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2" r:id="rId23"/>
    <p:sldId id="279" r:id="rId24"/>
    <p:sldId id="280" r:id="rId25"/>
    <p:sldId id="282" r:id="rId26"/>
    <p:sldId id="286" r:id="rId27"/>
    <p:sldId id="287" r:id="rId28"/>
    <p:sldId id="281" r:id="rId29"/>
    <p:sldId id="283" r:id="rId30"/>
    <p:sldId id="284" r:id="rId31"/>
    <p:sldId id="288" r:id="rId32"/>
    <p:sldId id="290" r:id="rId33"/>
    <p:sldId id="289" r:id="rId34"/>
    <p:sldId id="285"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B45CE-3071-4D70-BB95-1B74293E4E19}" type="datetimeFigureOut">
              <a:rPr lang="uk-UA" smtClean="0"/>
              <a:pPr/>
              <a:t>27.07.2016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2E379-2A07-4E60-A0D2-8326E9B6FAC8}"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77C7930-8F27-45C3-97CB-774F250472CA}" type="datetime1">
              <a:rPr lang="ru-RU" smtClean="0"/>
              <a:pPr/>
              <a:t>27.07.2016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de-DE" smtClean="0"/>
              <a:t>V  </a:t>
            </a:r>
            <a:r>
              <a:rPr lang="ru-RU" smtClean="0"/>
              <a:t>Літня школа</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E58F553-9A7F-4ABA-A193-A1BCAC811967}" type="datetime1">
              <a:rPr lang="ru-RU" smtClean="0"/>
              <a:pPr/>
              <a:t>27.07.2016</a:t>
            </a:fld>
            <a:endParaRPr lang="ru-RU"/>
          </a:p>
        </p:txBody>
      </p:sp>
      <p:sp>
        <p:nvSpPr>
          <p:cNvPr id="5" name="Нижний колонтитул 4"/>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F4F7EE-7327-4F06-BF93-2F6551976CBF}" type="datetime1">
              <a:rPr lang="ru-RU" smtClean="0"/>
              <a:pPr/>
              <a:t>27.07.2016</a:t>
            </a:fld>
            <a:endParaRPr lang="ru-RU"/>
          </a:p>
        </p:txBody>
      </p:sp>
      <p:sp>
        <p:nvSpPr>
          <p:cNvPr id="5" name="Нижний колонтитул 4"/>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F8598B9-00CD-4C64-A08D-85E1ECC76283}" type="datetime1">
              <a:rPr lang="ru-RU" smtClean="0"/>
              <a:pPr/>
              <a:t>27.07.2016</a:t>
            </a:fld>
            <a:endParaRPr lang="ru-RU"/>
          </a:p>
        </p:txBody>
      </p:sp>
      <p:sp>
        <p:nvSpPr>
          <p:cNvPr id="5" name="Нижний колонтитул 4"/>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F112BB0-C099-4638-8A2E-BF98B9993331}" type="datetime1">
              <a:rPr lang="ru-RU" smtClean="0"/>
              <a:pPr/>
              <a:t>27.07.2016</a:t>
            </a:fld>
            <a:endParaRPr lang="ru-RU"/>
          </a:p>
        </p:txBody>
      </p:sp>
      <p:sp>
        <p:nvSpPr>
          <p:cNvPr id="5" name="Нижний колонтитул 4"/>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7EBA1A5-EB45-4FAE-B336-236435FC608C}" type="datetime1">
              <a:rPr lang="ru-RU" smtClean="0"/>
              <a:pPr/>
              <a:t>27.07.2016</a:t>
            </a:fld>
            <a:endParaRPr lang="ru-RU"/>
          </a:p>
        </p:txBody>
      </p:sp>
      <p:sp>
        <p:nvSpPr>
          <p:cNvPr id="6" name="Нижний колонтитул 5"/>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D95C6D8-2DCC-4349-B26E-370EF70061C7}" type="datetime1">
              <a:rPr lang="ru-RU" smtClean="0"/>
              <a:pPr/>
              <a:t>27.07.2016</a:t>
            </a:fld>
            <a:endParaRPr lang="ru-RU"/>
          </a:p>
        </p:txBody>
      </p:sp>
      <p:sp>
        <p:nvSpPr>
          <p:cNvPr id="8" name="Нижний колонтитул 7"/>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B79F1BA-F2F2-415E-87C4-71140CBBD418}" type="datetime1">
              <a:rPr lang="ru-RU" smtClean="0"/>
              <a:pPr/>
              <a:t>27.07.2016</a:t>
            </a:fld>
            <a:endParaRPr lang="ru-RU"/>
          </a:p>
        </p:txBody>
      </p:sp>
      <p:sp>
        <p:nvSpPr>
          <p:cNvPr id="4" name="Нижний колонтитул 3"/>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5DE7C7A-EB9D-48B6-9E21-5D782017D070}" type="datetime1">
              <a:rPr lang="ru-RU" smtClean="0"/>
              <a:pPr/>
              <a:t>27.07.2016</a:t>
            </a:fld>
            <a:endParaRPr lang="ru-RU"/>
          </a:p>
        </p:txBody>
      </p:sp>
      <p:sp>
        <p:nvSpPr>
          <p:cNvPr id="3" name="Нижний колонтитул 2"/>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39376D9-32DB-4934-86E4-FA889149292E}" type="datetime1">
              <a:rPr lang="ru-RU" smtClean="0"/>
              <a:pPr/>
              <a:t>27.07.2016</a:t>
            </a:fld>
            <a:endParaRPr lang="ru-RU"/>
          </a:p>
        </p:txBody>
      </p:sp>
      <p:sp>
        <p:nvSpPr>
          <p:cNvPr id="6" name="Нижний колонтитул 5"/>
          <p:cNvSpPr>
            <a:spLocks noGrp="1"/>
          </p:cNvSpPr>
          <p:nvPr>
            <p:ph type="ftr" sz="quarter" idx="11"/>
          </p:nvPr>
        </p:nvSpPr>
        <p:spPr/>
        <p:txBody>
          <a:bodyPr/>
          <a:lstStyle>
            <a:extLst/>
          </a:lstStyle>
          <a:p>
            <a:r>
              <a:rPr lang="de-DE" smtClean="0"/>
              <a:t>V  </a:t>
            </a:r>
            <a:r>
              <a:rPr lang="ru-RU" smtClean="0"/>
              <a:t>Літня школа</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1535455-88A3-4DB3-8C24-AF9291AB875C}" type="datetime1">
              <a:rPr lang="ru-RU" smtClean="0"/>
              <a:pPr/>
              <a:t>27.07.2016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de-DE" smtClean="0"/>
              <a:t>V  </a:t>
            </a:r>
            <a:r>
              <a:rPr lang="ru-RU" smtClean="0"/>
              <a:t>Літня школа</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427636-18F1-438B-93F4-2C73E099C4E9}" type="datetime1">
              <a:rPr lang="ru-RU" smtClean="0"/>
              <a:pPr/>
              <a:t>27.07.2016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de-DE" smtClean="0"/>
              <a:t>V  </a:t>
            </a:r>
            <a:r>
              <a:rPr lang="ru-RU" smtClean="0"/>
              <a:t>Літня школа</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zakon0.rada.gov.ua/laws/show/2747-15/paran14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772400" cy="2592287"/>
          </a:xfrm>
        </p:spPr>
        <p:txBody>
          <a:bodyPr>
            <a:normAutofit fontScale="90000"/>
          </a:bodyPr>
          <a:lstStyle/>
          <a:p>
            <a:r>
              <a:rPr lang="uk-UA" dirty="0" smtClean="0">
                <a:solidFill>
                  <a:schemeClr val="tx1"/>
                </a:solidFill>
              </a:rPr>
              <a:t>Єдність судової практики у світлі верховенства Конституції України</a:t>
            </a:r>
            <a:r>
              <a:rPr lang="uk-UA" dirty="0" smtClean="0"/>
              <a:t> </a:t>
            </a:r>
            <a:endParaRPr lang="uk-UA" dirty="0"/>
          </a:p>
        </p:txBody>
      </p:sp>
      <p:sp>
        <p:nvSpPr>
          <p:cNvPr id="3" name="Подзаголовок 2"/>
          <p:cNvSpPr>
            <a:spLocks noGrp="1"/>
          </p:cNvSpPr>
          <p:nvPr>
            <p:ph type="subTitle" idx="1"/>
          </p:nvPr>
        </p:nvSpPr>
        <p:spPr>
          <a:xfrm>
            <a:off x="683568" y="3284984"/>
            <a:ext cx="7772400" cy="1905625"/>
          </a:xfrm>
        </p:spPr>
        <p:txBody>
          <a:bodyPr>
            <a:normAutofit fontScale="92500" lnSpcReduction="10000"/>
          </a:bodyPr>
          <a:lstStyle/>
          <a:p>
            <a:r>
              <a:rPr lang="uk-UA" dirty="0" smtClean="0">
                <a:solidFill>
                  <a:schemeClr val="tx1"/>
                </a:solidFill>
              </a:rPr>
              <a:t>Савчин Михайло Васильович</a:t>
            </a:r>
            <a:r>
              <a:rPr lang="uk-UA" dirty="0" smtClean="0"/>
              <a:t>,</a:t>
            </a:r>
            <a:br>
              <a:rPr lang="uk-UA" dirty="0" smtClean="0"/>
            </a:br>
            <a:r>
              <a:rPr lang="uk-UA" dirty="0" err="1" smtClean="0"/>
              <a:t>д.ю.н</a:t>
            </a:r>
            <a:r>
              <a:rPr lang="uk-UA" dirty="0" smtClean="0"/>
              <a:t>, проф., радник Голови </a:t>
            </a:r>
            <a:br>
              <a:rPr lang="uk-UA" dirty="0" smtClean="0"/>
            </a:br>
            <a:r>
              <a:rPr lang="uk-UA" dirty="0" smtClean="0"/>
              <a:t>Конституційного Суду України (2008-2010),</a:t>
            </a:r>
            <a:br>
              <a:rPr lang="uk-UA" dirty="0" smtClean="0"/>
            </a:br>
            <a:r>
              <a:rPr lang="uk-UA" dirty="0" smtClean="0"/>
              <a:t>директор НДІ порівняльного публічного права та міжнародного права </a:t>
            </a:r>
            <a:r>
              <a:rPr lang="uk-UA" dirty="0" err="1" smtClean="0"/>
              <a:t>УжНУ</a:t>
            </a:r>
            <a:endParaRPr lang="uk-UA" dirty="0"/>
          </a:p>
        </p:txBody>
      </p:sp>
      <p:sp>
        <p:nvSpPr>
          <p:cNvPr id="4" name="Дата 3"/>
          <p:cNvSpPr>
            <a:spLocks noGrp="1"/>
          </p:cNvSpPr>
          <p:nvPr>
            <p:ph type="dt" sz="half" idx="10"/>
          </p:nvPr>
        </p:nvSpPr>
        <p:spPr/>
        <p:txBody>
          <a:bodyPr/>
          <a:lstStyle/>
          <a:p>
            <a:fld id="{BCA5EED4-C80C-4A9E-A85C-596FC7844785}"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i="1" dirty="0" smtClean="0"/>
          </a:p>
          <a:p>
            <a:pPr>
              <a:lnSpc>
                <a:spcPct val="120000"/>
              </a:lnSpc>
              <a:spcBef>
                <a:spcPts val="600"/>
              </a:spcBef>
              <a:spcAft>
                <a:spcPts val="600"/>
              </a:spcAft>
              <a:buNone/>
            </a:pPr>
            <a:r>
              <a:rPr lang="uk-UA" i="1" dirty="0" smtClean="0"/>
              <a:t>Судовий активізм, </a:t>
            </a:r>
            <a:r>
              <a:rPr lang="uk-UA" dirty="0" smtClean="0"/>
              <a:t>якому властива ознака судової </a:t>
            </a:r>
            <a:r>
              <a:rPr lang="uk-UA" dirty="0" err="1" smtClean="0"/>
              <a:t>нормотворчості</a:t>
            </a:r>
            <a:r>
              <a:rPr lang="uk-UA" dirty="0" smtClean="0"/>
              <a:t> (рішення КСУ № 2-рп/2016  як позитивний досвід і рішення КСУ № 3-рп/2012 як негативний досвід). </a:t>
            </a:r>
          </a:p>
          <a:p>
            <a:pPr>
              <a:lnSpc>
                <a:spcPct val="120000"/>
              </a:lnSpc>
              <a:spcBef>
                <a:spcPts val="600"/>
              </a:spcBef>
              <a:spcAft>
                <a:spcPts val="600"/>
              </a:spcAft>
              <a:buNone/>
            </a:pPr>
            <a:r>
              <a:rPr lang="uk-UA" dirty="0" smtClean="0"/>
              <a:t>«</a:t>
            </a:r>
            <a:r>
              <a:rPr lang="uk-UA" i="1" dirty="0" smtClean="0"/>
              <a:t>Судове стримування</a:t>
            </a:r>
            <a:r>
              <a:rPr lang="uk-UA" dirty="0" smtClean="0"/>
              <a:t>» (</a:t>
            </a:r>
            <a:r>
              <a:rPr lang="uk-UA" i="1" dirty="0" err="1" smtClean="0"/>
              <a:t>judicial</a:t>
            </a:r>
            <a:r>
              <a:rPr lang="uk-UA" i="1" dirty="0" smtClean="0"/>
              <a:t> </a:t>
            </a:r>
            <a:r>
              <a:rPr lang="uk-UA" i="1" dirty="0" err="1" smtClean="0"/>
              <a:t>restraint</a:t>
            </a:r>
            <a:r>
              <a:rPr lang="uk-UA" dirty="0" smtClean="0"/>
              <a:t>) передбачає стримане відношення суду до формулювання певних юридичних конструкцій (рішення КСУ у справі Козлова)</a:t>
            </a:r>
          </a:p>
          <a:p>
            <a:pPr>
              <a:lnSpc>
                <a:spcPct val="120000"/>
              </a:lnSpc>
              <a:spcBef>
                <a:spcPts val="600"/>
              </a:spcBef>
              <a:spcAft>
                <a:spcPts val="600"/>
              </a:spcAft>
              <a:buNone/>
            </a:pPr>
            <a:r>
              <a:rPr lang="uk-UA" i="1" dirty="0" smtClean="0"/>
              <a:t>Судова летаргія </a:t>
            </a:r>
            <a:r>
              <a:rPr lang="uk-UA" dirty="0" smtClean="0"/>
              <a:t>(</a:t>
            </a:r>
            <a:r>
              <a:rPr lang="uk-UA" i="1" dirty="0" err="1" smtClean="0"/>
              <a:t>judicial</a:t>
            </a:r>
            <a:r>
              <a:rPr lang="uk-UA" i="1" dirty="0" smtClean="0"/>
              <a:t> </a:t>
            </a:r>
            <a:r>
              <a:rPr lang="uk-UA" i="1" dirty="0" err="1" smtClean="0"/>
              <a:t>lethargy</a:t>
            </a:r>
            <a:r>
              <a:rPr lang="uk-UA" dirty="0" smtClean="0"/>
              <a:t>) передбачає ухилення суду від формулювання певних правоположень (відмова КСУ від вирішення питання про конституційність закону про особливості приватизації металургійного комбінату ім. Ілліча)</a:t>
            </a:r>
          </a:p>
          <a:p>
            <a:endParaRPr lang="uk-UA" dirty="0"/>
          </a:p>
        </p:txBody>
      </p:sp>
      <p:sp>
        <p:nvSpPr>
          <p:cNvPr id="3" name="Заголовок 2"/>
          <p:cNvSpPr>
            <a:spLocks noGrp="1"/>
          </p:cNvSpPr>
          <p:nvPr>
            <p:ph type="title"/>
          </p:nvPr>
        </p:nvSpPr>
        <p:spPr/>
        <p:txBody>
          <a:bodyPr>
            <a:normAutofit fontScale="90000"/>
          </a:bodyPr>
          <a:lstStyle/>
          <a:p>
            <a:r>
              <a:rPr lang="uk-UA" dirty="0" smtClean="0"/>
              <a:t>Судовий розсуд та судові стратегії</a:t>
            </a:r>
            <a:endParaRPr lang="uk-UA" dirty="0"/>
          </a:p>
        </p:txBody>
      </p:sp>
      <p:sp>
        <p:nvSpPr>
          <p:cNvPr id="4" name="Дата 3"/>
          <p:cNvSpPr>
            <a:spLocks noGrp="1"/>
          </p:cNvSpPr>
          <p:nvPr>
            <p:ph type="dt" sz="half" idx="10"/>
          </p:nvPr>
        </p:nvSpPr>
        <p:spPr/>
        <p:txBody>
          <a:bodyPr/>
          <a:lstStyle/>
          <a:p>
            <a:fld id="{A6677539-1991-4FFA-8448-551A14BAE470}"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spcBef>
                <a:spcPts val="600"/>
              </a:spcBef>
              <a:spcAft>
                <a:spcPts val="600"/>
              </a:spcAft>
              <a:buNone/>
            </a:pPr>
            <a:endParaRPr lang="uk-UA" dirty="0" smtClean="0"/>
          </a:p>
          <a:p>
            <a:pPr>
              <a:spcBef>
                <a:spcPts val="600"/>
              </a:spcBef>
              <a:spcAft>
                <a:spcPts val="600"/>
              </a:spcAft>
              <a:buNone/>
            </a:pPr>
            <a:r>
              <a:rPr lang="uk-UA" sz="2400" dirty="0" smtClean="0"/>
              <a:t>Акти КСУ як акти конституційної юриспруденції, покликаної відображати сталі підходи до вирішення одних і тих же питань</a:t>
            </a:r>
          </a:p>
          <a:p>
            <a:pPr>
              <a:spcBef>
                <a:spcPts val="600"/>
              </a:spcBef>
              <a:spcAft>
                <a:spcPts val="600"/>
              </a:spcAft>
              <a:buNone/>
            </a:pPr>
            <a:r>
              <a:rPr lang="uk-UA" sz="2400" dirty="0" smtClean="0"/>
              <a:t>Логіка формулювання конституційної юриспруденції за Т. </a:t>
            </a:r>
            <a:r>
              <a:rPr lang="uk-UA" sz="2400" dirty="0" err="1" smtClean="0"/>
              <a:t>Бірмонтьєне</a:t>
            </a:r>
            <a:r>
              <a:rPr lang="uk-UA" sz="2400" dirty="0" smtClean="0"/>
              <a:t>: правові положення – доктрина – прецедентне право. </a:t>
            </a:r>
          </a:p>
          <a:p>
            <a:pPr>
              <a:spcBef>
                <a:spcPts val="600"/>
              </a:spcBef>
              <a:spcAft>
                <a:spcPts val="600"/>
              </a:spcAft>
              <a:buNone/>
            </a:pPr>
            <a:r>
              <a:rPr lang="uk-UA" sz="2400" dirty="0" smtClean="0"/>
              <a:t>Загальнообов'язковість рішень і вимог КСУ</a:t>
            </a:r>
            <a:endParaRPr lang="uk-UA" sz="2400" dirty="0"/>
          </a:p>
        </p:txBody>
      </p:sp>
      <p:sp>
        <p:nvSpPr>
          <p:cNvPr id="3" name="Заголовок 2"/>
          <p:cNvSpPr>
            <a:spLocks noGrp="1"/>
          </p:cNvSpPr>
          <p:nvPr>
            <p:ph type="title"/>
          </p:nvPr>
        </p:nvSpPr>
        <p:spPr/>
        <p:txBody>
          <a:bodyPr>
            <a:normAutofit fontScale="90000"/>
          </a:bodyPr>
          <a:lstStyle/>
          <a:p>
            <a:r>
              <a:rPr lang="uk-UA" sz="3600" dirty="0" smtClean="0">
                <a:solidFill>
                  <a:schemeClr val="tx1"/>
                </a:solidFill>
              </a:rPr>
              <a:t>3. Єдність судової практики у світлі рішень Конституційного Суду України</a:t>
            </a:r>
            <a:endParaRPr lang="uk-UA" dirty="0">
              <a:solidFill>
                <a:schemeClr val="tx1"/>
              </a:solidFill>
            </a:endParaRPr>
          </a:p>
        </p:txBody>
      </p:sp>
      <p:sp>
        <p:nvSpPr>
          <p:cNvPr id="4" name="Дата 3"/>
          <p:cNvSpPr>
            <a:spLocks noGrp="1"/>
          </p:cNvSpPr>
          <p:nvPr>
            <p:ph type="dt" sz="half" idx="10"/>
          </p:nvPr>
        </p:nvSpPr>
        <p:spPr/>
        <p:txBody>
          <a:bodyPr/>
          <a:lstStyle/>
          <a:p>
            <a:fld id="{C3729962-6F6B-4BB4-8992-8E4F9E222DB6}"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1) конституційна доктрина, яка випливає із сутності змісту рішення або сукупності рішень, може мати важливе значення для розвитку юридичної науки чи практики як певний взірець вирішення конкретних юридичних ситуацій;</a:t>
            </a:r>
            <a:endParaRPr lang="ru-RU" dirty="0" smtClean="0"/>
          </a:p>
          <a:p>
            <a:pPr>
              <a:lnSpc>
                <a:spcPct val="120000"/>
              </a:lnSpc>
              <a:spcBef>
                <a:spcPts val="600"/>
              </a:spcBef>
              <a:spcAft>
                <a:spcPts val="600"/>
              </a:spcAft>
              <a:buNone/>
            </a:pPr>
            <a:r>
              <a:rPr lang="uk-UA" dirty="0" smtClean="0"/>
              <a:t>2) </a:t>
            </a:r>
            <a:r>
              <a:rPr lang="uk-UA" dirty="0" err="1" smtClean="0"/>
              <a:t>правоположення</a:t>
            </a:r>
            <a:r>
              <a:rPr lang="uk-UA" dirty="0" smtClean="0"/>
              <a:t>, яке формулюються </a:t>
            </a:r>
            <a:r>
              <a:rPr lang="uk-UA" dirty="0" err="1" smtClean="0"/>
              <a:t>КС</a:t>
            </a:r>
            <a:r>
              <a:rPr lang="uk-UA" dirty="0" smtClean="0"/>
              <a:t> при вирішенні конкретної справи, яке має бути належним чином відображено як в мотивувальній, так і резолютивній частині, між якими має існувати чіткий логічно-змістовний зв'язок;</a:t>
            </a:r>
            <a:endParaRPr lang="ru-RU" dirty="0" smtClean="0"/>
          </a:p>
          <a:p>
            <a:pPr>
              <a:lnSpc>
                <a:spcPct val="120000"/>
              </a:lnSpc>
              <a:spcBef>
                <a:spcPts val="600"/>
              </a:spcBef>
              <a:spcAft>
                <a:spcPts val="600"/>
              </a:spcAft>
              <a:buNone/>
            </a:pPr>
            <a:r>
              <a:rPr lang="uk-UA" dirty="0" smtClean="0"/>
              <a:t>3) стала практика </a:t>
            </a:r>
            <a:r>
              <a:rPr lang="uk-UA" dirty="0" err="1" smtClean="0"/>
              <a:t>КС</a:t>
            </a:r>
            <a:r>
              <a:rPr lang="uk-UA" dirty="0" smtClean="0"/>
              <a:t>, яка випливає із сукупності рішень, в яких послідовно відображаються </a:t>
            </a:r>
            <a:r>
              <a:rPr lang="uk-UA" dirty="0" err="1" smtClean="0"/>
              <a:t>правоположення</a:t>
            </a:r>
            <a:r>
              <a:rPr lang="uk-UA" dirty="0" smtClean="0"/>
              <a:t> Суду з конкретних юридичних питань.</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dirty="0" smtClean="0"/>
              <a:t>Логіка формулювання конституційної юриспруденції</a:t>
            </a:r>
            <a:endParaRPr lang="uk-UA" dirty="0"/>
          </a:p>
        </p:txBody>
      </p:sp>
      <p:sp>
        <p:nvSpPr>
          <p:cNvPr id="4" name="Дата 3"/>
          <p:cNvSpPr>
            <a:spLocks noGrp="1"/>
          </p:cNvSpPr>
          <p:nvPr>
            <p:ph type="dt" sz="half" idx="10"/>
          </p:nvPr>
        </p:nvSpPr>
        <p:spPr/>
        <p:txBody>
          <a:bodyPr/>
          <a:lstStyle/>
          <a:p>
            <a:fld id="{1CB7BB9A-96B2-42ED-8B19-F316C185DC9B}"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Обов’язок суддів застосовувати положення Конституції України як норми прямої дії (друге речення статті 8(3) Конституції).</a:t>
            </a:r>
          </a:p>
          <a:p>
            <a:pPr>
              <a:spcBef>
                <a:spcPts val="600"/>
              </a:spcBef>
              <a:spcAft>
                <a:spcPts val="600"/>
              </a:spcAft>
              <a:buNone/>
            </a:pPr>
            <a:r>
              <a:rPr lang="uk-UA" dirty="0" smtClean="0"/>
              <a:t>Принцип невідчужуваності і невід’ємності прав і свобод людини (стаття 22 Конституції).</a:t>
            </a:r>
          </a:p>
          <a:p>
            <a:pPr>
              <a:spcBef>
                <a:spcPts val="600"/>
              </a:spcBef>
              <a:spcAft>
                <a:spcPts val="600"/>
              </a:spcAft>
              <a:buNone/>
            </a:pPr>
            <a:r>
              <a:rPr lang="uk-UA" dirty="0" smtClean="0"/>
              <a:t>Повноваження суду давати оцінку положень законодавства на предмет того, чи вони не посягають на сутність змісту прав і свобод людини у силу конституційного обов'язку утверджувати і забезпечувати у своїй діяльності права і свободи людини (стаття 3(2))</a:t>
            </a:r>
            <a:endParaRPr lang="uk-UA" dirty="0"/>
          </a:p>
        </p:txBody>
      </p:sp>
      <p:sp>
        <p:nvSpPr>
          <p:cNvPr id="3" name="Заголовок 2"/>
          <p:cNvSpPr>
            <a:spLocks noGrp="1"/>
          </p:cNvSpPr>
          <p:nvPr>
            <p:ph type="title"/>
          </p:nvPr>
        </p:nvSpPr>
        <p:spPr/>
        <p:txBody>
          <a:bodyPr>
            <a:noAutofit/>
          </a:bodyPr>
          <a:lstStyle/>
          <a:p>
            <a:r>
              <a:rPr lang="uk-UA" sz="2400" dirty="0" err="1" smtClean="0">
                <a:solidFill>
                  <a:srgbClr val="002060"/>
                </a:solidFill>
              </a:rPr>
              <a:t>“Відкритість”</a:t>
            </a:r>
            <a:r>
              <a:rPr lang="uk-UA" sz="2400" dirty="0" smtClean="0">
                <a:solidFill>
                  <a:srgbClr val="002060"/>
                </a:solidFill>
              </a:rPr>
              <a:t> конституційного тексту та вимога урахування конституційної юриспруденції у діяльності судів загальної юрисдикції</a:t>
            </a:r>
            <a:endParaRPr lang="uk-UA" sz="2400" dirty="0">
              <a:solidFill>
                <a:srgbClr val="002060"/>
              </a:solidFill>
            </a:endParaRPr>
          </a:p>
        </p:txBody>
      </p:sp>
      <p:sp>
        <p:nvSpPr>
          <p:cNvPr id="4" name="Дата 3"/>
          <p:cNvSpPr>
            <a:spLocks noGrp="1"/>
          </p:cNvSpPr>
          <p:nvPr>
            <p:ph type="dt" sz="half" idx="10"/>
          </p:nvPr>
        </p:nvSpPr>
        <p:spPr/>
        <p:txBody>
          <a:bodyPr/>
          <a:lstStyle/>
          <a:p>
            <a:fld id="{2B36660D-4312-4629-BD84-D2532EC9A6B4}"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13</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неоднозначність — це коли одна й та сама норма правового акта застосовується органами державної влади по-різному за однакових обставин. Відмінність судових рішень, пов’язаних із наявністю різних обставин, а не різним застосуванням одних і тих же правових норм, не може вважатися неоднозначним застосуванням Конституції та законів</a:t>
            </a:r>
          </a:p>
          <a:p>
            <a:pPr algn="r">
              <a:lnSpc>
                <a:spcPct val="120000"/>
              </a:lnSpc>
              <a:spcBef>
                <a:spcPts val="600"/>
              </a:spcBef>
              <a:spcAft>
                <a:spcPts val="600"/>
              </a:spcAft>
              <a:buNone/>
            </a:pPr>
            <a:r>
              <a:rPr lang="uk-UA" dirty="0" smtClean="0"/>
              <a:t>ухвала КСУ 13-у/2006 від 16.11.2006 р.</a:t>
            </a:r>
          </a:p>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правотворча діяльність органів влади не є неоднозначним застосуванням Конституції і законів України </a:t>
            </a:r>
          </a:p>
          <a:p>
            <a:pPr algn="r">
              <a:lnSpc>
                <a:spcPct val="120000"/>
              </a:lnSpc>
              <a:spcBef>
                <a:spcPts val="600"/>
              </a:spcBef>
              <a:spcAft>
                <a:spcPts val="600"/>
              </a:spcAft>
              <a:buNone/>
            </a:pPr>
            <a:r>
              <a:rPr lang="uk-UA" dirty="0" smtClean="0"/>
              <a:t>ухвала КСУ № 2-у/1999 від 20.04.1991 р.</a:t>
            </a:r>
            <a:endParaRPr lang="uk-UA" dirty="0"/>
          </a:p>
        </p:txBody>
      </p:sp>
      <p:sp>
        <p:nvSpPr>
          <p:cNvPr id="3" name="Заголовок 2"/>
          <p:cNvSpPr>
            <a:spLocks noGrp="1"/>
          </p:cNvSpPr>
          <p:nvPr>
            <p:ph type="title"/>
          </p:nvPr>
        </p:nvSpPr>
        <p:spPr/>
        <p:txBody>
          <a:bodyPr>
            <a:normAutofit fontScale="90000"/>
          </a:bodyPr>
          <a:lstStyle/>
          <a:p>
            <a:r>
              <a:rPr lang="uk-UA" dirty="0" err="1" smtClean="0"/>
              <a:t>Правоположення</a:t>
            </a:r>
            <a:r>
              <a:rPr lang="uk-UA" dirty="0" smtClean="0"/>
              <a:t> КСУ стосовно сталості судової практики</a:t>
            </a:r>
            <a:endParaRPr lang="uk-UA" dirty="0"/>
          </a:p>
        </p:txBody>
      </p:sp>
      <p:sp>
        <p:nvSpPr>
          <p:cNvPr id="4" name="Дата 3"/>
          <p:cNvSpPr>
            <a:spLocks noGrp="1"/>
          </p:cNvSpPr>
          <p:nvPr>
            <p:ph type="dt" sz="half" idx="10"/>
          </p:nvPr>
        </p:nvSpPr>
        <p:spPr/>
        <p:txBody>
          <a:bodyPr/>
          <a:lstStyle/>
          <a:p>
            <a:fld id="{1F5C8BDA-043F-49E8-9C32-6E97FA367916}"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14</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розбіжності у правових позиціях судів різних інстанцій з однієї і тієї ж справи не свідчать про неоднозначне застосування положень нормативних актів, стосовно офіційного тлумачення яких заявлено клопотання, оскільки рішення районного суду у цій справі скасовано. На думку Суду, скасовані судові рішення не можуть братися до уваги при вирішенні питання про неоднозначність застосування судами положень Конституції та законів. Врахування таких рішень фактично призводить до перевірки правильності і законності прийнятих рішень у конкретній справі, що не належить до повноважень Конституційного Суду </a:t>
            </a:r>
          </a:p>
          <a:p>
            <a:pPr algn="r">
              <a:lnSpc>
                <a:spcPct val="120000"/>
              </a:lnSpc>
              <a:spcBef>
                <a:spcPts val="600"/>
              </a:spcBef>
              <a:spcAft>
                <a:spcPts val="600"/>
              </a:spcAft>
              <a:buNone/>
            </a:pPr>
            <a:r>
              <a:rPr lang="uk-UA" dirty="0" smtClean="0"/>
              <a:t>ухвала КСУ 4-у від 20.04.1999 р.</a:t>
            </a:r>
          </a:p>
          <a:p>
            <a:pPr algn="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sz="3800" dirty="0" smtClean="0">
                <a:solidFill>
                  <a:srgbClr val="FF0000"/>
                </a:solidFill>
              </a:rPr>
              <a:t>Питання преюдиціальності рішень КСУ</a:t>
            </a:r>
            <a:endParaRPr lang="ru-RU" sz="3800" dirty="0" smtClean="0">
              <a:solidFill>
                <a:srgbClr val="FF0000"/>
              </a:solidFill>
            </a:endParaRPr>
          </a:p>
          <a:p>
            <a:endParaRPr lang="uk-UA" dirty="0"/>
          </a:p>
        </p:txBody>
      </p:sp>
      <p:sp>
        <p:nvSpPr>
          <p:cNvPr id="3" name="Заголовок 2"/>
          <p:cNvSpPr>
            <a:spLocks noGrp="1"/>
          </p:cNvSpPr>
          <p:nvPr>
            <p:ph type="title"/>
          </p:nvPr>
        </p:nvSpPr>
        <p:spPr/>
        <p:txBody>
          <a:bodyPr>
            <a:normAutofit fontScale="90000"/>
          </a:bodyPr>
          <a:lstStyle/>
          <a:p>
            <a:r>
              <a:rPr lang="uk-UA" dirty="0" err="1" smtClean="0"/>
              <a:t>Правоположення</a:t>
            </a:r>
            <a:r>
              <a:rPr lang="uk-UA" dirty="0" smtClean="0"/>
              <a:t> КСУ стосовно сталості судової практики</a:t>
            </a:r>
            <a:endParaRPr lang="uk-UA" dirty="0"/>
          </a:p>
        </p:txBody>
      </p:sp>
      <p:sp>
        <p:nvSpPr>
          <p:cNvPr id="4" name="Дата 3"/>
          <p:cNvSpPr>
            <a:spLocks noGrp="1"/>
          </p:cNvSpPr>
          <p:nvPr>
            <p:ph type="dt" sz="half" idx="10"/>
          </p:nvPr>
        </p:nvSpPr>
        <p:spPr/>
        <p:txBody>
          <a:bodyPr/>
          <a:lstStyle/>
          <a:p>
            <a:fld id="{9BB6A80F-ACEF-47B9-876D-85EC8DC6BA32}"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15</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Обов'язковість рішень ЄСПЛ – акти прецедентного конвенційного права:</a:t>
            </a:r>
          </a:p>
          <a:p>
            <a:pPr lvl="1">
              <a:spcBef>
                <a:spcPts val="600"/>
              </a:spcBef>
              <a:spcAft>
                <a:spcPts val="600"/>
              </a:spcAft>
              <a:buNone/>
            </a:pPr>
            <a:r>
              <a:rPr lang="uk-UA" dirty="0" smtClean="0"/>
              <a:t>а) інтерпретаційні акти;</a:t>
            </a:r>
          </a:p>
          <a:p>
            <a:pPr lvl="1">
              <a:spcBef>
                <a:spcPts val="600"/>
              </a:spcBef>
              <a:spcAft>
                <a:spcPts val="600"/>
              </a:spcAft>
              <a:buNone/>
            </a:pPr>
            <a:r>
              <a:rPr lang="uk-UA" dirty="0" smtClean="0"/>
              <a:t>б) правозастосовні акти;</a:t>
            </a:r>
          </a:p>
          <a:p>
            <a:pPr lvl="1">
              <a:spcBef>
                <a:spcPts val="600"/>
              </a:spcBef>
              <a:spcAft>
                <a:spcPts val="600"/>
              </a:spcAft>
              <a:buNone/>
            </a:pPr>
            <a:r>
              <a:rPr lang="uk-UA" dirty="0" smtClean="0"/>
              <a:t>в) процедурні аспекти у площині діяльності палат і Великої Палати</a:t>
            </a:r>
          </a:p>
          <a:p>
            <a:pPr>
              <a:spcBef>
                <a:spcPts val="600"/>
              </a:spcBef>
              <a:spcAft>
                <a:spcPts val="600"/>
              </a:spcAft>
              <a:buNone/>
            </a:pPr>
            <a:r>
              <a:rPr lang="uk-UA" dirty="0" smtClean="0"/>
              <a:t>Преюдиціальна природа рішень ЄСПЛ.</a:t>
            </a:r>
          </a:p>
          <a:p>
            <a:pPr>
              <a:spcBef>
                <a:spcPts val="600"/>
              </a:spcBef>
              <a:spcAft>
                <a:spcPts val="600"/>
              </a:spcAft>
              <a:buNone/>
            </a:pPr>
            <a:r>
              <a:rPr lang="uk-UA" dirty="0" smtClean="0"/>
              <a:t>Особливість пілотних рішень ЄСПЛ.</a:t>
            </a:r>
          </a:p>
          <a:p>
            <a:pPr>
              <a:spcBef>
                <a:spcPts val="600"/>
              </a:spcBef>
              <a:spcAft>
                <a:spcPts val="600"/>
              </a:spcAft>
              <a:buNone/>
            </a:pPr>
            <a:endParaRPr lang="uk-UA" dirty="0"/>
          </a:p>
        </p:txBody>
      </p:sp>
      <p:sp>
        <p:nvSpPr>
          <p:cNvPr id="3" name="Заголовок 2"/>
          <p:cNvSpPr>
            <a:spLocks noGrp="1"/>
          </p:cNvSpPr>
          <p:nvPr>
            <p:ph type="title"/>
          </p:nvPr>
        </p:nvSpPr>
        <p:spPr/>
        <p:txBody>
          <a:bodyPr>
            <a:normAutofit fontScale="90000"/>
          </a:bodyPr>
          <a:lstStyle/>
          <a:p>
            <a:r>
              <a:rPr lang="uk-UA" dirty="0" smtClean="0">
                <a:solidFill>
                  <a:schemeClr val="tx1"/>
                </a:solidFill>
              </a:rPr>
              <a:t>4. Єдність судової практики у світлі рішень ЄСПЛ</a:t>
            </a:r>
            <a:endParaRPr lang="uk-UA" dirty="0">
              <a:solidFill>
                <a:schemeClr val="tx1"/>
              </a:solidFill>
            </a:endParaRPr>
          </a:p>
        </p:txBody>
      </p:sp>
      <p:sp>
        <p:nvSpPr>
          <p:cNvPr id="4" name="Дата 3"/>
          <p:cNvSpPr>
            <a:spLocks noGrp="1"/>
          </p:cNvSpPr>
          <p:nvPr>
            <p:ph type="dt" sz="half" idx="10"/>
          </p:nvPr>
        </p:nvSpPr>
        <p:spPr/>
        <p:txBody>
          <a:bodyPr/>
          <a:lstStyle/>
          <a:p>
            <a:fld id="{E274E277-F1EA-4B4C-9868-0EBD2221202E}"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marL="838200" indent="-838200"/>
            <a:r>
              <a:rPr lang="uk-UA" sz="2800" dirty="0" smtClean="0"/>
              <a:t>Природа правових актів ЄСПЛ та доктрина судового прецеденту</a:t>
            </a:r>
            <a:endParaRPr lang="ru-RU" sz="2800" dirty="0"/>
          </a:p>
        </p:txBody>
      </p:sp>
      <p:sp>
        <p:nvSpPr>
          <p:cNvPr id="6" name="Номер слайда 5"/>
          <p:cNvSpPr>
            <a:spLocks noGrp="1"/>
          </p:cNvSpPr>
          <p:nvPr>
            <p:ph type="sldNum" sz="quarter" idx="12"/>
          </p:nvPr>
        </p:nvSpPr>
        <p:spPr/>
        <p:txBody>
          <a:bodyPr>
            <a:normAutofit/>
          </a:bodyPr>
          <a:lstStyle/>
          <a:p>
            <a:fld id="{698EAFBD-0F7B-4ACB-A7A4-3748EA48CDE0}" type="slidenum">
              <a:rPr lang="ru-RU"/>
              <a:pPr/>
              <a:t>17</a:t>
            </a:fld>
            <a:endParaRPr lang="ru-RU"/>
          </a:p>
        </p:txBody>
      </p:sp>
      <p:sp>
        <p:nvSpPr>
          <p:cNvPr id="20483" name="Rectangle 3"/>
          <p:cNvSpPr>
            <a:spLocks noGrp="1" noChangeArrowheads="1"/>
          </p:cNvSpPr>
          <p:nvPr>
            <p:ph sz="quarter" idx="1"/>
          </p:nvPr>
        </p:nvSpPr>
        <p:spPr/>
        <p:txBody>
          <a:bodyPr>
            <a:normAutofit lnSpcReduction="10000"/>
          </a:bodyPr>
          <a:lstStyle/>
          <a:p>
            <a:pPr>
              <a:lnSpc>
                <a:spcPct val="80000"/>
              </a:lnSpc>
              <a:buFont typeface="Wingdings" pitchFamily="2" charset="2"/>
              <a:buNone/>
            </a:pPr>
            <a:r>
              <a:rPr lang="uk-UA" sz="2000" b="1" dirty="0"/>
              <a:t>Порівняльно-правовий аспект:</a:t>
            </a:r>
          </a:p>
          <a:p>
            <a:pPr>
              <a:lnSpc>
                <a:spcPct val="80000"/>
              </a:lnSpc>
              <a:buFont typeface="Wingdings" pitchFamily="2" charset="2"/>
              <a:buNone/>
            </a:pPr>
            <a:endParaRPr lang="uk-UA" sz="2000" b="1" dirty="0"/>
          </a:p>
          <a:p>
            <a:pPr>
              <a:lnSpc>
                <a:spcPct val="80000"/>
              </a:lnSpc>
              <a:buFont typeface="Wingdings" pitchFamily="2" charset="2"/>
              <a:buNone/>
            </a:pPr>
            <a:r>
              <a:rPr lang="uk-UA" sz="2000" dirty="0">
                <a:solidFill>
                  <a:srgbClr val="FF0000"/>
                </a:solidFill>
              </a:rPr>
              <a:t>Англо-американське право</a:t>
            </a:r>
            <a:r>
              <a:rPr lang="uk-UA" sz="2000" dirty="0"/>
              <a:t> – концепція судового прецеденту:</a:t>
            </a:r>
            <a:endParaRPr lang="en-US" sz="2000" dirty="0"/>
          </a:p>
          <a:p>
            <a:pPr>
              <a:lnSpc>
                <a:spcPct val="80000"/>
              </a:lnSpc>
              <a:buFont typeface="Wingdings" pitchFamily="2" charset="2"/>
              <a:buNone/>
            </a:pPr>
            <a:r>
              <a:rPr lang="en-US" sz="2000" dirty="0"/>
              <a:t>stare </a:t>
            </a:r>
            <a:r>
              <a:rPr lang="en-US" sz="2000" dirty="0" err="1"/>
              <a:t>decisis</a:t>
            </a:r>
            <a:r>
              <a:rPr lang="en-US" sz="2000" dirty="0"/>
              <a:t> = ratio </a:t>
            </a:r>
            <a:r>
              <a:rPr lang="en-US" sz="2000" dirty="0" err="1"/>
              <a:t>decidendi</a:t>
            </a:r>
            <a:r>
              <a:rPr lang="en-US" sz="2000" dirty="0"/>
              <a:t> + obiter dictum / dicta</a:t>
            </a:r>
            <a:endParaRPr lang="uk-UA" sz="2000" dirty="0"/>
          </a:p>
          <a:p>
            <a:pPr>
              <a:lnSpc>
                <a:spcPct val="80000"/>
              </a:lnSpc>
              <a:buFont typeface="Wingdings" pitchFamily="2" charset="2"/>
              <a:buNone/>
            </a:pPr>
            <a:endParaRPr lang="en-US" sz="2000" dirty="0"/>
          </a:p>
          <a:p>
            <a:pPr>
              <a:lnSpc>
                <a:spcPct val="80000"/>
              </a:lnSpc>
              <a:buFont typeface="Wingdings" pitchFamily="2" charset="2"/>
              <a:buNone/>
            </a:pPr>
            <a:r>
              <a:rPr lang="uk-UA" sz="2000" dirty="0" err="1">
                <a:solidFill>
                  <a:srgbClr val="0000FF"/>
                </a:solidFill>
              </a:rPr>
              <a:t>Романо-германське</a:t>
            </a:r>
            <a:r>
              <a:rPr lang="uk-UA" sz="2000" dirty="0">
                <a:solidFill>
                  <a:srgbClr val="0000FF"/>
                </a:solidFill>
              </a:rPr>
              <a:t> </a:t>
            </a:r>
            <a:r>
              <a:rPr lang="uk-UA" sz="2000" dirty="0" smtClean="0">
                <a:solidFill>
                  <a:srgbClr val="0000FF"/>
                </a:solidFill>
              </a:rPr>
              <a:t>право - акти судової влади як похідні від закону правові акти:</a:t>
            </a:r>
            <a:endParaRPr lang="uk-UA" sz="2000" dirty="0">
              <a:solidFill>
                <a:srgbClr val="0000FF"/>
              </a:solidFill>
            </a:endParaRPr>
          </a:p>
          <a:p>
            <a:pPr>
              <a:lnSpc>
                <a:spcPct val="80000"/>
              </a:lnSpc>
              <a:buFont typeface="Wingdings" pitchFamily="2" charset="2"/>
              <a:buNone/>
            </a:pPr>
            <a:r>
              <a:rPr lang="uk-UA" sz="2000" dirty="0"/>
              <a:t>Франція:</a:t>
            </a:r>
            <a:r>
              <a:rPr lang="en-US" sz="2000" dirty="0"/>
              <a:t> jurisprudence </a:t>
            </a:r>
            <a:r>
              <a:rPr lang="en-US" sz="2000" dirty="0" err="1"/>
              <a:t>constante</a:t>
            </a:r>
            <a:endParaRPr lang="uk-UA" sz="2000" dirty="0"/>
          </a:p>
          <a:p>
            <a:pPr>
              <a:lnSpc>
                <a:spcPct val="80000"/>
              </a:lnSpc>
              <a:buFont typeface="Wingdings" pitchFamily="2" charset="2"/>
              <a:buNone/>
            </a:pPr>
            <a:r>
              <a:rPr lang="uk-UA" sz="2000" dirty="0"/>
              <a:t>Німеччина:</a:t>
            </a:r>
            <a:r>
              <a:rPr lang="en-US" sz="2000" dirty="0"/>
              <a:t> constitutional jurisprudence</a:t>
            </a:r>
            <a:endParaRPr lang="uk-UA" sz="2000" dirty="0"/>
          </a:p>
          <a:p>
            <a:pPr>
              <a:lnSpc>
                <a:spcPct val="80000"/>
              </a:lnSpc>
              <a:buFont typeface="Wingdings" pitchFamily="2" charset="2"/>
              <a:buNone/>
            </a:pPr>
            <a:r>
              <a:rPr lang="uk-UA" sz="2000" dirty="0"/>
              <a:t>Італія</a:t>
            </a:r>
            <a:r>
              <a:rPr lang="en-US" sz="2000" dirty="0"/>
              <a:t>: </a:t>
            </a:r>
            <a:r>
              <a:rPr lang="en-US" sz="2000" dirty="0" err="1"/>
              <a:t>giurisprudentia</a:t>
            </a:r>
            <a:r>
              <a:rPr lang="en-US" sz="2000" dirty="0"/>
              <a:t> </a:t>
            </a:r>
            <a:r>
              <a:rPr lang="en-US" sz="2000" dirty="0" err="1"/>
              <a:t>constanta</a:t>
            </a:r>
            <a:endParaRPr lang="uk-UA" sz="2000" dirty="0"/>
          </a:p>
          <a:p>
            <a:pPr>
              <a:lnSpc>
                <a:spcPct val="80000"/>
              </a:lnSpc>
              <a:buFont typeface="Wingdings" pitchFamily="2" charset="2"/>
              <a:buNone/>
            </a:pPr>
            <a:endParaRPr lang="en-US" sz="2000" dirty="0"/>
          </a:p>
          <a:p>
            <a:pPr>
              <a:lnSpc>
                <a:spcPct val="80000"/>
              </a:lnSpc>
              <a:buFont typeface="Wingdings" pitchFamily="2" charset="2"/>
              <a:buNone/>
            </a:pPr>
            <a:r>
              <a:rPr lang="uk-UA" sz="2000" dirty="0">
                <a:solidFill>
                  <a:srgbClr val="FF33CC"/>
                </a:solidFill>
              </a:rPr>
              <a:t>Право ЄС / Ради </a:t>
            </a:r>
            <a:r>
              <a:rPr lang="uk-UA" sz="2000" dirty="0" smtClean="0">
                <a:solidFill>
                  <a:srgbClr val="FF33CC"/>
                </a:solidFill>
              </a:rPr>
              <a:t>Європи – конвергенція двох правових систем:</a:t>
            </a:r>
            <a:endParaRPr lang="uk-UA" sz="2000" dirty="0">
              <a:solidFill>
                <a:srgbClr val="FF33CC"/>
              </a:solidFill>
            </a:endParaRPr>
          </a:p>
          <a:p>
            <a:pPr>
              <a:lnSpc>
                <a:spcPct val="80000"/>
              </a:lnSpc>
              <a:buFont typeface="Wingdings" pitchFamily="2" charset="2"/>
              <a:buNone/>
            </a:pPr>
            <a:r>
              <a:rPr lang="uk-UA" sz="2000" dirty="0" err="1"/>
              <a:t>Прецедентне</a:t>
            </a:r>
            <a:r>
              <a:rPr lang="uk-UA" sz="2000" dirty="0"/>
              <a:t> право Люксембурзького суду справедливості;</a:t>
            </a:r>
          </a:p>
          <a:p>
            <a:pPr>
              <a:lnSpc>
                <a:spcPct val="80000"/>
              </a:lnSpc>
              <a:buFont typeface="Wingdings" pitchFamily="2" charset="2"/>
              <a:buNone/>
            </a:pPr>
            <a:r>
              <a:rPr lang="uk-UA" sz="2000" dirty="0" err="1"/>
              <a:t>Прецедентне</a:t>
            </a:r>
            <a:r>
              <a:rPr lang="uk-UA" sz="2000" dirty="0"/>
              <a:t> право Європейського суду з прав людини (Страсбурзького суду)</a:t>
            </a:r>
            <a:endParaRPr lang="ru-RU" sz="2000" dirty="0"/>
          </a:p>
        </p:txBody>
      </p:sp>
      <p:sp>
        <p:nvSpPr>
          <p:cNvPr id="7" name="Дата 6"/>
          <p:cNvSpPr>
            <a:spLocks noGrp="1"/>
          </p:cNvSpPr>
          <p:nvPr>
            <p:ph type="dt" sz="half" idx="10"/>
          </p:nvPr>
        </p:nvSpPr>
        <p:spPr/>
        <p:txBody>
          <a:bodyPr/>
          <a:lstStyle/>
          <a:p>
            <a:fld id="{87A75119-23A4-4F44-88C6-D6A653766F28}" type="datetime1">
              <a:rPr lang="ru-RU" smtClean="0"/>
              <a:pPr/>
              <a:t>27.07.2016</a:t>
            </a:fld>
            <a:endParaRPr lang="ru-RU"/>
          </a:p>
        </p:txBody>
      </p:sp>
      <p:sp>
        <p:nvSpPr>
          <p:cNvPr id="8" name="Нижний колонтитул 7"/>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Зобов’язальна сила рішень ЄСПЛ</a:t>
            </a:r>
            <a:endParaRPr lang="uk-UA" dirty="0"/>
          </a:p>
        </p:txBody>
      </p:sp>
      <p:sp>
        <p:nvSpPr>
          <p:cNvPr id="3" name="Содержимое 2"/>
          <p:cNvSpPr>
            <a:spLocks noGrp="1"/>
          </p:cNvSpPr>
          <p:nvPr>
            <p:ph sz="quarter" idx="1"/>
          </p:nvPr>
        </p:nvSpPr>
        <p:spPr/>
        <p:txBody>
          <a:bodyPr/>
          <a:lstStyle/>
          <a:p>
            <a:pPr>
              <a:spcBef>
                <a:spcPts val="600"/>
              </a:spcBef>
              <a:spcAft>
                <a:spcPts val="600"/>
              </a:spcAft>
              <a:buNone/>
            </a:pPr>
            <a:r>
              <a:rPr lang="uk-UA" dirty="0" smtClean="0"/>
              <a:t>вимога обґрунтованості та вмотивованості, </a:t>
            </a:r>
          </a:p>
          <a:p>
            <a:pPr>
              <a:spcBef>
                <a:spcPts val="600"/>
              </a:spcBef>
              <a:spcAft>
                <a:spcPts val="600"/>
              </a:spcAft>
              <a:buNone/>
            </a:pPr>
            <a:r>
              <a:rPr lang="uk-UA" dirty="0" smtClean="0"/>
              <a:t>правило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та незв’язаність ЄСПЛ своїми попередніми рішеннями, </a:t>
            </a:r>
          </a:p>
          <a:p>
            <a:pPr>
              <a:spcBef>
                <a:spcPts val="600"/>
              </a:spcBef>
              <a:spcAft>
                <a:spcPts val="600"/>
              </a:spcAft>
              <a:buNone/>
            </a:pPr>
            <a:r>
              <a:rPr lang="uk-UA" dirty="0" smtClean="0"/>
              <a:t>роль динамічного тлумачення (концепт </a:t>
            </a:r>
            <a:r>
              <a:rPr lang="en-US" i="1" dirty="0" smtClean="0">
                <a:effectLst>
                  <a:outerShdw blurRad="38100" dist="38100" dir="2700000" algn="tl">
                    <a:srgbClr val="000000">
                      <a:alpha val="43137"/>
                    </a:srgbClr>
                  </a:outerShdw>
                </a:effectLst>
              </a:rPr>
              <a:t>mutatis mutandis</a:t>
            </a:r>
            <a:r>
              <a:rPr lang="uk-UA" dirty="0" smtClean="0"/>
              <a:t>) у зміні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рішень ЄСПЛ, </a:t>
            </a:r>
          </a:p>
          <a:p>
            <a:pPr>
              <a:spcBef>
                <a:spcPts val="600"/>
              </a:spcBef>
              <a:spcAft>
                <a:spcPts val="600"/>
              </a:spcAft>
              <a:buNone/>
            </a:pPr>
            <a:r>
              <a:rPr lang="uk-UA" dirty="0" smtClean="0"/>
              <a:t>рівність і справедливість як вимога однакого застосування положень ЄКПЛ</a:t>
            </a:r>
            <a:endParaRPr lang="uk-UA" dirty="0"/>
          </a:p>
        </p:txBody>
      </p:sp>
      <p:sp>
        <p:nvSpPr>
          <p:cNvPr id="4" name="Дата 3"/>
          <p:cNvSpPr>
            <a:spLocks noGrp="1"/>
          </p:cNvSpPr>
          <p:nvPr>
            <p:ph type="dt" sz="half" idx="10"/>
          </p:nvPr>
        </p:nvSpPr>
        <p:spPr/>
        <p:txBody>
          <a:bodyPr/>
          <a:lstStyle/>
          <a:p>
            <a:fld id="{BF5988F3-84DF-4468-A03B-08AFC0B6A40B}" type="datetime1">
              <a:rPr lang="ru-RU" smtClean="0"/>
              <a:pPr/>
              <a:t>27.07.2016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18</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Техніка обходу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
            </a:r>
            <a:br>
              <a:rPr lang="uk-UA" dirty="0" smtClean="0"/>
            </a:br>
            <a:r>
              <a:rPr lang="uk-UA" dirty="0" smtClean="0"/>
              <a:t>рішень ЄСПЛ</a:t>
            </a:r>
            <a:endParaRPr lang="uk-UA" dirty="0"/>
          </a:p>
        </p:txBody>
      </p:sp>
      <p:sp>
        <p:nvSpPr>
          <p:cNvPr id="3" name="Содержимое 2"/>
          <p:cNvSpPr>
            <a:spLocks noGrp="1"/>
          </p:cNvSpPr>
          <p:nvPr>
            <p:ph sz="quarter" idx="1"/>
          </p:nvPr>
        </p:nvSpPr>
        <p:spPr/>
        <p:txBody>
          <a:bodyPr/>
          <a:lstStyle/>
          <a:p>
            <a:endParaRPr lang="uk-UA" dirty="0" smtClean="0"/>
          </a:p>
          <a:p>
            <a:pPr>
              <a:spcBef>
                <a:spcPts val="600"/>
              </a:spcBef>
              <a:spcAft>
                <a:spcPts val="600"/>
              </a:spcAft>
              <a:buNone/>
            </a:pPr>
            <a:r>
              <a:rPr lang="uk-UA" dirty="0" smtClean="0"/>
              <a:t>Роль динамічного тлумачення Конвенції як </a:t>
            </a:r>
            <a:r>
              <a:rPr lang="uk-UA" dirty="0" err="1" smtClean="0"/>
              <a:t>“живого</a:t>
            </a:r>
            <a:r>
              <a:rPr lang="uk-UA" dirty="0" smtClean="0"/>
              <a:t> </a:t>
            </a:r>
            <a:r>
              <a:rPr lang="uk-UA" dirty="0" err="1" smtClean="0"/>
              <a:t>інструменту”</a:t>
            </a:r>
            <a:r>
              <a:rPr lang="uk-UA" dirty="0" smtClean="0"/>
              <a:t>;</a:t>
            </a:r>
          </a:p>
          <a:p>
            <a:pPr>
              <a:spcBef>
                <a:spcPts val="600"/>
              </a:spcBef>
              <a:spcAft>
                <a:spcPts val="600"/>
              </a:spcAft>
              <a:buNone/>
            </a:pPr>
            <a:r>
              <a:rPr lang="uk-UA" dirty="0" smtClean="0"/>
              <a:t>Доктрина </a:t>
            </a:r>
            <a:r>
              <a:rPr lang="en-US" i="1" dirty="0" smtClean="0">
                <a:effectLst>
                  <a:outerShdw blurRad="38100" dist="38100" dir="2700000" algn="tl">
                    <a:srgbClr val="000000">
                      <a:alpha val="43137"/>
                    </a:srgbClr>
                  </a:outerShdw>
                </a:effectLst>
              </a:rPr>
              <a:t>mutatis mutandis</a:t>
            </a:r>
            <a:r>
              <a:rPr lang="uk-UA" i="1" dirty="0" smtClean="0">
                <a:effectLst>
                  <a:outerShdw blurRad="38100" dist="38100" dir="2700000" algn="tl">
                    <a:srgbClr val="000000">
                      <a:alpha val="43137"/>
                    </a:srgbClr>
                  </a:outerShdw>
                </a:effectLst>
              </a:rPr>
              <a:t> </a:t>
            </a:r>
            <a:r>
              <a:rPr lang="uk-UA" dirty="0" smtClean="0"/>
              <a:t>у світлі суспільних змін, що потребують певної реакції Суду;</a:t>
            </a:r>
          </a:p>
          <a:p>
            <a:pPr>
              <a:spcBef>
                <a:spcPts val="600"/>
              </a:spcBef>
              <a:spcAft>
                <a:spcPts val="600"/>
              </a:spcAft>
              <a:buNone/>
            </a:pPr>
            <a:r>
              <a:rPr lang="uk-UA" dirty="0" smtClean="0"/>
              <a:t>Правило </a:t>
            </a:r>
            <a:r>
              <a:rPr lang="en-US" i="1" dirty="0" smtClean="0">
                <a:effectLst>
                  <a:outerShdw blurRad="38100" dist="38100" dir="2700000" algn="tl">
                    <a:srgbClr val="000000">
                      <a:alpha val="43137"/>
                    </a:srgbClr>
                  </a:outerShdw>
                </a:effectLst>
              </a:rPr>
              <a:t>overruling</a:t>
            </a:r>
            <a:r>
              <a:rPr lang="en-US" dirty="0" smtClean="0"/>
              <a:t> </a:t>
            </a:r>
            <a:r>
              <a:rPr lang="uk-UA" dirty="0" smtClean="0"/>
              <a:t>у зміні юриспруденції Суду</a:t>
            </a:r>
            <a:endParaRPr lang="uk-UA" dirty="0"/>
          </a:p>
        </p:txBody>
      </p:sp>
      <p:sp>
        <p:nvSpPr>
          <p:cNvPr id="4" name="Дата 3"/>
          <p:cNvSpPr>
            <a:spLocks noGrp="1"/>
          </p:cNvSpPr>
          <p:nvPr>
            <p:ph type="dt" sz="half" idx="10"/>
          </p:nvPr>
        </p:nvSpPr>
        <p:spPr/>
        <p:txBody>
          <a:bodyPr/>
          <a:lstStyle/>
          <a:p>
            <a:fld id="{E2233382-6A4B-4A3E-9AC6-61EF1A801E5F}" type="datetime1">
              <a:rPr lang="ru-RU" smtClean="0"/>
              <a:pPr/>
              <a:t>27.07.2016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19</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endParaRPr lang="uk-UA" dirty="0" smtClean="0"/>
          </a:p>
          <a:p>
            <a:pPr>
              <a:spcBef>
                <a:spcPts val="600"/>
              </a:spcBef>
              <a:spcAft>
                <a:spcPts val="600"/>
              </a:spcAft>
              <a:buNone/>
            </a:pPr>
            <a:r>
              <a:rPr lang="uk-UA" dirty="0" smtClean="0"/>
              <a:t>1. Єдність судової практики у світлі верховенства права (стаття 8(1) Конституції)</a:t>
            </a:r>
          </a:p>
          <a:p>
            <a:pPr>
              <a:spcBef>
                <a:spcPts val="600"/>
              </a:spcBef>
              <a:spcAft>
                <a:spcPts val="600"/>
              </a:spcAft>
              <a:buNone/>
            </a:pPr>
            <a:r>
              <a:rPr lang="uk-UA" dirty="0" smtClean="0"/>
              <a:t>2. Єдність судової практики та судовий розсуд</a:t>
            </a:r>
          </a:p>
          <a:p>
            <a:pPr>
              <a:spcBef>
                <a:spcPts val="600"/>
              </a:spcBef>
              <a:spcAft>
                <a:spcPts val="600"/>
              </a:spcAft>
              <a:buNone/>
            </a:pPr>
            <a:r>
              <a:rPr lang="uk-UA" dirty="0" smtClean="0"/>
              <a:t>3. Єдність судової практики у світлі рішень Конституційного Суду України</a:t>
            </a:r>
          </a:p>
          <a:p>
            <a:pPr>
              <a:spcBef>
                <a:spcPts val="600"/>
              </a:spcBef>
              <a:spcAft>
                <a:spcPts val="600"/>
              </a:spcAft>
              <a:buNone/>
            </a:pPr>
            <a:r>
              <a:rPr lang="uk-UA" dirty="0" smtClean="0"/>
              <a:t>4. Єдність судової практики у світлі рішень Європейського суду з прав людини</a:t>
            </a:r>
          </a:p>
          <a:p>
            <a:pPr>
              <a:spcBef>
                <a:spcPts val="600"/>
              </a:spcBef>
              <a:spcAft>
                <a:spcPts val="600"/>
              </a:spcAft>
              <a:buNone/>
            </a:pPr>
            <a:r>
              <a:rPr lang="uk-UA" dirty="0" smtClean="0"/>
              <a:t>5. Єдність судової практики у світлі функцій Верховного Суду</a:t>
            </a:r>
          </a:p>
          <a:p>
            <a:pPr>
              <a:spcBef>
                <a:spcPts val="600"/>
              </a:spcBef>
              <a:spcAft>
                <a:spcPts val="600"/>
              </a:spcAft>
              <a:buNone/>
            </a:pPr>
            <a:r>
              <a:rPr lang="uk-UA" dirty="0" smtClean="0"/>
              <a:t>6. Конституційна скарга та єдність судової практики</a:t>
            </a:r>
            <a:endParaRPr lang="uk-UA" dirty="0"/>
          </a:p>
        </p:txBody>
      </p:sp>
      <p:sp>
        <p:nvSpPr>
          <p:cNvPr id="3" name="Заголовок 2"/>
          <p:cNvSpPr>
            <a:spLocks noGrp="1"/>
          </p:cNvSpPr>
          <p:nvPr>
            <p:ph type="title"/>
          </p:nvPr>
        </p:nvSpPr>
        <p:spPr/>
        <p:txBody>
          <a:bodyPr>
            <a:normAutofit fontScale="90000"/>
          </a:bodyPr>
          <a:lstStyle/>
          <a:p>
            <a:r>
              <a:rPr lang="uk-UA" dirty="0" smtClean="0"/>
              <a:t>Єдність судової практики у світлі верховенства Конституції України</a:t>
            </a:r>
            <a:endParaRPr lang="uk-UA" dirty="0"/>
          </a:p>
        </p:txBody>
      </p:sp>
      <p:sp>
        <p:nvSpPr>
          <p:cNvPr id="4" name="Дата 3"/>
          <p:cNvSpPr>
            <a:spLocks noGrp="1"/>
          </p:cNvSpPr>
          <p:nvPr>
            <p:ph type="dt" sz="half" idx="10"/>
          </p:nvPr>
        </p:nvSpPr>
        <p:spPr/>
        <p:txBody>
          <a:bodyPr/>
          <a:lstStyle/>
          <a:p>
            <a:fld id="{956E5F80-5DD0-4D1B-BF93-DF7157FD38A0}"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Особливості пілотних рішень ЄСПЛ</a:t>
            </a:r>
            <a:endParaRPr lang="uk-UA" dirty="0"/>
          </a:p>
        </p:txBody>
      </p:sp>
      <p:sp>
        <p:nvSpPr>
          <p:cNvPr id="3" name="Содержимое 2"/>
          <p:cNvSpPr>
            <a:spLocks noGrp="1"/>
          </p:cNvSpPr>
          <p:nvPr>
            <p:ph sz="quarter" idx="1"/>
          </p:nvPr>
        </p:nvSpPr>
        <p:spPr/>
        <p:txBody>
          <a:bodyPr>
            <a:normAutofit lnSpcReduction="10000"/>
          </a:bodyPr>
          <a:lstStyle/>
          <a:p>
            <a:r>
              <a:rPr lang="uk-UA" dirty="0" smtClean="0"/>
              <a:t>Природа пілотних рішень:</a:t>
            </a:r>
          </a:p>
          <a:p>
            <a:pPr lvl="1"/>
            <a:r>
              <a:rPr lang="uk-UA" dirty="0" smtClean="0"/>
              <a:t>Роль справи </a:t>
            </a:r>
            <a:r>
              <a:rPr lang="uk-UA" dirty="0" err="1" smtClean="0"/>
              <a:t>Броньовскі</a:t>
            </a:r>
            <a:r>
              <a:rPr lang="uk-UA" dirty="0" smtClean="0"/>
              <a:t> проти Польщі;</a:t>
            </a:r>
          </a:p>
          <a:p>
            <a:pPr lvl="1"/>
            <a:r>
              <a:rPr lang="uk-UA" dirty="0" smtClean="0"/>
              <a:t>Роль Резолюції Комітету Міністрів від 12.05.2004 р.;</a:t>
            </a:r>
          </a:p>
          <a:p>
            <a:pPr lvl="1"/>
            <a:r>
              <a:rPr lang="uk-UA" dirty="0" smtClean="0"/>
              <a:t>Наявність системної проблеми (неякісне законодавство, неналежна адміністративна чи судова практика);</a:t>
            </a:r>
          </a:p>
          <a:p>
            <a:r>
              <a:rPr lang="uk-UA" dirty="0" smtClean="0"/>
              <a:t>Приклади пілотних рішень щодо України:</a:t>
            </a:r>
          </a:p>
          <a:p>
            <a:pPr lvl="1"/>
            <a:r>
              <a:rPr lang="uk-UA" dirty="0" smtClean="0"/>
              <a:t>Юрій Миколайович Іванов проти України (статті 6, 13);</a:t>
            </a:r>
          </a:p>
          <a:p>
            <a:pPr lvl="1"/>
            <a:r>
              <a:rPr lang="uk-UA" dirty="0" smtClean="0"/>
              <a:t>Харченко проти України (статті 5, 6)</a:t>
            </a:r>
          </a:p>
          <a:p>
            <a:pPr lvl="1"/>
            <a:r>
              <a:rPr lang="uk-UA" dirty="0" smtClean="0"/>
              <a:t>Олександр Волков проти України (стаття 6)</a:t>
            </a:r>
            <a:endParaRPr lang="uk-UA" dirty="0"/>
          </a:p>
        </p:txBody>
      </p:sp>
      <p:sp>
        <p:nvSpPr>
          <p:cNvPr id="4" name="Дата 3"/>
          <p:cNvSpPr>
            <a:spLocks noGrp="1"/>
          </p:cNvSpPr>
          <p:nvPr>
            <p:ph type="dt" sz="half" idx="10"/>
          </p:nvPr>
        </p:nvSpPr>
        <p:spPr/>
        <p:txBody>
          <a:bodyPr/>
          <a:lstStyle/>
          <a:p>
            <a:fld id="{43770EE5-6C26-47B5-B812-35D2DED8AA9A}" type="datetime1">
              <a:rPr lang="ru-RU" smtClean="0"/>
              <a:pPr/>
              <a:t>27.07.2016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20</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Природа пілотних рішень ЄСПЛ</a:t>
            </a:r>
            <a:endParaRPr lang="uk-UA" dirty="0"/>
          </a:p>
        </p:txBody>
      </p:sp>
      <p:sp>
        <p:nvSpPr>
          <p:cNvPr id="3" name="Содержимое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nSpc>
                <a:spcPct val="110000"/>
              </a:lnSpc>
              <a:spcBef>
                <a:spcPts val="600"/>
              </a:spcBef>
              <a:spcAft>
                <a:spcPts val="600"/>
              </a:spcAft>
              <a:buNone/>
            </a:pPr>
            <a:r>
              <a:rPr lang="lt-LT" dirty="0" smtClean="0">
                <a:solidFill>
                  <a:srgbClr val="FF0000"/>
                </a:solidFill>
              </a:rPr>
              <a:t>указувати у своїх рішеннях</a:t>
            </a:r>
            <a:r>
              <a:rPr lang="uk-UA" dirty="0" smtClean="0">
                <a:solidFill>
                  <a:srgbClr val="FF0000"/>
                </a:solidFill>
              </a:rPr>
              <a:t>,</a:t>
            </a:r>
            <a:r>
              <a:rPr lang="lt-LT" dirty="0" smtClean="0">
                <a:solidFill>
                  <a:srgbClr val="FF0000"/>
                </a:solidFill>
              </a:rPr>
              <a:t> де встановлено факт порушення</a:t>
            </a:r>
            <a:r>
              <a:rPr lang="uk-UA" dirty="0" smtClean="0">
                <a:solidFill>
                  <a:srgbClr val="FF0000"/>
                </a:solidFill>
              </a:rPr>
              <a:t>,</a:t>
            </a:r>
            <a:r>
              <a:rPr lang="lt-LT" dirty="0" smtClean="0">
                <a:solidFill>
                  <a:srgbClr val="FF0000"/>
                </a:solidFill>
              </a:rPr>
              <a:t> по можливості</a:t>
            </a:r>
            <a:r>
              <a:rPr lang="uk-UA" dirty="0" smtClean="0">
                <a:solidFill>
                  <a:srgbClr val="FF0000"/>
                </a:solidFill>
              </a:rPr>
              <a:t>,</a:t>
            </a:r>
            <a:r>
              <a:rPr lang="lt-LT" dirty="0" smtClean="0">
                <a:solidFill>
                  <a:srgbClr val="FF0000"/>
                </a:solidFill>
              </a:rPr>
              <a:t> на системну проблему</a:t>
            </a:r>
            <a:r>
              <a:rPr lang="uk-UA" dirty="0" smtClean="0">
                <a:solidFill>
                  <a:srgbClr val="FF0000"/>
                </a:solidFill>
              </a:rPr>
              <a:t>,</a:t>
            </a:r>
            <a:r>
              <a:rPr lang="lt-LT" dirty="0" smtClean="0">
                <a:solidFill>
                  <a:srgbClr val="FF0000"/>
                </a:solidFill>
              </a:rPr>
              <a:t> що лежить в основі порушення</a:t>
            </a:r>
            <a:r>
              <a:rPr lang="uk-UA" dirty="0" smtClean="0">
                <a:solidFill>
                  <a:srgbClr val="FF0000"/>
                </a:solidFill>
              </a:rPr>
              <a:t>,</a:t>
            </a:r>
            <a:r>
              <a:rPr lang="lt-LT" dirty="0" smtClean="0">
                <a:solidFill>
                  <a:srgbClr val="FF0000"/>
                </a:solidFill>
              </a:rPr>
              <a:t> і джерело її виникнення</a:t>
            </a:r>
            <a:r>
              <a:rPr lang="uk-UA" dirty="0" smtClean="0">
                <a:solidFill>
                  <a:srgbClr val="FF0000"/>
                </a:solidFill>
              </a:rPr>
              <a:t>  </a:t>
            </a:r>
            <a:r>
              <a:rPr lang="lt-LT" dirty="0" smtClean="0">
                <a:solidFill>
                  <a:srgbClr val="FF0000"/>
                </a:solidFill>
              </a:rPr>
              <a:t> особливо коли вона випливає зі змісту багато чисел</a:t>
            </a:r>
            <a:r>
              <a:rPr lang="uk-UA" dirty="0" smtClean="0">
                <a:solidFill>
                  <a:srgbClr val="FF0000"/>
                </a:solidFill>
              </a:rPr>
              <a:t>ь</a:t>
            </a:r>
            <a:r>
              <a:rPr lang="lt-LT" dirty="0" smtClean="0">
                <a:solidFill>
                  <a:srgbClr val="FF0000"/>
                </a:solidFill>
              </a:rPr>
              <a:t>них скарг</a:t>
            </a:r>
            <a:r>
              <a:rPr lang="uk-UA" dirty="0" smtClean="0">
                <a:solidFill>
                  <a:srgbClr val="FF0000"/>
                </a:solidFill>
              </a:rPr>
              <a:t>, </a:t>
            </a:r>
            <a:r>
              <a:rPr lang="lt-LT" dirty="0" smtClean="0">
                <a:solidFill>
                  <a:srgbClr val="FF0000"/>
                </a:solidFill>
              </a:rPr>
              <a:t>щоб допомогти державам віднайти прийнятне рішення і Комітету Міністрів контролювати його виконання</a:t>
            </a:r>
            <a:r>
              <a:rPr lang="uk-UA" dirty="0" smtClean="0">
                <a:solidFill>
                  <a:srgbClr val="FF0000"/>
                </a:solidFill>
              </a:rPr>
              <a:t>.</a:t>
            </a:r>
          </a:p>
          <a:p>
            <a:pPr algn="r">
              <a:lnSpc>
                <a:spcPct val="110000"/>
              </a:lnSpc>
              <a:spcBef>
                <a:spcPts val="600"/>
              </a:spcBef>
              <a:spcAft>
                <a:spcPts val="600"/>
              </a:spcAft>
              <a:buNone/>
            </a:pPr>
            <a:r>
              <a:rPr lang="uk-UA" dirty="0" smtClean="0"/>
              <a:t>Резолюція Комітету Міністрів від 12.05.2004 р</a:t>
            </a:r>
            <a:endParaRPr lang="uk-UA" dirty="0"/>
          </a:p>
        </p:txBody>
      </p:sp>
      <p:sp>
        <p:nvSpPr>
          <p:cNvPr id="4" name="Дата 3"/>
          <p:cNvSpPr>
            <a:spLocks noGrp="1"/>
          </p:cNvSpPr>
          <p:nvPr>
            <p:ph type="dt" sz="half" idx="10"/>
          </p:nvPr>
        </p:nvSpPr>
        <p:spPr/>
        <p:txBody>
          <a:bodyPr/>
          <a:lstStyle/>
          <a:p>
            <a:fld id="{ECF7222C-F7ED-4BF7-BBA5-3164443D7B9B}" type="datetime1">
              <a:rPr lang="ru-RU" smtClean="0"/>
              <a:pPr/>
              <a:t>27.07.2016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21</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44016"/>
          </a:xfrm>
        </p:spPr>
        <p:txBody>
          <a:bodyPr>
            <a:normAutofit fontScale="55000" lnSpcReduction="20000"/>
          </a:bodyPr>
          <a:lstStyle/>
          <a:p>
            <a:pPr>
              <a:lnSpc>
                <a:spcPct val="120000"/>
              </a:lnSpc>
              <a:spcBef>
                <a:spcPts val="600"/>
              </a:spcBef>
              <a:spcAft>
                <a:spcPts val="600"/>
              </a:spcAft>
              <a:buNone/>
            </a:pPr>
            <a:r>
              <a:rPr lang="uk-UA" dirty="0" smtClean="0"/>
              <a:t>53… Суд зазначає, що апеляція заявниці на вирок від 30 серпня 2011 року, подана в той же день, не мала </a:t>
            </a:r>
            <a:r>
              <a:rPr lang="uk-UA" dirty="0" err="1" smtClean="0"/>
              <a:t>відкладального</a:t>
            </a:r>
            <a:r>
              <a:rPr lang="uk-UA" dirty="0" smtClean="0"/>
              <a:t> ефекту, і винесений вирок було виконано негайно. Це було зроблено відповідно до </a:t>
            </a:r>
            <a:r>
              <a:rPr lang="uk-UA" dirty="0" err="1" smtClean="0"/>
              <a:t>КУпАП</a:t>
            </a:r>
            <a:r>
              <a:rPr lang="uk-UA" dirty="0" smtClean="0"/>
              <a:t>, що передбачають негайне виконання вироку, тільки якщо він пов'язаний з позбавленням волі... Якби покарання було іншим, рішення суду першої інстанції вступило б у законну силу, тільки якщо б апеляція не була подана у встановлений законом термін, або якби це рішення було залишено в силі апеляційним судом. Однак у цій справі, перегляд в апеляційному порядку відбувся після того, як покарання у вигляді позбавлення волі, накладене на заявника судом першої інстанції, було відбуте в повному обсязі. Суд не розуміє, як, на цьому етапі, такий перегляд міг би ефективно усунути недоліки розгляду в </a:t>
            </a:r>
            <a:r>
              <a:rPr lang="uk-UA" dirty="0" err="1" smtClean="0"/>
              <a:t>нижестоячому</a:t>
            </a:r>
            <a:r>
              <a:rPr lang="uk-UA" dirty="0" smtClean="0"/>
              <a:t> суді.</a:t>
            </a:r>
            <a:endParaRPr lang="ru-RU" dirty="0" smtClean="0"/>
          </a:p>
          <a:p>
            <a:pPr>
              <a:lnSpc>
                <a:spcPct val="120000"/>
              </a:lnSpc>
              <a:spcBef>
                <a:spcPts val="600"/>
              </a:spcBef>
              <a:spcAft>
                <a:spcPts val="600"/>
              </a:spcAft>
              <a:buNone/>
            </a:pPr>
            <a:r>
              <a:rPr lang="uk-UA" dirty="0" smtClean="0"/>
              <a:t>54. Суд не випускає з огляду той факт, що, якби апеляційний суд скасував рішення суду першої інстанції, заявниця могла б претендувати на отримання компенсації матеріальної та моральної шкоди на цій підставі... Однак це ретроспективний і чисто компенсаторний засіб правового захисту не може замінити собою право на перегляд, передбаченого в статті 2 Протоколу № 7. Інший висновок суперечив би усталеній принципом Європейського Суду про те, що Конвенція покликана гарантувати не права, які є теоретичними або ілюзорними, але права, які є практичними та ефективними</a:t>
            </a:r>
            <a:endParaRPr lang="uk-UA" dirty="0"/>
          </a:p>
        </p:txBody>
      </p:sp>
      <p:sp>
        <p:nvSpPr>
          <p:cNvPr id="3" name="Заголовок 2"/>
          <p:cNvSpPr>
            <a:spLocks noGrp="1"/>
          </p:cNvSpPr>
          <p:nvPr>
            <p:ph type="title"/>
          </p:nvPr>
        </p:nvSpPr>
        <p:spPr/>
        <p:txBody>
          <a:bodyPr>
            <a:noAutofit/>
          </a:bodyPr>
          <a:lstStyle/>
          <a:p>
            <a:r>
              <a:rPr lang="uk-UA" sz="2800" dirty="0" smtClean="0"/>
              <a:t>Метод автономного тлумачення Конвенції ЄСПЛ і </a:t>
            </a:r>
            <a:r>
              <a:rPr lang="uk-UA" sz="2800" dirty="0" err="1" smtClean="0"/>
              <a:t>легістські</a:t>
            </a:r>
            <a:r>
              <a:rPr lang="uk-UA" sz="2800" dirty="0" smtClean="0"/>
              <a:t> підходи національних судів</a:t>
            </a:r>
            <a:endParaRPr lang="uk-UA" sz="2800" dirty="0"/>
          </a:p>
        </p:txBody>
      </p:sp>
      <p:sp>
        <p:nvSpPr>
          <p:cNvPr id="4" name="Дата 3"/>
          <p:cNvSpPr>
            <a:spLocks noGrp="1"/>
          </p:cNvSpPr>
          <p:nvPr>
            <p:ph type="dt" sz="half" idx="10"/>
          </p:nvPr>
        </p:nvSpPr>
        <p:spPr/>
        <p:txBody>
          <a:bodyPr/>
          <a:lstStyle/>
          <a:p>
            <a:fld id="{8A15EA8B-B203-416D-88EE-A35A3629AE75}"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22</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spcBef>
                <a:spcPts val="600"/>
              </a:spcBef>
              <a:spcAft>
                <a:spcPts val="600"/>
              </a:spcAft>
              <a:buNone/>
            </a:pPr>
            <a:r>
              <a:rPr lang="uk-UA" dirty="0" smtClean="0"/>
              <a:t>Функція ВС по забезпеченню єдності розуміння положень законів у світлі загальних принципів права.</a:t>
            </a:r>
          </a:p>
          <a:p>
            <a:pPr>
              <a:spcBef>
                <a:spcPts val="600"/>
              </a:spcBef>
              <a:spcAft>
                <a:spcPts val="600"/>
              </a:spcAft>
              <a:buNone/>
            </a:pPr>
            <a:r>
              <a:rPr lang="uk-UA" dirty="0" smtClean="0"/>
              <a:t>Дилема справедливості і законності при перегляді судових рішень</a:t>
            </a:r>
          </a:p>
          <a:p>
            <a:pPr>
              <a:spcBef>
                <a:spcPts val="600"/>
              </a:spcBef>
              <a:spcAft>
                <a:spcPts val="600"/>
              </a:spcAft>
              <a:buNone/>
            </a:pPr>
            <a:r>
              <a:rPr lang="uk-UA" dirty="0" smtClean="0"/>
              <a:t>Дилема справи </a:t>
            </a:r>
            <a:r>
              <a:rPr lang="uk-UA" dirty="0" err="1" smtClean="0"/>
              <a:t>Бочан</a:t>
            </a:r>
            <a:r>
              <a:rPr lang="uk-UA" dirty="0" smtClean="0"/>
              <a:t>-2 </a:t>
            </a:r>
            <a:r>
              <a:rPr lang="uk-UA" smtClean="0"/>
              <a:t>проти України</a:t>
            </a:r>
            <a:endParaRPr lang="uk-UA" dirty="0"/>
          </a:p>
        </p:txBody>
      </p:sp>
      <p:sp>
        <p:nvSpPr>
          <p:cNvPr id="3" name="Дата 2"/>
          <p:cNvSpPr>
            <a:spLocks noGrp="1"/>
          </p:cNvSpPr>
          <p:nvPr>
            <p:ph type="dt" sz="half" idx="10"/>
          </p:nvPr>
        </p:nvSpPr>
        <p:spPr/>
        <p:txBody>
          <a:bodyPr/>
          <a:lstStyle/>
          <a:p>
            <a:fld id="{C8409867-8404-41D6-8EDD-1AF17E596F72}"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
        <p:nvSpPr>
          <p:cNvPr id="6" name="Заголовок 5"/>
          <p:cNvSpPr>
            <a:spLocks noGrp="1"/>
          </p:cNvSpPr>
          <p:nvPr>
            <p:ph type="title"/>
          </p:nvPr>
        </p:nvSpPr>
        <p:spPr/>
        <p:txBody>
          <a:bodyPr>
            <a:normAutofit fontScale="90000"/>
          </a:bodyPr>
          <a:lstStyle/>
          <a:p>
            <a:r>
              <a:rPr lang="uk-UA" dirty="0" smtClean="0"/>
              <a:t>5. Єдність судової практики у світлі функцій Верховного Суду</a:t>
            </a: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fontAlgn="base">
              <a:lnSpc>
                <a:spcPct val="120000"/>
              </a:lnSpc>
              <a:spcBef>
                <a:spcPts val="600"/>
              </a:spcBef>
              <a:spcAft>
                <a:spcPts val="600"/>
              </a:spcAft>
              <a:buNone/>
            </a:pPr>
            <a:r>
              <a:rPr lang="uk-UA" dirty="0" smtClean="0"/>
              <a:t>Ст. 445 КПК:</a:t>
            </a:r>
          </a:p>
          <a:p>
            <a:pPr fontAlgn="base">
              <a:lnSpc>
                <a:spcPct val="120000"/>
              </a:lnSpc>
              <a:spcBef>
                <a:spcPts val="600"/>
              </a:spcBef>
              <a:spcAft>
                <a:spcPts val="600"/>
              </a:spcAft>
              <a:buNone/>
            </a:pPr>
            <a:r>
              <a:rPr lang="uk-UA" dirty="0" smtClean="0"/>
              <a:t>Підставами для перегляду судових рішень Верховним Судом України, що набрали законної сили, є:</a:t>
            </a:r>
            <a:endParaRPr lang="ru-RU" dirty="0" smtClean="0"/>
          </a:p>
          <a:p>
            <a:pPr fontAlgn="base">
              <a:lnSpc>
                <a:spcPct val="120000"/>
              </a:lnSpc>
              <a:spcBef>
                <a:spcPts val="600"/>
              </a:spcBef>
              <a:spcAft>
                <a:spcPts val="600"/>
              </a:spcAft>
              <a:buNone/>
            </a:pPr>
            <a:r>
              <a:rPr lang="uk-UA" dirty="0" smtClean="0"/>
              <a:t>1) неоднакове застосування судом касаційної інстанції одних і тих самих норм закону України про кримінальну відповідальність щодо подібних суспільно небезпечних діянь (крім питань призначення покарання, звільнення від покарання та від кримінальної відповідальності), що потягло ухвалення різних за змістом судових рішень;</a:t>
            </a:r>
            <a:endParaRPr lang="ru-RU" dirty="0" smtClean="0"/>
          </a:p>
          <a:p>
            <a:pPr>
              <a:lnSpc>
                <a:spcPct val="120000"/>
              </a:lnSpc>
              <a:spcBef>
                <a:spcPts val="600"/>
              </a:spcBef>
              <a:spcAft>
                <a:spcPts val="600"/>
              </a:spcAft>
              <a:buNone/>
            </a:pPr>
            <a:r>
              <a:rPr lang="uk-UA" dirty="0" smtClean="0"/>
              <a:t>2) встановлення міжнародною судовою установою, юрисдикція якої визнана Україною, порушення Україною міжнародних зобов’язань при вирішенні справи судом.</a:t>
            </a:r>
          </a:p>
          <a:p>
            <a:pPr algn="r">
              <a:lnSpc>
                <a:spcPct val="120000"/>
              </a:lnSpc>
              <a:spcBef>
                <a:spcPts val="600"/>
              </a:spcBef>
              <a:spcAft>
                <a:spcPts val="600"/>
              </a:spcAft>
              <a:buNone/>
            </a:pPr>
            <a:r>
              <a:rPr lang="uk-UA" dirty="0" smtClean="0"/>
              <a:t>Аналогічні конструкції: пункт перший статті 237 КАС, пункт перший статті 354 ЦПК, пункт 3 статті 111</a:t>
            </a:r>
            <a:r>
              <a:rPr lang="uk-UA" baseline="30000" dirty="0" smtClean="0"/>
              <a:t>15</a:t>
            </a:r>
            <a:r>
              <a:rPr lang="uk-UA" dirty="0" smtClean="0"/>
              <a:t> ГПК</a:t>
            </a:r>
            <a:endParaRPr lang="uk-UA" dirty="0"/>
          </a:p>
        </p:txBody>
      </p:sp>
      <p:sp>
        <p:nvSpPr>
          <p:cNvPr id="3" name="Дата 2"/>
          <p:cNvSpPr>
            <a:spLocks noGrp="1"/>
          </p:cNvSpPr>
          <p:nvPr>
            <p:ph type="dt" sz="half" idx="10"/>
          </p:nvPr>
        </p:nvSpPr>
        <p:spPr/>
        <p:txBody>
          <a:bodyPr/>
          <a:lstStyle/>
          <a:p>
            <a:fld id="{F9D70339-6E56-42E5-A94A-B3EC40ED3E64}"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
        <p:nvSpPr>
          <p:cNvPr id="6" name="Заголовок 5"/>
          <p:cNvSpPr>
            <a:spLocks noGrp="1"/>
          </p:cNvSpPr>
          <p:nvPr>
            <p:ph type="title"/>
          </p:nvPr>
        </p:nvSpPr>
        <p:spPr/>
        <p:txBody>
          <a:bodyPr>
            <a:normAutofit fontScale="90000"/>
          </a:bodyPr>
          <a:lstStyle/>
          <a:p>
            <a:r>
              <a:rPr lang="uk-UA" dirty="0" smtClean="0"/>
              <a:t>Забезпечення єдності судової практики ВС</a:t>
            </a:r>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nSpc>
                <a:spcPct val="120000"/>
              </a:lnSpc>
              <a:spcBef>
                <a:spcPts val="600"/>
              </a:spcBef>
              <a:spcAft>
                <a:spcPts val="600"/>
              </a:spcAft>
              <a:buNone/>
            </a:pPr>
            <a:r>
              <a:rPr lang="uk-UA" dirty="0" smtClean="0"/>
              <a:t>«Встановлюючи, що будь-яке позбавлення свободи має здійснюватися "відповідно до процедури, встановленої законом», пункт 1 статті 5 </a:t>
            </a:r>
            <a:r>
              <a:rPr lang="en-US" dirty="0" smtClean="0"/>
              <a:t>[</a:t>
            </a:r>
            <a:r>
              <a:rPr lang="uk-UA" dirty="0" err="1" smtClean="0"/>
              <a:t>Євроконвенції</a:t>
            </a:r>
            <a:r>
              <a:rPr lang="en-US" dirty="0" smtClean="0"/>
              <a:t>] </a:t>
            </a:r>
            <a:r>
              <a:rPr lang="uk-UA" dirty="0" smtClean="0"/>
              <a:t>не просто відсилає до національного закону ... він також стосується «якості закону», вимагаючи від закону відповідності принципові верховенства права ... При цьому «якість закону» означає, що у випадку, коли національний закон передбачає можливість позбавлення свободи, такий закон має бути достатньо доступним, чітко сформульованим і передбачуваним у своєму застосуванні - для того, щоб виключити будь-який ризик свавілля» </a:t>
            </a:r>
          </a:p>
          <a:p>
            <a:pPr algn="r">
              <a:lnSpc>
                <a:spcPct val="120000"/>
              </a:lnSpc>
              <a:spcBef>
                <a:spcPts val="600"/>
              </a:spcBef>
              <a:spcAft>
                <a:spcPts val="600"/>
              </a:spcAft>
              <a:buNone/>
            </a:pPr>
            <a:r>
              <a:rPr lang="uk-UA" dirty="0" err="1" smtClean="0"/>
              <a:t>Soldatenko</a:t>
            </a:r>
            <a:r>
              <a:rPr lang="uk-UA" dirty="0" smtClean="0"/>
              <a:t> v. </a:t>
            </a:r>
            <a:r>
              <a:rPr lang="uk-UA" dirty="0" err="1" smtClean="0"/>
              <a:t>Ukraine</a:t>
            </a:r>
            <a:r>
              <a:rPr lang="uk-UA" dirty="0" smtClean="0"/>
              <a:t>, 111 </a:t>
            </a:r>
            <a:endParaRPr lang="uk-UA" dirty="0"/>
          </a:p>
        </p:txBody>
      </p:sp>
      <p:sp>
        <p:nvSpPr>
          <p:cNvPr id="3" name="Дата 2"/>
          <p:cNvSpPr>
            <a:spLocks noGrp="1"/>
          </p:cNvSpPr>
          <p:nvPr>
            <p:ph type="dt" sz="half" idx="10"/>
          </p:nvPr>
        </p:nvSpPr>
        <p:spPr/>
        <p:txBody>
          <a:bodyPr/>
          <a:lstStyle/>
          <a:p>
            <a:fld id="{35CE7D0B-2C42-46AA-A629-519A0037996A}"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
        <p:nvSpPr>
          <p:cNvPr id="6" name="Заголовок 5"/>
          <p:cNvSpPr>
            <a:spLocks noGrp="1"/>
          </p:cNvSpPr>
          <p:nvPr>
            <p:ph type="title"/>
          </p:nvPr>
        </p:nvSpPr>
        <p:spPr/>
        <p:txBody>
          <a:bodyPr>
            <a:normAutofit/>
          </a:bodyPr>
          <a:lstStyle/>
          <a:p>
            <a:r>
              <a:rPr lang="uk-UA" sz="2800" dirty="0" smtClean="0"/>
              <a:t>Якість закону, законність, справедливість та єдність судової практики</a:t>
            </a:r>
            <a:endParaRPr lang="uk-UA"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27992"/>
          </a:xfrm>
        </p:spPr>
        <p:txBody>
          <a:bodyPr>
            <a:normAutofit fontScale="62500" lnSpcReduction="20000"/>
          </a:bodyPr>
          <a:lstStyle/>
          <a:p>
            <a:pPr fontAlgn="base">
              <a:lnSpc>
                <a:spcPct val="120000"/>
              </a:lnSpc>
              <a:spcBef>
                <a:spcPts val="600"/>
              </a:spcBef>
              <a:spcAft>
                <a:spcPts val="600"/>
              </a:spcAft>
              <a:buNone/>
            </a:pPr>
            <a:endParaRPr lang="uk-UA" dirty="0" smtClean="0"/>
          </a:p>
          <a:p>
            <a:pPr fontAlgn="base">
              <a:lnSpc>
                <a:spcPct val="120000"/>
              </a:lnSpc>
              <a:spcBef>
                <a:spcPts val="600"/>
              </a:spcBef>
              <a:spcAft>
                <a:spcPts val="600"/>
              </a:spcAft>
              <a:buNone/>
            </a:pPr>
            <a:r>
              <a:rPr lang="uk-UA" dirty="0" smtClean="0"/>
              <a:t>Межі перегляду судом касаційної інстанції</a:t>
            </a:r>
          </a:p>
          <a:p>
            <a:pPr fontAlgn="base">
              <a:lnSpc>
                <a:spcPct val="120000"/>
              </a:lnSpc>
              <a:spcBef>
                <a:spcPts val="600"/>
              </a:spcBef>
              <a:spcAft>
                <a:spcPts val="600"/>
              </a:spcAft>
              <a:buNone/>
            </a:pPr>
            <a:r>
              <a:rPr lang="uk-UA" dirty="0" smtClean="0"/>
              <a:t>1. Суд касаційної інстанції перевіряє правильність застосування судами першої та апеляційної інстанцій норм матеріального та процесуального права, правової оцінки обставин у справі і не може досліджувати докази, встановлювати та визнавати доведеними обставини, що не були встановлені в судовому рішенні, та вирішувати питання про достовірність того чи іншого доказу.</a:t>
            </a:r>
          </a:p>
          <a:p>
            <a:pPr fontAlgn="base">
              <a:lnSpc>
                <a:spcPct val="120000"/>
              </a:lnSpc>
              <a:spcBef>
                <a:spcPts val="600"/>
              </a:spcBef>
              <a:spcAft>
                <a:spcPts val="600"/>
              </a:spcAft>
              <a:buNone/>
            </a:pPr>
            <a:r>
              <a:rPr lang="uk-UA" dirty="0" smtClean="0"/>
              <a:t>2. Суд касаційної інстанції переглядає судові рішення судів першої та апеляційної інстанцій у межах касаційної скарги, але при цьому може встановлювати порушення норм матеріального чи процесуального права, на які не було посилання в касаційній скарзі.</a:t>
            </a:r>
          </a:p>
          <a:p>
            <a:pPr fontAlgn="base">
              <a:lnSpc>
                <a:spcPct val="120000"/>
              </a:lnSpc>
              <a:spcBef>
                <a:spcPts val="600"/>
              </a:spcBef>
              <a:spcAft>
                <a:spcPts val="600"/>
              </a:spcAft>
              <a:buNone/>
            </a:pPr>
            <a:r>
              <a:rPr lang="uk-UA" dirty="0" smtClean="0"/>
              <a:t>3. Суд касаційної інстанції не може розглядати позовні вимоги осіб, які беруть участь у справі, що не були заявлені у суді першої інстанції.</a:t>
            </a:r>
          </a:p>
          <a:p>
            <a:pPr>
              <a:lnSpc>
                <a:spcPct val="120000"/>
              </a:lnSpc>
              <a:spcBef>
                <a:spcPts val="600"/>
              </a:spcBef>
              <a:spcAft>
                <a:spcPts val="600"/>
              </a:spcAft>
              <a:buNone/>
            </a:pPr>
            <a:endParaRPr lang="uk-UA" dirty="0"/>
          </a:p>
        </p:txBody>
      </p:sp>
      <p:sp>
        <p:nvSpPr>
          <p:cNvPr id="3" name="Дата 2"/>
          <p:cNvSpPr>
            <a:spLocks noGrp="1"/>
          </p:cNvSpPr>
          <p:nvPr>
            <p:ph type="dt" sz="half" idx="10"/>
          </p:nvPr>
        </p:nvSpPr>
        <p:spPr/>
        <p:txBody>
          <a:bodyPr/>
          <a:lstStyle/>
          <a:p>
            <a:fld id="{0E2623F5-629D-48C1-9393-4A2E34DDCD13}"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26</a:t>
            </a:fld>
            <a:endParaRPr lang="ru-RU"/>
          </a:p>
        </p:txBody>
      </p:sp>
      <p:sp>
        <p:nvSpPr>
          <p:cNvPr id="6" name="Заголовок 5"/>
          <p:cNvSpPr>
            <a:spLocks noGrp="1"/>
          </p:cNvSpPr>
          <p:nvPr>
            <p:ph type="title"/>
          </p:nvPr>
        </p:nvSpPr>
        <p:spPr/>
        <p:txBody>
          <a:bodyPr/>
          <a:lstStyle/>
          <a:p>
            <a:r>
              <a:rPr lang="uk-UA" dirty="0" smtClean="0"/>
              <a:t>Стаття 220 КАС</a:t>
            </a:r>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spcBef>
                <a:spcPts val="600"/>
              </a:spcBef>
              <a:spcAft>
                <a:spcPts val="600"/>
              </a:spcAft>
              <a:buNone/>
            </a:pPr>
            <a:endParaRPr lang="ru-RU" dirty="0" smtClean="0"/>
          </a:p>
          <a:p>
            <a:pPr>
              <a:spcBef>
                <a:spcPts val="600"/>
              </a:spcBef>
              <a:spcAft>
                <a:spcPts val="600"/>
              </a:spcAft>
              <a:buNone/>
            </a:pPr>
            <a:r>
              <a:rPr lang="uk-UA" dirty="0" smtClean="0"/>
              <a:t>1) у справі наявна значна правова проблема;</a:t>
            </a:r>
            <a:endParaRPr lang="ru-RU" dirty="0" smtClean="0"/>
          </a:p>
          <a:p>
            <a:pPr>
              <a:spcBef>
                <a:spcPts val="600"/>
              </a:spcBef>
              <a:spcAft>
                <a:spcPts val="600"/>
              </a:spcAft>
              <a:buNone/>
            </a:pPr>
            <a:r>
              <a:rPr lang="uk-UA" dirty="0" smtClean="0"/>
              <a:t>2) існує необхідність інтерпретувати правові положення, які викликають серйозні сумніви або викликають розбіжності в судовій практиці судів;</a:t>
            </a:r>
            <a:endParaRPr lang="ru-RU" dirty="0" smtClean="0"/>
          </a:p>
          <a:p>
            <a:pPr>
              <a:spcBef>
                <a:spcPts val="600"/>
              </a:spcBef>
              <a:spcAft>
                <a:spcPts val="600"/>
              </a:spcAft>
              <a:buNone/>
            </a:pPr>
            <a:r>
              <a:rPr lang="uk-UA" dirty="0" smtClean="0"/>
              <a:t>3) судовий розгляд у судах нижчих інстанцій є недійсними або</a:t>
            </a:r>
            <a:endParaRPr lang="ru-RU" dirty="0" smtClean="0"/>
          </a:p>
          <a:p>
            <a:pPr>
              <a:spcBef>
                <a:spcPts val="600"/>
              </a:spcBef>
              <a:spcAft>
                <a:spcPts val="600"/>
              </a:spcAft>
              <a:buNone/>
            </a:pPr>
            <a:r>
              <a:rPr lang="uk-UA" dirty="0" smtClean="0"/>
              <a:t>4) касаційна скарга є явно обґрунтованою.</a:t>
            </a:r>
            <a:endParaRPr lang="ru-RU" dirty="0" smtClean="0"/>
          </a:p>
          <a:p>
            <a:endParaRPr lang="uk-UA" dirty="0"/>
          </a:p>
        </p:txBody>
      </p:sp>
      <p:sp>
        <p:nvSpPr>
          <p:cNvPr id="3" name="Дата 2"/>
          <p:cNvSpPr>
            <a:spLocks noGrp="1"/>
          </p:cNvSpPr>
          <p:nvPr>
            <p:ph type="dt" sz="half" idx="10"/>
          </p:nvPr>
        </p:nvSpPr>
        <p:spPr/>
        <p:txBody>
          <a:bodyPr/>
          <a:lstStyle/>
          <a:p>
            <a:fld id="{0076004F-83CB-4346-811A-0ACC81F345D4}"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27</a:t>
            </a:fld>
            <a:endParaRPr lang="ru-RU"/>
          </a:p>
        </p:txBody>
      </p:sp>
      <p:sp>
        <p:nvSpPr>
          <p:cNvPr id="6" name="Заголовок 5"/>
          <p:cNvSpPr>
            <a:spLocks noGrp="1"/>
          </p:cNvSpPr>
          <p:nvPr>
            <p:ph type="title"/>
          </p:nvPr>
        </p:nvSpPr>
        <p:spPr/>
        <p:txBody>
          <a:bodyPr>
            <a:normAutofit/>
          </a:bodyPr>
          <a:lstStyle/>
          <a:p>
            <a:r>
              <a:rPr lang="uk-UA" sz="2800" dirty="0" smtClean="0"/>
              <a:t>Підстави для касаційного перегляду згідно зі статтею 398</a:t>
            </a:r>
            <a:r>
              <a:rPr lang="uk-UA" sz="2800" baseline="30000" dirty="0" smtClean="0"/>
              <a:t>8</a:t>
            </a:r>
            <a:r>
              <a:rPr lang="uk-UA" sz="2800" dirty="0" smtClean="0"/>
              <a:t> ЦПК Польщі </a:t>
            </a:r>
            <a:endParaRPr lang="uk-UA"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972008"/>
          </a:xfrm>
        </p:spPr>
        <p:txBody>
          <a:bodyPr>
            <a:normAutofit fontScale="47500" lnSpcReduction="20000"/>
          </a:bodyPr>
          <a:lstStyle/>
          <a:p>
            <a:pPr fontAlgn="base">
              <a:lnSpc>
                <a:spcPct val="120000"/>
              </a:lnSpc>
              <a:spcBef>
                <a:spcPts val="600"/>
              </a:spcBef>
              <a:spcAft>
                <a:spcPts val="600"/>
              </a:spcAft>
              <a:buNone/>
            </a:pPr>
            <a:r>
              <a:rPr lang="uk-UA" dirty="0" smtClean="0"/>
              <a:t>Підстави для подання заяви про перегляд судових рішень</a:t>
            </a:r>
          </a:p>
          <a:p>
            <a:pPr fontAlgn="base">
              <a:lnSpc>
                <a:spcPct val="120000"/>
              </a:lnSpc>
              <a:spcBef>
                <a:spcPts val="600"/>
              </a:spcBef>
              <a:spcAft>
                <a:spcPts val="600"/>
              </a:spcAft>
              <a:buNone/>
            </a:pPr>
            <a:r>
              <a:rPr lang="uk-UA" dirty="0" smtClean="0"/>
              <a:t>1. Заява про перегляд судових рішень в адміністративних справах може бути подана виключно з підстав:</a:t>
            </a:r>
          </a:p>
          <a:p>
            <a:pPr fontAlgn="base">
              <a:lnSpc>
                <a:spcPct val="120000"/>
              </a:lnSpc>
              <a:spcBef>
                <a:spcPts val="600"/>
              </a:spcBef>
              <a:spcAft>
                <a:spcPts val="600"/>
              </a:spcAft>
              <a:buNone/>
            </a:pPr>
            <a:r>
              <a:rPr lang="uk-UA" dirty="0" smtClean="0"/>
              <a:t>1) неоднакового застосування судом (судами) касаційної інстанції одних і тих самих норм матеріального права, що спричинило ухвалення різних за змістом судових рішень у подібних правовідносинах;</a:t>
            </a:r>
          </a:p>
          <a:p>
            <a:pPr fontAlgn="base">
              <a:lnSpc>
                <a:spcPct val="120000"/>
              </a:lnSpc>
              <a:spcBef>
                <a:spcPts val="600"/>
              </a:spcBef>
              <a:spcAft>
                <a:spcPts val="600"/>
              </a:spcAft>
              <a:buNone/>
            </a:pPr>
            <a:r>
              <a:rPr lang="uk-UA" dirty="0" smtClean="0"/>
              <a:t>2) неоднакового застосування судом касаційної інстанції одних і тих самих норм процесуального права - при оскарженні судового рішення, яке перешкоджає подальшому провадженню у справі або яке прийнято з порушенням правил підсудності справ або встановленої законом юрисдикції адміністративних судів;</a:t>
            </a:r>
          </a:p>
          <a:p>
            <a:pPr fontAlgn="base">
              <a:lnSpc>
                <a:spcPct val="120000"/>
              </a:lnSpc>
              <a:spcBef>
                <a:spcPts val="600"/>
              </a:spcBef>
              <a:spcAft>
                <a:spcPts val="600"/>
              </a:spcAft>
              <a:buNone/>
            </a:pPr>
            <a:r>
              <a:rPr lang="uk-UA" dirty="0" smtClean="0"/>
              <a:t>3) встановлення міжнародною судовою установою, юрисдикція якої визнана Україною, порушення Україною міжнародних зобов’язань при вирішенні даної справи судом;</a:t>
            </a:r>
          </a:p>
          <a:p>
            <a:pPr fontAlgn="base">
              <a:lnSpc>
                <a:spcPct val="120000"/>
              </a:lnSpc>
              <a:spcBef>
                <a:spcPts val="600"/>
              </a:spcBef>
              <a:spcAft>
                <a:spcPts val="600"/>
              </a:spcAft>
              <a:buNone/>
            </a:pPr>
            <a:r>
              <a:rPr lang="uk-UA" dirty="0" smtClean="0"/>
              <a:t>4) порушення норм матеріального чи процесуального права, що призвело до ухвалення Вищим адміністративним судом України незаконного судового рішення з питань, передбачених статтею 171</a:t>
            </a:r>
            <a:r>
              <a:rPr lang="uk-UA" b="1" u="sng" baseline="30000" dirty="0" smtClean="0">
                <a:hlinkClick r:id="rId2"/>
              </a:rPr>
              <a:t>1</a:t>
            </a:r>
            <a:r>
              <a:rPr lang="uk-UA" dirty="0" smtClean="0"/>
              <a:t> цього Кодексу;</a:t>
            </a:r>
          </a:p>
          <a:p>
            <a:pPr fontAlgn="base">
              <a:lnSpc>
                <a:spcPct val="120000"/>
              </a:lnSpc>
              <a:spcBef>
                <a:spcPts val="600"/>
              </a:spcBef>
              <a:spcAft>
                <a:spcPts val="600"/>
              </a:spcAft>
              <a:buNone/>
            </a:pPr>
            <a:r>
              <a:rPr lang="uk-UA" dirty="0" smtClean="0"/>
              <a:t>5) невідповідність судового рішення суду касаційної інстанції викладеному у постанові Верховного Суду України висновку щодо застосування у подібних правовідносинах норм матеріального права.</a:t>
            </a:r>
          </a:p>
          <a:p>
            <a:endParaRPr lang="uk-UA" dirty="0"/>
          </a:p>
        </p:txBody>
      </p:sp>
      <p:sp>
        <p:nvSpPr>
          <p:cNvPr id="3" name="Дата 2"/>
          <p:cNvSpPr>
            <a:spLocks noGrp="1"/>
          </p:cNvSpPr>
          <p:nvPr>
            <p:ph type="dt" sz="half" idx="10"/>
          </p:nvPr>
        </p:nvSpPr>
        <p:spPr/>
        <p:txBody>
          <a:bodyPr/>
          <a:lstStyle/>
          <a:p>
            <a:fld id="{DD5369FD-2181-47B2-A1E6-01161DDE7D0A}"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28</a:t>
            </a:fld>
            <a:endParaRPr lang="ru-RU"/>
          </a:p>
        </p:txBody>
      </p:sp>
      <p:sp>
        <p:nvSpPr>
          <p:cNvPr id="6" name="Заголовок 5"/>
          <p:cNvSpPr>
            <a:spLocks noGrp="1"/>
          </p:cNvSpPr>
          <p:nvPr>
            <p:ph type="title"/>
          </p:nvPr>
        </p:nvSpPr>
        <p:spPr/>
        <p:txBody>
          <a:bodyPr/>
          <a:lstStyle/>
          <a:p>
            <a:r>
              <a:rPr lang="uk-UA" dirty="0" smtClean="0"/>
              <a:t>Стаття 237 КАС</a:t>
            </a: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27992"/>
          </a:xfrm>
        </p:spPr>
        <p:txBody>
          <a:bodyPr>
            <a:normAutofit fontScale="625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 запити про тлумачення, мета яких – отримати від Суду ЄС роз'яснення змісту тих чи інших положень установчого договору або законодавства ЄС;</a:t>
            </a:r>
            <a:endParaRPr lang="ru-RU" dirty="0" smtClean="0"/>
          </a:p>
          <a:p>
            <a:pPr>
              <a:lnSpc>
                <a:spcPct val="120000"/>
              </a:lnSpc>
              <a:spcBef>
                <a:spcPts val="600"/>
              </a:spcBef>
              <a:spcAft>
                <a:spcPts val="600"/>
              </a:spcAft>
              <a:buNone/>
            </a:pPr>
            <a:r>
              <a:rPr lang="uk-UA" dirty="0" smtClean="0"/>
              <a:t>‑ запити про дійсність правових актів ЄС, що подаються в тих випадках, коли національний суд приходить до висновку про можливе протиріччя правового акта ЄС його установчого договору. У подібній ситуації він також зупиняє розгляд справи і направляє відповідний запит до Суду ЄС. Розглянувши запит, останній може оголосити оскаржений акт або окремі його положення недійсними, що позбавляє їх юридичної сили на всій території Союзу;</a:t>
            </a:r>
            <a:endParaRPr lang="ru-RU" dirty="0" smtClean="0"/>
          </a:p>
          <a:p>
            <a:pPr>
              <a:lnSpc>
                <a:spcPct val="120000"/>
              </a:lnSpc>
              <a:spcBef>
                <a:spcPts val="600"/>
              </a:spcBef>
              <a:spcAft>
                <a:spcPts val="600"/>
              </a:spcAft>
              <a:buNone/>
            </a:pPr>
            <a:r>
              <a:rPr lang="uk-UA" dirty="0" smtClean="0"/>
              <a:t>‑ запити про відповідність внутрішньодержавних актів праву ЄС. Подібні запити подаються, коли при розгляді справ у національних судах виявляється можливе протиріччя між правовим регулюванням на внутрішньодержавному рівні та на рівні ЄС</a:t>
            </a:r>
            <a:r>
              <a:rPr lang="en-US" dirty="0" smtClean="0"/>
              <a:t>.</a:t>
            </a:r>
            <a:endParaRPr lang="ru-RU" dirty="0" smtClean="0"/>
          </a:p>
          <a:p>
            <a:endParaRPr lang="uk-UA" dirty="0"/>
          </a:p>
        </p:txBody>
      </p:sp>
      <p:sp>
        <p:nvSpPr>
          <p:cNvPr id="3" name="Дата 2"/>
          <p:cNvSpPr>
            <a:spLocks noGrp="1"/>
          </p:cNvSpPr>
          <p:nvPr>
            <p:ph type="dt" sz="half" idx="10"/>
          </p:nvPr>
        </p:nvSpPr>
        <p:spPr/>
        <p:txBody>
          <a:bodyPr/>
          <a:lstStyle/>
          <a:p>
            <a:fld id="{506CC16E-5E93-423E-8819-7804A18CD520}"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29</a:t>
            </a:fld>
            <a:endParaRPr lang="ru-RU"/>
          </a:p>
        </p:txBody>
      </p:sp>
      <p:sp>
        <p:nvSpPr>
          <p:cNvPr id="6" name="Заголовок 5"/>
          <p:cNvSpPr>
            <a:spLocks noGrp="1"/>
          </p:cNvSpPr>
          <p:nvPr>
            <p:ph type="title"/>
          </p:nvPr>
        </p:nvSpPr>
        <p:spPr/>
        <p:txBody>
          <a:bodyPr>
            <a:normAutofit fontScale="90000"/>
          </a:bodyPr>
          <a:lstStyle/>
          <a:p>
            <a:r>
              <a:rPr lang="uk-UA" sz="3100" dirty="0" smtClean="0"/>
              <a:t>Види преюдиціальних запитів у праві ЄС і перспектива їх запровадження в Україні</a:t>
            </a:r>
            <a:r>
              <a:rPr lang="uk-UA" dirty="0" smtClean="0"/>
              <a:t> </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Визначеність і передбачуваність права таким чином, щоб їх адресат міг самостійно або за порадою кваліфікованого юриста самостійно передбачати можливі наслідки їх дії та планувати свою діяльність на майбутнє. </a:t>
            </a:r>
          </a:p>
          <a:p>
            <a:pPr>
              <a:spcBef>
                <a:spcPts val="600"/>
              </a:spcBef>
              <a:spcAft>
                <a:spcPts val="600"/>
              </a:spcAft>
              <a:buNone/>
            </a:pPr>
            <a:r>
              <a:rPr lang="uk-UA" dirty="0" smtClean="0"/>
              <a:t>Суди покликані ухвалювати свої рішення таким чином, щоб вони випливати із чинності сукупності правових норм у правовій системі, які мають застосовуватися цілісно і гармонійно. </a:t>
            </a:r>
          </a:p>
          <a:p>
            <a:pPr>
              <a:spcBef>
                <a:spcPts val="600"/>
              </a:spcBef>
              <a:spcAft>
                <a:spcPts val="600"/>
              </a:spcAft>
              <a:buNone/>
            </a:pPr>
            <a:r>
              <a:rPr lang="uk-UA" dirty="0" smtClean="0"/>
              <a:t>Критеріями ясності і передбачуваності судової практики служать засади рівності і справедливості.</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sz="3100" dirty="0" smtClean="0">
                <a:solidFill>
                  <a:schemeClr val="tx1"/>
                </a:solidFill>
              </a:rPr>
              <a:t>1. Єдність судової практики у світлі верховенства права (стаття 8(1) Конституції)</a:t>
            </a:r>
            <a:endParaRPr lang="uk-UA" dirty="0">
              <a:solidFill>
                <a:schemeClr val="tx1"/>
              </a:solidFill>
            </a:endParaRPr>
          </a:p>
        </p:txBody>
      </p:sp>
      <p:sp>
        <p:nvSpPr>
          <p:cNvPr id="4" name="Дата 3"/>
          <p:cNvSpPr>
            <a:spLocks noGrp="1"/>
          </p:cNvSpPr>
          <p:nvPr>
            <p:ph type="dt" sz="half" idx="10"/>
          </p:nvPr>
        </p:nvSpPr>
        <p:spPr/>
        <p:txBody>
          <a:bodyPr/>
          <a:lstStyle/>
          <a:p>
            <a:fld id="{DA77930C-63A5-4071-AC83-C076CC787615}"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spcBef>
                <a:spcPts val="600"/>
              </a:spcBef>
              <a:spcAft>
                <a:spcPts val="600"/>
              </a:spcAft>
              <a:buNone/>
            </a:pPr>
            <a:endParaRPr lang="uk-UA" dirty="0" smtClean="0"/>
          </a:p>
          <a:p>
            <a:pPr>
              <a:spcBef>
                <a:spcPts val="600"/>
              </a:spcBef>
              <a:spcAft>
                <a:spcPts val="600"/>
              </a:spcAft>
              <a:buNone/>
            </a:pPr>
            <a:r>
              <a:rPr lang="uk-UA" dirty="0" smtClean="0"/>
              <a:t>Стаття L. 151-1 Кодексу про судоустрій передбачає наявність трьох обов’язкових умов: </a:t>
            </a:r>
            <a:endParaRPr lang="ru-RU" dirty="0" smtClean="0"/>
          </a:p>
          <a:p>
            <a:pPr>
              <a:spcBef>
                <a:spcPts val="600"/>
              </a:spcBef>
              <a:spcAft>
                <a:spcPts val="600"/>
              </a:spcAft>
              <a:buNone/>
            </a:pPr>
            <a:r>
              <a:rPr lang="uk-UA" dirty="0" smtClean="0"/>
              <a:t>1) положення закону повинне бути новим; </a:t>
            </a:r>
            <a:endParaRPr lang="ru-RU" dirty="0" smtClean="0"/>
          </a:p>
          <a:p>
            <a:pPr>
              <a:spcBef>
                <a:spcPts val="600"/>
              </a:spcBef>
              <a:spcAft>
                <a:spcPts val="600"/>
              </a:spcAft>
              <a:buNone/>
            </a:pPr>
            <a:r>
              <a:rPr lang="uk-UA" dirty="0" smtClean="0"/>
              <a:t>2) воно має спричиняти серйозні труднощі; </a:t>
            </a:r>
            <a:endParaRPr lang="ru-RU" dirty="0" smtClean="0"/>
          </a:p>
          <a:p>
            <a:pPr>
              <a:spcBef>
                <a:spcPts val="600"/>
              </a:spcBef>
              <a:spcAft>
                <a:spcPts val="600"/>
              </a:spcAft>
              <a:buNone/>
            </a:pPr>
            <a:r>
              <a:rPr lang="uk-UA" dirty="0" smtClean="0"/>
              <a:t>3) ці труднощі повинні виникати у багатьох судових справах. </a:t>
            </a:r>
            <a:endParaRPr lang="ru-RU" dirty="0" smtClean="0"/>
          </a:p>
          <a:p>
            <a:endParaRPr lang="uk-UA" dirty="0"/>
          </a:p>
        </p:txBody>
      </p:sp>
      <p:sp>
        <p:nvSpPr>
          <p:cNvPr id="3" name="Дата 2"/>
          <p:cNvSpPr>
            <a:spLocks noGrp="1"/>
          </p:cNvSpPr>
          <p:nvPr>
            <p:ph type="dt" sz="half" idx="10"/>
          </p:nvPr>
        </p:nvSpPr>
        <p:spPr/>
        <p:txBody>
          <a:bodyPr/>
          <a:lstStyle/>
          <a:p>
            <a:fld id="{0B4B9E1E-4866-47CD-A32F-A0BFF3F7A677}"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30</a:t>
            </a:fld>
            <a:endParaRPr lang="ru-RU"/>
          </a:p>
        </p:txBody>
      </p:sp>
      <p:sp>
        <p:nvSpPr>
          <p:cNvPr id="6" name="Заголовок 5"/>
          <p:cNvSpPr>
            <a:spLocks noGrp="1"/>
          </p:cNvSpPr>
          <p:nvPr>
            <p:ph type="title"/>
          </p:nvPr>
        </p:nvSpPr>
        <p:spPr/>
        <p:txBody>
          <a:bodyPr>
            <a:normAutofit fontScale="90000"/>
          </a:bodyPr>
          <a:lstStyle/>
          <a:p>
            <a:r>
              <a:rPr lang="uk-UA" dirty="0" smtClean="0"/>
              <a:t>Франція: преюдиціальні запити</a:t>
            </a:r>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Конституційна скарга – це письмове клопотання до Конституційного Суду про перевірку на відповідність Конституції України (конституційність) законів України (їх окремих положень), які застосовано </a:t>
            </a:r>
            <a:r>
              <a:rPr lang="uk-UA" dirty="0" smtClean="0">
                <a:solidFill>
                  <a:srgbClr val="FF0000"/>
                </a:solidFill>
              </a:rPr>
              <a:t>в остаточному судовому рішенні </a:t>
            </a:r>
            <a:r>
              <a:rPr lang="uk-UA" dirty="0" smtClean="0"/>
              <a:t>у справі суб’єкта права на конституційну скаргу.</a:t>
            </a:r>
            <a:endParaRPr lang="ru-RU" dirty="0" smtClean="0"/>
          </a:p>
          <a:p>
            <a:pPr>
              <a:spcBef>
                <a:spcPts val="600"/>
              </a:spcBef>
              <a:spcAft>
                <a:spcPts val="600"/>
              </a:spcAft>
              <a:buNone/>
            </a:pPr>
            <a:r>
              <a:rPr lang="uk-UA" dirty="0" smtClean="0"/>
              <a:t>Конституційна скарга може бути подана в разі, якщо всі інші національні засоби юридичного захисту вичерпано.</a:t>
            </a:r>
            <a:endParaRPr lang="ru-RU" dirty="0" smtClean="0"/>
          </a:p>
          <a:p>
            <a:pPr>
              <a:spcBef>
                <a:spcPts val="600"/>
              </a:spcBef>
              <a:spcAft>
                <a:spcPts val="600"/>
              </a:spcAft>
              <a:buNone/>
            </a:pPr>
            <a:r>
              <a:rPr lang="uk-UA" dirty="0" smtClean="0">
                <a:solidFill>
                  <a:srgbClr val="FF0000"/>
                </a:solidFill>
              </a:rPr>
              <a:t>Винесення судом касаційної інстанції ухвали про спрямування справи на новий розгляд або скасування ухвали, що перешкоджає подальшому провадженню в справі, і передання справи для продовження розгляду до суду першої або апеляційної інстанції не є підставою для конституційної скарги.</a:t>
            </a:r>
            <a:r>
              <a:rPr lang="uk-UA" dirty="0" smtClean="0"/>
              <a:t> </a:t>
            </a:r>
          </a:p>
          <a:p>
            <a:pPr algn="r">
              <a:spcBef>
                <a:spcPts val="600"/>
              </a:spcBef>
              <a:spcAft>
                <a:spcPts val="600"/>
              </a:spcAft>
              <a:buNone/>
            </a:pPr>
            <a:r>
              <a:rPr lang="uk-UA" dirty="0" smtClean="0"/>
              <a:t>Ст. 64 проекту Закону про КСУ  </a:t>
            </a:r>
            <a:endParaRPr lang="ru-RU" dirty="0" smtClean="0">
              <a:solidFill>
                <a:srgbClr val="FF0000"/>
              </a:solidFill>
            </a:endParaRPr>
          </a:p>
          <a:p>
            <a:endParaRPr lang="uk-UA" dirty="0"/>
          </a:p>
        </p:txBody>
      </p:sp>
      <p:sp>
        <p:nvSpPr>
          <p:cNvPr id="3" name="Дата 2"/>
          <p:cNvSpPr>
            <a:spLocks noGrp="1"/>
          </p:cNvSpPr>
          <p:nvPr>
            <p:ph type="dt" sz="half" idx="10"/>
          </p:nvPr>
        </p:nvSpPr>
        <p:spPr/>
        <p:txBody>
          <a:bodyPr/>
          <a:lstStyle/>
          <a:p>
            <a:fld id="{4F8598B9-00CD-4C64-A08D-85E1ECC76283}"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31</a:t>
            </a:fld>
            <a:endParaRPr lang="ru-RU"/>
          </a:p>
        </p:txBody>
      </p:sp>
      <p:sp>
        <p:nvSpPr>
          <p:cNvPr id="6" name="Заголовок 5"/>
          <p:cNvSpPr>
            <a:spLocks noGrp="1"/>
          </p:cNvSpPr>
          <p:nvPr>
            <p:ph type="title"/>
          </p:nvPr>
        </p:nvSpPr>
        <p:spPr/>
        <p:txBody>
          <a:bodyPr>
            <a:noAutofit/>
          </a:bodyPr>
          <a:lstStyle/>
          <a:p>
            <a:r>
              <a:rPr lang="uk-UA" sz="3200" dirty="0" smtClean="0"/>
              <a:t>6. Конституційна скарга та </a:t>
            </a:r>
            <a:br>
              <a:rPr lang="uk-UA" sz="3200" dirty="0" smtClean="0"/>
            </a:br>
            <a:r>
              <a:rPr lang="uk-UA" sz="3200" dirty="0" smtClean="0"/>
              <a:t>єдність судової практики</a:t>
            </a:r>
            <a:endParaRPr lang="uk-UA"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None/>
            </a:pPr>
            <a:endParaRPr lang="uk-UA" b="1" dirty="0" smtClean="0"/>
          </a:p>
          <a:p>
            <a:pPr>
              <a:buNone/>
            </a:pPr>
            <a:r>
              <a:rPr lang="uk-UA" b="1" dirty="0" smtClean="0"/>
              <a:t>Стаття 151</a:t>
            </a:r>
            <a:r>
              <a:rPr lang="uk-UA" b="1" baseline="30000" dirty="0" smtClean="0"/>
              <a:t>-1</a:t>
            </a:r>
            <a:r>
              <a:rPr lang="uk-UA" b="1" dirty="0" smtClean="0"/>
              <a:t>.</a:t>
            </a:r>
            <a:r>
              <a:rPr lang="uk-UA" dirty="0" smtClean="0"/>
              <a:t> Конституційний Суд України вирішує питання про відповідність Конституції України (конституційність) закону України за конституційною скаргою особи, яка вважає, що застосований в остаточному судовому рішенні в її справі закон України суперечить Конституції України. Конституційна скарга може бути подана в разі, якщо всі інші національні засоби юридичного захисту вичерпано.</a:t>
            </a:r>
            <a:endParaRPr lang="uk-UA" dirty="0"/>
          </a:p>
        </p:txBody>
      </p:sp>
      <p:sp>
        <p:nvSpPr>
          <p:cNvPr id="3" name="Дата 2"/>
          <p:cNvSpPr>
            <a:spLocks noGrp="1"/>
          </p:cNvSpPr>
          <p:nvPr>
            <p:ph type="dt" sz="half" idx="10"/>
          </p:nvPr>
        </p:nvSpPr>
        <p:spPr/>
        <p:txBody>
          <a:bodyPr/>
          <a:lstStyle/>
          <a:p>
            <a:fld id="{4F8598B9-00CD-4C64-A08D-85E1ECC76283}"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32</a:t>
            </a:fld>
            <a:endParaRPr lang="ru-RU"/>
          </a:p>
        </p:txBody>
      </p:sp>
      <p:sp>
        <p:nvSpPr>
          <p:cNvPr id="6" name="Заголовок 5"/>
          <p:cNvSpPr>
            <a:spLocks noGrp="1"/>
          </p:cNvSpPr>
          <p:nvPr>
            <p:ph type="title"/>
          </p:nvPr>
        </p:nvSpPr>
        <p:spPr/>
        <p:txBody>
          <a:bodyPr>
            <a:normAutofit/>
          </a:bodyPr>
          <a:lstStyle/>
          <a:p>
            <a:r>
              <a:rPr lang="uk-UA" sz="3200" dirty="0" smtClean="0"/>
              <a:t>Конституція про конституційну скаргу</a:t>
            </a:r>
            <a:endParaRPr lang="uk-UA"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Особливості розуміння поняття </a:t>
            </a:r>
            <a:r>
              <a:rPr lang="uk-UA" dirty="0" err="1" smtClean="0"/>
              <a:t>“застосування</a:t>
            </a:r>
            <a:r>
              <a:rPr lang="uk-UA" dirty="0" smtClean="0"/>
              <a:t> </a:t>
            </a:r>
            <a:r>
              <a:rPr lang="uk-UA" dirty="0" err="1" smtClean="0"/>
              <a:t>закону”</a:t>
            </a:r>
            <a:r>
              <a:rPr lang="uk-UA" dirty="0" smtClean="0"/>
              <a:t> у судовому рішенні;</a:t>
            </a:r>
          </a:p>
          <a:p>
            <a:pPr>
              <a:spcBef>
                <a:spcPts val="600"/>
              </a:spcBef>
              <a:spcAft>
                <a:spcPts val="600"/>
              </a:spcAft>
              <a:buNone/>
            </a:pPr>
            <a:r>
              <a:rPr lang="uk-UA" dirty="0" smtClean="0"/>
              <a:t>Вичерпання національних засобів правового захисту;</a:t>
            </a:r>
          </a:p>
          <a:p>
            <a:pPr>
              <a:spcBef>
                <a:spcPts val="600"/>
              </a:spcBef>
              <a:spcAft>
                <a:spcPts val="600"/>
              </a:spcAft>
              <a:buNone/>
            </a:pPr>
            <a:r>
              <a:rPr lang="uk-UA" dirty="0" smtClean="0"/>
              <a:t>Ефективність засобів правового захисту;</a:t>
            </a:r>
          </a:p>
          <a:p>
            <a:pPr>
              <a:spcBef>
                <a:spcPts val="600"/>
              </a:spcBef>
              <a:spcAft>
                <a:spcPts val="600"/>
              </a:spcAft>
              <a:buNone/>
            </a:pPr>
            <a:r>
              <a:rPr lang="uk-UA" dirty="0" smtClean="0"/>
              <a:t>Принциповий характер порушення основного права та значення спору для національної правової системи;</a:t>
            </a:r>
          </a:p>
          <a:p>
            <a:pPr>
              <a:spcBef>
                <a:spcPts val="600"/>
              </a:spcBef>
              <a:spcAft>
                <a:spcPts val="600"/>
              </a:spcAft>
              <a:buNone/>
            </a:pPr>
            <a:r>
              <a:rPr lang="uk-UA" dirty="0" smtClean="0"/>
              <a:t>Значення для розвитку юриспруденції КСУ і сталої судової практики в Україні та розгляд принципових </a:t>
            </a:r>
            <a:r>
              <a:rPr lang="uk-UA" smtClean="0"/>
              <a:t>конституційних скарг </a:t>
            </a:r>
            <a:r>
              <a:rPr lang="uk-UA" dirty="0" smtClean="0"/>
              <a:t>Пленумом КСУ</a:t>
            </a:r>
            <a:endParaRPr lang="uk-UA" dirty="0"/>
          </a:p>
        </p:txBody>
      </p:sp>
      <p:sp>
        <p:nvSpPr>
          <p:cNvPr id="3" name="Дата 2"/>
          <p:cNvSpPr>
            <a:spLocks noGrp="1"/>
          </p:cNvSpPr>
          <p:nvPr>
            <p:ph type="dt" sz="half" idx="10"/>
          </p:nvPr>
        </p:nvSpPr>
        <p:spPr/>
        <p:txBody>
          <a:bodyPr/>
          <a:lstStyle/>
          <a:p>
            <a:fld id="{4F8598B9-00CD-4C64-A08D-85E1ECC76283}"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33</a:t>
            </a:fld>
            <a:endParaRPr lang="ru-RU"/>
          </a:p>
        </p:txBody>
      </p:sp>
      <p:sp>
        <p:nvSpPr>
          <p:cNvPr id="6" name="Заголовок 5"/>
          <p:cNvSpPr>
            <a:spLocks noGrp="1"/>
          </p:cNvSpPr>
          <p:nvPr>
            <p:ph type="title"/>
          </p:nvPr>
        </p:nvSpPr>
        <p:spPr/>
        <p:txBody>
          <a:bodyPr>
            <a:noAutofit/>
          </a:bodyPr>
          <a:lstStyle/>
          <a:p>
            <a:r>
              <a:rPr lang="uk-UA" sz="2800" dirty="0" smtClean="0"/>
              <a:t>Основні критерії допустимості конституційних скарг у світлі єдності судової практики</a:t>
            </a:r>
            <a:endParaRPr lang="uk-UA"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hasy toy computor.jpg"/>
          <p:cNvPicPr>
            <a:picLocks noGrp="1" noChangeAspect="1"/>
          </p:cNvPicPr>
          <p:nvPr>
            <p:ph idx="1"/>
          </p:nvPr>
        </p:nvPicPr>
        <p:blipFill>
          <a:blip r:embed="rId2" cstate="print"/>
          <a:stretch>
            <a:fillRect/>
          </a:stretch>
        </p:blipFill>
        <p:spPr>
          <a:xfrm>
            <a:off x="2309019" y="1481138"/>
            <a:ext cx="4525962" cy="4525962"/>
          </a:xfrm>
        </p:spPr>
      </p:pic>
      <p:sp>
        <p:nvSpPr>
          <p:cNvPr id="3" name="Дата 2"/>
          <p:cNvSpPr>
            <a:spLocks noGrp="1"/>
          </p:cNvSpPr>
          <p:nvPr>
            <p:ph type="dt" sz="half" idx="10"/>
          </p:nvPr>
        </p:nvSpPr>
        <p:spPr/>
        <p:txBody>
          <a:bodyPr/>
          <a:lstStyle/>
          <a:p>
            <a:fld id="{AC3E6A04-F7BC-44C5-A9B1-1A43AAFE3FF9}"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de-DE" smtClean="0"/>
              <a:t>V  </a:t>
            </a:r>
            <a:r>
              <a:rPr lang="ru-RU" smtClean="0"/>
              <a:t>Літня школа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34</a:t>
            </a:fld>
            <a:endParaRPr lang="ru-RU"/>
          </a:p>
        </p:txBody>
      </p:sp>
      <p:sp>
        <p:nvSpPr>
          <p:cNvPr id="6" name="Заголовок 5"/>
          <p:cNvSpPr>
            <a:spLocks noGrp="1"/>
          </p:cNvSpPr>
          <p:nvPr>
            <p:ph type="title"/>
          </p:nvPr>
        </p:nvSpPr>
        <p:spPr/>
        <p:txBody>
          <a:bodyPr/>
          <a:lstStyle/>
          <a:p>
            <a:r>
              <a:rPr lang="uk-UA" dirty="0" smtClean="0"/>
              <a:t>Дякую за увагу!</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uk-UA" dirty="0" smtClean="0"/>
              <a:t>Якщо стаття 6 пункт 1 </a:t>
            </a:r>
            <a:r>
              <a:rPr lang="uk-UA" dirty="0" err="1" smtClean="0"/>
              <a:t>зобов</a:t>
            </a:r>
            <a:r>
              <a:rPr lang="en-US" dirty="0" smtClean="0"/>
              <a:t>’</a:t>
            </a:r>
            <a:r>
              <a:rPr lang="uk-UA" dirty="0" err="1" smtClean="0"/>
              <a:t>язує</a:t>
            </a:r>
            <a:r>
              <a:rPr lang="uk-UA" dirty="0" smtClean="0"/>
              <a:t> суди мотивувати свої рішення, вона не може тлумачитися як така, що вимагає детальної відповіді на кожний аргумент (</a:t>
            </a:r>
            <a:r>
              <a:rPr lang="uk-UA" dirty="0" err="1" smtClean="0"/>
              <a:t>довод</a:t>
            </a:r>
            <a:r>
              <a:rPr lang="uk-UA" dirty="0" smtClean="0"/>
              <a:t>) сторін. Обсяг цього обов’язку може змінюватися у залежності від природи рішення. Потрібно, окрім цього, враховуючи різноманітність засобів, які сторона у процесі може застосувати, і різницю у Договірних Державах у сфері законодавчих положень, звичаїв, доктринальних концепцій, оформлення і складання (викладу) судових рішень і постанов. Ось чому питання про те, чи не виконав суд свій обов’язок мотивувати, що випливає із статті 6 Конвенції, може розглядатися лише у світлі обставин справи</a:t>
            </a:r>
            <a:endParaRPr lang="uk-UA" dirty="0"/>
          </a:p>
        </p:txBody>
      </p:sp>
      <p:sp>
        <p:nvSpPr>
          <p:cNvPr id="3" name="Заголовок 2"/>
          <p:cNvSpPr>
            <a:spLocks noGrp="1"/>
          </p:cNvSpPr>
          <p:nvPr>
            <p:ph type="title"/>
          </p:nvPr>
        </p:nvSpPr>
        <p:spPr/>
        <p:txBody>
          <a:bodyPr/>
          <a:lstStyle/>
          <a:p>
            <a:r>
              <a:rPr lang="uk-UA" dirty="0" smtClean="0"/>
              <a:t>Практика ЄСПЛ</a:t>
            </a:r>
            <a:endParaRPr lang="uk-UA" dirty="0"/>
          </a:p>
        </p:txBody>
      </p:sp>
      <p:sp>
        <p:nvSpPr>
          <p:cNvPr id="4" name="Дата 3"/>
          <p:cNvSpPr>
            <a:spLocks noGrp="1"/>
          </p:cNvSpPr>
          <p:nvPr>
            <p:ph type="dt" sz="half" idx="10"/>
          </p:nvPr>
        </p:nvSpPr>
        <p:spPr/>
        <p:txBody>
          <a:bodyPr/>
          <a:lstStyle/>
          <a:p>
            <a:fld id="{686CB7D2-B3FB-4202-ACCA-B6474E50B6E7}"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4</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а) конкретизація і деталізація положень Конституції України шляхом вирішення справ КСУ, які є загальнообов’язковими, остаточними і не підлягають оскарженню;</a:t>
            </a:r>
            <a:endParaRPr lang="ru-RU" dirty="0" smtClean="0"/>
          </a:p>
          <a:p>
            <a:pPr>
              <a:spcBef>
                <a:spcPts val="600"/>
              </a:spcBef>
              <a:spcAft>
                <a:spcPts val="600"/>
              </a:spcAft>
              <a:buNone/>
            </a:pPr>
            <a:r>
              <a:rPr lang="uk-UA" dirty="0" smtClean="0"/>
              <a:t>б) автономне і динамічне тлумачення </a:t>
            </a:r>
            <a:r>
              <a:rPr lang="uk-UA" dirty="0" err="1" smtClean="0"/>
              <a:t>ЄвроКонвенції</a:t>
            </a:r>
            <a:r>
              <a:rPr lang="uk-UA" dirty="0" smtClean="0"/>
              <a:t> ЄСПЛ, рішення якого поряд із Конвенцією є джерелами права і згідно із Віденською конвенцією про право міжнародних договорів має переваги над національним законодавством;</a:t>
            </a:r>
            <a:endParaRPr lang="ru-RU" dirty="0" smtClean="0"/>
          </a:p>
          <a:p>
            <a:pPr>
              <a:spcBef>
                <a:spcPts val="600"/>
              </a:spcBef>
              <a:spcAft>
                <a:spcPts val="600"/>
              </a:spcAft>
              <a:buNone/>
            </a:pPr>
            <a:r>
              <a:rPr lang="uk-UA" dirty="0" smtClean="0"/>
              <a:t>в) інтерпретація законів судами загальної юрисдикції, яка має відповідати правовим позиціям КСУ та практиці ЄСПЛ.</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dirty="0" smtClean="0"/>
              <a:t>Механізм забезпечення єдності судової практики в Україні</a:t>
            </a:r>
            <a:endParaRPr lang="uk-UA" dirty="0"/>
          </a:p>
        </p:txBody>
      </p:sp>
      <p:sp>
        <p:nvSpPr>
          <p:cNvPr id="4" name="Дата 3"/>
          <p:cNvSpPr>
            <a:spLocks noGrp="1"/>
          </p:cNvSpPr>
          <p:nvPr>
            <p:ph type="dt" sz="half" idx="10"/>
          </p:nvPr>
        </p:nvSpPr>
        <p:spPr/>
        <p:txBody>
          <a:bodyPr/>
          <a:lstStyle/>
          <a:p>
            <a:fld id="{12C0DC77-6702-4167-B373-29A6C58A397F}"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Важлива конкретизація наступних елементів права на справедливий суд: </a:t>
            </a:r>
          </a:p>
          <a:p>
            <a:pPr marL="624078" indent="-514350">
              <a:spcBef>
                <a:spcPts val="600"/>
              </a:spcBef>
              <a:spcAft>
                <a:spcPts val="600"/>
              </a:spcAft>
              <a:buNone/>
            </a:pPr>
            <a:r>
              <a:rPr lang="uk-UA" dirty="0" smtClean="0"/>
              <a:t>1) доступність судового захисту; </a:t>
            </a:r>
          </a:p>
          <a:p>
            <a:pPr marL="624078" indent="-514350">
              <a:spcBef>
                <a:spcPts val="600"/>
              </a:spcBef>
              <a:spcAft>
                <a:spcPts val="600"/>
              </a:spcAft>
              <a:buNone/>
            </a:pPr>
            <a:r>
              <a:rPr lang="uk-UA" dirty="0" smtClean="0"/>
              <a:t>2) право на належний і законний суд; </a:t>
            </a:r>
          </a:p>
          <a:p>
            <a:pPr marL="624078" indent="-514350">
              <a:spcBef>
                <a:spcPts val="600"/>
              </a:spcBef>
              <a:spcAft>
                <a:spcPts val="600"/>
              </a:spcAft>
              <a:buNone/>
            </a:pPr>
            <a:r>
              <a:rPr lang="uk-UA" dirty="0" smtClean="0"/>
              <a:t>3) право на незалежний і безсторонній суд;</a:t>
            </a:r>
          </a:p>
          <a:p>
            <a:pPr marL="624078" indent="-514350">
              <a:spcBef>
                <a:spcPts val="600"/>
              </a:spcBef>
              <a:spcAft>
                <a:spcPts val="600"/>
              </a:spcAft>
              <a:buNone/>
            </a:pPr>
            <a:r>
              <a:rPr lang="uk-UA" dirty="0" smtClean="0"/>
              <a:t>4) рівність сторін у процесі та диференціація розподілу тягаря доказування; </a:t>
            </a:r>
          </a:p>
          <a:p>
            <a:pPr marL="624078" indent="-514350">
              <a:spcBef>
                <a:spcPts val="600"/>
              </a:spcBef>
              <a:spcAft>
                <a:spcPts val="600"/>
              </a:spcAft>
              <a:buNone/>
            </a:pPr>
            <a:r>
              <a:rPr lang="uk-UA" dirty="0" smtClean="0"/>
              <a:t>5) гарантії </a:t>
            </a:r>
            <a:r>
              <a:rPr lang="uk-UA" dirty="0" err="1" smtClean="0"/>
              <a:t>диспозитивності</a:t>
            </a:r>
            <a:r>
              <a:rPr lang="uk-UA" dirty="0" smtClean="0"/>
              <a:t> та змагальності сторін у процесі; </a:t>
            </a:r>
          </a:p>
          <a:p>
            <a:pPr marL="624078" indent="-514350">
              <a:spcBef>
                <a:spcPts val="600"/>
              </a:spcBef>
              <a:spcAft>
                <a:spcPts val="600"/>
              </a:spcAft>
              <a:buNone/>
            </a:pPr>
            <a:r>
              <a:rPr lang="uk-UA" dirty="0" smtClean="0"/>
              <a:t>6) забезпечення реального і дієвого виконання судових рішень</a:t>
            </a:r>
            <a:endParaRPr lang="uk-UA" dirty="0"/>
          </a:p>
        </p:txBody>
      </p:sp>
      <p:sp>
        <p:nvSpPr>
          <p:cNvPr id="3" name="Заголовок 2"/>
          <p:cNvSpPr>
            <a:spLocks noGrp="1"/>
          </p:cNvSpPr>
          <p:nvPr>
            <p:ph type="title"/>
          </p:nvPr>
        </p:nvSpPr>
        <p:spPr/>
        <p:txBody>
          <a:bodyPr>
            <a:noAutofit/>
          </a:bodyPr>
          <a:lstStyle/>
          <a:p>
            <a:r>
              <a:rPr lang="uk-UA" sz="2800" dirty="0" smtClean="0"/>
              <a:t>Чинники, які в світлі засад верховенства права впливають на єдність судової практики</a:t>
            </a:r>
            <a:endParaRPr lang="uk-UA" sz="2800" dirty="0"/>
          </a:p>
        </p:txBody>
      </p:sp>
      <p:sp>
        <p:nvSpPr>
          <p:cNvPr id="4" name="Дата 3"/>
          <p:cNvSpPr>
            <a:spLocks noGrp="1"/>
          </p:cNvSpPr>
          <p:nvPr>
            <p:ph type="dt" sz="half" idx="10"/>
          </p:nvPr>
        </p:nvSpPr>
        <p:spPr/>
        <p:txBody>
          <a:bodyPr/>
          <a:lstStyle/>
          <a:p>
            <a:fld id="{D5B78B9D-DF3B-4E89-AA02-CF194CB4D64E}"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Доктрина </a:t>
            </a:r>
            <a:r>
              <a:rPr lang="en-US" dirty="0" smtClean="0"/>
              <a:t>res </a:t>
            </a:r>
            <a:r>
              <a:rPr lang="en-US" dirty="0" err="1" smtClean="0"/>
              <a:t>judicata</a:t>
            </a:r>
            <a:r>
              <a:rPr lang="uk-UA" dirty="0" smtClean="0"/>
              <a:t> визнається як «принцип універсальної юриспруденції, що формує частину правових систем всіх цивілізованих націй».</a:t>
            </a:r>
          </a:p>
          <a:p>
            <a:pPr>
              <a:spcBef>
                <a:spcPts val="600"/>
              </a:spcBef>
              <a:spcAft>
                <a:spcPts val="600"/>
              </a:spcAft>
              <a:buNone/>
            </a:pPr>
            <a:r>
              <a:rPr lang="uk-UA" dirty="0" smtClean="0"/>
              <a:t>Аналогічна доктрина в англо-американському праві </a:t>
            </a:r>
            <a:r>
              <a:rPr lang="en-US" dirty="0" smtClean="0"/>
              <a:t>issue </a:t>
            </a:r>
            <a:r>
              <a:rPr lang="en-US" dirty="0" err="1" smtClean="0"/>
              <a:t>estoppel</a:t>
            </a:r>
            <a:r>
              <a:rPr lang="en-US" dirty="0" smtClean="0"/>
              <a:t> </a:t>
            </a:r>
            <a:r>
              <a:rPr lang="uk-UA" dirty="0" smtClean="0"/>
              <a:t>виходить із припущення, що сторони можуть очікувати певної поведінки свого контрагента, виходячи із наявної його поведінки у ході перебігу відповідного правовідношення</a:t>
            </a:r>
          </a:p>
          <a:p>
            <a:pPr>
              <a:spcBef>
                <a:spcPts val="600"/>
              </a:spcBef>
              <a:spcAft>
                <a:spcPts val="600"/>
              </a:spcAft>
              <a:buNone/>
            </a:pPr>
            <a:r>
              <a:rPr lang="uk-UA" dirty="0" smtClean="0"/>
              <a:t>Принцип довіри та принцип вірності конституції</a:t>
            </a:r>
          </a:p>
          <a:p>
            <a:pPr>
              <a:spcBef>
                <a:spcPts val="600"/>
              </a:spcBef>
              <a:spcAft>
                <a:spcPts val="600"/>
              </a:spcAft>
              <a:buNone/>
            </a:pPr>
            <a:r>
              <a:rPr lang="uk-UA" dirty="0" smtClean="0"/>
              <a:t>Розумно очікувати такого ж відношення від суду при аналогічних ситуаціях хоча би у силу вимоги рівного ставлення та справедливості.</a:t>
            </a:r>
            <a:endParaRPr lang="uk-UA" dirty="0"/>
          </a:p>
        </p:txBody>
      </p:sp>
      <p:sp>
        <p:nvSpPr>
          <p:cNvPr id="3" name="Заголовок 2"/>
          <p:cNvSpPr>
            <a:spLocks noGrp="1"/>
          </p:cNvSpPr>
          <p:nvPr>
            <p:ph type="title"/>
          </p:nvPr>
        </p:nvSpPr>
        <p:spPr/>
        <p:txBody>
          <a:bodyPr>
            <a:normAutofit fontScale="90000"/>
          </a:bodyPr>
          <a:lstStyle/>
          <a:p>
            <a:r>
              <a:rPr lang="uk-UA" dirty="0" smtClean="0"/>
              <a:t>2. Єдність судової практики та судовий розсуд</a:t>
            </a:r>
            <a:endParaRPr lang="uk-UA" dirty="0"/>
          </a:p>
        </p:txBody>
      </p:sp>
      <p:sp>
        <p:nvSpPr>
          <p:cNvPr id="4" name="Дата 3"/>
          <p:cNvSpPr>
            <a:spLocks noGrp="1"/>
          </p:cNvSpPr>
          <p:nvPr>
            <p:ph type="dt" sz="half" idx="10"/>
          </p:nvPr>
        </p:nvSpPr>
        <p:spPr/>
        <p:txBody>
          <a:bodyPr/>
          <a:lstStyle/>
          <a:p>
            <a:fld id="{04105D8E-7F29-4662-B9D4-9BAFECFAA5AD}"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7</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Джерела домінуючого нині в Україні </a:t>
            </a:r>
            <a:r>
              <a:rPr lang="uk-UA" dirty="0" err="1" smtClean="0"/>
              <a:t>легізму</a:t>
            </a:r>
            <a:r>
              <a:rPr lang="uk-UA" dirty="0" smtClean="0"/>
              <a:t>:</a:t>
            </a:r>
          </a:p>
          <a:p>
            <a:pPr>
              <a:spcBef>
                <a:spcPts val="600"/>
              </a:spcBef>
              <a:spcAft>
                <a:spcPts val="600"/>
              </a:spcAft>
              <a:buNone/>
            </a:pPr>
            <a:r>
              <a:rPr lang="uk-UA" dirty="0" smtClean="0"/>
              <a:t>«Закони повинні виконуватись відповідно до точного та буквального їх змісту, без будь-якої зміни чи розширення. Всі без винятку </a:t>
            </a:r>
            <a:r>
              <a:rPr lang="en-US" dirty="0" smtClean="0"/>
              <a:t>[</a:t>
            </a:r>
            <a:r>
              <a:rPr lang="uk-UA" dirty="0" smtClean="0"/>
              <a:t>посадовці</a:t>
            </a:r>
            <a:r>
              <a:rPr lang="en-US" dirty="0" smtClean="0"/>
              <a:t>]</a:t>
            </a:r>
            <a:r>
              <a:rPr lang="uk-UA" dirty="0" smtClean="0"/>
              <a:t> …у будь-якому випадку повинні затверджувати свої ухвали на точних словах закону, не змінюючи в них без доповіді Імператорській Величності жодної букви і не допускаючи оманливої непостійності самовільних тлумачень»</a:t>
            </a:r>
          </a:p>
          <a:p>
            <a:pPr algn="r">
              <a:spcBef>
                <a:spcPts val="600"/>
              </a:spcBef>
              <a:spcAft>
                <a:spcPts val="600"/>
              </a:spcAft>
              <a:buNone/>
            </a:pPr>
            <a:r>
              <a:rPr lang="uk-UA" dirty="0" smtClean="0"/>
              <a:t>стаття 65 Зводу Законів Російської імперії </a:t>
            </a:r>
          </a:p>
          <a:p>
            <a:pPr>
              <a:buNone/>
            </a:pPr>
            <a:endParaRPr lang="uk-UA" dirty="0"/>
          </a:p>
        </p:txBody>
      </p:sp>
      <p:sp>
        <p:nvSpPr>
          <p:cNvPr id="3" name="Заголовок 2"/>
          <p:cNvSpPr>
            <a:spLocks noGrp="1"/>
          </p:cNvSpPr>
          <p:nvPr>
            <p:ph type="title"/>
          </p:nvPr>
        </p:nvSpPr>
        <p:spPr/>
        <p:txBody>
          <a:bodyPr/>
          <a:lstStyle/>
          <a:p>
            <a:r>
              <a:rPr lang="uk-UA" dirty="0" smtClean="0"/>
              <a:t>Законність та судовий розсуд</a:t>
            </a:r>
            <a:endParaRPr lang="uk-UA" dirty="0"/>
          </a:p>
        </p:txBody>
      </p:sp>
      <p:sp>
        <p:nvSpPr>
          <p:cNvPr id="4" name="Дата 3"/>
          <p:cNvSpPr>
            <a:spLocks noGrp="1"/>
          </p:cNvSpPr>
          <p:nvPr>
            <p:ph type="dt" sz="half" idx="10"/>
          </p:nvPr>
        </p:nvSpPr>
        <p:spPr/>
        <p:txBody>
          <a:bodyPr/>
          <a:lstStyle/>
          <a:p>
            <a:fld id="{343AF0B9-5A3E-4403-854B-F6ECFBB0069D}"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spcBef>
                <a:spcPts val="600"/>
              </a:spcBef>
              <a:spcAft>
                <a:spcPts val="600"/>
              </a:spcAft>
              <a:buNone/>
            </a:pPr>
            <a:r>
              <a:rPr lang="uk-UA" dirty="0" smtClean="0"/>
              <a:t>Доктрина </a:t>
            </a:r>
            <a:r>
              <a:rPr lang="en-US" dirty="0" smtClean="0"/>
              <a:t>jurisprudence </a:t>
            </a:r>
            <a:r>
              <a:rPr lang="en-US" dirty="0" err="1" smtClean="0"/>
              <a:t>constante</a:t>
            </a:r>
            <a:r>
              <a:rPr lang="uk-UA" dirty="0" smtClean="0"/>
              <a:t>:</a:t>
            </a:r>
          </a:p>
          <a:p>
            <a:pPr>
              <a:spcBef>
                <a:spcPts val="600"/>
              </a:spcBef>
              <a:spcAft>
                <a:spcPts val="600"/>
              </a:spcAft>
              <a:buNone/>
            </a:pPr>
            <a:r>
              <a:rPr lang="uk-UA" dirty="0" smtClean="0"/>
              <a:t>Низка раніше прийнятих та узгоджених судових рішень розглядається як переконливий доказ правильного тлумачення правової норми</a:t>
            </a:r>
          </a:p>
          <a:p>
            <a:pPr>
              <a:spcBef>
                <a:spcPts val="600"/>
              </a:spcBef>
              <a:spcAft>
                <a:spcPts val="600"/>
              </a:spcAft>
              <a:buNone/>
            </a:pPr>
            <a:r>
              <a:rPr lang="uk-UA" dirty="0" smtClean="0"/>
              <a:t>Можливість суду, що ухвалює рішення, відступити від правової позиції, сформульованої у постанові Верховного Суду, шляхом наведення аргументованих мотивів такого відхилення (стаття 13(4)-(5) Закону про судоустрій і статус суддів)</a:t>
            </a:r>
            <a:endParaRPr lang="uk-UA" dirty="0"/>
          </a:p>
        </p:txBody>
      </p:sp>
      <p:sp>
        <p:nvSpPr>
          <p:cNvPr id="3" name="Заголовок 2"/>
          <p:cNvSpPr>
            <a:spLocks noGrp="1"/>
          </p:cNvSpPr>
          <p:nvPr>
            <p:ph type="title"/>
          </p:nvPr>
        </p:nvSpPr>
        <p:spPr/>
        <p:txBody>
          <a:bodyPr/>
          <a:lstStyle/>
          <a:p>
            <a:r>
              <a:rPr lang="uk-UA" dirty="0" smtClean="0"/>
              <a:t>Природа судового розсуду</a:t>
            </a:r>
            <a:endParaRPr lang="uk-UA" dirty="0"/>
          </a:p>
        </p:txBody>
      </p:sp>
      <p:sp>
        <p:nvSpPr>
          <p:cNvPr id="4" name="Дата 3"/>
          <p:cNvSpPr>
            <a:spLocks noGrp="1"/>
          </p:cNvSpPr>
          <p:nvPr>
            <p:ph type="dt" sz="half" idx="10"/>
          </p:nvPr>
        </p:nvSpPr>
        <p:spPr/>
        <p:txBody>
          <a:bodyPr/>
          <a:lstStyle/>
          <a:p>
            <a:fld id="{F464A408-A6BD-48FA-9A5A-E95D18BBA3C7}" type="datetime1">
              <a:rPr lang="ru-RU" smtClean="0"/>
              <a:pPr/>
              <a:t>27.07.2016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
        <p:nvSpPr>
          <p:cNvPr id="6" name="Нижний колонтитул 5"/>
          <p:cNvSpPr>
            <a:spLocks noGrp="1"/>
          </p:cNvSpPr>
          <p:nvPr>
            <p:ph type="ftr" sz="quarter" idx="11"/>
          </p:nvPr>
        </p:nvSpPr>
        <p:spPr/>
        <p:txBody>
          <a:bodyPr/>
          <a:lstStyle/>
          <a:p>
            <a:r>
              <a:rPr lang="de-DE" smtClean="0"/>
              <a:t>V  </a:t>
            </a:r>
            <a:r>
              <a:rPr lang="ru-RU" smtClean="0"/>
              <a:t>Літня школа</a:t>
            </a: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2868</Words>
  <Application>Microsoft Office PowerPoint</Application>
  <PresentationFormat>Экран (4:3)</PresentationFormat>
  <Paragraphs>289</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Открытая</vt:lpstr>
      <vt:lpstr>Єдність судової практики у світлі верховенства Конституції України </vt:lpstr>
      <vt:lpstr>Єдність судової практики у світлі верховенства Конституції України</vt:lpstr>
      <vt:lpstr>1. Єдність судової практики у світлі верховенства права (стаття 8(1) Конституції)</vt:lpstr>
      <vt:lpstr>Практика ЄСПЛ</vt:lpstr>
      <vt:lpstr>Механізм забезпечення єдності судової практики в Україні</vt:lpstr>
      <vt:lpstr>Чинники, які в світлі засад верховенства права впливають на єдність судової практики</vt:lpstr>
      <vt:lpstr>2. Єдність судової практики та судовий розсуд</vt:lpstr>
      <vt:lpstr>Законність та судовий розсуд</vt:lpstr>
      <vt:lpstr>Природа судового розсуду</vt:lpstr>
      <vt:lpstr>Судовий розсуд та судові стратегії</vt:lpstr>
      <vt:lpstr>3. Єдність судової практики у світлі рішень Конституційного Суду України</vt:lpstr>
      <vt:lpstr>Логіка формулювання конституційної юриспруденції</vt:lpstr>
      <vt:lpstr>“Відкритість” конституційного тексту та вимога урахування конституційної юриспруденції у діяльності судів загальної юрисдикції</vt:lpstr>
      <vt:lpstr>Правоположення КСУ стосовно сталості судової практики</vt:lpstr>
      <vt:lpstr>Правоположення КСУ стосовно сталості судової практики</vt:lpstr>
      <vt:lpstr>4. Єдність судової практики у світлі рішень ЄСПЛ</vt:lpstr>
      <vt:lpstr>Природа правових актів ЄСПЛ та доктрина судового прецеденту</vt:lpstr>
      <vt:lpstr>Зобов’язальна сила рішень ЄСПЛ</vt:lpstr>
      <vt:lpstr>Техніка обходу stare decisis  рішень ЄСПЛ</vt:lpstr>
      <vt:lpstr>Особливості пілотних рішень ЄСПЛ</vt:lpstr>
      <vt:lpstr>Природа пілотних рішень ЄСПЛ</vt:lpstr>
      <vt:lpstr>Метод автономного тлумачення Конвенції ЄСПЛ і легістські підходи національних судів</vt:lpstr>
      <vt:lpstr>5. Єдність судової практики у світлі функцій Верховного Суду</vt:lpstr>
      <vt:lpstr>Забезпечення єдності судової практики ВС</vt:lpstr>
      <vt:lpstr>Якість закону, законність, справедливість та єдність судової практики</vt:lpstr>
      <vt:lpstr>Стаття 220 КАС</vt:lpstr>
      <vt:lpstr>Підстави для касаційного перегляду згідно зі статтею 3988 ЦПК Польщі </vt:lpstr>
      <vt:lpstr>Стаття 237 КАС</vt:lpstr>
      <vt:lpstr>Види преюдиціальних запитів у праві ЄС і перспектива їх запровадження в Україні </vt:lpstr>
      <vt:lpstr>Франція: преюдиціальні запити</vt:lpstr>
      <vt:lpstr>6. Конституційна скарга та  єдність судової практики</vt:lpstr>
      <vt:lpstr>Конституція про конституційну скаргу</vt:lpstr>
      <vt:lpstr>Основні критерії допустимості конституційних скарг у світлі єдності судової практики</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Єдність судової практики у світлі верховенства Конституції України </dc:title>
  <dc:creator>Misha</dc:creator>
  <cp:lastModifiedBy>Misha</cp:lastModifiedBy>
  <cp:revision>54</cp:revision>
  <dcterms:created xsi:type="dcterms:W3CDTF">2016-06-21T20:29:42Z</dcterms:created>
  <dcterms:modified xsi:type="dcterms:W3CDTF">2016-07-27T00:31:30Z</dcterms:modified>
</cp:coreProperties>
</file>