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6"/>
  </p:notesMasterIdLst>
  <p:sldIdLst>
    <p:sldId id="256" r:id="rId2"/>
    <p:sldId id="257" r:id="rId3"/>
    <p:sldId id="258" r:id="rId4"/>
    <p:sldId id="259" r:id="rId5"/>
    <p:sldId id="260" r:id="rId6"/>
    <p:sldId id="272" r:id="rId7"/>
    <p:sldId id="273" r:id="rId8"/>
    <p:sldId id="288" r:id="rId9"/>
    <p:sldId id="269" r:id="rId10"/>
    <p:sldId id="270" r:id="rId11"/>
    <p:sldId id="271" r:id="rId12"/>
    <p:sldId id="274" r:id="rId13"/>
    <p:sldId id="276" r:id="rId14"/>
    <p:sldId id="289" r:id="rId15"/>
    <p:sldId id="290" r:id="rId16"/>
    <p:sldId id="291" r:id="rId17"/>
    <p:sldId id="275" r:id="rId18"/>
    <p:sldId id="292" r:id="rId19"/>
    <p:sldId id="261" r:id="rId20"/>
    <p:sldId id="263" r:id="rId21"/>
    <p:sldId id="264" r:id="rId22"/>
    <p:sldId id="265" r:id="rId23"/>
    <p:sldId id="266" r:id="rId24"/>
    <p:sldId id="267" r:id="rId25"/>
    <p:sldId id="268" r:id="rId26"/>
    <p:sldId id="277" r:id="rId27"/>
    <p:sldId id="294" r:id="rId28"/>
    <p:sldId id="295" r:id="rId29"/>
    <p:sldId id="296" r:id="rId30"/>
    <p:sldId id="278" r:id="rId31"/>
    <p:sldId id="297" r:id="rId32"/>
    <p:sldId id="298" r:id="rId33"/>
    <p:sldId id="299" r:id="rId34"/>
    <p:sldId id="300" r:id="rId35"/>
    <p:sldId id="301" r:id="rId36"/>
    <p:sldId id="279" r:id="rId37"/>
    <p:sldId id="281" r:id="rId38"/>
    <p:sldId id="282" r:id="rId39"/>
    <p:sldId id="283" r:id="rId40"/>
    <p:sldId id="280" r:id="rId41"/>
    <p:sldId id="284" r:id="rId42"/>
    <p:sldId id="285" r:id="rId43"/>
    <p:sldId id="286" r:id="rId44"/>
    <p:sldId id="287"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70E58A-95A3-452C-9E8F-AFC529AEC0CD}" type="datetimeFigureOut">
              <a:rPr lang="uk-UA" smtClean="0"/>
              <a:pPr/>
              <a:t>28.09.2016</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5F285-9726-42A1-BBE1-E7019E714143}"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27E1CAC7-478B-422C-BCD6-CC496B0EE69B}" type="slidenum">
              <a:rPr lang="uk-UA" smtClean="0"/>
              <a:pPr/>
              <a:t>5</a:t>
            </a:fld>
            <a:endParaRPr lang="uk-UA"/>
          </a:p>
        </p:txBody>
      </p:sp>
      <p:sp>
        <p:nvSpPr>
          <p:cNvPr id="5" name="Нижний колонтитул 4"/>
          <p:cNvSpPr>
            <a:spLocks noGrp="1"/>
          </p:cNvSpPr>
          <p:nvPr>
            <p:ph type="ftr" sz="quarter" idx="11"/>
          </p:nvPr>
        </p:nvSpPr>
        <p:spPr/>
        <p:txBody>
          <a:bodyPr/>
          <a:lstStyle/>
          <a:p>
            <a:r>
              <a:rPr lang="ru-RU" smtClean="0"/>
              <a:t>Михайло Савчин ІІ-а Літня школа</a:t>
            </a:r>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a:p>
            <a:pPr eaLnBrk="1" hangingPunct="1">
              <a:spcBef>
                <a:spcPct val="0"/>
              </a:spcBef>
            </a:pPr>
            <a:endParaRPr lang="uk-UA" smtClean="0"/>
          </a:p>
        </p:txBody>
      </p:sp>
      <p:sp>
        <p:nvSpPr>
          <p:cNvPr id="706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D24B0D-8986-434E-A770-51B9E0346CCB}" type="slidenum">
              <a:rPr lang="uk-UA" smtClean="0"/>
              <a:pPr/>
              <a:t>28</a:t>
            </a:fld>
            <a:endParaRPr 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sts</a:t>
            </a:r>
          </a:p>
          <a:p>
            <a:pPr eaLnBrk="1" hangingPunct="1">
              <a:spcBef>
                <a:spcPct val="0"/>
              </a:spcBef>
            </a:pPr>
            <a:r>
              <a:rPr lang="en-US" smtClean="0"/>
              <a:t>[rt\\===        sS SSSSSSSSSSSSSSSS S S  t89u      y</a:t>
            </a:r>
            <a:endParaRPr lang="uk-UA" smtClean="0"/>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732237-3A47-4379-A359-5EDAD0612FB7}" type="slidenum">
              <a:rPr lang="uk-UA" smtClean="0"/>
              <a:pPr/>
              <a:t>41</a:t>
            </a:fld>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D3AAF72A-5268-4C75-BBCE-BE5E6006E9F9}" type="datetime1">
              <a:rPr lang="ru-RU" smtClean="0"/>
              <a:t>28.09.2016</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r>
              <a:rPr lang="ru-RU" smtClean="0"/>
              <a:t>(с) М. Савчин Основоположні конституційні принципи</a:t>
            </a:r>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DD67E8-D398-4E28-A2CD-212888538590}"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023B00-214C-4DA7-8F2B-83B3E8DCBF9B}"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4679AC5-D8FB-4FD7-8F86-D323AA8CB568}"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9353669-CD27-4B15-9872-CBB71E4F8FBA}"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E6254D6-8771-47D9-890A-2FB5D8206AE3}" type="datetime1">
              <a:rPr lang="ru-RU" smtClean="0"/>
              <a:t>28.09.2016</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3FE229C-AF40-4A39-B58F-1EB04875D869}" type="datetime1">
              <a:rPr lang="ru-RU" smtClean="0"/>
              <a:t>28.09.2016</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r>
              <a:rPr lang="ru-RU" smtClean="0"/>
              <a:t>(с) М. Савчин Основоположні конституційні принципи</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32B7B3D5-230D-492D-A220-E030C0681353}" type="datetime1">
              <a:rPr lang="ru-RU" smtClean="0"/>
              <a:t>28.09.2016</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r>
              <a:rPr lang="ru-RU" smtClean="0"/>
              <a:t>(с) М. Савчин Основоположні конституційні принципи</a:t>
            </a:r>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5093FA-0E9E-478C-8353-09F44AC9BC95}" type="datetime1">
              <a:rPr lang="ru-RU" smtClean="0"/>
              <a:t>28.09.2016</a:t>
            </a:fld>
            <a:endParaRPr lang="ru-RU"/>
          </a:p>
        </p:txBody>
      </p:sp>
      <p:sp>
        <p:nvSpPr>
          <p:cNvPr id="3" name="Нижний колонтитул 2"/>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BA91800-521B-428F-ABD6-8D26589565E1}" type="datetime1">
              <a:rPr lang="ru-RU" smtClean="0"/>
              <a:t>28.09.2016</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DE762E4-3C5C-4036-A4CA-56039D2D7182}" type="datetime1">
              <a:rPr lang="ru-RU" smtClean="0"/>
              <a:t>28.09.2016</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279EEBC-C40E-493E-996B-08A589A31F65}" type="datetime1">
              <a:rPr lang="ru-RU" smtClean="0"/>
              <a:t>28.09.2016</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ru-RU" smtClean="0"/>
              <a:t>(с) М. Савчин Основоположні конституційні принципи</a:t>
            </a:r>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12777"/>
            <a:ext cx="7772400" cy="2187674"/>
          </a:xfrm>
        </p:spPr>
        <p:txBody>
          <a:bodyPr>
            <a:normAutofit/>
          </a:bodyPr>
          <a:lstStyle/>
          <a:p>
            <a:r>
              <a:rPr lang="uk-UA" b="1" dirty="0" smtClean="0"/>
              <a:t>Основоположні цінності і принципи конституційного порядку </a:t>
            </a:r>
            <a:endParaRPr lang="uk-UA" dirty="0"/>
          </a:p>
        </p:txBody>
      </p:sp>
      <p:sp>
        <p:nvSpPr>
          <p:cNvPr id="3" name="Подзаголовок 2"/>
          <p:cNvSpPr>
            <a:spLocks noGrp="1"/>
          </p:cNvSpPr>
          <p:nvPr>
            <p:ph type="subTitle" idx="1"/>
          </p:nvPr>
        </p:nvSpPr>
        <p:spPr/>
        <p:txBody>
          <a:bodyPr>
            <a:normAutofit/>
          </a:bodyPr>
          <a:lstStyle/>
          <a:p>
            <a:pPr algn="r"/>
            <a:r>
              <a:rPr lang="uk-UA" dirty="0" smtClean="0"/>
              <a:t>Михайло Савчин,</a:t>
            </a:r>
            <a:br>
              <a:rPr lang="uk-UA" dirty="0" smtClean="0"/>
            </a:br>
            <a:r>
              <a:rPr lang="uk-UA" dirty="0" err="1" smtClean="0"/>
              <a:t>д.ю.н</a:t>
            </a:r>
            <a:r>
              <a:rPr lang="uk-UA" dirty="0" smtClean="0"/>
              <a:t>., проф., директор НДІ</a:t>
            </a:r>
            <a:br>
              <a:rPr lang="uk-UA" dirty="0" smtClean="0"/>
            </a:br>
            <a:r>
              <a:rPr lang="uk-UA" dirty="0" smtClean="0"/>
              <a:t>порівняльного публічного права</a:t>
            </a:r>
            <a:br>
              <a:rPr lang="uk-UA" dirty="0" smtClean="0"/>
            </a:br>
            <a:r>
              <a:rPr lang="uk-UA" dirty="0" smtClean="0"/>
              <a:t>та міжнародного права </a:t>
            </a:r>
            <a:r>
              <a:rPr lang="uk-UA" dirty="0" err="1" smtClean="0"/>
              <a:t>УжНУ</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Принцип верховенства права і </a:t>
            </a:r>
            <a:br>
              <a:rPr lang="uk-UA" sz="2800" dirty="0" smtClean="0"/>
            </a:br>
            <a:r>
              <a:rPr lang="uk-UA" sz="2800" dirty="0" smtClean="0"/>
              <a:t>вимоги правової визначеності</a:t>
            </a:r>
            <a:endParaRPr lang="uk-UA" sz="2800" dirty="0"/>
          </a:p>
        </p:txBody>
      </p:sp>
      <p:sp>
        <p:nvSpPr>
          <p:cNvPr id="3" name="Содержимое 2"/>
          <p:cNvSpPr>
            <a:spLocks noGrp="1"/>
          </p:cNvSpPr>
          <p:nvPr>
            <p:ph idx="1"/>
          </p:nvPr>
        </p:nvSpPr>
        <p:spPr/>
        <p:txBody>
          <a:bodyPr>
            <a:normAutofit fontScale="62500" lnSpcReduction="20000"/>
          </a:bodyPr>
          <a:lstStyle/>
          <a:p>
            <a:pPr>
              <a:buNone/>
            </a:pPr>
            <a:endParaRPr lang="uk-UA" dirty="0" smtClean="0"/>
          </a:p>
          <a:p>
            <a:pPr>
              <a:buNone/>
            </a:pPr>
            <a:r>
              <a:rPr lang="uk-UA" dirty="0" smtClean="0"/>
              <a:t>175. Проте, Суд визнає, що в деяких областях може бути важко сформулювати закони досить точно, і певна ступінь гнучкості може бути навіть бажаною для того, щоб національні суди застосовували закон у світлі своєї оцінки необхідних заходів з урахуванням конкретних обставин кожної справи (див. </a:t>
            </a:r>
            <a:r>
              <a:rPr lang="la-Latn" dirty="0" smtClean="0"/>
              <a:t>Goodwin v. the United Kingdom, 27 March 1996, § 33, Reports 1996 II). </a:t>
            </a:r>
            <a:r>
              <a:rPr lang="en-US" dirty="0" smtClean="0"/>
              <a:t> </a:t>
            </a:r>
            <a:r>
              <a:rPr lang="uk-UA" dirty="0" smtClean="0"/>
              <a:t>Це логічно випливає з принципу, що закони повинні мати загальне застосування, а формулювання законодавчих актів мають бути не завжди точні. Необхідність уникати надмірної жорсткості і враховувати мінливі обставини означає, що багато законів неминуче сформульовані в більшій чи меншій мірі невизначено. Тлумачення і застосування таких законів залежать від практики (див. </a:t>
            </a:r>
            <a:r>
              <a:rPr lang="la-Latn" dirty="0" smtClean="0"/>
              <a:t>Gorzelik and Others v. Poland [GC], no. 44158/98, § 64, ECHR 2004 I).</a:t>
            </a:r>
            <a:endParaRPr lang="uk-UA" dirty="0" smtClean="0"/>
          </a:p>
          <a:p>
            <a:pPr>
              <a:buNone/>
            </a:pPr>
            <a:endParaRPr lang="uk-UA" dirty="0" smtClean="0"/>
          </a:p>
          <a:p>
            <a:pPr algn="r">
              <a:buNone/>
            </a:pPr>
            <a:r>
              <a:rPr lang="en-US" i="1" dirty="0" err="1" smtClean="0"/>
              <a:t>Volkov</a:t>
            </a:r>
            <a:r>
              <a:rPr lang="en-US" i="1" dirty="0" smtClean="0"/>
              <a:t> v. Ukraine</a:t>
            </a:r>
            <a:endParaRPr lang="uk-UA" i="1" dirty="0"/>
          </a:p>
        </p:txBody>
      </p:sp>
      <p:sp>
        <p:nvSpPr>
          <p:cNvPr id="4" name="Дата 3"/>
          <p:cNvSpPr>
            <a:spLocks noGrp="1"/>
          </p:cNvSpPr>
          <p:nvPr>
            <p:ph type="dt" sz="half" idx="10"/>
          </p:nvPr>
        </p:nvSpPr>
        <p:spPr/>
        <p:txBody>
          <a:bodyPr/>
          <a:lstStyle/>
          <a:p>
            <a:fld id="{0AA0BB1B-3F25-470F-B152-C5ABDDF0378C}"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Принцип верховенства права і </a:t>
            </a:r>
            <a:br>
              <a:rPr lang="uk-UA" sz="2800" dirty="0" smtClean="0"/>
            </a:br>
            <a:r>
              <a:rPr lang="uk-UA" sz="2800" dirty="0" smtClean="0"/>
              <a:t>вимоги правової визначеності</a:t>
            </a:r>
            <a:endParaRPr lang="uk-UA" sz="2800" dirty="0"/>
          </a:p>
        </p:txBody>
      </p:sp>
      <p:sp>
        <p:nvSpPr>
          <p:cNvPr id="3" name="Содержимое 2"/>
          <p:cNvSpPr>
            <a:spLocks noGrp="1"/>
          </p:cNvSpPr>
          <p:nvPr>
            <p:ph idx="1"/>
          </p:nvPr>
        </p:nvSpPr>
        <p:spPr/>
        <p:txBody>
          <a:bodyPr>
            <a:normAutofit fontScale="70000" lnSpcReduction="20000"/>
          </a:bodyPr>
          <a:lstStyle/>
          <a:p>
            <a:pPr>
              <a:buNone/>
            </a:pPr>
            <a:endParaRPr lang="uk-UA" dirty="0" smtClean="0"/>
          </a:p>
          <a:p>
            <a:pPr>
              <a:buNone/>
            </a:pPr>
            <a:r>
              <a:rPr lang="uk-UA" dirty="0" smtClean="0"/>
              <a:t>178. Таким чином, в контексті дисциплінарних норм, слід використовувати розумний підхід при оцінці точності закону, так як, в силу об'єктивної необхідності, </a:t>
            </a:r>
            <a:r>
              <a:rPr lang="la-Latn" dirty="0" smtClean="0"/>
              <a:t>actus reus </a:t>
            </a:r>
            <a:r>
              <a:rPr lang="uk-UA" dirty="0" smtClean="0"/>
              <a:t>за таких злочинів повинні бути сформульовані в загальному вигляді. В іншому випадку, закон не дозволяє вирішувати питання всебічно і вимагатиме постійного перегляду і оновлення у зв'язку з численними новими обставинами, що виникають на практиці. Звідси випливає, що опис у законі правопорушення, засноване на переліку конкретних форм поведінки, але спрямоване на загальне та різноманітне застосування, не дає гарантій належного дотримання вимоги передбачуваності закону. Інші фактори, що впливають на якість правового регулювання і адекватність правового захисту від свавілля, повинні бути визначені і досліджені.</a:t>
            </a:r>
          </a:p>
          <a:p>
            <a:pPr algn="r">
              <a:buNone/>
            </a:pPr>
            <a:r>
              <a:rPr lang="en-US" i="1" dirty="0" err="1" smtClean="0"/>
              <a:t>Volkov</a:t>
            </a:r>
            <a:r>
              <a:rPr lang="en-US" i="1" dirty="0" smtClean="0"/>
              <a:t> v. Ukraine</a:t>
            </a:r>
            <a:endParaRPr lang="uk-UA" i="1" dirty="0" smtClean="0"/>
          </a:p>
        </p:txBody>
      </p:sp>
      <p:sp>
        <p:nvSpPr>
          <p:cNvPr id="4" name="Дата 3"/>
          <p:cNvSpPr>
            <a:spLocks noGrp="1"/>
          </p:cNvSpPr>
          <p:nvPr>
            <p:ph type="dt" sz="half" idx="10"/>
          </p:nvPr>
        </p:nvSpPr>
        <p:spPr/>
        <p:txBody>
          <a:bodyPr/>
          <a:lstStyle/>
          <a:p>
            <a:fld id="{ECA5751F-5346-4EA8-A683-3F65D86ACD98}"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066800"/>
          </a:xfrm>
        </p:spPr>
        <p:txBody>
          <a:bodyPr>
            <a:normAutofit/>
          </a:bodyPr>
          <a:lstStyle/>
          <a:p>
            <a:r>
              <a:rPr lang="uk-UA" sz="2800" dirty="0" smtClean="0"/>
              <a:t>Принцип верховенства права: незалежність суду та обов'язок захисту</a:t>
            </a:r>
            <a:endParaRPr lang="uk-UA" sz="2800" dirty="0"/>
          </a:p>
        </p:txBody>
      </p:sp>
      <p:sp>
        <p:nvSpPr>
          <p:cNvPr id="3" name="Содержимое 2"/>
          <p:cNvSpPr>
            <a:spLocks noGrp="1"/>
          </p:cNvSpPr>
          <p:nvPr>
            <p:ph idx="1"/>
          </p:nvPr>
        </p:nvSpPr>
        <p:spPr>
          <a:xfrm>
            <a:off x="457200" y="2132856"/>
            <a:ext cx="8229600" cy="4441680"/>
          </a:xfrm>
        </p:spPr>
        <p:txBody>
          <a:bodyPr>
            <a:normAutofit fontScale="70000" lnSpcReduction="20000"/>
          </a:bodyPr>
          <a:lstStyle/>
          <a:p>
            <a:pPr>
              <a:buNone/>
            </a:pPr>
            <a:r>
              <a:rPr lang="uk-UA" dirty="0" smtClean="0"/>
              <a:t>Наша конституційна система розвивається так, що люди не зобов'язані чекати змін в законодавстві, щоб відстоювати свої фундаментальні права. Двері судів в нашій країні відкриті для всіх, кому завдано збитків, хто входить в ці двері заради своєї безпосередньої, особистої долі нашого основного закону. Людина може вдатися до права на конституційний захист, коли йому або Конституції завдано шкоди, - нехай навіть широка громадськість і не визнає цього факту, а закон не діятиме. Сама ідея Конституції - в тому, щоб «захистити деякі предмети від мінливості політичних зіткнень, помістити їх поза досяжністю чиновників і представників більшості, надати їм статус правових принципів, обов'язкових для застосування судами». Ось чому «фундаментальні права не можуть бути затверджені або скасовані голосуванням; їх доля не повинна залежати від результатів яких би то ні було </a:t>
            </a:r>
            <a:r>
              <a:rPr lang="uk-UA" dirty="0" smtClean="0"/>
              <a:t>виборів»</a:t>
            </a:r>
          </a:p>
          <a:p>
            <a:endParaRPr lang="uk-UA" dirty="0" smtClean="0"/>
          </a:p>
          <a:p>
            <a:pPr algn="r"/>
            <a:r>
              <a:rPr lang="uk-UA" dirty="0" err="1" smtClean="0"/>
              <a:t>Оберґефелл</a:t>
            </a:r>
            <a:r>
              <a:rPr lang="uk-UA" dirty="0" smtClean="0"/>
              <a:t> проти </a:t>
            </a:r>
            <a:r>
              <a:rPr lang="uk-UA" dirty="0" err="1" smtClean="0"/>
              <a:t>Годжеса</a:t>
            </a:r>
            <a:endParaRPr lang="uk-UA" dirty="0"/>
          </a:p>
        </p:txBody>
      </p:sp>
      <p:sp>
        <p:nvSpPr>
          <p:cNvPr id="4" name="Дата 3"/>
          <p:cNvSpPr>
            <a:spLocks noGrp="1"/>
          </p:cNvSpPr>
          <p:nvPr>
            <p:ph type="dt" sz="half" idx="10"/>
          </p:nvPr>
        </p:nvSpPr>
        <p:spPr/>
        <p:txBody>
          <a:bodyPr/>
          <a:lstStyle/>
          <a:p>
            <a:fld id="{DE3F3366-E9BE-41B0-B4D0-4A6D14B30964}"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29000" b="-2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3. Гідність </a:t>
            </a:r>
            <a:r>
              <a:rPr lang="uk-UA" dirty="0" smtClean="0"/>
              <a:t>людини: основні концепції та самовизначення </a:t>
            </a:r>
            <a:r>
              <a:rPr lang="uk-UA" dirty="0" smtClean="0"/>
              <a:t>особи</a:t>
            </a:r>
            <a:endParaRPr lang="uk-UA" dirty="0"/>
          </a:p>
        </p:txBody>
      </p:sp>
      <p:sp>
        <p:nvSpPr>
          <p:cNvPr id="3" name="Содержимое 2"/>
          <p:cNvSpPr>
            <a:spLocks noGrp="1"/>
          </p:cNvSpPr>
          <p:nvPr>
            <p:ph idx="1"/>
          </p:nvPr>
        </p:nvSpPr>
        <p:spPr/>
        <p:txBody>
          <a:bodyPr>
            <a:normAutofit fontScale="92500" lnSpcReduction="20000"/>
          </a:bodyPr>
          <a:lstStyle/>
          <a:p>
            <a:endParaRPr lang="en-US" dirty="0" smtClean="0"/>
          </a:p>
          <a:p>
            <a:r>
              <a:rPr lang="uk-UA" dirty="0" smtClean="0"/>
              <a:t>Людину, яка не розуміє своєї </a:t>
            </a:r>
            <a:r>
              <a:rPr lang="uk-UA" dirty="0" smtClean="0"/>
              <a:t>гідності,</a:t>
            </a:r>
            <a:r>
              <a:rPr lang="en-US" dirty="0" smtClean="0"/>
              <a:t> </a:t>
            </a:r>
            <a:r>
              <a:rPr lang="uk-UA" dirty="0" smtClean="0"/>
              <a:t>можна </a:t>
            </a:r>
            <a:r>
              <a:rPr lang="uk-UA" dirty="0" smtClean="0"/>
              <a:t>порівняти зі </a:t>
            </a:r>
            <a:r>
              <a:rPr lang="uk-UA" dirty="0" err="1" smtClean="0"/>
              <a:t>скотиною</a:t>
            </a:r>
            <a:r>
              <a:rPr lang="uk-UA" dirty="0" smtClean="0"/>
              <a:t> беззмістовною і вподібнювати до </a:t>
            </a:r>
            <a:r>
              <a:rPr lang="uk-UA" dirty="0" smtClean="0"/>
              <a:t>неї</a:t>
            </a:r>
            <a:endParaRPr lang="en-US" dirty="0" smtClean="0"/>
          </a:p>
          <a:p>
            <a:pPr algn="r"/>
            <a:r>
              <a:rPr lang="en-US" dirty="0" smtClean="0"/>
              <a:t>C</a:t>
            </a:r>
            <a:r>
              <a:rPr lang="uk-UA" dirty="0" smtClean="0"/>
              <a:t>в. Августин</a:t>
            </a:r>
            <a:endParaRPr lang="en-US" dirty="0" smtClean="0"/>
          </a:p>
          <a:p>
            <a:endParaRPr lang="uk-UA" dirty="0" smtClean="0"/>
          </a:p>
          <a:p>
            <a:r>
              <a:rPr lang="uk-UA" dirty="0" smtClean="0"/>
              <a:t>Основні концепції:</a:t>
            </a:r>
          </a:p>
          <a:p>
            <a:pPr lvl="1"/>
            <a:r>
              <a:rPr lang="uk-UA" dirty="0" smtClean="0">
                <a:solidFill>
                  <a:schemeClr val="tx1"/>
                </a:solidFill>
              </a:rPr>
              <a:t>Християнська етика;</a:t>
            </a:r>
          </a:p>
          <a:p>
            <a:pPr lvl="1"/>
            <a:r>
              <a:rPr lang="uk-UA" dirty="0" smtClean="0">
                <a:solidFill>
                  <a:schemeClr val="tx1"/>
                </a:solidFill>
              </a:rPr>
              <a:t>Морально-етичний підхід Канта: людина як мета, а не засіб;</a:t>
            </a:r>
          </a:p>
          <a:p>
            <a:pPr lvl="1"/>
            <a:r>
              <a:rPr lang="uk-UA" dirty="0" smtClean="0">
                <a:solidFill>
                  <a:schemeClr val="tx1"/>
                </a:solidFill>
              </a:rPr>
              <a:t>Інтегративний підхід: самовизначення особи, гарантоване юридичними засобами</a:t>
            </a:r>
          </a:p>
          <a:p>
            <a:endParaRPr lang="en-US" dirty="0" smtClean="0"/>
          </a:p>
          <a:p>
            <a:endParaRPr lang="uk-UA" dirty="0"/>
          </a:p>
        </p:txBody>
      </p:sp>
      <p:sp>
        <p:nvSpPr>
          <p:cNvPr id="4" name="Дата 3"/>
          <p:cNvSpPr>
            <a:spLocks noGrp="1"/>
          </p:cNvSpPr>
          <p:nvPr>
            <p:ph type="dt" sz="half" idx="10"/>
          </p:nvPr>
        </p:nvSpPr>
        <p:spPr/>
        <p:txBody>
          <a:bodyPr/>
          <a:lstStyle/>
          <a:p>
            <a:fld id="{06B737E0-E356-470C-97B6-780030AB1B60}"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3.1. Конституційна юриспруденція про людську гідність</a:t>
            </a:r>
            <a:endParaRPr lang="uk-UA" sz="3200" dirty="0"/>
          </a:p>
        </p:txBody>
      </p:sp>
      <p:sp>
        <p:nvSpPr>
          <p:cNvPr id="3" name="Содержимое 2"/>
          <p:cNvSpPr>
            <a:spLocks noGrp="1"/>
          </p:cNvSpPr>
          <p:nvPr>
            <p:ph idx="1"/>
          </p:nvPr>
        </p:nvSpPr>
        <p:spPr/>
        <p:txBody>
          <a:bodyPr>
            <a:normAutofit fontScale="85000" lnSpcReduction="20000"/>
          </a:bodyPr>
          <a:lstStyle/>
          <a:p>
            <a:endParaRPr lang="uk-UA" dirty="0" smtClean="0"/>
          </a:p>
          <a:p>
            <a:pPr>
              <a:buNone/>
            </a:pPr>
            <a:r>
              <a:rPr lang="uk-UA" dirty="0" smtClean="0"/>
              <a:t>Федеральний </a:t>
            </a:r>
            <a:r>
              <a:rPr lang="uk-UA" dirty="0" smtClean="0"/>
              <a:t>конституційний суд Німеччини визнав як посягання на гідність особи положення федерального закону, який зобов’язував главу сім’ї </a:t>
            </a:r>
            <a:r>
              <a:rPr lang="uk-UA" dirty="0" smtClean="0"/>
              <a:t>інформувати </a:t>
            </a:r>
            <a:r>
              <a:rPr lang="uk-UA" dirty="0" smtClean="0"/>
              <a:t>виконавчу владу </a:t>
            </a:r>
            <a:r>
              <a:rPr lang="uk-UA" dirty="0" smtClean="0"/>
              <a:t>про </a:t>
            </a:r>
            <a:r>
              <a:rPr lang="uk-UA" dirty="0" smtClean="0"/>
              <a:t>місце і тривалість «святкових поїздок та поїздок на відпочинок» під страхом сплати адміністративного штрафу у розмірі 100 дойчмарок, як такий, що посягає на гідність людини та сферу приватного життя членів, вказавши, що гідність людини в системі конституційних цінностей посідає «провідне значення» (</a:t>
            </a:r>
            <a:r>
              <a:rPr lang="ru-RU" dirty="0" err="1" smtClean="0"/>
              <a:t>set</a:t>
            </a:r>
            <a:r>
              <a:rPr lang="ru-RU" dirty="0" smtClean="0"/>
              <a:t> </a:t>
            </a:r>
            <a:r>
              <a:rPr lang="ru-RU" dirty="0" err="1" smtClean="0"/>
              <a:t>of</a:t>
            </a:r>
            <a:r>
              <a:rPr lang="ru-RU" dirty="0" smtClean="0"/>
              <a:t> </a:t>
            </a:r>
            <a:r>
              <a:rPr lang="ru-RU" dirty="0" err="1" smtClean="0"/>
              <a:t>values</a:t>
            </a:r>
            <a:r>
              <a:rPr lang="uk-UA" dirty="0" smtClean="0"/>
              <a:t>, </a:t>
            </a:r>
            <a:r>
              <a:rPr lang="ru-RU" dirty="0" err="1" smtClean="0"/>
              <a:t>human</a:t>
            </a:r>
            <a:r>
              <a:rPr lang="ru-RU" dirty="0" smtClean="0"/>
              <a:t> </a:t>
            </a:r>
            <a:r>
              <a:rPr lang="ru-RU" dirty="0" err="1" smtClean="0"/>
              <a:t>dignity</a:t>
            </a:r>
            <a:r>
              <a:rPr lang="ru-RU" dirty="0" smtClean="0"/>
              <a:t> </a:t>
            </a:r>
            <a:r>
              <a:rPr lang="ru-RU" dirty="0" err="1" smtClean="0"/>
              <a:t>is</a:t>
            </a:r>
            <a:r>
              <a:rPr lang="ru-RU" dirty="0" smtClean="0"/>
              <a:t> </a:t>
            </a:r>
            <a:r>
              <a:rPr lang="ru-RU" dirty="0" err="1" smtClean="0"/>
              <a:t>of</a:t>
            </a:r>
            <a:r>
              <a:rPr lang="ru-RU" dirty="0" smtClean="0"/>
              <a:t> </a:t>
            </a:r>
            <a:r>
              <a:rPr lang="ru-RU" dirty="0" err="1" smtClean="0"/>
              <a:t>paramount</a:t>
            </a:r>
            <a:r>
              <a:rPr lang="ru-RU" dirty="0" smtClean="0"/>
              <a:t> </a:t>
            </a:r>
            <a:r>
              <a:rPr lang="ru-RU" dirty="0" err="1" smtClean="0"/>
              <a:t>importance</a:t>
            </a:r>
            <a:r>
              <a:rPr lang="uk-UA" dirty="0" smtClean="0"/>
              <a:t>) </a:t>
            </a:r>
            <a:endParaRPr lang="uk-UA" dirty="0" smtClean="0"/>
          </a:p>
          <a:p>
            <a:pPr algn="r"/>
            <a:r>
              <a:rPr lang="uk-UA" dirty="0" smtClean="0"/>
              <a:t>(</a:t>
            </a:r>
            <a:r>
              <a:rPr lang="uk-UA" dirty="0" err="1" smtClean="0"/>
              <a:t>BVerfGE</a:t>
            </a:r>
            <a:r>
              <a:rPr lang="uk-UA" dirty="0" smtClean="0"/>
              <a:t> 27, 1 (6) (</a:t>
            </a:r>
            <a:r>
              <a:rPr lang="uk-UA" dirty="0" err="1" smtClean="0"/>
              <a:t>Microcensus</a:t>
            </a:r>
            <a:r>
              <a:rPr lang="uk-UA" dirty="0" smtClean="0"/>
              <a:t> </a:t>
            </a:r>
            <a:r>
              <a:rPr lang="uk-UA" dirty="0" err="1" smtClean="0"/>
              <a:t>case</a:t>
            </a:r>
            <a:r>
              <a:rPr lang="uk-UA" dirty="0" smtClean="0"/>
              <a:t>, 1969).</a:t>
            </a:r>
            <a:endParaRPr lang="uk-UA" dirty="0"/>
          </a:p>
        </p:txBody>
      </p:sp>
      <p:sp>
        <p:nvSpPr>
          <p:cNvPr id="4" name="Дата 3"/>
          <p:cNvSpPr>
            <a:spLocks noGrp="1"/>
          </p:cNvSpPr>
          <p:nvPr>
            <p:ph type="dt" sz="half" idx="10"/>
          </p:nvPr>
        </p:nvSpPr>
        <p:spPr/>
        <p:txBody>
          <a:bodyPr/>
          <a:lstStyle/>
          <a:p>
            <a:fld id="{880B6369-C9FA-4E85-B028-A574BB6F5E71}"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14</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3.2. Конституційне визнання людської гідності</a:t>
            </a:r>
            <a:endParaRPr lang="uk-UA" dirty="0"/>
          </a:p>
        </p:txBody>
      </p:sp>
      <p:sp>
        <p:nvSpPr>
          <p:cNvPr id="3" name="Содержимое 2"/>
          <p:cNvSpPr>
            <a:spLocks noGrp="1"/>
          </p:cNvSpPr>
          <p:nvPr>
            <p:ph idx="1"/>
          </p:nvPr>
        </p:nvSpPr>
        <p:spPr/>
        <p:txBody>
          <a:bodyPr>
            <a:normAutofit fontScale="77500" lnSpcReduction="20000"/>
          </a:bodyPr>
          <a:lstStyle/>
          <a:p>
            <a:pPr>
              <a:spcBef>
                <a:spcPts val="600"/>
              </a:spcBef>
              <a:spcAft>
                <a:spcPts val="600"/>
              </a:spcAft>
              <a:buNone/>
            </a:pPr>
            <a:endParaRPr lang="uk-UA" dirty="0" smtClean="0"/>
          </a:p>
          <a:p>
            <a:pPr>
              <a:spcBef>
                <a:spcPts val="600"/>
              </a:spcBef>
              <a:spcAft>
                <a:spcPts val="600"/>
              </a:spcAft>
              <a:buNone/>
            </a:pPr>
            <a:r>
              <a:rPr lang="uk-UA" dirty="0" smtClean="0"/>
              <a:t>Конституція </a:t>
            </a:r>
            <a:r>
              <a:rPr lang="uk-UA" dirty="0" smtClean="0"/>
              <a:t>Іспанії проголошує людську гідність як «основу політичного порядку і соціального миру» (стаття 10.1</a:t>
            </a:r>
            <a:r>
              <a:rPr lang="uk-UA" dirty="0" smtClean="0"/>
              <a:t>).</a:t>
            </a:r>
          </a:p>
          <a:p>
            <a:pPr>
              <a:spcBef>
                <a:spcPts val="600"/>
              </a:spcBef>
              <a:spcAft>
                <a:spcPts val="600"/>
              </a:spcAft>
              <a:buNone/>
            </a:pPr>
            <a:r>
              <a:rPr lang="uk-UA" dirty="0" smtClean="0"/>
              <a:t>Основний </a:t>
            </a:r>
            <a:r>
              <a:rPr lang="uk-UA" dirty="0" smtClean="0"/>
              <a:t>Закон </a:t>
            </a:r>
            <a:r>
              <a:rPr lang="uk-UA" dirty="0" smtClean="0"/>
              <a:t>Німеччини (</a:t>
            </a:r>
            <a:r>
              <a:rPr lang="uk-UA" dirty="0" smtClean="0"/>
              <a:t>стаття 1)</a:t>
            </a:r>
            <a:r>
              <a:rPr lang="uk-UA" dirty="0" smtClean="0"/>
              <a:t>: </a:t>
            </a:r>
          </a:p>
          <a:p>
            <a:pPr>
              <a:spcBef>
                <a:spcPts val="600"/>
              </a:spcBef>
              <a:spcAft>
                <a:spcPts val="600"/>
              </a:spcAft>
            </a:pPr>
            <a:r>
              <a:rPr lang="uk-UA" dirty="0" smtClean="0"/>
              <a:t>«(</a:t>
            </a:r>
            <a:r>
              <a:rPr lang="uk-UA" dirty="0" smtClean="0"/>
              <a:t>1) Людська гідність недоторканна. Поважати і захищати її обов’язок всякої державної влади. </a:t>
            </a:r>
            <a:endParaRPr lang="uk-UA" dirty="0" smtClean="0"/>
          </a:p>
          <a:p>
            <a:pPr>
              <a:spcBef>
                <a:spcPts val="600"/>
              </a:spcBef>
              <a:spcAft>
                <a:spcPts val="600"/>
              </a:spcAft>
            </a:pPr>
            <a:r>
              <a:rPr lang="uk-UA" dirty="0" smtClean="0"/>
              <a:t>(</a:t>
            </a:r>
            <a:r>
              <a:rPr lang="uk-UA" dirty="0" smtClean="0"/>
              <a:t>2) У силу цього німецький народ визнає непорушними і невідчужуваними права людини як основу будь-якого людського співтовариства, миру і справедливості у світі</a:t>
            </a:r>
            <a:r>
              <a:rPr lang="uk-UA" dirty="0" smtClean="0"/>
              <a:t>». </a:t>
            </a:r>
          </a:p>
          <a:p>
            <a:pPr>
              <a:spcBef>
                <a:spcPts val="600"/>
              </a:spcBef>
              <a:spcAft>
                <a:spcPts val="600"/>
              </a:spcAft>
              <a:buNone/>
            </a:pPr>
            <a:r>
              <a:rPr lang="uk-UA" dirty="0" smtClean="0"/>
              <a:t>Угорська </a:t>
            </a:r>
            <a:r>
              <a:rPr lang="uk-UA" dirty="0" smtClean="0"/>
              <a:t>Конституція (стаття 54 (1</a:t>
            </a:r>
            <a:r>
              <a:rPr lang="uk-UA" dirty="0" smtClean="0"/>
              <a:t>)) визнає </a:t>
            </a:r>
            <a:r>
              <a:rPr lang="uk-UA" dirty="0" smtClean="0"/>
              <a:t>людську гідність як природне право, якого ніхто не може позбавити </a:t>
            </a:r>
            <a:r>
              <a:rPr lang="uk-UA" dirty="0" smtClean="0"/>
              <a:t>свавільно. </a:t>
            </a:r>
            <a:endParaRPr lang="uk-UA" dirty="0"/>
          </a:p>
        </p:txBody>
      </p:sp>
      <p:sp>
        <p:nvSpPr>
          <p:cNvPr id="4" name="Дата 3"/>
          <p:cNvSpPr>
            <a:spLocks noGrp="1"/>
          </p:cNvSpPr>
          <p:nvPr>
            <p:ph type="dt" sz="half" idx="10"/>
          </p:nvPr>
        </p:nvSpPr>
        <p:spPr/>
        <p:txBody>
          <a:bodyPr/>
          <a:lstStyle/>
          <a:p>
            <a:fld id="{4A30C6D9-CDEB-409C-9CD7-35516223BCFF}"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15</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4. Свобода і приватна автономія, свобода волі і свавілля</a:t>
            </a:r>
            <a:endParaRPr lang="uk-UA" dirty="0"/>
          </a:p>
        </p:txBody>
      </p:sp>
      <p:sp>
        <p:nvSpPr>
          <p:cNvPr id="3" name="Содержимое 2"/>
          <p:cNvSpPr>
            <a:spLocks noGrp="1"/>
          </p:cNvSpPr>
          <p:nvPr>
            <p:ph idx="1"/>
          </p:nvPr>
        </p:nvSpPr>
        <p:spPr/>
        <p:txBody>
          <a:bodyPr>
            <a:normAutofit fontScale="92500" lnSpcReduction="20000"/>
          </a:bodyPr>
          <a:lstStyle/>
          <a:p>
            <a:endParaRPr lang="uk-UA" dirty="0" smtClean="0"/>
          </a:p>
          <a:p>
            <a:pPr>
              <a:buNone/>
            </a:pPr>
            <a:r>
              <a:rPr lang="uk-UA" dirty="0" smtClean="0"/>
              <a:t>Структура свободи:</a:t>
            </a:r>
          </a:p>
          <a:p>
            <a:r>
              <a:rPr lang="uk-UA" dirty="0" smtClean="0"/>
              <a:t>Негативна свобода – відсутність втручання у самовизначення особи з боку держави і третіх осіб, відсутність будь-якого утиску, гарантії вільного волевиявлення індивіда;</a:t>
            </a:r>
          </a:p>
          <a:p>
            <a:r>
              <a:rPr lang="uk-UA" dirty="0" smtClean="0"/>
              <a:t>Позитивна свобода – втручання у сферу приватної автономії задля вирівнювання можливостей індивідів;</a:t>
            </a:r>
          </a:p>
          <a:p>
            <a:r>
              <a:rPr lang="uk-UA" dirty="0" smtClean="0"/>
              <a:t>Відповідальність вибору особи за умов відсутності втручання чи утисків, або у разі втручання задля вирівнювання її можливостей</a:t>
            </a:r>
            <a:endParaRPr lang="uk-UA" dirty="0"/>
          </a:p>
        </p:txBody>
      </p:sp>
      <p:sp>
        <p:nvSpPr>
          <p:cNvPr id="4" name="Дата 3"/>
          <p:cNvSpPr>
            <a:spLocks noGrp="1"/>
          </p:cNvSpPr>
          <p:nvPr>
            <p:ph type="dt" sz="half" idx="10"/>
          </p:nvPr>
        </p:nvSpPr>
        <p:spPr/>
        <p:txBody>
          <a:bodyPr/>
          <a:lstStyle/>
          <a:p>
            <a:fld id="{F667CE39-2540-477F-A56C-E6D53D93DB8F}"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229600" cy="1066800"/>
          </a:xfrm>
        </p:spPr>
        <p:txBody>
          <a:bodyPr>
            <a:normAutofit fontScale="90000"/>
          </a:bodyPr>
          <a:lstStyle/>
          <a:p>
            <a:r>
              <a:rPr lang="uk-UA" dirty="0" smtClean="0"/>
              <a:t>4.1. Свобода </a:t>
            </a:r>
            <a:r>
              <a:rPr lang="uk-UA" dirty="0" smtClean="0"/>
              <a:t>і приватна автономія, свобода волі і </a:t>
            </a:r>
            <a:r>
              <a:rPr lang="uk-UA" dirty="0" smtClean="0"/>
              <a:t>свавілля: сутність </a:t>
            </a:r>
            <a:endParaRPr lang="uk-UA" dirty="0"/>
          </a:p>
        </p:txBody>
      </p:sp>
      <p:sp>
        <p:nvSpPr>
          <p:cNvPr id="3" name="Содержимое 2"/>
          <p:cNvSpPr>
            <a:spLocks noGrp="1"/>
          </p:cNvSpPr>
          <p:nvPr>
            <p:ph idx="1"/>
          </p:nvPr>
        </p:nvSpPr>
        <p:spPr>
          <a:xfrm>
            <a:off x="179512" y="2132856"/>
            <a:ext cx="8507288" cy="4441680"/>
          </a:xfrm>
        </p:spPr>
        <p:txBody>
          <a:bodyPr>
            <a:normAutofit fontScale="77500" lnSpcReduction="20000"/>
          </a:bodyPr>
          <a:lstStyle/>
          <a:p>
            <a:pPr>
              <a:buNone/>
            </a:pPr>
            <a:r>
              <a:rPr lang="uk-UA" dirty="0" smtClean="0"/>
              <a:t>…</a:t>
            </a:r>
            <a:r>
              <a:rPr lang="uk-UA" dirty="0" err="1" smtClean="0"/>
              <a:t>.до</a:t>
            </a:r>
            <a:r>
              <a:rPr lang="uk-UA" dirty="0" smtClean="0"/>
              <a:t> </a:t>
            </a:r>
            <a:r>
              <a:rPr lang="uk-UA" dirty="0" smtClean="0"/>
              <a:t>цих свобод належить можливість здійснювати особистий вибір, якщо такий вибір є критично важливим для гідності і автономії особистості, включаючи ті випадки, коли мова йде про той чи інший вибір в інтимній сфері, що виражає переконання або </a:t>
            </a:r>
            <a:r>
              <a:rPr lang="uk-UA" dirty="0" err="1" smtClean="0"/>
              <a:t>самоідентифікацію</a:t>
            </a:r>
            <a:r>
              <a:rPr lang="uk-UA" dirty="0" smtClean="0"/>
              <a:t> </a:t>
            </a:r>
            <a:r>
              <a:rPr lang="uk-UA" dirty="0" smtClean="0"/>
              <a:t>людини. </a:t>
            </a:r>
            <a:r>
              <a:rPr lang="uk-UA" dirty="0" smtClean="0"/>
              <a:t>Визначення та захист фундаментальних прав є невід'ємною частиною професійного обов'язку суддівського корпусу, що полягає в тлумаченні Конституції. Обов'язок </a:t>
            </a:r>
            <a:r>
              <a:rPr lang="uk-UA" dirty="0" smtClean="0"/>
              <a:t>цей, </a:t>
            </a:r>
            <a:r>
              <a:rPr lang="uk-UA" dirty="0" smtClean="0"/>
              <a:t>однак, «не зводиться до використання будь-якої простої формули</a:t>
            </a:r>
            <a:r>
              <a:rPr lang="uk-UA" dirty="0" smtClean="0"/>
              <a:t>». </a:t>
            </a:r>
            <a:r>
              <a:rPr lang="uk-UA" dirty="0" smtClean="0"/>
              <a:t>Швидше навпаки, від </a:t>
            </a:r>
            <a:r>
              <a:rPr lang="uk-UA" dirty="0" smtClean="0"/>
              <a:t>суду вимагається виносити обґрунтовані </a:t>
            </a:r>
            <a:r>
              <a:rPr lang="uk-UA" dirty="0" smtClean="0"/>
              <a:t>рішення про </a:t>
            </a:r>
            <a:r>
              <a:rPr lang="uk-UA" dirty="0" smtClean="0"/>
              <a:t>визнання </a:t>
            </a:r>
            <a:r>
              <a:rPr lang="uk-UA" dirty="0" smtClean="0"/>
              <a:t>прав особистості настільки </a:t>
            </a:r>
            <a:r>
              <a:rPr lang="uk-UA" dirty="0" smtClean="0"/>
              <a:t>фундаментальними, </a:t>
            </a:r>
            <a:r>
              <a:rPr lang="uk-UA" dirty="0" smtClean="0"/>
              <a:t>що держава зобов'язана їх </a:t>
            </a:r>
            <a:r>
              <a:rPr lang="uk-UA" dirty="0" smtClean="0"/>
              <a:t>поважати</a:t>
            </a:r>
          </a:p>
          <a:p>
            <a:pPr>
              <a:buNone/>
            </a:pPr>
            <a:endParaRPr lang="uk-UA" dirty="0" smtClean="0"/>
          </a:p>
          <a:p>
            <a:pPr algn="r">
              <a:buNone/>
            </a:pPr>
            <a:r>
              <a:rPr lang="uk-UA" dirty="0" err="1" smtClean="0"/>
              <a:t>Оберґефелл</a:t>
            </a:r>
            <a:r>
              <a:rPr lang="uk-UA" dirty="0" smtClean="0"/>
              <a:t> проти </a:t>
            </a:r>
            <a:r>
              <a:rPr lang="uk-UA" dirty="0" err="1" smtClean="0"/>
              <a:t>Годжеса</a:t>
            </a:r>
            <a:endParaRPr lang="uk-UA" dirty="0"/>
          </a:p>
        </p:txBody>
      </p:sp>
      <p:sp>
        <p:nvSpPr>
          <p:cNvPr id="4" name="Дата 3"/>
          <p:cNvSpPr>
            <a:spLocks noGrp="1"/>
          </p:cNvSpPr>
          <p:nvPr>
            <p:ph type="dt" sz="half" idx="10"/>
          </p:nvPr>
        </p:nvSpPr>
        <p:spPr/>
        <p:txBody>
          <a:bodyPr/>
          <a:lstStyle/>
          <a:p>
            <a:fld id="{B381D5FE-F7F5-40F8-B139-F0BC92DF719B}"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066800"/>
          </a:xfrm>
        </p:spPr>
        <p:txBody>
          <a:bodyPr>
            <a:normAutofit/>
          </a:bodyPr>
          <a:lstStyle/>
          <a:p>
            <a:r>
              <a:rPr lang="uk-UA" sz="2400" dirty="0" smtClean="0"/>
              <a:t>4.2. Поняття свободи у рішенні КСУ № 2-рп/2016</a:t>
            </a:r>
            <a:endParaRPr lang="uk-UA" sz="2400" dirty="0"/>
          </a:p>
        </p:txBody>
      </p:sp>
      <p:sp>
        <p:nvSpPr>
          <p:cNvPr id="3" name="Содержимое 2"/>
          <p:cNvSpPr>
            <a:spLocks noGrp="1"/>
          </p:cNvSpPr>
          <p:nvPr>
            <p:ph idx="1"/>
          </p:nvPr>
        </p:nvSpPr>
        <p:spPr>
          <a:xfrm>
            <a:off x="457200" y="2060848"/>
            <a:ext cx="8229600" cy="4513688"/>
          </a:xfrm>
        </p:spPr>
        <p:txBody>
          <a:bodyPr>
            <a:normAutofit/>
          </a:bodyPr>
          <a:lstStyle/>
          <a:p>
            <a:pPr>
              <a:buNone/>
            </a:pPr>
            <a:r>
              <a:rPr lang="uk-UA" sz="2400" dirty="0" smtClean="0"/>
              <a:t>Право на свободу є невід'ємним та невідчужуваним конституційним правом людини і передбачає можливість вибору своєї поведінки з метою вільного та всебічного розвитку, самостійно діяти відповідно до власних рішень і задумів, визначати пріоритети, робити все, що не заборонено законом, безперешкодно і на власний розсуд пересуватися по території держави, обирати місце проживання тощо. Право на свободу означає, що особа є вільною у своїй діяльності від втручання, за винятком обмежень, які встановлюються Конституцією та законами України. </a:t>
            </a:r>
            <a:endParaRPr lang="uk-UA" sz="2400" dirty="0"/>
          </a:p>
        </p:txBody>
      </p:sp>
      <p:sp>
        <p:nvSpPr>
          <p:cNvPr id="4" name="Дата 3"/>
          <p:cNvSpPr>
            <a:spLocks noGrp="1"/>
          </p:cNvSpPr>
          <p:nvPr>
            <p:ph type="dt" sz="half" idx="10"/>
          </p:nvPr>
        </p:nvSpPr>
        <p:spPr/>
        <p:txBody>
          <a:bodyPr/>
          <a:lstStyle/>
          <a:p>
            <a:fld id="{A95B1F92-D14E-4536-9D8B-D7027D92D572}"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18</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514350" indent="-514350"/>
            <a:r>
              <a:rPr lang="uk-UA" sz="2800" dirty="0" smtClean="0"/>
              <a:t>5. Принцип пропорційності: зміст трискладового тесту. </a:t>
            </a:r>
          </a:p>
        </p:txBody>
      </p:sp>
      <p:sp>
        <p:nvSpPr>
          <p:cNvPr id="3" name="Содержимое 2"/>
          <p:cNvSpPr>
            <a:spLocks noGrp="1"/>
          </p:cNvSpPr>
          <p:nvPr>
            <p:ph idx="1"/>
          </p:nvPr>
        </p:nvSpPr>
        <p:spPr/>
        <p:txBody>
          <a:bodyPr/>
          <a:lstStyle/>
          <a:p>
            <a:endParaRPr lang="uk-UA" dirty="0" smtClean="0"/>
          </a:p>
          <a:p>
            <a:pPr>
              <a:buNone/>
            </a:pPr>
            <a:r>
              <a:rPr lang="uk-UA" dirty="0" smtClean="0">
                <a:solidFill>
                  <a:srgbClr val="00B050"/>
                </a:solidFill>
              </a:rPr>
              <a:t>Допустимі межі обмеження прав людини:</a:t>
            </a:r>
          </a:p>
          <a:p>
            <a:r>
              <a:rPr lang="uk-UA" sz="2800" dirty="0" smtClean="0">
                <a:solidFill>
                  <a:srgbClr val="FF0000"/>
                </a:solidFill>
              </a:rPr>
              <a:t>на основі закону;</a:t>
            </a:r>
          </a:p>
          <a:p>
            <a:r>
              <a:rPr lang="uk-UA" sz="2800" dirty="0" smtClean="0">
                <a:solidFill>
                  <a:srgbClr val="FF0000"/>
                </a:solidFill>
              </a:rPr>
              <a:t>необхідність у демократичному суспільстві;</a:t>
            </a:r>
          </a:p>
          <a:p>
            <a:r>
              <a:rPr lang="uk-UA" sz="2800" dirty="0" smtClean="0">
                <a:solidFill>
                  <a:srgbClr val="FF0000"/>
                </a:solidFill>
              </a:rPr>
              <a:t>відповідність засобів покладеній легітимній меті</a:t>
            </a:r>
          </a:p>
          <a:p>
            <a:endParaRPr lang="uk-UA" dirty="0"/>
          </a:p>
        </p:txBody>
      </p:sp>
      <p:sp>
        <p:nvSpPr>
          <p:cNvPr id="4" name="Дата 3"/>
          <p:cNvSpPr>
            <a:spLocks noGrp="1"/>
          </p:cNvSpPr>
          <p:nvPr>
            <p:ph type="dt" sz="half" idx="10"/>
          </p:nvPr>
        </p:nvSpPr>
        <p:spPr/>
        <p:txBody>
          <a:bodyPr/>
          <a:lstStyle/>
          <a:p>
            <a:fld id="{AC62402E-541F-4A7D-9FAB-062062BFD4D1}" type="datetime1">
              <a:rPr lang="ru-RU" smtClean="0">
                <a:solidFill>
                  <a:schemeClr val="tx1"/>
                </a:solidFill>
              </a:rPr>
              <a:t>28.09.2016</a:t>
            </a:fld>
            <a:endParaRPr lang="ru-RU" dirty="0">
              <a:solidFill>
                <a:schemeClr val="tx1"/>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19</a:t>
            </a:fld>
            <a:endParaRPr lang="ru-RU"/>
          </a:p>
        </p:txBody>
      </p:sp>
      <p:sp>
        <p:nvSpPr>
          <p:cNvPr id="6" name="Нижний колонтитул 5"/>
          <p:cNvSpPr>
            <a:spLocks noGrp="1"/>
          </p:cNvSpPr>
          <p:nvPr>
            <p:ph type="ftr" sz="quarter" idx="11"/>
          </p:nvPr>
        </p:nvSpPr>
        <p:spPr/>
        <p:txBody>
          <a:bodyPr/>
          <a:lstStyle/>
          <a:p>
            <a:r>
              <a:rPr lang="ru-RU" smtClean="0">
                <a:solidFill>
                  <a:schemeClr val="tx1"/>
                </a:solidFill>
              </a:rPr>
              <a:t>(с) М. Савчин Основоположні конституційні принципи</a:t>
            </a:r>
            <a:endParaRPr lang="ru-RU"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Основоположні цінності і принципи конституційного порядку </a:t>
            </a:r>
            <a:endParaRPr lang="uk-UA" dirty="0"/>
          </a:p>
        </p:txBody>
      </p:sp>
      <p:sp>
        <p:nvSpPr>
          <p:cNvPr id="3" name="Содержимое 2"/>
          <p:cNvSpPr>
            <a:spLocks noGrp="1"/>
          </p:cNvSpPr>
          <p:nvPr>
            <p:ph idx="1"/>
          </p:nvPr>
        </p:nvSpPr>
        <p:spPr/>
        <p:txBody>
          <a:bodyPr>
            <a:normAutofit fontScale="77500" lnSpcReduction="20000"/>
          </a:bodyPr>
          <a:lstStyle/>
          <a:p>
            <a:pPr marL="514350" indent="-514350">
              <a:buFont typeface="+mj-lt"/>
              <a:buAutoNum type="arabicPeriod"/>
            </a:pPr>
            <a:r>
              <a:rPr lang="uk-UA" dirty="0" smtClean="0"/>
              <a:t>Значення і роль принципів і цінностей в конституційному праві. </a:t>
            </a:r>
          </a:p>
          <a:p>
            <a:pPr marL="514350" indent="-514350">
              <a:buFont typeface="+mj-lt"/>
              <a:buAutoNum type="arabicPeriod"/>
            </a:pPr>
            <a:r>
              <a:rPr lang="uk-UA" dirty="0" smtClean="0"/>
              <a:t>Верховенство права. </a:t>
            </a:r>
          </a:p>
          <a:p>
            <a:pPr marL="514350" indent="-514350">
              <a:buFont typeface="+mj-lt"/>
              <a:buAutoNum type="arabicPeriod"/>
            </a:pPr>
            <a:r>
              <a:rPr lang="uk-UA" dirty="0" smtClean="0"/>
              <a:t>Гідність людини: основні концепції та самовизначення особи. </a:t>
            </a:r>
          </a:p>
          <a:p>
            <a:pPr marL="514350" indent="-514350">
              <a:buFont typeface="+mj-lt"/>
              <a:buAutoNum type="arabicPeriod"/>
            </a:pPr>
            <a:r>
              <a:rPr lang="uk-UA" dirty="0" smtClean="0"/>
              <a:t>Свобода і приватна автономія, свобода волі і свавілля. </a:t>
            </a:r>
          </a:p>
          <a:p>
            <a:pPr marL="514350" indent="-514350">
              <a:buFont typeface="+mj-lt"/>
              <a:buAutoNum type="arabicPeriod"/>
            </a:pPr>
            <a:r>
              <a:rPr lang="uk-UA" dirty="0" smtClean="0"/>
              <a:t>Принцип пропорційності: зміст трискладового тесту. </a:t>
            </a:r>
          </a:p>
          <a:p>
            <a:pPr marL="514350" indent="-514350">
              <a:buFont typeface="+mj-lt"/>
              <a:buAutoNum type="arabicPeriod"/>
            </a:pPr>
            <a:r>
              <a:rPr lang="uk-UA" dirty="0" smtClean="0"/>
              <a:t>Права людини: загальні засади конституційного конструювання прав людини. </a:t>
            </a:r>
          </a:p>
          <a:p>
            <a:pPr marL="514350" indent="-514350">
              <a:buFont typeface="+mj-lt"/>
              <a:buAutoNum type="arabicPeriod"/>
            </a:pPr>
            <a:r>
              <a:rPr lang="uk-UA" dirty="0" smtClean="0"/>
              <a:t>Рівність і заборона дискримінації. </a:t>
            </a:r>
          </a:p>
          <a:p>
            <a:pPr marL="514350" indent="-514350">
              <a:buFont typeface="+mj-lt"/>
              <a:buAutoNum type="arabicPeriod"/>
            </a:pPr>
            <a:r>
              <a:rPr lang="uk-UA" dirty="0" smtClean="0"/>
              <a:t>Демократія. </a:t>
            </a:r>
          </a:p>
          <a:p>
            <a:pPr marL="514350" indent="-514350">
              <a:buFont typeface="+mj-lt"/>
              <a:buAutoNum type="arabicPeriod"/>
            </a:pPr>
            <a:r>
              <a:rPr lang="uk-UA" dirty="0" smtClean="0"/>
              <a:t>Основні концепції держави.</a:t>
            </a:r>
            <a:endParaRPr lang="uk-UA" dirty="0"/>
          </a:p>
        </p:txBody>
      </p:sp>
      <p:sp>
        <p:nvSpPr>
          <p:cNvPr id="4" name="Дата 3"/>
          <p:cNvSpPr>
            <a:spLocks noGrp="1"/>
          </p:cNvSpPr>
          <p:nvPr>
            <p:ph type="dt" sz="half" idx="10"/>
          </p:nvPr>
        </p:nvSpPr>
        <p:spPr/>
        <p:txBody>
          <a:bodyPr/>
          <a:lstStyle/>
          <a:p>
            <a:fld id="{4FBAD624-3EA5-429D-B4E7-504920026871}"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5. 1. Пропорційність і  неприпустимість сваволі</a:t>
            </a:r>
            <a:endParaRPr lang="uk-UA" sz="2800" dirty="0"/>
          </a:p>
        </p:txBody>
      </p:sp>
      <p:sp>
        <p:nvSpPr>
          <p:cNvPr id="3" name="Содержимое 2"/>
          <p:cNvSpPr>
            <a:spLocks noGrp="1"/>
          </p:cNvSpPr>
          <p:nvPr>
            <p:ph idx="1"/>
          </p:nvPr>
        </p:nvSpPr>
        <p:spPr/>
        <p:txBody>
          <a:bodyPr>
            <a:normAutofit fontScale="77500" lnSpcReduction="20000"/>
          </a:bodyPr>
          <a:lstStyle/>
          <a:p>
            <a:pPr>
              <a:buNone/>
            </a:pPr>
            <a:endParaRPr lang="ru-RU" dirty="0" smtClean="0"/>
          </a:p>
          <a:p>
            <a:pPr>
              <a:buNone/>
            </a:pPr>
            <a:r>
              <a:rPr lang="ru-RU" dirty="0" smtClean="0"/>
              <a:t>185. … </a:t>
            </a:r>
            <a:r>
              <a:rPr lang="uk-UA" dirty="0" smtClean="0"/>
              <a:t>відсутність будь-яких принципів та практики точної та послідовної інтерпретації такого проступку, як «порушення присяги», а також відсутність належних правових гарантій, призвели до неможливості передбачити наслідки застосування відповідних положень національного права. На цьому тлі, можна також припустити, що практично будь-яку провину судді, здійснену в будь-який час протягом його кар'єри, може бути інтерпретовано, за бажанням дисциплінарного органу, як достатня фактична підстава для дисциплінарного звинувачення в «порушенні присяги» і привести до відсторонення судді від посади.</a:t>
            </a:r>
          </a:p>
          <a:p>
            <a:pPr>
              <a:buNone/>
            </a:pPr>
            <a:endParaRPr lang="ru-RU" dirty="0" smtClean="0"/>
          </a:p>
          <a:p>
            <a:pPr algn="r">
              <a:buNone/>
            </a:pPr>
            <a:r>
              <a:rPr lang="en-US" i="1" dirty="0" err="1" smtClean="0"/>
              <a:t>Volkov</a:t>
            </a:r>
            <a:r>
              <a:rPr lang="en-US" i="1" dirty="0" smtClean="0"/>
              <a:t> v. Ukraine</a:t>
            </a:r>
            <a:endParaRPr lang="uk-UA" i="1" dirty="0"/>
          </a:p>
        </p:txBody>
      </p:sp>
      <p:sp>
        <p:nvSpPr>
          <p:cNvPr id="4" name="Дата 3"/>
          <p:cNvSpPr>
            <a:spLocks noGrp="1"/>
          </p:cNvSpPr>
          <p:nvPr>
            <p:ph type="dt" sz="half" idx="10"/>
          </p:nvPr>
        </p:nvSpPr>
        <p:spPr/>
        <p:txBody>
          <a:bodyPr/>
          <a:lstStyle/>
          <a:p>
            <a:fld id="{96B4B682-0585-488D-A585-5230465AE592}"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dirty="0" smtClean="0"/>
              <a:t>5. 1.а. Обмеження прав людини і інші конституційні цінності: інтереси публічної служби</a:t>
            </a:r>
            <a:endParaRPr lang="uk-UA" sz="2800" dirty="0"/>
          </a:p>
        </p:txBody>
      </p:sp>
      <p:sp>
        <p:nvSpPr>
          <p:cNvPr id="3" name="Содержимое 2"/>
          <p:cNvSpPr>
            <a:spLocks noGrp="1"/>
          </p:cNvSpPr>
          <p:nvPr>
            <p:ph idx="1"/>
          </p:nvPr>
        </p:nvSpPr>
        <p:spPr/>
        <p:txBody>
          <a:bodyPr>
            <a:normAutofit fontScale="77500" lnSpcReduction="20000"/>
          </a:bodyPr>
          <a:lstStyle/>
          <a:p>
            <a:endParaRPr lang="uk-UA" dirty="0" smtClean="0"/>
          </a:p>
          <a:p>
            <a:pPr>
              <a:buNone/>
            </a:pPr>
            <a:r>
              <a:rPr lang="uk-UA" dirty="0" smtClean="0"/>
              <a:t>…національне право виключає судовий захист у контексті дисциплінарного провадження проти суддів. Однак це стосується захисту в судах загальної юрисдикції. Заявник подав скаргу в порядку конституційного провадження, висунувши ті ж доводи, що і в Суді, які Конституційний суд розглянув по суті. З урахуванням меж розгляду справи Конституційним судом і особливо того факту, що він володіє повноваженнями скасувати рішення Національної ради суддів і повернути справу на новий розгляд, Суд робить висновок, що така перевірка забезпечила заявнику доступ до правосуддя відповідно до національного правопорядку, що відповідає умовам "тесту </a:t>
            </a:r>
            <a:r>
              <a:rPr lang="uk-UA" dirty="0" err="1" smtClean="0"/>
              <a:t>Ескелінена</a:t>
            </a:r>
            <a:r>
              <a:rPr lang="uk-UA" dirty="0" smtClean="0"/>
              <a:t>»</a:t>
            </a:r>
          </a:p>
          <a:p>
            <a:pPr algn="r">
              <a:buNone/>
            </a:pPr>
            <a:r>
              <a:rPr lang="ru-RU" i="1" dirty="0" smtClean="0"/>
              <a:t> </a:t>
            </a:r>
            <a:r>
              <a:rPr lang="en-US" i="1" dirty="0" err="1" smtClean="0"/>
              <a:t>Olujic</a:t>
            </a:r>
            <a:r>
              <a:rPr lang="en-US" i="1" dirty="0" smtClean="0"/>
              <a:t> v. Croatia</a:t>
            </a:r>
            <a:endParaRPr lang="ru-RU" i="1" dirty="0" smtClean="0"/>
          </a:p>
        </p:txBody>
      </p:sp>
      <p:sp>
        <p:nvSpPr>
          <p:cNvPr id="4" name="Дата 3"/>
          <p:cNvSpPr>
            <a:spLocks noGrp="1"/>
          </p:cNvSpPr>
          <p:nvPr>
            <p:ph type="dt" sz="half" idx="10"/>
          </p:nvPr>
        </p:nvSpPr>
        <p:spPr/>
        <p:txBody>
          <a:bodyPr/>
          <a:lstStyle/>
          <a:p>
            <a:fld id="{79626F76-B350-4424-8565-E4E9001E8F6D}"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dirty="0" smtClean="0"/>
              <a:t>5. 1.</a:t>
            </a:r>
            <a:r>
              <a:rPr lang="ru-RU" sz="2800" dirty="0" smtClean="0"/>
              <a:t>б</a:t>
            </a:r>
            <a:r>
              <a:rPr lang="uk-UA" sz="2800" dirty="0" smtClean="0"/>
              <a:t>. Обмеження прав людини і інші конституційні цінності: інтереси публічної служби</a:t>
            </a:r>
            <a:endParaRPr lang="uk-UA" sz="2800" dirty="0"/>
          </a:p>
        </p:txBody>
      </p:sp>
      <p:sp>
        <p:nvSpPr>
          <p:cNvPr id="3" name="Содержимое 2"/>
          <p:cNvSpPr>
            <a:spLocks noGrp="1"/>
          </p:cNvSpPr>
          <p:nvPr>
            <p:ph idx="1"/>
          </p:nvPr>
        </p:nvSpPr>
        <p:spPr/>
        <p:txBody>
          <a:bodyPr>
            <a:normAutofit fontScale="77500" lnSpcReduction="20000"/>
          </a:bodyPr>
          <a:lstStyle/>
          <a:p>
            <a:pPr>
              <a:buNone/>
            </a:pPr>
            <a:endParaRPr lang="ru-RU" dirty="0" smtClean="0"/>
          </a:p>
          <a:p>
            <a:pPr>
              <a:buNone/>
            </a:pPr>
            <a:endParaRPr lang="ru-RU" dirty="0" smtClean="0"/>
          </a:p>
          <a:p>
            <a:pPr>
              <a:buNone/>
            </a:pPr>
            <a:r>
              <a:rPr lang="ru-RU" dirty="0" smtClean="0"/>
              <a:t>	…</a:t>
            </a:r>
            <a:r>
              <a:rPr lang="uk-UA" dirty="0" smtClean="0"/>
              <a:t>держава-відповідач може посилатися на наявність у заявника статусу державного службовця з метою виключення застосування статті 6 Конвенції за наявності двох умов. По-перше, держава в законодавстві має виключити доступ до правосуддя осіб, які займають певні посади, або зазначених категорій персоналу. По-друге, таке виключення має бути виправдане об'єктивними підставами державного інтересу. Держава також повинна довести, що предмет спору ставився до здійснення державної влади або торкався зазначену особливий зв'язок.</a:t>
            </a:r>
          </a:p>
          <a:p>
            <a:pPr algn="r">
              <a:buNone/>
            </a:pPr>
            <a:r>
              <a:rPr lang="en-US" i="1" dirty="0" err="1" smtClean="0"/>
              <a:t>Vilho</a:t>
            </a:r>
            <a:r>
              <a:rPr lang="en-US" i="1" dirty="0" smtClean="0"/>
              <a:t> </a:t>
            </a:r>
            <a:r>
              <a:rPr lang="en-US" i="1" dirty="0" err="1" smtClean="0"/>
              <a:t>Eskelinen</a:t>
            </a:r>
            <a:r>
              <a:rPr lang="en-US" i="1" dirty="0" smtClean="0"/>
              <a:t> and Others v. Finland</a:t>
            </a:r>
            <a:endParaRPr lang="uk-UA" dirty="0"/>
          </a:p>
        </p:txBody>
      </p:sp>
      <p:sp>
        <p:nvSpPr>
          <p:cNvPr id="4" name="Дата 3"/>
          <p:cNvSpPr>
            <a:spLocks noGrp="1"/>
          </p:cNvSpPr>
          <p:nvPr>
            <p:ph type="dt" sz="half" idx="10"/>
          </p:nvPr>
        </p:nvSpPr>
        <p:spPr/>
        <p:txBody>
          <a:bodyPr/>
          <a:lstStyle/>
          <a:p>
            <a:fld id="{F7D16422-9F83-4D6F-8D6E-1AAD064E8449}"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dirty="0" smtClean="0"/>
              <a:t>5. 2. Обмеження прав людини і інші конституційні цінності: позитивні обов'язки держави</a:t>
            </a:r>
            <a:endParaRPr lang="uk-UA" sz="2800" dirty="0"/>
          </a:p>
        </p:txBody>
      </p:sp>
      <p:sp>
        <p:nvSpPr>
          <p:cNvPr id="3" name="Содержимое 2"/>
          <p:cNvSpPr>
            <a:spLocks noGrp="1"/>
          </p:cNvSpPr>
          <p:nvPr>
            <p:ph idx="1"/>
          </p:nvPr>
        </p:nvSpPr>
        <p:spPr/>
        <p:txBody>
          <a:bodyPr>
            <a:normAutofit fontScale="55000" lnSpcReduction="20000"/>
          </a:bodyPr>
          <a:lstStyle/>
          <a:p>
            <a:endParaRPr lang="uk-UA" dirty="0" smtClean="0"/>
          </a:p>
          <a:p>
            <a:pPr>
              <a:buNone/>
            </a:pPr>
            <a:r>
              <a:rPr lang="uk-UA" sz="3300" dirty="0" smtClean="0"/>
              <a:t>18. …</a:t>
            </a:r>
            <a:r>
              <a:rPr lang="en-US" sz="3300" dirty="0" smtClean="0"/>
              <a:t>[</a:t>
            </a:r>
            <a:r>
              <a:rPr lang="uk-UA" sz="3300" dirty="0" smtClean="0"/>
              <a:t>Суд</a:t>
            </a:r>
            <a:r>
              <a:rPr lang="en-US" sz="3300" dirty="0" smtClean="0"/>
              <a:t>]</a:t>
            </a:r>
            <a:r>
              <a:rPr lang="uk-UA" sz="3300" dirty="0" smtClean="0"/>
              <a:t> зазначає, що в даному випадку заявник також стверджував в національних судах, що її пенсія повинна була розрахована відповідно до вимог статті 46 Конституції. Однак, як і Проніна, національні суди не зробили спроби проаналізувати вимоги заявника з цієї точки зору, незважаючи на явне посилання на це положення перед кожною судовою інстанцією. Це не завдання Суду вирішувати, що було б найбільш відповідним способом для національних судів для вирішення цього аргументу. Однак він зазначає, що одним із шляхів вирішення доводів заявника може бути звернення з цим питанням до Конституційного суду, який, таким чином, має можливість прийняти рішення про відповідність Конституції відповідних положень пенсійного законодавства. Тим не менш, просте ігнорування точки</a:t>
            </a:r>
            <a:r>
              <a:rPr lang="en-US" sz="3300" dirty="0" smtClean="0"/>
              <a:t> </a:t>
            </a:r>
            <a:r>
              <a:rPr lang="uk-UA" sz="3300" dirty="0" smtClean="0"/>
              <a:t>зору  заявника в цілому, хоча вона була конкретною, актуальною і важливою, є невиконанням національними судами своїх зобов'язань за статтею 6 § 1 Конвенції.</a:t>
            </a:r>
          </a:p>
          <a:p>
            <a:endParaRPr lang="uk-UA" dirty="0" smtClean="0"/>
          </a:p>
          <a:p>
            <a:pPr algn="r">
              <a:buNone/>
            </a:pPr>
            <a:r>
              <a:rPr lang="en-US" i="1" dirty="0" err="1" smtClean="0"/>
              <a:t>Bogatova</a:t>
            </a:r>
            <a:r>
              <a:rPr lang="en-US" i="1" dirty="0" smtClean="0"/>
              <a:t> v. Ukraine</a:t>
            </a:r>
            <a:endParaRPr lang="uk-UA" i="1" dirty="0"/>
          </a:p>
        </p:txBody>
      </p:sp>
      <p:sp>
        <p:nvSpPr>
          <p:cNvPr id="4" name="Дата 3"/>
          <p:cNvSpPr>
            <a:spLocks noGrp="1"/>
          </p:cNvSpPr>
          <p:nvPr>
            <p:ph type="dt" sz="half" idx="10"/>
          </p:nvPr>
        </p:nvSpPr>
        <p:spPr/>
        <p:txBody>
          <a:bodyPr/>
          <a:lstStyle/>
          <a:p>
            <a:fld id="{499D59CB-9A67-4292-A1C7-0A0DB80D552C}"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5. 2.а. Обмеження прав людини і інші конституційні цінності: демократія</a:t>
            </a:r>
            <a:endParaRPr lang="uk-UA" sz="2800" dirty="0"/>
          </a:p>
        </p:txBody>
      </p:sp>
      <p:sp>
        <p:nvSpPr>
          <p:cNvPr id="3" name="Содержимое 2"/>
          <p:cNvSpPr>
            <a:spLocks noGrp="1"/>
          </p:cNvSpPr>
          <p:nvPr>
            <p:ph idx="1"/>
          </p:nvPr>
        </p:nvSpPr>
        <p:spPr/>
        <p:txBody>
          <a:bodyPr>
            <a:normAutofit fontScale="85000" lnSpcReduction="20000"/>
          </a:bodyPr>
          <a:lstStyle/>
          <a:p>
            <a:endParaRPr lang="uk-UA" dirty="0" smtClean="0"/>
          </a:p>
          <a:p>
            <a:pPr>
              <a:buNone/>
            </a:pPr>
            <a:r>
              <a:rPr lang="uk-UA" dirty="0" smtClean="0"/>
              <a:t>Абсолютне обмеження для особи (посадової особи), який грубо порушив Конституцію або порушив конституційну присягу, щодо участі у виборах як кандидата у члени Сейму (конституційні засади не встановлюють певного терміну щодо будь-якої можливості перегляду зазначеного заходу), навіть з урахуванням політичного контексту держави (Литва),є таким, що не відповідає і є порушенням прав особи на участь у виборах як кандидата у члени законодавчого органу (Сейму), яка гарантується статтею 3 Протоколу № 1 Конвенції.</a:t>
            </a:r>
          </a:p>
          <a:p>
            <a:pPr algn="r">
              <a:buNone/>
            </a:pPr>
            <a:endParaRPr lang="uk-UA" i="1" dirty="0" smtClean="0"/>
          </a:p>
          <a:p>
            <a:pPr algn="r">
              <a:buNone/>
            </a:pPr>
            <a:r>
              <a:rPr lang="uk-UA" i="1" dirty="0" err="1" smtClean="0"/>
              <a:t>Paksas</a:t>
            </a:r>
            <a:r>
              <a:rPr lang="uk-UA" i="1" dirty="0" smtClean="0"/>
              <a:t> v. </a:t>
            </a:r>
            <a:r>
              <a:rPr lang="uk-UA" i="1" dirty="0" err="1" smtClean="0"/>
              <a:t>Lithuania</a:t>
            </a:r>
            <a:r>
              <a:rPr lang="uk-UA" dirty="0" smtClean="0"/>
              <a:t> </a:t>
            </a:r>
            <a:endParaRPr lang="uk-UA" dirty="0"/>
          </a:p>
        </p:txBody>
      </p:sp>
      <p:sp>
        <p:nvSpPr>
          <p:cNvPr id="4" name="Дата 3"/>
          <p:cNvSpPr>
            <a:spLocks noGrp="1"/>
          </p:cNvSpPr>
          <p:nvPr>
            <p:ph type="dt" sz="half" idx="10"/>
          </p:nvPr>
        </p:nvSpPr>
        <p:spPr/>
        <p:txBody>
          <a:bodyPr/>
          <a:lstStyle/>
          <a:p>
            <a:fld id="{07A94426-FE6E-4D90-93E8-0396D2C1BA00}"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5. 2.б. Обмеження прав людини і інші конституційні цінності: демократія</a:t>
            </a:r>
            <a:endParaRPr lang="uk-UA" sz="2800" dirty="0"/>
          </a:p>
        </p:txBody>
      </p:sp>
      <p:sp>
        <p:nvSpPr>
          <p:cNvPr id="3" name="Содержимое 2"/>
          <p:cNvSpPr>
            <a:spLocks noGrp="1"/>
          </p:cNvSpPr>
          <p:nvPr>
            <p:ph idx="1"/>
          </p:nvPr>
        </p:nvSpPr>
        <p:spPr/>
        <p:txBody>
          <a:bodyPr>
            <a:normAutofit fontScale="70000" lnSpcReduction="20000"/>
          </a:bodyPr>
          <a:lstStyle/>
          <a:p>
            <a:endParaRPr lang="uk-UA" dirty="0" smtClean="0"/>
          </a:p>
          <a:p>
            <a:pPr>
              <a:buNone/>
            </a:pPr>
            <a:r>
              <a:rPr lang="uk-UA" dirty="0" smtClean="0"/>
              <a:t>Конституція забезпечує таке правове регулювання відповідно до якого особа, мандат члена Сейму якого було визнано нечинним в порядку імпічменту за грубе порушення Конституції або порушення присяги, або особа, яка була звільнено з посади Президента Республіки, Президента або суддів Конституційного Суду, Голови або судді Верховного Суду, Голови бо судді Апеляційного суд за грубе порушення Конституції або порушення присяги, відповідно до Конституції не може бути обрано Президентом Республіки, членом Сейму, а також не може обійняти посаду, визначеної Конституцією, вступ до якої відповідно до Конституції пов'язаний із прийняттям присяги, закріпленої в Конституції.</a:t>
            </a:r>
          </a:p>
          <a:p>
            <a:pPr>
              <a:buNone/>
            </a:pPr>
            <a:endParaRPr lang="uk-UA" dirty="0" smtClean="0"/>
          </a:p>
          <a:p>
            <a:pPr algn="r"/>
            <a:r>
              <a:rPr lang="uk-UA" i="1" dirty="0" smtClean="0"/>
              <a:t>Рішення </a:t>
            </a:r>
            <a:r>
              <a:rPr lang="uk-UA" i="1" dirty="0" err="1" smtClean="0"/>
              <a:t>КС</a:t>
            </a:r>
            <a:r>
              <a:rPr lang="uk-UA" i="1" dirty="0" smtClean="0"/>
              <a:t> Литви від 25.05.2004 у справі </a:t>
            </a:r>
            <a:r>
              <a:rPr lang="uk-UA" i="1" dirty="0" err="1" smtClean="0"/>
              <a:t>Паксаса</a:t>
            </a:r>
            <a:endParaRPr lang="uk-UA" i="1" dirty="0" smtClean="0"/>
          </a:p>
        </p:txBody>
      </p:sp>
      <p:sp>
        <p:nvSpPr>
          <p:cNvPr id="4" name="Дата 3"/>
          <p:cNvSpPr>
            <a:spLocks noGrp="1"/>
          </p:cNvSpPr>
          <p:nvPr>
            <p:ph type="dt" sz="half" idx="10"/>
          </p:nvPr>
        </p:nvSpPr>
        <p:spPr/>
        <p:txBody>
          <a:bodyPr/>
          <a:lstStyle/>
          <a:p>
            <a:fld id="{D672F618-54AB-444C-A4E5-C91EC0D3E49F}" type="datetime1">
              <a:rPr lang="ru-RU" smtClean="0"/>
              <a:t>28.09.2016</a:t>
            </a:fld>
            <a:endParaRPr lang="ru-RU"/>
          </a:p>
        </p:txBody>
      </p:sp>
      <p:sp>
        <p:nvSpPr>
          <p:cNvPr id="5" name="Нижний колонтитул 4"/>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6. Права </a:t>
            </a:r>
            <a:r>
              <a:rPr lang="uk-UA" sz="2800" dirty="0" smtClean="0"/>
              <a:t>людини: загальні засади конституційного конструювання прав людини. </a:t>
            </a:r>
            <a:endParaRPr lang="uk-UA" sz="2800" dirty="0"/>
          </a:p>
        </p:txBody>
      </p:sp>
      <p:sp>
        <p:nvSpPr>
          <p:cNvPr id="3" name="Содержимое 2"/>
          <p:cNvSpPr>
            <a:spLocks noGrp="1"/>
          </p:cNvSpPr>
          <p:nvPr>
            <p:ph idx="1"/>
          </p:nvPr>
        </p:nvSpPr>
        <p:spPr/>
        <p:txBody>
          <a:bodyPr/>
          <a:lstStyle/>
          <a:p>
            <a:pPr>
              <a:buNone/>
            </a:pPr>
            <a:endParaRPr lang="uk-UA" dirty="0" smtClean="0"/>
          </a:p>
          <a:p>
            <a:pPr>
              <a:spcBef>
                <a:spcPts val="600"/>
              </a:spcBef>
              <a:spcAft>
                <a:spcPts val="600"/>
              </a:spcAft>
              <a:buNone/>
            </a:pPr>
            <a:r>
              <a:rPr lang="uk-UA" dirty="0" smtClean="0"/>
              <a:t>Конструювання категорій прав людини:</a:t>
            </a:r>
          </a:p>
          <a:p>
            <a:pPr marL="925830" lvl="1" indent="-514350">
              <a:spcBef>
                <a:spcPts val="600"/>
              </a:spcBef>
              <a:spcAft>
                <a:spcPts val="600"/>
              </a:spcAft>
              <a:buFont typeface="+mj-lt"/>
              <a:buAutoNum type="arabicPeriod"/>
            </a:pPr>
            <a:r>
              <a:rPr lang="uk-UA" dirty="0" smtClean="0"/>
              <a:t>Негативні права; </a:t>
            </a:r>
          </a:p>
          <a:p>
            <a:pPr marL="925830" lvl="1" indent="-514350">
              <a:spcBef>
                <a:spcPts val="600"/>
              </a:spcBef>
              <a:spcAft>
                <a:spcPts val="600"/>
              </a:spcAft>
              <a:buFont typeface="+mj-lt"/>
              <a:buAutoNum type="arabicPeriod"/>
            </a:pPr>
            <a:r>
              <a:rPr lang="uk-UA" dirty="0" smtClean="0"/>
              <a:t>Права на участь;</a:t>
            </a:r>
          </a:p>
          <a:p>
            <a:pPr marL="925830" lvl="1" indent="-514350">
              <a:spcBef>
                <a:spcPts val="600"/>
              </a:spcBef>
              <a:spcAft>
                <a:spcPts val="600"/>
              </a:spcAft>
              <a:buFont typeface="+mj-lt"/>
              <a:buAutoNum type="arabicPeriod"/>
            </a:pPr>
            <a:r>
              <a:rPr lang="uk-UA" dirty="0" smtClean="0"/>
              <a:t>Позитивні права.</a:t>
            </a:r>
            <a:endParaRPr lang="uk-UA" dirty="0"/>
          </a:p>
        </p:txBody>
      </p:sp>
      <p:sp>
        <p:nvSpPr>
          <p:cNvPr id="4" name="Дата 3"/>
          <p:cNvSpPr>
            <a:spLocks noGrp="1"/>
          </p:cNvSpPr>
          <p:nvPr>
            <p:ph type="dt" sz="half" idx="10"/>
          </p:nvPr>
        </p:nvSpPr>
        <p:spPr/>
        <p:txBody>
          <a:bodyPr/>
          <a:lstStyle/>
          <a:p>
            <a:fld id="{4C313D11-360B-41A5-8C6D-EDA7BB5BDE1C}"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26</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normAutofit fontScale="90000"/>
          </a:bodyPr>
          <a:lstStyle/>
          <a:p>
            <a:pPr eaLnBrk="1" hangingPunct="1"/>
            <a:r>
              <a:rPr lang="uk-UA" sz="2400" dirty="0" smtClean="0"/>
              <a:t>6.1. Конструювання негативного </a:t>
            </a:r>
            <a:r>
              <a:rPr lang="uk-UA" sz="2400" dirty="0" smtClean="0"/>
              <a:t>права на прикладі права на свободу і особисту недоторканність (стаття </a:t>
            </a:r>
            <a:r>
              <a:rPr lang="uk-UA" sz="2400" dirty="0" smtClean="0"/>
              <a:t>29 Конституції України)</a:t>
            </a:r>
            <a:endParaRPr lang="uk-UA" sz="2400" dirty="0" smtClean="0"/>
          </a:p>
        </p:txBody>
      </p:sp>
      <p:sp>
        <p:nvSpPr>
          <p:cNvPr id="22531" name="Содержимое 2"/>
          <p:cNvSpPr>
            <a:spLocks noGrp="1"/>
          </p:cNvSpPr>
          <p:nvPr>
            <p:ph idx="1"/>
          </p:nvPr>
        </p:nvSpPr>
        <p:spPr/>
        <p:txBody>
          <a:bodyPr/>
          <a:lstStyle/>
          <a:p>
            <a:pPr eaLnBrk="1" hangingPunct="1">
              <a:buFont typeface="Georgia" pitchFamily="18" charset="0"/>
              <a:buNone/>
            </a:pPr>
            <a:endParaRPr lang="ru-RU" dirty="0" smtClean="0"/>
          </a:p>
          <a:p>
            <a:pPr eaLnBrk="1" hangingPunct="1">
              <a:buFont typeface="Georgia" pitchFamily="18" charset="0"/>
              <a:buNone/>
            </a:pPr>
            <a:r>
              <a:rPr lang="ru-RU" sz="2400" dirty="0" smtClean="0">
                <a:solidFill>
                  <a:srgbClr val="FF0000"/>
                </a:solidFill>
              </a:rPr>
              <a:t>І. Абсолютна </a:t>
            </a:r>
            <a:r>
              <a:rPr lang="ru-RU" sz="2400" dirty="0" err="1" smtClean="0">
                <a:solidFill>
                  <a:srgbClr val="FF0000"/>
                </a:solidFill>
              </a:rPr>
              <a:t>заборона</a:t>
            </a:r>
            <a:r>
              <a:rPr lang="ru-RU" sz="2400" dirty="0" smtClean="0">
                <a:solidFill>
                  <a:srgbClr val="FF0000"/>
                </a:solidFill>
              </a:rPr>
              <a:t> </a:t>
            </a:r>
            <a:r>
              <a:rPr lang="ru-RU" sz="2400" dirty="0" err="1" smtClean="0">
                <a:solidFill>
                  <a:srgbClr val="FF0000"/>
                </a:solidFill>
              </a:rPr>
              <a:t>довільного</a:t>
            </a:r>
            <a:r>
              <a:rPr lang="ru-RU" sz="2400" dirty="0" smtClean="0">
                <a:solidFill>
                  <a:srgbClr val="FF0000"/>
                </a:solidFill>
              </a:rPr>
              <a:t> </a:t>
            </a:r>
            <a:r>
              <a:rPr lang="ru-RU" sz="2400" dirty="0" err="1" smtClean="0">
                <a:solidFill>
                  <a:srgbClr val="FF0000"/>
                </a:solidFill>
              </a:rPr>
              <a:t>втручання</a:t>
            </a:r>
            <a:endParaRPr lang="ru-RU" sz="2400" dirty="0" smtClean="0">
              <a:solidFill>
                <a:srgbClr val="FF0000"/>
              </a:solidFill>
            </a:endParaRPr>
          </a:p>
          <a:p>
            <a:pPr eaLnBrk="1" hangingPunct="1"/>
            <a:r>
              <a:rPr lang="ru-RU" sz="2400" dirty="0" smtClean="0"/>
              <a:t>«</a:t>
            </a:r>
            <a:r>
              <a:rPr lang="ru-RU" sz="2400" dirty="0" err="1" smtClean="0"/>
              <a:t>Кожна</a:t>
            </a:r>
            <a:r>
              <a:rPr lang="ru-RU" sz="2400" dirty="0" smtClean="0"/>
              <a:t> </a:t>
            </a:r>
            <a:r>
              <a:rPr lang="ru-RU" sz="2400" dirty="0" err="1" smtClean="0"/>
              <a:t>людина</a:t>
            </a:r>
            <a:r>
              <a:rPr lang="ru-RU" sz="2400" dirty="0" smtClean="0"/>
              <a:t> </a:t>
            </a:r>
            <a:r>
              <a:rPr lang="ru-RU" sz="2400" dirty="0" err="1" smtClean="0"/>
              <a:t>має</a:t>
            </a:r>
            <a:r>
              <a:rPr lang="ru-RU" sz="2400" dirty="0" smtClean="0"/>
              <a:t> право на свободу та </a:t>
            </a:r>
            <a:r>
              <a:rPr lang="ru-RU" sz="2400" dirty="0" err="1" smtClean="0"/>
              <a:t>особисту</a:t>
            </a:r>
            <a:r>
              <a:rPr lang="ru-RU" sz="2400" dirty="0" smtClean="0"/>
              <a:t> </a:t>
            </a:r>
            <a:r>
              <a:rPr lang="ru-RU" sz="2400" dirty="0" err="1" smtClean="0"/>
              <a:t>недоторканність</a:t>
            </a:r>
            <a:r>
              <a:rPr lang="ru-RU" sz="2400" dirty="0" smtClean="0"/>
              <a:t>.»</a:t>
            </a:r>
          </a:p>
          <a:p>
            <a:pPr eaLnBrk="1" hangingPunct="1"/>
            <a:endParaRPr lang="ru-RU" sz="2400" dirty="0" smtClean="0"/>
          </a:p>
          <a:p>
            <a:pPr eaLnBrk="1" hangingPunct="1">
              <a:buFont typeface="Georgia" pitchFamily="18" charset="0"/>
              <a:buNone/>
            </a:pPr>
            <a:r>
              <a:rPr lang="ru-RU" sz="2400" dirty="0" smtClean="0">
                <a:solidFill>
                  <a:srgbClr val="00B050"/>
                </a:solidFill>
              </a:rPr>
              <a:t>ІІ. </a:t>
            </a:r>
            <a:r>
              <a:rPr lang="ru-RU" sz="2400" dirty="0" err="1" smtClean="0">
                <a:solidFill>
                  <a:srgbClr val="00B050"/>
                </a:solidFill>
              </a:rPr>
              <a:t>Легітимність</a:t>
            </a:r>
            <a:r>
              <a:rPr lang="ru-RU" sz="2400" dirty="0" smtClean="0">
                <a:solidFill>
                  <a:srgbClr val="00B050"/>
                </a:solidFill>
              </a:rPr>
              <a:t> </a:t>
            </a:r>
            <a:r>
              <a:rPr lang="ru-RU" sz="2400" dirty="0" err="1" smtClean="0">
                <a:solidFill>
                  <a:srgbClr val="00B050"/>
                </a:solidFill>
              </a:rPr>
              <a:t>втручання</a:t>
            </a:r>
            <a:r>
              <a:rPr lang="ru-RU" sz="2400" dirty="0" smtClean="0">
                <a:solidFill>
                  <a:srgbClr val="00B050"/>
                </a:solidFill>
              </a:rPr>
              <a:t> – </a:t>
            </a:r>
            <a:r>
              <a:rPr lang="ru-RU" sz="2400" dirty="0" err="1" smtClean="0">
                <a:solidFill>
                  <a:srgbClr val="00B050"/>
                </a:solidFill>
              </a:rPr>
              <a:t>винятки</a:t>
            </a:r>
            <a:r>
              <a:rPr lang="ru-RU" sz="2400" dirty="0" smtClean="0">
                <a:solidFill>
                  <a:srgbClr val="00B050"/>
                </a:solidFill>
              </a:rPr>
              <a:t> </a:t>
            </a:r>
            <a:r>
              <a:rPr lang="ru-RU" sz="2400" dirty="0" err="1" smtClean="0">
                <a:solidFill>
                  <a:srgbClr val="00B050"/>
                </a:solidFill>
              </a:rPr>
              <a:t>із</a:t>
            </a:r>
            <a:r>
              <a:rPr lang="ru-RU" sz="2400" dirty="0" smtClean="0">
                <a:solidFill>
                  <a:srgbClr val="00B050"/>
                </a:solidFill>
              </a:rPr>
              <a:t> заборони</a:t>
            </a:r>
          </a:p>
          <a:p>
            <a:pPr eaLnBrk="1" hangingPunct="1"/>
            <a:r>
              <a:rPr lang="ru-RU" sz="2400" dirty="0" err="1" smtClean="0"/>
              <a:t>Ніхто</a:t>
            </a:r>
            <a:r>
              <a:rPr lang="ru-RU" sz="2400" dirty="0" smtClean="0"/>
              <a:t> не </a:t>
            </a:r>
            <a:r>
              <a:rPr lang="ru-RU" sz="2400" dirty="0" err="1" smtClean="0"/>
              <a:t>може</a:t>
            </a:r>
            <a:r>
              <a:rPr lang="ru-RU" sz="2400" dirty="0" smtClean="0"/>
              <a:t> бути </a:t>
            </a:r>
            <a:r>
              <a:rPr lang="ru-RU" sz="2400" dirty="0" err="1" smtClean="0"/>
              <a:t>заарештований</a:t>
            </a:r>
            <a:r>
              <a:rPr lang="ru-RU" sz="2400" dirty="0" smtClean="0"/>
              <a:t> </a:t>
            </a:r>
            <a:r>
              <a:rPr lang="ru-RU" sz="2400" dirty="0" err="1" smtClean="0"/>
              <a:t>або</a:t>
            </a:r>
            <a:r>
              <a:rPr lang="ru-RU" sz="2400" dirty="0" smtClean="0"/>
              <a:t> </a:t>
            </a:r>
            <a:r>
              <a:rPr lang="ru-RU" sz="2400" dirty="0" err="1" smtClean="0"/>
              <a:t>триматися</a:t>
            </a:r>
            <a:r>
              <a:rPr lang="ru-RU" sz="2400" dirty="0" smtClean="0"/>
              <a:t> </a:t>
            </a:r>
            <a:r>
              <a:rPr lang="ru-RU" sz="2400" dirty="0" err="1" smtClean="0"/>
              <a:t>під</a:t>
            </a:r>
            <a:r>
              <a:rPr lang="ru-RU" sz="2400" dirty="0" smtClean="0"/>
              <a:t> </a:t>
            </a:r>
            <a:r>
              <a:rPr lang="ru-RU" sz="2400" dirty="0" err="1" smtClean="0"/>
              <a:t>вартою</a:t>
            </a:r>
            <a:r>
              <a:rPr lang="ru-RU" sz="2400" dirty="0" smtClean="0"/>
              <a:t> </a:t>
            </a:r>
            <a:r>
              <a:rPr lang="ru-RU" sz="2400" dirty="0" err="1" smtClean="0"/>
              <a:t>інакше</a:t>
            </a:r>
            <a:r>
              <a:rPr lang="ru-RU" sz="2400" dirty="0" smtClean="0"/>
              <a:t> як за </a:t>
            </a:r>
            <a:r>
              <a:rPr lang="ru-RU" sz="2400" dirty="0" err="1" smtClean="0"/>
              <a:t>вмотивованим</a:t>
            </a:r>
            <a:r>
              <a:rPr lang="ru-RU" sz="2400" dirty="0" smtClean="0"/>
              <a:t> </a:t>
            </a:r>
            <a:r>
              <a:rPr lang="ru-RU" sz="2400" dirty="0" err="1" smtClean="0"/>
              <a:t>рішенням</a:t>
            </a:r>
            <a:r>
              <a:rPr lang="ru-RU" sz="2400" dirty="0" smtClean="0"/>
              <a:t> суду </a:t>
            </a:r>
            <a:r>
              <a:rPr lang="ru-RU" sz="2400" dirty="0" err="1" smtClean="0"/>
              <a:t>і</a:t>
            </a:r>
            <a:r>
              <a:rPr lang="ru-RU" sz="2400" dirty="0" smtClean="0"/>
              <a:t> </a:t>
            </a:r>
            <a:r>
              <a:rPr lang="ru-RU" sz="2400" dirty="0" err="1" smtClean="0"/>
              <a:t>тільки</a:t>
            </a:r>
            <a:r>
              <a:rPr lang="ru-RU" sz="2400" dirty="0" smtClean="0"/>
              <a:t> на </a:t>
            </a:r>
            <a:r>
              <a:rPr lang="ru-RU" sz="2400" dirty="0" err="1" smtClean="0"/>
              <a:t>підставах</a:t>
            </a:r>
            <a:r>
              <a:rPr lang="ru-RU" sz="2400" dirty="0" smtClean="0"/>
              <a:t> та в порядку, </a:t>
            </a:r>
            <a:r>
              <a:rPr lang="ru-RU" sz="2400" dirty="0" err="1" smtClean="0"/>
              <a:t>встановлених</a:t>
            </a:r>
            <a:r>
              <a:rPr lang="ru-RU" sz="2400" dirty="0" smtClean="0"/>
              <a:t> законом.</a:t>
            </a:r>
          </a:p>
          <a:p>
            <a:pPr eaLnBrk="1" hangingPunct="1"/>
            <a:endParaRPr lang="uk-UA" dirty="0" smtClean="0"/>
          </a:p>
        </p:txBody>
      </p:sp>
      <p:sp>
        <p:nvSpPr>
          <p:cNvPr id="22532" name="Дата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2CD65885-E187-4043-B171-3892D9BF8420}" type="datetime1">
              <a:rPr lang="ru-RU" smtClean="0"/>
              <a:t>28.09.2016</a:t>
            </a:fld>
            <a:endParaRPr lang="ru-RU" smtClean="0"/>
          </a:p>
        </p:txBody>
      </p:sp>
      <p:sp>
        <p:nvSpPr>
          <p:cNvPr id="22533"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176045C-48DD-4EAD-B490-0E0B7667C8F0}" type="slidenum">
              <a:rPr lang="ru-RU" smtClean="0"/>
              <a:pPr/>
              <a:t>27</a:t>
            </a:fld>
            <a:endParaRPr lang="ru-RU" smtClean="0"/>
          </a:p>
        </p:txBody>
      </p:sp>
      <p:sp>
        <p:nvSpPr>
          <p:cNvPr id="22534" name="Нижний колонтитул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ru-RU" smtClean="0"/>
              <a:t>(с) М. Савчин Основоположні конституційні принципи</a:t>
            </a:r>
            <a:endParaRPr lang="ru-RU"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normAutofit/>
          </a:bodyPr>
          <a:lstStyle/>
          <a:p>
            <a:r>
              <a:rPr lang="uk-UA" sz="2400" dirty="0" smtClean="0"/>
              <a:t>6.1. Конструювання негативного права на прикладі права на свободу і особисту </a:t>
            </a:r>
            <a:r>
              <a:rPr lang="uk-UA" sz="2400" dirty="0" smtClean="0"/>
              <a:t>недоторканність</a:t>
            </a:r>
            <a:endParaRPr lang="uk-UA" sz="2400" dirty="0" smtClean="0"/>
          </a:p>
        </p:txBody>
      </p:sp>
      <p:sp>
        <p:nvSpPr>
          <p:cNvPr id="23555" name="Содержимое 2"/>
          <p:cNvSpPr>
            <a:spLocks noGrp="1"/>
          </p:cNvSpPr>
          <p:nvPr>
            <p:ph idx="1"/>
          </p:nvPr>
        </p:nvSpPr>
        <p:spPr/>
        <p:txBody>
          <a:bodyPr/>
          <a:lstStyle/>
          <a:p>
            <a:pPr eaLnBrk="1" hangingPunct="1"/>
            <a:endParaRPr lang="uk-UA" smtClean="0"/>
          </a:p>
          <a:p>
            <a:pPr eaLnBrk="1" hangingPunct="1">
              <a:buFont typeface="Georgia" pitchFamily="18" charset="0"/>
              <a:buNone/>
            </a:pPr>
            <a:r>
              <a:rPr lang="uk-UA" sz="2400" smtClean="0">
                <a:solidFill>
                  <a:srgbClr val="C00000"/>
                </a:solidFill>
              </a:rPr>
              <a:t>ІІІ.а. Процедурні гарантії недопущення свавілля при особливих випадках чи нагальній необхідності:</a:t>
            </a:r>
          </a:p>
          <a:p>
            <a:pPr eaLnBrk="1" hangingPunct="1"/>
            <a:endParaRPr lang="uk-UA" sz="2000" smtClean="0"/>
          </a:p>
          <a:p>
            <a:pPr eaLnBrk="1" hangingPunct="1"/>
            <a:r>
              <a:rPr lang="uk-UA" sz="2000" smtClean="0"/>
              <a:t>“У разі нагальної необхідності запобігти злочинові чи його перепинити уповноважені на те законом органи можуть застосувати тримання особи під вартою як тимчасовий запобіжний захід, обґрунтованість якого протягом сімдесяти двох годин має бути перевірена судом. Затримана особа негайно звільняється, якщо протягом сімдесяти двох годин з моменту затримання їй не вручено вмотивованого рішення суду про тримання під вартою.”</a:t>
            </a:r>
          </a:p>
        </p:txBody>
      </p:sp>
      <p:sp>
        <p:nvSpPr>
          <p:cNvPr id="23556" name="Дата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6FB2269C-9C9D-424F-9AC8-5652A54A4D67}" type="datetime1">
              <a:rPr lang="ru-RU" smtClean="0"/>
              <a:t>28.09.2016</a:t>
            </a:fld>
            <a:endParaRPr lang="ru-RU" smtClean="0"/>
          </a:p>
        </p:txBody>
      </p:sp>
      <p:sp>
        <p:nvSpPr>
          <p:cNvPr id="23557"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4BF26EF-501F-4F75-99FC-270498096507}" type="slidenum">
              <a:rPr lang="ru-RU" smtClean="0"/>
              <a:pPr/>
              <a:t>28</a:t>
            </a:fld>
            <a:endParaRPr lang="ru-RU" smtClean="0"/>
          </a:p>
        </p:txBody>
      </p:sp>
      <p:sp>
        <p:nvSpPr>
          <p:cNvPr id="23558" name="Нижний колонтитул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ru-RU" smtClean="0"/>
              <a:t>(с) М. Савчин Основоположні конституційні принципи</a:t>
            </a:r>
            <a:endParaRPr lang="ru-RU"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r>
              <a:rPr lang="en-US" sz="2400" smtClean="0"/>
              <a:t>4</a:t>
            </a:r>
            <a:r>
              <a:rPr lang="uk-UA" sz="2400" smtClean="0"/>
              <a:t>.1.2.в. Структура негативного права на прикладі права на свободу і особисту недоторканність (стаття 29)</a:t>
            </a:r>
          </a:p>
        </p:txBody>
      </p:sp>
      <p:sp>
        <p:nvSpPr>
          <p:cNvPr id="24579" name="Содержимое 2"/>
          <p:cNvSpPr>
            <a:spLocks noGrp="1"/>
          </p:cNvSpPr>
          <p:nvPr>
            <p:ph idx="1"/>
          </p:nvPr>
        </p:nvSpPr>
        <p:spPr/>
        <p:txBody>
          <a:bodyPr>
            <a:normAutofit lnSpcReduction="10000"/>
          </a:bodyPr>
          <a:lstStyle/>
          <a:p>
            <a:pPr eaLnBrk="1" hangingPunct="1">
              <a:buFont typeface="Georgia" pitchFamily="18" charset="0"/>
              <a:buNone/>
            </a:pPr>
            <a:endParaRPr lang="uk-UA" sz="2000" smtClean="0"/>
          </a:p>
          <a:p>
            <a:pPr eaLnBrk="1" hangingPunct="1">
              <a:buFont typeface="Georgia" pitchFamily="18" charset="0"/>
              <a:buNone/>
            </a:pPr>
            <a:r>
              <a:rPr lang="uk-UA" sz="2400" smtClean="0">
                <a:solidFill>
                  <a:srgbClr val="7030A0"/>
                </a:solidFill>
              </a:rPr>
              <a:t>ІІІ.б. Особливі гарантії – “правило Міранди”:</a:t>
            </a:r>
          </a:p>
          <a:p>
            <a:pPr eaLnBrk="1" hangingPunct="1"/>
            <a:r>
              <a:rPr lang="ru-RU" sz="2000" smtClean="0"/>
              <a:t>«Кожному заарештованому чи затриманому має бути невідкладно повідомлено про мотиви арешту чи затримання, роз'яснено його права та надано можливість з моменту затримання захищати себе особисто та користуватися правовою допомогою захисника.»</a:t>
            </a:r>
          </a:p>
          <a:p>
            <a:pPr eaLnBrk="1" hangingPunct="1">
              <a:buFont typeface="Georgia" pitchFamily="18" charset="0"/>
              <a:buNone/>
            </a:pPr>
            <a:endParaRPr lang="ru-RU" sz="2000" smtClean="0"/>
          </a:p>
          <a:p>
            <a:pPr eaLnBrk="1" hangingPunct="1">
              <a:buFont typeface="Georgia" pitchFamily="18" charset="0"/>
              <a:buNone/>
            </a:pPr>
            <a:r>
              <a:rPr lang="en-US" sz="2400" smtClean="0">
                <a:solidFill>
                  <a:srgbClr val="FF0000"/>
                </a:solidFill>
              </a:rPr>
              <a:t>IV. </a:t>
            </a:r>
            <a:r>
              <a:rPr lang="ru-RU" sz="2400" smtClean="0">
                <a:solidFill>
                  <a:srgbClr val="FF0000"/>
                </a:solidFill>
              </a:rPr>
              <a:t>Вимога судового контролю:</a:t>
            </a:r>
          </a:p>
          <a:p>
            <a:pPr eaLnBrk="1" hangingPunct="1"/>
            <a:r>
              <a:rPr lang="ru-RU" sz="2000" smtClean="0"/>
              <a:t>«Кожний затриманий має право у будь-який час оскаржити в суді своє затримання.</a:t>
            </a:r>
          </a:p>
          <a:p>
            <a:pPr eaLnBrk="1" hangingPunct="1"/>
            <a:r>
              <a:rPr lang="ru-RU" sz="2000" smtClean="0"/>
              <a:t>Про арешт або затримання людини має бути негайно повідомлено родичів заарештованого чи затриманого.»</a:t>
            </a:r>
          </a:p>
          <a:p>
            <a:pPr eaLnBrk="1" hangingPunct="1"/>
            <a:endParaRPr lang="uk-UA" smtClean="0"/>
          </a:p>
        </p:txBody>
      </p:sp>
      <p:sp>
        <p:nvSpPr>
          <p:cNvPr id="24580" name="Дата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62025A4C-1C4C-4211-9985-213D3F05FFD9}" type="datetime1">
              <a:rPr lang="ru-RU" smtClean="0"/>
              <a:t>28.09.2016</a:t>
            </a:fld>
            <a:endParaRPr lang="ru-RU" smtClean="0"/>
          </a:p>
        </p:txBody>
      </p:sp>
      <p:sp>
        <p:nvSpPr>
          <p:cNvPr id="24581"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0EBA5DF-FFCE-4909-991F-23646B7D974D}" type="slidenum">
              <a:rPr lang="ru-RU" smtClean="0"/>
              <a:pPr/>
              <a:t>29</a:t>
            </a:fld>
            <a:endParaRPr lang="ru-RU" smtClean="0"/>
          </a:p>
        </p:txBody>
      </p:sp>
      <p:sp>
        <p:nvSpPr>
          <p:cNvPr id="24582" name="Нижний колонтитул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ru-RU" smtClean="0"/>
              <a:t>(с) М. Савчин Основоположні конституційні принципи</a:t>
            </a:r>
            <a:endParaRPr lang="ru-RU"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066800"/>
          </a:xfrm>
        </p:spPr>
        <p:txBody>
          <a:bodyPr/>
          <a:lstStyle/>
          <a:p>
            <a:r>
              <a:rPr lang="uk-UA" dirty="0" smtClean="0"/>
              <a:t>Література</a:t>
            </a:r>
            <a:endParaRPr lang="uk-UA" dirty="0"/>
          </a:p>
        </p:txBody>
      </p:sp>
      <p:sp>
        <p:nvSpPr>
          <p:cNvPr id="3" name="Содержимое 2"/>
          <p:cNvSpPr>
            <a:spLocks noGrp="1"/>
          </p:cNvSpPr>
          <p:nvPr>
            <p:ph idx="1"/>
          </p:nvPr>
        </p:nvSpPr>
        <p:spPr>
          <a:xfrm>
            <a:off x="457200" y="1628800"/>
            <a:ext cx="8229600" cy="4945736"/>
          </a:xfrm>
        </p:spPr>
        <p:txBody>
          <a:bodyPr>
            <a:normAutofit fontScale="92500" lnSpcReduction="20000"/>
          </a:bodyPr>
          <a:lstStyle/>
          <a:p>
            <a:pPr lvl="0">
              <a:buNone/>
            </a:pPr>
            <a:r>
              <a:rPr lang="uk-UA" dirty="0" smtClean="0"/>
              <a:t>Даль Р. 2003, </a:t>
            </a:r>
            <a:r>
              <a:rPr lang="uk-UA" dirty="0" err="1" smtClean="0"/>
              <a:t>Демократия</a:t>
            </a:r>
            <a:r>
              <a:rPr lang="uk-UA" dirty="0" smtClean="0"/>
              <a:t> и </a:t>
            </a:r>
            <a:r>
              <a:rPr lang="uk-UA" dirty="0" err="1" smtClean="0"/>
              <a:t>ее</a:t>
            </a:r>
            <a:r>
              <a:rPr lang="uk-UA" dirty="0" smtClean="0"/>
              <a:t> критики, Москва: РОССПЭН.</a:t>
            </a:r>
            <a:endParaRPr lang="ru-RU" dirty="0" smtClean="0"/>
          </a:p>
          <a:p>
            <a:pPr>
              <a:buNone/>
            </a:pPr>
            <a:r>
              <a:rPr lang="uk-UA" dirty="0" smtClean="0"/>
              <a:t>Леони Б. 2008, Свобода и закон, Москва: </a:t>
            </a:r>
            <a:r>
              <a:rPr lang="ru-RU" dirty="0" smtClean="0"/>
              <a:t>ИРИСЭН</a:t>
            </a:r>
            <a:endParaRPr lang="uk-UA" dirty="0" smtClean="0"/>
          </a:p>
          <a:p>
            <a:pPr>
              <a:buNone/>
            </a:pPr>
            <a:r>
              <a:rPr lang="uk-UA" dirty="0" err="1" smtClean="0"/>
              <a:t>Лок</a:t>
            </a:r>
            <a:r>
              <a:rPr lang="uk-UA" dirty="0" smtClean="0"/>
              <a:t> Дж. 2001, Два трактати про врядування, Київ: Основи.</a:t>
            </a:r>
          </a:p>
          <a:p>
            <a:pPr>
              <a:buNone/>
            </a:pPr>
            <a:r>
              <a:rPr lang="uk-UA" dirty="0" smtClean="0"/>
              <a:t>Погребняк С. 2008, Основоположні принципи права (змістовна характеристика), Харків: Право.</a:t>
            </a:r>
          </a:p>
          <a:p>
            <a:pPr>
              <a:buNone/>
            </a:pPr>
            <a:r>
              <a:rPr lang="uk-UA" dirty="0" err="1" smtClean="0"/>
              <a:t>Свендсен</a:t>
            </a:r>
            <a:r>
              <a:rPr lang="uk-UA" dirty="0" smtClean="0"/>
              <a:t> Л.</a:t>
            </a:r>
            <a:r>
              <a:rPr lang="uk-UA" dirty="0" err="1" smtClean="0"/>
              <a:t>Фр.Г</a:t>
            </a:r>
            <a:r>
              <a:rPr lang="uk-UA" dirty="0" smtClean="0"/>
              <a:t>. 2016, Філософія свободи, Львів-Київ: Ніка-Центр.</a:t>
            </a:r>
          </a:p>
          <a:p>
            <a:pPr>
              <a:buNone/>
            </a:pPr>
            <a:r>
              <a:rPr lang="uk-UA" dirty="0" smtClean="0"/>
              <a:t>фон </a:t>
            </a:r>
            <a:r>
              <a:rPr lang="uk-UA" dirty="0" err="1" smtClean="0"/>
              <a:t>Хайек</a:t>
            </a:r>
            <a:r>
              <a:rPr lang="uk-UA" dirty="0" smtClean="0"/>
              <a:t> Ф.А. Право, </a:t>
            </a:r>
            <a:r>
              <a:rPr lang="uk-UA" dirty="0" err="1" smtClean="0"/>
              <a:t>законодательство</a:t>
            </a:r>
            <a:r>
              <a:rPr lang="uk-UA" dirty="0" smtClean="0"/>
              <a:t>,свобода. </a:t>
            </a:r>
            <a:r>
              <a:rPr lang="uk-UA" dirty="0" err="1" smtClean="0"/>
              <a:t>Современное</a:t>
            </a:r>
            <a:r>
              <a:rPr lang="uk-UA" dirty="0" smtClean="0"/>
              <a:t> </a:t>
            </a:r>
            <a:r>
              <a:rPr lang="uk-UA" dirty="0" err="1" smtClean="0"/>
              <a:t>понимание</a:t>
            </a:r>
            <a:r>
              <a:rPr lang="uk-UA" dirty="0" smtClean="0"/>
              <a:t> </a:t>
            </a:r>
            <a:r>
              <a:rPr lang="uk-UA" dirty="0" err="1" smtClean="0"/>
              <a:t>либеральных</a:t>
            </a:r>
            <a:r>
              <a:rPr lang="uk-UA" dirty="0" smtClean="0"/>
              <a:t> </a:t>
            </a:r>
            <a:r>
              <a:rPr lang="uk-UA" dirty="0" err="1" smtClean="0"/>
              <a:t>принципов</a:t>
            </a:r>
            <a:r>
              <a:rPr lang="uk-UA" dirty="0" smtClean="0"/>
              <a:t> </a:t>
            </a:r>
            <a:r>
              <a:rPr lang="uk-UA" dirty="0" err="1" smtClean="0"/>
              <a:t>справедливости</a:t>
            </a:r>
            <a:r>
              <a:rPr lang="uk-UA" dirty="0" smtClean="0"/>
              <a:t> и </a:t>
            </a:r>
            <a:r>
              <a:rPr lang="uk-UA" dirty="0" err="1" smtClean="0"/>
              <a:t>политики</a:t>
            </a:r>
            <a:r>
              <a:rPr lang="uk-UA" dirty="0" smtClean="0"/>
              <a:t>, Москва: </a:t>
            </a:r>
            <a:r>
              <a:rPr lang="ru-RU" dirty="0" smtClean="0"/>
              <a:t>ИРИСЭН</a:t>
            </a:r>
            <a:endParaRPr lang="uk-UA" dirty="0" smtClean="0"/>
          </a:p>
          <a:p>
            <a:pPr>
              <a:buNone/>
            </a:pPr>
            <a:endParaRPr lang="uk-UA" dirty="0"/>
          </a:p>
        </p:txBody>
      </p:sp>
      <p:sp>
        <p:nvSpPr>
          <p:cNvPr id="4" name="Дата 3"/>
          <p:cNvSpPr>
            <a:spLocks noGrp="1"/>
          </p:cNvSpPr>
          <p:nvPr>
            <p:ph type="dt" sz="half" idx="10"/>
          </p:nvPr>
        </p:nvSpPr>
        <p:spPr/>
        <p:txBody>
          <a:bodyPr/>
          <a:lstStyle/>
          <a:p>
            <a:fld id="{B09FCF13-DF5E-4D73-A53D-7A48319A3734}"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514350" indent="-514350"/>
            <a:r>
              <a:rPr lang="uk-UA" dirty="0" smtClean="0"/>
              <a:t>7. </a:t>
            </a:r>
            <a:r>
              <a:rPr lang="uk-UA" dirty="0" smtClean="0"/>
              <a:t>Рівність і заборона </a:t>
            </a:r>
            <a:r>
              <a:rPr lang="uk-UA" dirty="0" smtClean="0"/>
              <a:t>дискримінації</a:t>
            </a:r>
            <a:endParaRPr lang="uk-UA" dirty="0"/>
          </a:p>
        </p:txBody>
      </p:sp>
      <p:sp>
        <p:nvSpPr>
          <p:cNvPr id="3" name="Содержимое 2"/>
          <p:cNvSpPr>
            <a:spLocks noGrp="1"/>
          </p:cNvSpPr>
          <p:nvPr>
            <p:ph idx="1"/>
          </p:nvPr>
        </p:nvSpPr>
        <p:spPr/>
        <p:txBody>
          <a:bodyPr>
            <a:normAutofit fontScale="92500"/>
          </a:bodyPr>
          <a:lstStyle/>
          <a:p>
            <a:pPr marL="45720" indent="0" algn="just">
              <a:buNone/>
            </a:pPr>
            <a:r>
              <a:rPr lang="uk-UA" b="1" dirty="0" smtClean="0">
                <a:effectLst>
                  <a:outerShdw blurRad="38100" dist="38100" dir="2700000" algn="tl">
                    <a:srgbClr val="000000">
                      <a:alpha val="43137"/>
                    </a:srgbClr>
                  </a:outerShdw>
                </a:effectLst>
              </a:rPr>
              <a:t>Дискримінація</a:t>
            </a:r>
            <a:r>
              <a:rPr lang="uk-UA" dirty="0" smtClean="0">
                <a:effectLst>
                  <a:outerShdw blurRad="38100" dist="38100" dir="2700000" algn="tl">
                    <a:srgbClr val="000000">
                      <a:alpha val="43137"/>
                    </a:srgbClr>
                  </a:outerShdw>
                </a:effectLst>
              </a:rPr>
              <a:t> </a:t>
            </a:r>
            <a:r>
              <a:rPr lang="uk-UA" dirty="0" smtClean="0"/>
              <a:t>– це</a:t>
            </a:r>
          </a:p>
          <a:p>
            <a:pPr algn="just"/>
            <a:r>
              <a:rPr lang="uk-UA" dirty="0" smtClean="0"/>
              <a:t>будь-яка відмінність, виключення, обмеження або перевага</a:t>
            </a:r>
          </a:p>
          <a:p>
            <a:pPr algn="just"/>
            <a:r>
              <a:rPr lang="uk-UA" dirty="0" smtClean="0"/>
              <a:t>за ознакою раси, кольору шкіри, мови, релігії, політичних або інших поглядів, національного або соціального походження, майнового стану, народження або іншої обставини,</a:t>
            </a:r>
          </a:p>
          <a:p>
            <a:pPr algn="just"/>
            <a:r>
              <a:rPr lang="uk-UA" dirty="0" smtClean="0"/>
              <a:t>яка має на меті або наслідком знищення чи применшення визнання, використання або здійснення всіма </a:t>
            </a:r>
            <a:r>
              <a:rPr lang="uk-UA" dirty="0" smtClean="0"/>
              <a:t>особами</a:t>
            </a:r>
            <a:endParaRPr lang="uk-UA" sz="3200" dirty="0" smtClean="0"/>
          </a:p>
        </p:txBody>
      </p:sp>
      <p:sp>
        <p:nvSpPr>
          <p:cNvPr id="4" name="Дата 3"/>
          <p:cNvSpPr>
            <a:spLocks noGrp="1"/>
          </p:cNvSpPr>
          <p:nvPr>
            <p:ph type="dt" sz="half" idx="10"/>
          </p:nvPr>
        </p:nvSpPr>
        <p:spPr/>
        <p:txBody>
          <a:bodyPr/>
          <a:lstStyle/>
          <a:p>
            <a:fld id="{192BB24A-459C-49A5-81BF-2FB75D9071F0}"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30</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7.1</a:t>
            </a:r>
            <a:r>
              <a:rPr lang="uk-UA" sz="3200" dirty="0" smtClean="0"/>
              <a:t>. Зміст принципу недискримінації</a:t>
            </a:r>
            <a:endParaRPr lang="uk-UA" sz="3200" dirty="0"/>
          </a:p>
        </p:txBody>
      </p:sp>
      <p:sp>
        <p:nvSpPr>
          <p:cNvPr id="3" name="Содержимое 2"/>
          <p:cNvSpPr>
            <a:spLocks noGrp="1"/>
          </p:cNvSpPr>
          <p:nvPr>
            <p:ph idx="1"/>
          </p:nvPr>
        </p:nvSpPr>
        <p:spPr/>
        <p:txBody>
          <a:bodyPr/>
          <a:lstStyle/>
          <a:p>
            <a:r>
              <a:rPr lang="uk-UA" dirty="0" smtClean="0"/>
              <a:t>диференціація правового регулювання, </a:t>
            </a:r>
          </a:p>
          <a:p>
            <a:r>
              <a:rPr lang="uk-UA" dirty="0" smtClean="0"/>
              <a:t>розрізнення та рівність, </a:t>
            </a:r>
          </a:p>
          <a:p>
            <a:r>
              <a:rPr lang="uk-UA" dirty="0" smtClean="0"/>
              <a:t>службова функція і прив’язка до матеріальних статей Конвенції.</a:t>
            </a:r>
            <a:endParaRPr lang="uk-UA" dirty="0"/>
          </a:p>
        </p:txBody>
      </p:sp>
      <p:sp>
        <p:nvSpPr>
          <p:cNvPr id="4" name="Дата 3"/>
          <p:cNvSpPr>
            <a:spLocks noGrp="1"/>
          </p:cNvSpPr>
          <p:nvPr>
            <p:ph type="dt" sz="half" idx="10"/>
          </p:nvPr>
        </p:nvSpPr>
        <p:spPr/>
        <p:txBody>
          <a:bodyPr/>
          <a:lstStyle/>
          <a:p>
            <a:fld id="{3A7EF7EA-4672-4B3E-BB82-C518729DDD24}"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31</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7</a:t>
            </a:r>
            <a:r>
              <a:rPr lang="uk-UA" dirty="0" smtClean="0"/>
              <a:t>.2. </a:t>
            </a:r>
            <a:r>
              <a:rPr lang="uk-UA" dirty="0" smtClean="0"/>
              <a:t>Пряма і непряма дискримінація</a:t>
            </a:r>
            <a:endParaRPr lang="uk-UA" dirty="0"/>
          </a:p>
        </p:txBody>
      </p:sp>
      <p:sp>
        <p:nvSpPr>
          <p:cNvPr id="3" name="Содержимое 2"/>
          <p:cNvSpPr>
            <a:spLocks noGrp="1"/>
          </p:cNvSpPr>
          <p:nvPr>
            <p:ph idx="1"/>
          </p:nvPr>
        </p:nvSpPr>
        <p:spPr/>
        <p:txBody>
          <a:bodyPr>
            <a:normAutofit fontScale="92500" lnSpcReduction="10000"/>
          </a:bodyPr>
          <a:lstStyle/>
          <a:p>
            <a:pPr>
              <a:buNone/>
            </a:pPr>
            <a:endParaRPr lang="uk-UA" dirty="0" smtClean="0"/>
          </a:p>
          <a:p>
            <a:pPr>
              <a:buNone/>
            </a:pPr>
            <a:r>
              <a:rPr lang="uk-UA" dirty="0" smtClean="0"/>
              <a:t>А. Пряма дискримінація</a:t>
            </a:r>
          </a:p>
          <a:p>
            <a:r>
              <a:rPr lang="uk-UA" dirty="0" smtClean="0"/>
              <a:t>неоднакове, менш сприятливе поводження із особами, які знаходяться в порівняно однаковому положенні</a:t>
            </a:r>
            <a:r>
              <a:rPr lang="en-US" dirty="0" smtClean="0"/>
              <a:t> </a:t>
            </a:r>
            <a:endParaRPr lang="uk-UA" dirty="0" smtClean="0"/>
          </a:p>
          <a:p>
            <a:endParaRPr lang="uk-UA" dirty="0" smtClean="0"/>
          </a:p>
          <a:p>
            <a:pPr>
              <a:buNone/>
            </a:pPr>
            <a:r>
              <a:rPr lang="uk-UA" dirty="0" smtClean="0"/>
              <a:t>Б. Непряма дискримінація</a:t>
            </a:r>
          </a:p>
          <a:p>
            <a:r>
              <a:rPr lang="uk-UA" dirty="0" smtClean="0"/>
              <a:t>однакове, формально рівне поводження із особами різного положення, що фактично призводить до несприятливого положення одну групу осіб у порівнянні із іншою</a:t>
            </a:r>
            <a:endParaRPr lang="uk-UA" dirty="0"/>
          </a:p>
        </p:txBody>
      </p:sp>
      <p:sp>
        <p:nvSpPr>
          <p:cNvPr id="4" name="Дата 3"/>
          <p:cNvSpPr>
            <a:spLocks noGrp="1"/>
          </p:cNvSpPr>
          <p:nvPr>
            <p:ph type="dt" sz="half" idx="10"/>
          </p:nvPr>
        </p:nvSpPr>
        <p:spPr/>
        <p:txBody>
          <a:bodyPr/>
          <a:lstStyle/>
          <a:p>
            <a:fld id="{9413B50F-0EE7-4DB9-BBF3-8DB139BE4744}"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32</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929258"/>
          </a:xfrm>
        </p:spPr>
        <p:txBody>
          <a:bodyPr>
            <a:normAutofit/>
          </a:bodyPr>
          <a:lstStyle/>
          <a:p>
            <a:r>
              <a:rPr lang="uk-UA" sz="3200" dirty="0" smtClean="0">
                <a:solidFill>
                  <a:srgbClr val="FF0000"/>
                </a:solidFill>
              </a:rPr>
              <a:t>7.3. </a:t>
            </a:r>
            <a:r>
              <a:rPr lang="uk-UA" sz="3200" dirty="0" smtClean="0">
                <a:solidFill>
                  <a:srgbClr val="FF0000"/>
                </a:solidFill>
              </a:rPr>
              <a:t>Конституційні засади недискримінації</a:t>
            </a:r>
            <a:endParaRPr lang="uk-UA" sz="3200" dirty="0">
              <a:solidFill>
                <a:srgbClr val="FF0000"/>
              </a:solidFill>
            </a:endParaRPr>
          </a:p>
        </p:txBody>
      </p:sp>
      <p:sp>
        <p:nvSpPr>
          <p:cNvPr id="3" name="Содержимое 2"/>
          <p:cNvSpPr>
            <a:spLocks noGrp="1"/>
          </p:cNvSpPr>
          <p:nvPr>
            <p:ph idx="1"/>
          </p:nvPr>
        </p:nvSpPr>
        <p:spPr>
          <a:xfrm>
            <a:off x="457200" y="1556792"/>
            <a:ext cx="8229600" cy="4898016"/>
          </a:xfrm>
        </p:spPr>
        <p:txBody>
          <a:bodyPr>
            <a:normAutofit fontScale="70000" lnSpcReduction="20000"/>
          </a:bodyPr>
          <a:lstStyle/>
          <a:p>
            <a:endParaRPr lang="uk-UA" dirty="0" smtClean="0"/>
          </a:p>
          <a:p>
            <a:r>
              <a:rPr lang="uk-UA" dirty="0" smtClean="0"/>
              <a:t>класифікація, диференціація; </a:t>
            </a:r>
          </a:p>
          <a:p>
            <a:endParaRPr lang="uk-UA" dirty="0" smtClean="0"/>
          </a:p>
          <a:p>
            <a:r>
              <a:rPr lang="uk-UA" dirty="0" smtClean="0"/>
              <a:t>вказані або аналогічні ознаки; </a:t>
            </a:r>
          </a:p>
          <a:p>
            <a:endParaRPr lang="uk-UA" dirty="0" smtClean="0"/>
          </a:p>
          <a:p>
            <a:r>
              <a:rPr lang="uk-UA" dirty="0" smtClean="0"/>
              <a:t>стандарт застосування:</a:t>
            </a:r>
          </a:p>
          <a:p>
            <a:pPr lvl="1"/>
            <a:r>
              <a:rPr lang="uk-UA" dirty="0" smtClean="0"/>
              <a:t>чи є законодавче встановлення розрізнення; </a:t>
            </a:r>
          </a:p>
          <a:p>
            <a:pPr lvl="1"/>
            <a:r>
              <a:rPr lang="uk-UA" dirty="0" smtClean="0"/>
              <a:t>чи це має наслідком покладання надмірного тягаря, обов'язку або ставить у несприятливе становище  певну групу осіб;</a:t>
            </a:r>
          </a:p>
          <a:p>
            <a:pPr lvl="1"/>
            <a:r>
              <a:rPr lang="uk-UA" dirty="0" smtClean="0"/>
              <a:t>чи ґрунтується розрізнення на статті 14 ЄКПЛ?</a:t>
            </a:r>
          </a:p>
          <a:p>
            <a:endParaRPr lang="uk-UA" dirty="0" smtClean="0"/>
          </a:p>
          <a:p>
            <a:r>
              <a:rPr lang="uk-UA" dirty="0" smtClean="0"/>
              <a:t>виправдання розрізнення, що може становити дискримінацію:</a:t>
            </a:r>
          </a:p>
          <a:p>
            <a:pPr lvl="1"/>
            <a:r>
              <a:rPr lang="uk-UA" dirty="0" smtClean="0"/>
              <a:t>важливість і суспільна значущість мети, що переслідується і </a:t>
            </a:r>
            <a:r>
              <a:rPr lang="uk-UA" dirty="0" err="1" smtClean="0"/>
              <a:t>співмірно</a:t>
            </a:r>
            <a:r>
              <a:rPr lang="uk-UA" dirty="0" smtClean="0"/>
              <a:t> обмежує права і свободи;</a:t>
            </a:r>
          </a:p>
          <a:p>
            <a:pPr lvl="1"/>
            <a:r>
              <a:rPr lang="uk-UA" dirty="0" smtClean="0"/>
              <a:t>пропорційність покладеній меті.</a:t>
            </a:r>
            <a:endParaRPr lang="ru-RU" dirty="0" smtClean="0"/>
          </a:p>
          <a:p>
            <a:endParaRPr lang="uk-UA" dirty="0"/>
          </a:p>
        </p:txBody>
      </p:sp>
      <p:sp>
        <p:nvSpPr>
          <p:cNvPr id="4" name="Дата 3"/>
          <p:cNvSpPr>
            <a:spLocks noGrp="1"/>
          </p:cNvSpPr>
          <p:nvPr>
            <p:ph type="dt" sz="half" idx="10"/>
          </p:nvPr>
        </p:nvSpPr>
        <p:spPr/>
        <p:txBody>
          <a:bodyPr/>
          <a:lstStyle/>
          <a:p>
            <a:fld id="{71036930-B870-4F6F-BDA7-A0173EE5B450}"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33</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smtClean="0">
                <a:effectLst/>
              </a:rPr>
              <a:t>7.4. Непряма </a:t>
            </a:r>
            <a:r>
              <a:rPr lang="uk-UA" sz="3200" dirty="0" smtClean="0">
                <a:effectLst/>
              </a:rPr>
              <a:t>дискримінація:  </a:t>
            </a:r>
            <a:r>
              <a:rPr lang="en-US" sz="3200" dirty="0" smtClean="0">
                <a:effectLst/>
              </a:rPr>
              <a:t/>
            </a:r>
            <a:br>
              <a:rPr lang="en-US" sz="3200" dirty="0" smtClean="0">
                <a:effectLst/>
              </a:rPr>
            </a:br>
            <a:r>
              <a:rPr lang="en-US" sz="3200" dirty="0" smtClean="0">
                <a:effectLst/>
              </a:rPr>
              <a:t>case Hugh Jordan v. United Kingdom </a:t>
            </a:r>
            <a:endParaRPr lang="uk-UA" sz="3200" dirty="0">
              <a:effectLst/>
            </a:endParaRPr>
          </a:p>
        </p:txBody>
      </p:sp>
      <p:sp>
        <p:nvSpPr>
          <p:cNvPr id="3" name="Содержимое 2"/>
          <p:cNvSpPr>
            <a:spLocks noGrp="1"/>
          </p:cNvSpPr>
          <p:nvPr>
            <p:ph idx="1"/>
          </p:nvPr>
        </p:nvSpPr>
        <p:spPr/>
        <p:txBody>
          <a:bodyPr/>
          <a:lstStyle/>
          <a:p>
            <a:endParaRPr lang="en-US" dirty="0" smtClean="0"/>
          </a:p>
          <a:p>
            <a:pPr>
              <a:buNone/>
            </a:pPr>
            <a:r>
              <a:rPr lang="uk-UA" dirty="0" err="1" smtClean="0"/>
              <a:t>“Загальний</a:t>
            </a:r>
            <a:r>
              <a:rPr lang="uk-UA" dirty="0" smtClean="0"/>
              <a:t> політичний курс або заходи, що непропорційно упереджено впливають на певну групу, не зважаючи на те, що такий курс/захід не спрямований спеціально саме на цю </a:t>
            </a:r>
            <a:r>
              <a:rPr lang="uk-UA" dirty="0" err="1" smtClean="0"/>
              <a:t>групу”</a:t>
            </a:r>
            <a:r>
              <a:rPr lang="uk-UA" dirty="0" smtClean="0"/>
              <a:t>.</a:t>
            </a:r>
            <a:endParaRPr lang="uk-UA" dirty="0"/>
          </a:p>
        </p:txBody>
      </p:sp>
      <p:sp>
        <p:nvSpPr>
          <p:cNvPr id="4" name="Дата 3"/>
          <p:cNvSpPr>
            <a:spLocks noGrp="1"/>
          </p:cNvSpPr>
          <p:nvPr>
            <p:ph type="dt" sz="half" idx="10"/>
          </p:nvPr>
        </p:nvSpPr>
        <p:spPr/>
        <p:txBody>
          <a:bodyPr/>
          <a:lstStyle/>
          <a:p>
            <a:fld id="{7641CA1F-F579-4A65-8A0F-C96F9D83D85E}"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34</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7.5. </a:t>
            </a:r>
            <a:r>
              <a:rPr lang="en-US" sz="2800" dirty="0" smtClean="0"/>
              <a:t>D.H</a:t>
            </a:r>
            <a:r>
              <a:rPr lang="en-US" sz="2800" dirty="0" smtClean="0"/>
              <a:t>. and Others v. </a:t>
            </a:r>
            <a:r>
              <a:rPr lang="en-US" sz="2800" dirty="0" smtClean="0"/>
              <a:t>the </a:t>
            </a:r>
            <a:r>
              <a:rPr lang="en-US" sz="2800" dirty="0" smtClean="0"/>
              <a:t>Czech Republic (</a:t>
            </a:r>
            <a:r>
              <a:rPr lang="en-US" sz="2800" dirty="0" smtClean="0"/>
              <a:t>2007)</a:t>
            </a:r>
            <a:endParaRPr lang="uk-UA" sz="2800" dirty="0"/>
          </a:p>
        </p:txBody>
      </p:sp>
      <p:sp>
        <p:nvSpPr>
          <p:cNvPr id="3" name="Содержимое 2"/>
          <p:cNvSpPr>
            <a:spLocks noGrp="1"/>
          </p:cNvSpPr>
          <p:nvPr>
            <p:ph idx="1"/>
          </p:nvPr>
        </p:nvSpPr>
        <p:spPr/>
        <p:txBody>
          <a:bodyPr>
            <a:normAutofit fontScale="62500" lnSpcReduction="20000"/>
          </a:bodyPr>
          <a:lstStyle/>
          <a:p>
            <a:endParaRPr lang="uk-UA" dirty="0" smtClean="0"/>
          </a:p>
          <a:p>
            <a:pPr>
              <a:buNone/>
            </a:pPr>
            <a:r>
              <a:rPr lang="uk-UA" dirty="0" smtClean="0"/>
              <a:t>Заявники, школярі циганського походження, були поміщені в «спеціальні школи», призначені для дітей з утрудненнями в придбанні знань, і не мали можливості відвідувати «звичайні» школи.</a:t>
            </a:r>
          </a:p>
          <a:p>
            <a:pPr>
              <a:buNone/>
            </a:pPr>
            <a:r>
              <a:rPr lang="uk-UA" dirty="0" smtClean="0"/>
              <a:t>Заявники стверджували, що приміщення їх у спеціальні школи було дискримінаційним щодо користування правом на освіту, з причини їх етнічного походження, що порушило Статтю 15, розглянуту в поєднанні зі Статтею 2 Протоколу 1 (право на освіта). </a:t>
            </a:r>
          </a:p>
          <a:p>
            <a:pPr>
              <a:buNone/>
            </a:pPr>
            <a:r>
              <a:rPr lang="uk-UA" dirty="0" smtClean="0"/>
              <a:t>Вони заявили, що до них було застосовано нерівне звернення в освітній сфері в порівнянні з дітьми </a:t>
            </a:r>
            <a:r>
              <a:rPr lang="uk-UA" dirty="0" err="1" smtClean="0"/>
              <a:t>нециганского</a:t>
            </a:r>
            <a:r>
              <a:rPr lang="uk-UA" dirty="0" smtClean="0"/>
              <a:t> походження. Різниця в поводженні полягала в тому, що їхніх дітей поміщали в спеціальні школи без достатнього обґрунтування, де вони почали освіту значно гіршої якості, ніж у звичайних школах, і в результаті чого вони могли здобувати середню освіту тільки в спеціальних професійно-технічних центрах.</a:t>
            </a:r>
            <a:endParaRPr lang="uk-UA" dirty="0"/>
          </a:p>
        </p:txBody>
      </p:sp>
      <p:sp>
        <p:nvSpPr>
          <p:cNvPr id="4" name="Дата 3"/>
          <p:cNvSpPr>
            <a:spLocks noGrp="1"/>
          </p:cNvSpPr>
          <p:nvPr>
            <p:ph type="dt" sz="half" idx="10"/>
          </p:nvPr>
        </p:nvSpPr>
        <p:spPr/>
        <p:txBody>
          <a:bodyPr/>
          <a:lstStyle/>
          <a:p>
            <a:fld id="{99894E6F-90C5-4DDD-8F5E-0EC6B34C41B7}"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35</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066800"/>
          </a:xfrm>
        </p:spPr>
        <p:txBody>
          <a:bodyPr>
            <a:normAutofit/>
          </a:bodyPr>
          <a:lstStyle/>
          <a:p>
            <a:r>
              <a:rPr lang="uk-UA" dirty="0" smtClean="0"/>
              <a:t>8. Демократія</a:t>
            </a:r>
            <a:r>
              <a:rPr lang="uk-UA" dirty="0" smtClean="0"/>
              <a:t>. </a:t>
            </a:r>
            <a:endParaRPr lang="uk-UA" dirty="0"/>
          </a:p>
        </p:txBody>
      </p:sp>
      <p:sp>
        <p:nvSpPr>
          <p:cNvPr id="3" name="Содержимое 2"/>
          <p:cNvSpPr>
            <a:spLocks noGrp="1"/>
          </p:cNvSpPr>
          <p:nvPr>
            <p:ph idx="1"/>
          </p:nvPr>
        </p:nvSpPr>
        <p:spPr>
          <a:xfrm>
            <a:off x="457200" y="2060848"/>
            <a:ext cx="8229600" cy="4513688"/>
          </a:xfrm>
        </p:spPr>
        <p:txBody>
          <a:bodyPr>
            <a:normAutofit lnSpcReduction="10000"/>
          </a:bodyPr>
          <a:lstStyle/>
          <a:p>
            <a:endParaRPr lang="uk-UA" dirty="0" smtClean="0"/>
          </a:p>
          <a:p>
            <a:r>
              <a:rPr lang="uk-UA" dirty="0" smtClean="0"/>
              <a:t>Доктрини ліберальної демократії Роберта Даля;</a:t>
            </a:r>
          </a:p>
          <a:p>
            <a:r>
              <a:rPr lang="uk-UA" dirty="0" smtClean="0"/>
              <a:t>Доктрина </a:t>
            </a:r>
            <a:r>
              <a:rPr lang="uk-UA" dirty="0" err="1" smtClean="0"/>
              <a:t>консоціативної</a:t>
            </a:r>
            <a:r>
              <a:rPr lang="uk-UA" dirty="0" smtClean="0"/>
              <a:t> демократії </a:t>
            </a:r>
            <a:r>
              <a:rPr lang="uk-UA" dirty="0" err="1" smtClean="0"/>
              <a:t>Арендта</a:t>
            </a:r>
            <a:r>
              <a:rPr lang="uk-UA" dirty="0" smtClean="0"/>
              <a:t> </a:t>
            </a:r>
            <a:r>
              <a:rPr lang="uk-UA" dirty="0" err="1" smtClean="0"/>
              <a:t>Лійпгарта</a:t>
            </a:r>
            <a:r>
              <a:rPr lang="uk-UA" dirty="0" smtClean="0"/>
              <a:t>;</a:t>
            </a:r>
          </a:p>
          <a:p>
            <a:r>
              <a:rPr lang="uk-UA" dirty="0" smtClean="0"/>
              <a:t>Доктрина </a:t>
            </a:r>
            <a:r>
              <a:rPr lang="uk-UA" dirty="0" err="1" smtClean="0"/>
              <a:t>деліберативної</a:t>
            </a:r>
            <a:r>
              <a:rPr lang="uk-UA" dirty="0" smtClean="0"/>
              <a:t> демократії </a:t>
            </a:r>
            <a:r>
              <a:rPr lang="uk-UA" dirty="0" err="1" smtClean="0"/>
              <a:t>Юрґена</a:t>
            </a:r>
            <a:r>
              <a:rPr lang="uk-UA" dirty="0" smtClean="0"/>
              <a:t> </a:t>
            </a:r>
            <a:r>
              <a:rPr lang="uk-UA" dirty="0" err="1" smtClean="0"/>
              <a:t>Габермаса</a:t>
            </a:r>
            <a:r>
              <a:rPr lang="uk-UA" dirty="0" smtClean="0"/>
              <a:t>;</a:t>
            </a:r>
          </a:p>
          <a:p>
            <a:r>
              <a:rPr lang="uk-UA" dirty="0" smtClean="0"/>
              <a:t>Доктрина </a:t>
            </a:r>
            <a:r>
              <a:rPr lang="uk-UA" dirty="0" err="1" smtClean="0"/>
              <a:t>делегативної</a:t>
            </a:r>
            <a:r>
              <a:rPr lang="uk-UA" dirty="0" smtClean="0"/>
              <a:t> демократії О</a:t>
            </a:r>
            <a:r>
              <a:rPr lang="en-US" dirty="0" smtClean="0"/>
              <a:t>’</a:t>
            </a:r>
            <a:r>
              <a:rPr lang="uk-UA" dirty="0" err="1" smtClean="0"/>
              <a:t>Донелла</a:t>
            </a:r>
            <a:r>
              <a:rPr lang="uk-UA" dirty="0" smtClean="0"/>
              <a:t>;</a:t>
            </a:r>
          </a:p>
          <a:p>
            <a:r>
              <a:rPr lang="uk-UA" dirty="0" smtClean="0"/>
              <a:t>Залізний закон олігархії </a:t>
            </a:r>
            <a:r>
              <a:rPr lang="uk-UA" dirty="0" err="1" smtClean="0"/>
              <a:t>Роберто</a:t>
            </a:r>
            <a:r>
              <a:rPr lang="uk-UA" dirty="0" smtClean="0"/>
              <a:t> </a:t>
            </a:r>
            <a:r>
              <a:rPr lang="uk-UA" dirty="0" err="1" smtClean="0"/>
              <a:t>Міхелса</a:t>
            </a:r>
            <a:endParaRPr lang="uk-UA" dirty="0"/>
          </a:p>
        </p:txBody>
      </p:sp>
      <p:sp>
        <p:nvSpPr>
          <p:cNvPr id="4" name="Дата 3"/>
          <p:cNvSpPr>
            <a:spLocks noGrp="1"/>
          </p:cNvSpPr>
          <p:nvPr>
            <p:ph type="dt" sz="half" idx="10"/>
          </p:nvPr>
        </p:nvSpPr>
        <p:spPr/>
        <p:txBody>
          <a:bodyPr/>
          <a:lstStyle/>
          <a:p>
            <a:fld id="{2B0B25D7-67C4-4616-B2F2-D2C13729BCE8}"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36</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1"/>
          <p:cNvSpPr>
            <a:spLocks noGrp="1"/>
          </p:cNvSpPr>
          <p:nvPr>
            <p:ph sz="quarter" idx="1"/>
          </p:nvPr>
        </p:nvSpPr>
        <p:spPr>
          <a:xfrm>
            <a:off x="3635896" y="1340768"/>
            <a:ext cx="5136902" cy="5112568"/>
          </a:xfrm>
        </p:spPr>
        <p:txBody>
          <a:bodyPr>
            <a:normAutofit fontScale="92500"/>
          </a:bodyPr>
          <a:lstStyle/>
          <a:p>
            <a:r>
              <a:rPr lang="uk-UA" sz="2400" dirty="0" smtClean="0"/>
              <a:t>Демократія спирається на свідомого громадянина, який поважає республіканську традицію.</a:t>
            </a:r>
            <a:endParaRPr lang="en-US" sz="2400" dirty="0" smtClean="0"/>
          </a:p>
          <a:p>
            <a:r>
              <a:rPr lang="uk-UA" sz="2400" dirty="0" smtClean="0"/>
              <a:t>Традиція республіканізму (представництво і рівність).</a:t>
            </a:r>
          </a:p>
          <a:p>
            <a:r>
              <a:rPr lang="uk-UA" sz="2400" dirty="0" smtClean="0"/>
              <a:t>Балансування інтересів в багатоманітному суспільстві.</a:t>
            </a:r>
          </a:p>
          <a:p>
            <a:r>
              <a:rPr lang="uk-UA" sz="2400" dirty="0" smtClean="0"/>
              <a:t>Вимоги і стандарти демократичної процедури:</a:t>
            </a:r>
          </a:p>
          <a:p>
            <a:pPr lvl="1"/>
            <a:r>
              <a:rPr lang="uk-UA" sz="2400" dirty="0" smtClean="0"/>
              <a:t>засіб захисту особистої свободи і людського розвитку;</a:t>
            </a:r>
          </a:p>
          <a:p>
            <a:pPr lvl="1"/>
            <a:r>
              <a:rPr lang="uk-UA" sz="2400" dirty="0" smtClean="0"/>
              <a:t>засіб захисту особистих інтересів</a:t>
            </a:r>
          </a:p>
          <a:p>
            <a:pPr lvl="1"/>
            <a:endParaRPr lang="uk-UA" dirty="0" smtClean="0"/>
          </a:p>
          <a:p>
            <a:endParaRPr lang="uk-UA" dirty="0" smtClean="0"/>
          </a:p>
        </p:txBody>
      </p:sp>
      <p:sp>
        <p:nvSpPr>
          <p:cNvPr id="10244" name="Заголовок 3"/>
          <p:cNvSpPr>
            <a:spLocks noGrp="1"/>
          </p:cNvSpPr>
          <p:nvPr>
            <p:ph type="title"/>
          </p:nvPr>
        </p:nvSpPr>
        <p:spPr>
          <a:xfrm>
            <a:off x="899592" y="476672"/>
            <a:ext cx="3672408" cy="792088"/>
          </a:xfrm>
        </p:spPr>
        <p:txBody>
          <a:bodyPr/>
          <a:lstStyle/>
          <a:p>
            <a:pPr>
              <a:spcAft>
                <a:spcPts val="600"/>
              </a:spcAft>
            </a:pPr>
            <a:r>
              <a:rPr lang="uk-UA" sz="2400" dirty="0" smtClean="0"/>
              <a:t>8.1. Роберт </a:t>
            </a:r>
            <a:r>
              <a:rPr lang="uk-UA" sz="2400" dirty="0" smtClean="0"/>
              <a:t>Алан Даль</a:t>
            </a:r>
          </a:p>
        </p:txBody>
      </p:sp>
      <p:pic>
        <p:nvPicPr>
          <p:cNvPr id="10245" name="Picture 3" descr="C:\Users\Misha\Documents\Law_School\Law_School_2014\presentation's\images\dahl.jpg"/>
          <p:cNvPicPr>
            <a:picLocks noChangeAspect="1" noChangeArrowheads="1"/>
          </p:cNvPicPr>
          <p:nvPr/>
        </p:nvPicPr>
        <p:blipFill>
          <a:blip r:embed="rId2" cstate="print"/>
          <a:srcRect/>
          <a:stretch>
            <a:fillRect/>
          </a:stretch>
        </p:blipFill>
        <p:spPr bwMode="auto">
          <a:xfrm>
            <a:off x="611188" y="1557338"/>
            <a:ext cx="2762250" cy="3676650"/>
          </a:xfrm>
          <a:prstGeom prst="rect">
            <a:avLst/>
          </a:prstGeom>
          <a:noFill/>
          <a:ln w="9525">
            <a:noFill/>
            <a:miter lim="800000"/>
            <a:headEnd/>
            <a:tailEnd/>
          </a:ln>
        </p:spPr>
      </p:pic>
      <p:sp>
        <p:nvSpPr>
          <p:cNvPr id="10246" name="Дата 5"/>
          <p:cNvSpPr>
            <a:spLocks noGrp="1"/>
          </p:cNvSpPr>
          <p:nvPr>
            <p:ph type="dt" sz="quarter" idx="10"/>
          </p:nvPr>
        </p:nvSpPr>
        <p:spPr>
          <a:xfrm>
            <a:off x="5791200" y="6203950"/>
            <a:ext cx="2590800" cy="384175"/>
          </a:xfrm>
          <a:noFill/>
        </p:spPr>
        <p:txBody>
          <a:bodyPr/>
          <a:lstStyle/>
          <a:p>
            <a:fld id="{716150A0-D6C5-4CAC-B606-C3D2097D2384}" type="datetime1">
              <a:rPr lang="ru-RU" smtClean="0"/>
              <a:t>28.09.2016</a:t>
            </a:fld>
            <a:endParaRPr lang="ru-RU" smtClean="0"/>
          </a:p>
        </p:txBody>
      </p:sp>
      <p:sp>
        <p:nvSpPr>
          <p:cNvPr id="10247" name="Номер слайда 6"/>
          <p:cNvSpPr>
            <a:spLocks noGrp="1"/>
          </p:cNvSpPr>
          <p:nvPr>
            <p:ph type="sldNum" sz="quarter" idx="12"/>
          </p:nvPr>
        </p:nvSpPr>
        <p:spPr>
          <a:xfrm>
            <a:off x="8410575" y="6181725"/>
            <a:ext cx="609600" cy="457200"/>
          </a:xfrm>
          <a:noFill/>
        </p:spPr>
        <p:txBody>
          <a:bodyPr/>
          <a:lstStyle/>
          <a:p>
            <a:fld id="{3A114DF9-5B65-478F-B908-D0A4DD474C4C}" type="slidenum">
              <a:rPr lang="ru-RU" smtClean="0"/>
              <a:pPr/>
              <a:t>37</a:t>
            </a:fld>
            <a:endParaRPr lang="ru-RU" smtClean="0"/>
          </a:p>
        </p:txBody>
      </p:sp>
      <p:sp>
        <p:nvSpPr>
          <p:cNvPr id="10248" name="Нижний колонтитул 7"/>
          <p:cNvSpPr>
            <a:spLocks noGrp="1"/>
          </p:cNvSpPr>
          <p:nvPr>
            <p:ph type="ftr" sz="quarter" idx="11"/>
          </p:nvPr>
        </p:nvSpPr>
        <p:spPr>
          <a:xfrm>
            <a:off x="2133600" y="6203950"/>
            <a:ext cx="3581400" cy="384175"/>
          </a:xfrm>
          <a:noFill/>
        </p:spPr>
        <p:txBody>
          <a:bodyPr/>
          <a:lstStyle/>
          <a:p>
            <a:r>
              <a:rPr lang="ru-RU" smtClean="0"/>
              <a:t>(с) М. Савчин Основоположні конституційні принципи</a:t>
            </a:r>
            <a:endParaRPr lang="ru-RU"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1"/>
          <p:cNvSpPr>
            <a:spLocks noGrp="1"/>
          </p:cNvSpPr>
          <p:nvPr>
            <p:ph sz="quarter" idx="1"/>
          </p:nvPr>
        </p:nvSpPr>
        <p:spPr>
          <a:xfrm>
            <a:off x="3707904" y="1570321"/>
            <a:ext cx="5102352" cy="4594983"/>
          </a:xfrm>
        </p:spPr>
        <p:txBody>
          <a:bodyPr/>
          <a:lstStyle/>
          <a:p>
            <a:endParaRPr lang="uk-UA" sz="2400" dirty="0" smtClean="0"/>
          </a:p>
          <a:p>
            <a:r>
              <a:rPr lang="uk-UA" sz="2400" dirty="0" smtClean="0"/>
              <a:t>Здійснення </a:t>
            </a:r>
            <a:r>
              <a:rPr lang="uk-UA" sz="2400" dirty="0" smtClean="0"/>
              <a:t>влади великою коаліцією;</a:t>
            </a:r>
          </a:p>
          <a:p>
            <a:r>
              <a:rPr lang="uk-UA" sz="2400" dirty="0" smtClean="0"/>
              <a:t>Кожен член коаліції має право вето на запроваджувані заходи як гарантія прав меншості;</a:t>
            </a:r>
          </a:p>
          <a:p>
            <a:r>
              <a:rPr lang="uk-UA" sz="2400" dirty="0" smtClean="0"/>
              <a:t>Пропорційність як важливий принцип заміщення посад та розподілу бюджетних коштів;</a:t>
            </a:r>
          </a:p>
          <a:p>
            <a:r>
              <a:rPr lang="uk-UA" sz="2400" dirty="0" smtClean="0"/>
              <a:t>Високий рівень автономності </a:t>
            </a:r>
            <a:br>
              <a:rPr lang="uk-UA" sz="2400" dirty="0" smtClean="0"/>
            </a:br>
            <a:r>
              <a:rPr lang="uk-UA" sz="2400" dirty="0" smtClean="0"/>
              <a:t>кожного сегменту управління</a:t>
            </a:r>
          </a:p>
        </p:txBody>
      </p:sp>
      <p:sp>
        <p:nvSpPr>
          <p:cNvPr id="12292" name="Заголовок 3"/>
          <p:cNvSpPr>
            <a:spLocks noGrp="1"/>
          </p:cNvSpPr>
          <p:nvPr>
            <p:ph type="title"/>
          </p:nvPr>
        </p:nvSpPr>
        <p:spPr>
          <a:xfrm>
            <a:off x="971600" y="620688"/>
            <a:ext cx="3744416" cy="877824"/>
          </a:xfrm>
        </p:spPr>
        <p:txBody>
          <a:bodyPr>
            <a:normAutofit fontScale="90000"/>
          </a:bodyPr>
          <a:lstStyle/>
          <a:p>
            <a:r>
              <a:rPr lang="uk-UA" sz="2800" dirty="0" smtClean="0"/>
              <a:t>8.2. </a:t>
            </a:r>
            <a:r>
              <a:rPr lang="uk-UA" sz="2800" dirty="0" err="1" smtClean="0"/>
              <a:t>Арендт</a:t>
            </a:r>
            <a:r>
              <a:rPr lang="uk-UA" sz="2800" dirty="0" smtClean="0"/>
              <a:t> </a:t>
            </a:r>
            <a:r>
              <a:rPr lang="uk-UA" sz="2800" dirty="0" err="1" smtClean="0"/>
              <a:t>Лійпгарт</a:t>
            </a:r>
            <a:endParaRPr lang="uk-UA" sz="2800" dirty="0" smtClean="0"/>
          </a:p>
        </p:txBody>
      </p:sp>
      <p:pic>
        <p:nvPicPr>
          <p:cNvPr id="12293" name="Picture 2" descr="C:\Users\Misha\Documents\Law_School\Law_School_2014\presentation's\images\lijphart07.jpg"/>
          <p:cNvPicPr>
            <a:picLocks noChangeAspect="1" noChangeArrowheads="1"/>
          </p:cNvPicPr>
          <p:nvPr/>
        </p:nvPicPr>
        <p:blipFill>
          <a:blip r:embed="rId2" cstate="print"/>
          <a:srcRect/>
          <a:stretch>
            <a:fillRect/>
          </a:stretch>
        </p:blipFill>
        <p:spPr bwMode="auto">
          <a:xfrm>
            <a:off x="827584" y="2276872"/>
            <a:ext cx="2584450" cy="3744913"/>
          </a:xfrm>
          <a:prstGeom prst="rect">
            <a:avLst/>
          </a:prstGeom>
          <a:noFill/>
          <a:ln w="9525">
            <a:noFill/>
            <a:miter lim="800000"/>
            <a:headEnd/>
            <a:tailEnd/>
          </a:ln>
        </p:spPr>
      </p:pic>
      <p:sp>
        <p:nvSpPr>
          <p:cNvPr id="12294" name="Дата 5"/>
          <p:cNvSpPr>
            <a:spLocks noGrp="1"/>
          </p:cNvSpPr>
          <p:nvPr>
            <p:ph type="dt" sz="quarter" idx="10"/>
          </p:nvPr>
        </p:nvSpPr>
        <p:spPr>
          <a:xfrm>
            <a:off x="5791200" y="6203950"/>
            <a:ext cx="2590800" cy="384175"/>
          </a:xfrm>
          <a:noFill/>
        </p:spPr>
        <p:txBody>
          <a:bodyPr/>
          <a:lstStyle/>
          <a:p>
            <a:fld id="{72A3D25A-619E-499D-893D-A75699162EDC}" type="datetime1">
              <a:rPr lang="ru-RU" smtClean="0"/>
              <a:t>28.09.2016</a:t>
            </a:fld>
            <a:endParaRPr lang="ru-RU" smtClean="0"/>
          </a:p>
        </p:txBody>
      </p:sp>
      <p:sp>
        <p:nvSpPr>
          <p:cNvPr id="12295" name="Номер слайда 6"/>
          <p:cNvSpPr>
            <a:spLocks noGrp="1"/>
          </p:cNvSpPr>
          <p:nvPr>
            <p:ph type="sldNum" sz="quarter" idx="12"/>
          </p:nvPr>
        </p:nvSpPr>
        <p:spPr>
          <a:xfrm>
            <a:off x="8410575" y="6181725"/>
            <a:ext cx="609600" cy="457200"/>
          </a:xfrm>
          <a:noFill/>
        </p:spPr>
        <p:txBody>
          <a:bodyPr/>
          <a:lstStyle/>
          <a:p>
            <a:fld id="{4A30CDE7-B04A-46CD-800F-9DEAF6869CF2}" type="slidenum">
              <a:rPr lang="ru-RU" smtClean="0"/>
              <a:pPr/>
              <a:t>38</a:t>
            </a:fld>
            <a:endParaRPr lang="ru-RU" smtClean="0"/>
          </a:p>
        </p:txBody>
      </p:sp>
      <p:sp>
        <p:nvSpPr>
          <p:cNvPr id="12296" name="Нижний колонтитул 7"/>
          <p:cNvSpPr>
            <a:spLocks noGrp="1"/>
          </p:cNvSpPr>
          <p:nvPr>
            <p:ph type="ftr" sz="quarter" idx="11"/>
          </p:nvPr>
        </p:nvSpPr>
        <p:spPr>
          <a:xfrm>
            <a:off x="2133600" y="6203950"/>
            <a:ext cx="3581400" cy="384175"/>
          </a:xfrm>
          <a:noFill/>
        </p:spPr>
        <p:txBody>
          <a:bodyPr/>
          <a:lstStyle/>
          <a:p>
            <a:r>
              <a:rPr lang="ru-RU" smtClean="0"/>
              <a:t>(с) М. Савчин Основоположні конституційні принципи</a:t>
            </a:r>
            <a:endParaRPr lang="ru-RU"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3276600" y="1268760"/>
            <a:ext cx="5616575" cy="4968552"/>
          </a:xfrm>
        </p:spPr>
        <p:txBody>
          <a:bodyPr>
            <a:normAutofit fontScale="62500" lnSpcReduction="20000"/>
          </a:bodyPr>
          <a:lstStyle/>
          <a:p>
            <a:pPr>
              <a:buFont typeface="Wingdings" pitchFamily="2" charset="2"/>
              <a:buNone/>
              <a:defRPr/>
            </a:pPr>
            <a:endParaRPr lang="uk-UA" dirty="0" smtClean="0"/>
          </a:p>
          <a:p>
            <a:pPr>
              <a:buFont typeface="Wingdings" pitchFamily="2" charset="2"/>
              <a:buNone/>
              <a:defRPr/>
            </a:pPr>
            <a:r>
              <a:rPr lang="uk-UA" dirty="0" smtClean="0">
                <a:solidFill>
                  <a:srgbClr val="FF0000"/>
                </a:solidFill>
              </a:rPr>
              <a:t>Теорія комунікативної (</a:t>
            </a:r>
            <a:r>
              <a:rPr lang="uk-UA" dirty="0" err="1" smtClean="0">
                <a:solidFill>
                  <a:srgbClr val="FF0000"/>
                </a:solidFill>
              </a:rPr>
              <a:t>деліберативної</a:t>
            </a:r>
            <a:r>
              <a:rPr lang="uk-UA" dirty="0" smtClean="0">
                <a:solidFill>
                  <a:srgbClr val="FF0000"/>
                </a:solidFill>
              </a:rPr>
              <a:t> демократії</a:t>
            </a:r>
            <a:r>
              <a:rPr lang="uk-UA" dirty="0" smtClean="0">
                <a:solidFill>
                  <a:schemeClr val="accent6">
                    <a:lumMod val="40000"/>
                    <a:lumOff val="60000"/>
                  </a:schemeClr>
                </a:solidFill>
              </a:rPr>
              <a:t>):</a:t>
            </a:r>
          </a:p>
          <a:p>
            <a:pPr>
              <a:buFont typeface="Wingdings" pitchFamily="2" charset="2"/>
              <a:buNone/>
              <a:defRPr/>
            </a:pPr>
            <a:endParaRPr lang="uk-UA" dirty="0" smtClean="0"/>
          </a:p>
          <a:p>
            <a:pPr>
              <a:defRPr/>
            </a:pPr>
            <a:r>
              <a:rPr lang="uk-UA" sz="3400" dirty="0" err="1" smtClean="0"/>
              <a:t>Інтерсуб'єктність</a:t>
            </a:r>
            <a:r>
              <a:rPr lang="uk-UA" sz="3400" dirty="0" smtClean="0"/>
              <a:t> </a:t>
            </a:r>
            <a:r>
              <a:rPr lang="uk-UA" sz="3400" dirty="0" smtClean="0"/>
              <a:t>суспільної взаємодії;</a:t>
            </a:r>
          </a:p>
          <a:p>
            <a:pPr>
              <a:defRPr/>
            </a:pPr>
            <a:r>
              <a:rPr lang="uk-UA" sz="3400" dirty="0" smtClean="0"/>
              <a:t>Багаторівневість ухвалення рішень &gt; багаторівневий конституціоналізм; </a:t>
            </a:r>
          </a:p>
          <a:p>
            <a:pPr>
              <a:defRPr/>
            </a:pPr>
            <a:r>
              <a:rPr lang="uk-UA" sz="3400" dirty="0" smtClean="0"/>
              <a:t>Принцип </a:t>
            </a:r>
            <a:r>
              <a:rPr lang="uk-UA" sz="3400" dirty="0" err="1" smtClean="0"/>
              <a:t>дорадчості</a:t>
            </a:r>
            <a:r>
              <a:rPr lang="uk-UA" sz="3400" dirty="0" smtClean="0"/>
              <a:t> в ухвалюванні рішень;</a:t>
            </a:r>
          </a:p>
          <a:p>
            <a:pPr>
              <a:defRPr/>
            </a:pPr>
            <a:r>
              <a:rPr lang="uk-UA" sz="3400" dirty="0" smtClean="0"/>
              <a:t>Рефлективність при ухваленні владних рішень;</a:t>
            </a:r>
          </a:p>
          <a:p>
            <a:pPr>
              <a:defRPr/>
            </a:pPr>
            <a:r>
              <a:rPr lang="uk-UA" sz="3400" dirty="0" smtClean="0"/>
              <a:t>Принцип зваженості і збалансованості </a:t>
            </a:r>
            <a:r>
              <a:rPr lang="uk-UA" sz="3400" dirty="0" err="1" smtClean="0"/>
              <a:t>ухвалюваних</a:t>
            </a:r>
            <a:r>
              <a:rPr lang="uk-UA" sz="3400" dirty="0" smtClean="0"/>
              <a:t> рішень;</a:t>
            </a:r>
          </a:p>
          <a:p>
            <a:pPr>
              <a:defRPr/>
            </a:pPr>
            <a:r>
              <a:rPr lang="uk-UA" sz="3400" dirty="0" smtClean="0"/>
              <a:t>Демократична легітимність </a:t>
            </a:r>
            <a:r>
              <a:rPr lang="uk-UA" sz="3400" dirty="0" err="1" smtClean="0"/>
              <a:t>юдикатури</a:t>
            </a:r>
            <a:r>
              <a:rPr lang="uk-UA" sz="3400" dirty="0" smtClean="0"/>
              <a:t> і парламентська  демократія </a:t>
            </a:r>
          </a:p>
          <a:p>
            <a:pPr>
              <a:defRPr/>
            </a:pPr>
            <a:endParaRPr lang="uk-UA" dirty="0"/>
          </a:p>
        </p:txBody>
      </p:sp>
      <p:sp>
        <p:nvSpPr>
          <p:cNvPr id="13316" name="Заголовок 3"/>
          <p:cNvSpPr>
            <a:spLocks noGrp="1"/>
          </p:cNvSpPr>
          <p:nvPr>
            <p:ph type="title"/>
          </p:nvPr>
        </p:nvSpPr>
        <p:spPr>
          <a:xfrm>
            <a:off x="251520" y="764704"/>
            <a:ext cx="3383280" cy="877824"/>
          </a:xfrm>
        </p:spPr>
        <p:txBody>
          <a:bodyPr/>
          <a:lstStyle/>
          <a:p>
            <a:r>
              <a:rPr lang="uk-UA" sz="2400" dirty="0" smtClean="0"/>
              <a:t>8.3. </a:t>
            </a:r>
            <a:r>
              <a:rPr lang="uk-UA" sz="2400" dirty="0" err="1" smtClean="0"/>
              <a:t>Юрген</a:t>
            </a:r>
            <a:r>
              <a:rPr lang="uk-UA" sz="2400" dirty="0" smtClean="0"/>
              <a:t> </a:t>
            </a:r>
            <a:r>
              <a:rPr lang="uk-UA" sz="2400" dirty="0" err="1" smtClean="0"/>
              <a:t>Габермас</a:t>
            </a:r>
            <a:r>
              <a:rPr lang="uk-UA" sz="2400" dirty="0" smtClean="0"/>
              <a:t/>
            </a:r>
            <a:br>
              <a:rPr lang="uk-UA" sz="2400" dirty="0" smtClean="0"/>
            </a:br>
            <a:endParaRPr lang="uk-UA" sz="2400" dirty="0" smtClean="0"/>
          </a:p>
        </p:txBody>
      </p:sp>
      <p:pic>
        <p:nvPicPr>
          <p:cNvPr id="13317" name="Picture 2" descr="C:\Users\Misha\Documents\Law_School\Law_School_2014\presentation's\images\Habermas.jpg"/>
          <p:cNvPicPr>
            <a:picLocks noChangeAspect="1" noChangeArrowheads="1"/>
          </p:cNvPicPr>
          <p:nvPr/>
        </p:nvPicPr>
        <p:blipFill>
          <a:blip r:embed="rId2" cstate="print"/>
          <a:srcRect/>
          <a:stretch>
            <a:fillRect/>
          </a:stretch>
        </p:blipFill>
        <p:spPr bwMode="auto">
          <a:xfrm>
            <a:off x="539552" y="2276872"/>
            <a:ext cx="2363787" cy="3436937"/>
          </a:xfrm>
          <a:prstGeom prst="rect">
            <a:avLst/>
          </a:prstGeom>
          <a:noFill/>
          <a:ln w="9525">
            <a:noFill/>
            <a:miter lim="800000"/>
            <a:headEnd/>
            <a:tailEnd/>
          </a:ln>
        </p:spPr>
      </p:pic>
      <p:sp>
        <p:nvSpPr>
          <p:cNvPr id="13318" name="Дата 5"/>
          <p:cNvSpPr>
            <a:spLocks noGrp="1"/>
          </p:cNvSpPr>
          <p:nvPr>
            <p:ph type="dt" sz="quarter" idx="10"/>
          </p:nvPr>
        </p:nvSpPr>
        <p:spPr>
          <a:xfrm>
            <a:off x="5791200" y="6203950"/>
            <a:ext cx="2590800" cy="384175"/>
          </a:xfrm>
          <a:noFill/>
        </p:spPr>
        <p:txBody>
          <a:bodyPr/>
          <a:lstStyle/>
          <a:p>
            <a:fld id="{63DD731C-D7DB-4619-8D7C-45CA53476DA1}" type="datetime1">
              <a:rPr lang="ru-RU" smtClean="0"/>
              <a:t>28.09.2016</a:t>
            </a:fld>
            <a:endParaRPr lang="ru-RU" smtClean="0"/>
          </a:p>
        </p:txBody>
      </p:sp>
      <p:sp>
        <p:nvSpPr>
          <p:cNvPr id="13319" name="Номер слайда 6"/>
          <p:cNvSpPr>
            <a:spLocks noGrp="1"/>
          </p:cNvSpPr>
          <p:nvPr>
            <p:ph type="sldNum" sz="quarter" idx="12"/>
          </p:nvPr>
        </p:nvSpPr>
        <p:spPr>
          <a:xfrm>
            <a:off x="8410575" y="6181725"/>
            <a:ext cx="609600" cy="457200"/>
          </a:xfrm>
          <a:noFill/>
        </p:spPr>
        <p:txBody>
          <a:bodyPr/>
          <a:lstStyle/>
          <a:p>
            <a:fld id="{87DE4C30-E14B-4F34-8554-0CA1E904A557}" type="slidenum">
              <a:rPr lang="ru-RU" smtClean="0"/>
              <a:pPr/>
              <a:t>39</a:t>
            </a:fld>
            <a:endParaRPr lang="ru-RU" smtClean="0"/>
          </a:p>
        </p:txBody>
      </p:sp>
      <p:sp>
        <p:nvSpPr>
          <p:cNvPr id="13320" name="Нижний колонтитул 7"/>
          <p:cNvSpPr>
            <a:spLocks noGrp="1"/>
          </p:cNvSpPr>
          <p:nvPr>
            <p:ph type="ftr" sz="quarter" idx="11"/>
          </p:nvPr>
        </p:nvSpPr>
        <p:spPr>
          <a:xfrm>
            <a:off x="2133600" y="6203950"/>
            <a:ext cx="3581400" cy="384175"/>
          </a:xfrm>
          <a:noFill/>
        </p:spPr>
        <p:txBody>
          <a:bodyPr/>
          <a:lstStyle/>
          <a:p>
            <a:r>
              <a:rPr lang="ru-RU" smtClean="0"/>
              <a:t>(с) М. Савчин Основоположні конституційні принципи</a:t>
            </a:r>
            <a:endParaRPr lang="ru-RU"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4098" name="Дата 3"/>
          <p:cNvSpPr>
            <a:spLocks noGrp="1"/>
          </p:cNvSpPr>
          <p:nvPr>
            <p:ph type="dt" sz="quarter" idx="10"/>
          </p:nvPr>
        </p:nvSpPr>
        <p:spPr>
          <a:noFill/>
        </p:spPr>
        <p:txBody>
          <a:bodyPr/>
          <a:lstStyle/>
          <a:p>
            <a:fld id="{66DC6605-4376-420B-B38C-36E23819143C}" type="datetime1">
              <a:rPr lang="ru-RU" smtClean="0">
                <a:solidFill>
                  <a:schemeClr val="tx1"/>
                </a:solidFill>
              </a:rPr>
              <a:t>28.09.2016</a:t>
            </a:fld>
            <a:endParaRPr lang="ru-RU" dirty="0" smtClean="0">
              <a:solidFill>
                <a:schemeClr val="tx1"/>
              </a:solidFill>
            </a:endParaRPr>
          </a:p>
        </p:txBody>
      </p:sp>
      <p:sp>
        <p:nvSpPr>
          <p:cNvPr id="4099" name="Нижний колонтитул 4"/>
          <p:cNvSpPr>
            <a:spLocks noGrp="1"/>
          </p:cNvSpPr>
          <p:nvPr>
            <p:ph type="ftr" sz="quarter" idx="11"/>
          </p:nvPr>
        </p:nvSpPr>
        <p:spPr>
          <a:noFill/>
        </p:spPr>
        <p:txBody>
          <a:bodyPr/>
          <a:lstStyle/>
          <a:p>
            <a:r>
              <a:rPr lang="ru-RU" smtClean="0">
                <a:solidFill>
                  <a:schemeClr val="tx1"/>
                </a:solidFill>
              </a:rPr>
              <a:t>(с) М. Савчин Основоположні конституційні принципи</a:t>
            </a:r>
            <a:endParaRPr lang="ru-RU" dirty="0" smtClean="0">
              <a:solidFill>
                <a:schemeClr val="tx1"/>
              </a:solidFill>
            </a:endParaRPr>
          </a:p>
        </p:txBody>
      </p:sp>
      <p:sp>
        <p:nvSpPr>
          <p:cNvPr id="4100" name="Номер слайда 5"/>
          <p:cNvSpPr>
            <a:spLocks noGrp="1"/>
          </p:cNvSpPr>
          <p:nvPr>
            <p:ph type="sldNum" sz="quarter" idx="12"/>
          </p:nvPr>
        </p:nvSpPr>
        <p:spPr>
          <a:noFill/>
        </p:spPr>
        <p:txBody>
          <a:bodyPr/>
          <a:lstStyle/>
          <a:p>
            <a:fld id="{15DEF5F2-4CE4-4806-AAAF-B93B0A994EA5}" type="slidenum">
              <a:rPr lang="ru-RU" smtClean="0"/>
              <a:pPr/>
              <a:t>4</a:t>
            </a:fld>
            <a:endParaRPr lang="ru-RU" smtClean="0"/>
          </a:p>
        </p:txBody>
      </p:sp>
      <p:sp>
        <p:nvSpPr>
          <p:cNvPr id="4101" name="Rectangle 2"/>
          <p:cNvSpPr>
            <a:spLocks noGrp="1" noChangeArrowheads="1"/>
          </p:cNvSpPr>
          <p:nvPr>
            <p:ph type="title"/>
          </p:nvPr>
        </p:nvSpPr>
        <p:spPr>
          <a:xfrm>
            <a:off x="467544" y="980728"/>
            <a:ext cx="8229600" cy="1066800"/>
          </a:xfrm>
        </p:spPr>
        <p:txBody>
          <a:bodyPr>
            <a:normAutofit/>
          </a:bodyPr>
          <a:lstStyle/>
          <a:p>
            <a:r>
              <a:rPr lang="uk-UA" sz="3200" dirty="0" smtClean="0"/>
              <a:t>1. Значення і роль принципів і цінностей в конституційному праві</a:t>
            </a:r>
            <a:endParaRPr lang="ru-RU" sz="3200" dirty="0" smtClean="0"/>
          </a:p>
        </p:txBody>
      </p:sp>
      <p:sp>
        <p:nvSpPr>
          <p:cNvPr id="4102" name="Rectangle 3"/>
          <p:cNvSpPr>
            <a:spLocks noGrp="1" noChangeArrowheads="1"/>
          </p:cNvSpPr>
          <p:nvPr>
            <p:ph type="body" idx="1"/>
          </p:nvPr>
        </p:nvSpPr>
        <p:spPr>
          <a:xfrm>
            <a:off x="323528" y="2060848"/>
            <a:ext cx="8568952" cy="4608512"/>
          </a:xfrm>
          <a:ln>
            <a:solidFill>
              <a:schemeClr val="accent2"/>
            </a:solidFill>
          </a:ln>
        </p:spPr>
        <p:txBody>
          <a:bodyPr>
            <a:normAutofit/>
          </a:bodyPr>
          <a:lstStyle/>
          <a:p>
            <a:pPr eaLnBrk="1" hangingPunct="1">
              <a:buNone/>
              <a:defRPr/>
            </a:pPr>
            <a:r>
              <a:rPr lang="uk-UA" dirty="0" smtClean="0"/>
              <a:t>Природа конституційних цінностей</a:t>
            </a:r>
            <a:endParaRPr lang="uk-UA" dirty="0" smtClean="0"/>
          </a:p>
          <a:p>
            <a:pPr eaLnBrk="1" hangingPunct="1">
              <a:buFont typeface="Wingdings" pitchFamily="2" charset="2"/>
              <a:buChar char="Ø"/>
              <a:defRPr/>
            </a:pPr>
            <a:endParaRPr lang="uk-UA" sz="2000" dirty="0" smtClean="0">
              <a:solidFill>
                <a:schemeClr val="accent6">
                  <a:lumMod val="75000"/>
                </a:schemeClr>
              </a:solidFill>
            </a:endParaRPr>
          </a:p>
          <a:p>
            <a:pPr eaLnBrk="1" hangingPunct="1">
              <a:buFont typeface="Wingdings" pitchFamily="2" charset="2"/>
              <a:buChar char="Ø"/>
              <a:defRPr/>
            </a:pPr>
            <a:r>
              <a:rPr lang="uk-UA" sz="2000" dirty="0" smtClean="0"/>
              <a:t>мають надпозитивний характер;</a:t>
            </a:r>
          </a:p>
          <a:p>
            <a:pPr eaLnBrk="1" hangingPunct="1">
              <a:buFont typeface="Wingdings" pitchFamily="2" charset="2"/>
              <a:buChar char="Ø"/>
              <a:defRPr/>
            </a:pPr>
            <a:r>
              <a:rPr lang="uk-UA" sz="2000" dirty="0" smtClean="0"/>
              <a:t>конституція як </a:t>
            </a:r>
            <a:r>
              <a:rPr lang="uk-UA" sz="2000" dirty="0" err="1" smtClean="0"/>
              <a:t>“відкрита”</a:t>
            </a:r>
            <a:r>
              <a:rPr lang="uk-UA" sz="2000" dirty="0" smtClean="0"/>
              <a:t>  нормативна система;</a:t>
            </a:r>
          </a:p>
          <a:p>
            <a:pPr eaLnBrk="1" hangingPunct="1">
              <a:buFont typeface="Wingdings" pitchFamily="2" charset="2"/>
              <a:buChar char="Ø"/>
              <a:defRPr/>
            </a:pPr>
            <a:r>
              <a:rPr lang="uk-UA" sz="2000" dirty="0" smtClean="0"/>
              <a:t>відображають суспільний консенсус щодо соціальних і духовних благ, які гарантуються конституційним захистом;</a:t>
            </a:r>
          </a:p>
          <a:p>
            <a:pPr eaLnBrk="1" hangingPunct="1">
              <a:buFont typeface="Wingdings" pitchFamily="2" charset="2"/>
              <a:buChar char="Ø"/>
              <a:defRPr/>
            </a:pPr>
            <a:r>
              <a:rPr lang="uk-UA" sz="2000" dirty="0" smtClean="0"/>
              <a:t>кореляція між цінностями, що залежить від структури суспільства і його архетипу;</a:t>
            </a:r>
          </a:p>
          <a:p>
            <a:pPr eaLnBrk="1" hangingPunct="1">
              <a:buFont typeface="Wingdings" pitchFamily="2" charset="2"/>
              <a:buChar char="Ø"/>
              <a:defRPr/>
            </a:pPr>
            <a:r>
              <a:rPr lang="uk-UA" sz="2000" dirty="0" smtClean="0"/>
              <a:t>виступають методологічною основою для забезпечення балансу інтересів у багатоукладному суспільстві;</a:t>
            </a:r>
          </a:p>
          <a:p>
            <a:pPr eaLnBrk="1" hangingPunct="1">
              <a:buFont typeface="Wingdings" pitchFamily="2" charset="2"/>
              <a:buChar char="Ø"/>
              <a:defRPr/>
            </a:pPr>
            <a:r>
              <a:rPr lang="uk-UA" sz="2000" dirty="0" smtClean="0"/>
              <a:t>конституційні цінності як правові </a:t>
            </a:r>
            <a:r>
              <a:rPr lang="uk-UA" sz="2000" dirty="0" err="1" smtClean="0"/>
              <a:t>універсалії</a:t>
            </a:r>
            <a:r>
              <a:rPr lang="uk-UA" sz="2000" dirty="0" smtClean="0"/>
              <a:t>.</a:t>
            </a:r>
            <a:endParaRPr lang="uk-UA" sz="20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066800"/>
          </a:xfrm>
        </p:spPr>
        <p:txBody>
          <a:bodyPr>
            <a:normAutofit/>
          </a:bodyPr>
          <a:lstStyle/>
          <a:p>
            <a:r>
              <a:rPr lang="uk-UA" sz="3200" dirty="0" smtClean="0"/>
              <a:t>9. Основні </a:t>
            </a:r>
            <a:r>
              <a:rPr lang="uk-UA" sz="3200" dirty="0" smtClean="0"/>
              <a:t>концепції </a:t>
            </a:r>
            <a:r>
              <a:rPr lang="uk-UA" sz="3200" dirty="0" smtClean="0"/>
              <a:t>та моделі держави</a:t>
            </a:r>
            <a:endParaRPr lang="uk-UA" sz="3200" dirty="0"/>
          </a:p>
        </p:txBody>
      </p:sp>
      <p:sp>
        <p:nvSpPr>
          <p:cNvPr id="3" name="Содержимое 2"/>
          <p:cNvSpPr>
            <a:spLocks noGrp="1"/>
          </p:cNvSpPr>
          <p:nvPr>
            <p:ph idx="1"/>
          </p:nvPr>
        </p:nvSpPr>
        <p:spPr>
          <a:xfrm>
            <a:off x="457200" y="2132856"/>
            <a:ext cx="8229600" cy="4441680"/>
          </a:xfrm>
        </p:spPr>
        <p:txBody>
          <a:bodyPr>
            <a:normAutofit fontScale="92500" lnSpcReduction="10000"/>
          </a:bodyPr>
          <a:lstStyle/>
          <a:p>
            <a:endParaRPr lang="uk-UA" dirty="0" smtClean="0"/>
          </a:p>
          <a:p>
            <a:r>
              <a:rPr lang="uk-UA" dirty="0" smtClean="0"/>
              <a:t>Еволюція державності: </a:t>
            </a:r>
            <a:r>
              <a:rPr lang="en-US" dirty="0" err="1" smtClean="0"/>
              <a:t>politeia</a:t>
            </a:r>
            <a:r>
              <a:rPr lang="en-US" dirty="0" smtClean="0"/>
              <a:t> – kingdom – state</a:t>
            </a:r>
            <a:r>
              <a:rPr lang="uk-UA" dirty="0" smtClean="0"/>
              <a:t>;</a:t>
            </a:r>
          </a:p>
          <a:p>
            <a:r>
              <a:rPr lang="uk-UA" dirty="0" smtClean="0"/>
              <a:t>Механістичні погляди на державність періоду Просвітництва;</a:t>
            </a:r>
          </a:p>
          <a:p>
            <a:r>
              <a:rPr lang="uk-UA" dirty="0" smtClean="0"/>
              <a:t>Юридичний позитивізм про державність (Дж. Остін, А.В. </a:t>
            </a:r>
            <a:r>
              <a:rPr lang="uk-UA" dirty="0" err="1" smtClean="0"/>
              <a:t>Дайсі</a:t>
            </a:r>
            <a:r>
              <a:rPr lang="uk-UA" dirty="0" smtClean="0"/>
              <a:t>);</a:t>
            </a:r>
          </a:p>
          <a:p>
            <a:r>
              <a:rPr lang="uk-UA" dirty="0" smtClean="0"/>
              <a:t>Раціоналізована державність Макса Вебера;</a:t>
            </a:r>
          </a:p>
          <a:p>
            <a:r>
              <a:rPr lang="uk-UA" dirty="0" smtClean="0"/>
              <a:t>Формальна і матеріальна теорії правової держави;</a:t>
            </a:r>
          </a:p>
          <a:p>
            <a:r>
              <a:rPr lang="uk-UA" dirty="0" smtClean="0"/>
              <a:t>Теорія юридичної особи;</a:t>
            </a:r>
          </a:p>
          <a:p>
            <a:r>
              <a:rPr lang="uk-UA" dirty="0" smtClean="0"/>
              <a:t>Теорія народного представництва</a:t>
            </a:r>
            <a:endParaRPr lang="uk-UA" dirty="0"/>
          </a:p>
        </p:txBody>
      </p:sp>
      <p:sp>
        <p:nvSpPr>
          <p:cNvPr id="4" name="Дата 3"/>
          <p:cNvSpPr>
            <a:spLocks noGrp="1"/>
          </p:cNvSpPr>
          <p:nvPr>
            <p:ph type="dt" sz="half" idx="10"/>
          </p:nvPr>
        </p:nvSpPr>
        <p:spPr/>
        <p:txBody>
          <a:bodyPr/>
          <a:lstStyle/>
          <a:p>
            <a:fld id="{6804728C-46F1-4816-ADFF-C1D1CABEA645}"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40</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uk-UA" sz="3400" b="1" i="1" dirty="0" smtClean="0"/>
              <a:t>9.1. </a:t>
            </a:r>
            <a:r>
              <a:rPr lang="uk-UA" sz="3400" b="1" i="1" dirty="0" err="1" smtClean="0"/>
              <a:t>Полікратична</a:t>
            </a:r>
            <a:r>
              <a:rPr lang="uk-UA" sz="3400" dirty="0" smtClean="0"/>
              <a:t> </a:t>
            </a:r>
            <a:r>
              <a:rPr lang="uk-UA" sz="3400" b="1" i="1" dirty="0" smtClean="0"/>
              <a:t>публічна влада</a:t>
            </a:r>
            <a:r>
              <a:rPr lang="uk-UA" sz="3400" dirty="0" smtClean="0"/>
              <a:t> </a:t>
            </a:r>
            <a:endParaRPr lang="ru-RU" sz="3400" dirty="0" smtClean="0"/>
          </a:p>
        </p:txBody>
      </p:sp>
      <p:sp>
        <p:nvSpPr>
          <p:cNvPr id="21507" name="Rectangle 3"/>
          <p:cNvSpPr>
            <a:spLocks noGrp="1" noChangeArrowheads="1"/>
          </p:cNvSpPr>
          <p:nvPr>
            <p:ph type="body" idx="1"/>
          </p:nvPr>
        </p:nvSpPr>
        <p:spPr/>
        <p:txBody>
          <a:bodyPr/>
          <a:lstStyle/>
          <a:p>
            <a:pPr eaLnBrk="1" hangingPunct="1">
              <a:lnSpc>
                <a:spcPct val="80000"/>
              </a:lnSpc>
            </a:pPr>
            <a:endParaRPr lang="uk-UA" sz="1500" smtClean="0"/>
          </a:p>
          <a:p>
            <a:pPr eaLnBrk="1" hangingPunct="1">
              <a:lnSpc>
                <a:spcPct val="80000"/>
              </a:lnSpc>
              <a:buFont typeface="Wingdings" pitchFamily="2" charset="2"/>
              <a:buNone/>
            </a:pPr>
            <a:r>
              <a:rPr lang="uk-UA" sz="1600" smtClean="0"/>
              <a:t>1) органи державної влади формуються в результаті застосування тих чи інших демократичних способів, а відносини між ними будуються на основі принципу поділу влад, системи стримувань і противаг, взаємозалежності і взаємодії влад;</a:t>
            </a:r>
          </a:p>
          <a:p>
            <a:pPr eaLnBrk="1" hangingPunct="1">
              <a:lnSpc>
                <a:spcPct val="80000"/>
              </a:lnSpc>
              <a:buFont typeface="Wingdings" pitchFamily="2" charset="2"/>
              <a:buNone/>
            </a:pPr>
            <a:r>
              <a:rPr lang="uk-UA" sz="1600" smtClean="0"/>
              <a:t>2) територіальна структура держави будується з урахуванням балансу інтересів різних національностей, центральної і місцевих властей;</a:t>
            </a:r>
          </a:p>
          <a:p>
            <a:pPr eaLnBrk="1" hangingPunct="1">
              <a:lnSpc>
                <a:spcPct val="80000"/>
              </a:lnSpc>
              <a:buFont typeface="Wingdings" pitchFamily="2" charset="2"/>
              <a:buNone/>
            </a:pPr>
            <a:r>
              <a:rPr lang="uk-UA" sz="1600" smtClean="0"/>
              <a:t>3) в діяльності органів держави акцент робиться на демократичні форми і методи ( в тому числі пошуки компромісу і консенсусу), хоч не виключається і примус, якщо створюється загроза конституційному устрою, вільному демократичному порядку; </a:t>
            </a:r>
          </a:p>
          <a:p>
            <a:pPr eaLnBrk="1" hangingPunct="1">
              <a:lnSpc>
                <a:spcPct val="80000"/>
              </a:lnSpc>
              <a:buFont typeface="Wingdings" pitchFamily="2" charset="2"/>
              <a:buNone/>
            </a:pPr>
            <a:r>
              <a:rPr lang="uk-UA" sz="1600" smtClean="0"/>
              <a:t>4) в тому чи іншому об’ємі використовуються різні форми участі громадян в управлінні державою, а політичні партії і групи тиску створюють умови для деконцентрації політичної державної влади;</a:t>
            </a:r>
          </a:p>
          <a:p>
            <a:pPr eaLnBrk="1" hangingPunct="1">
              <a:lnSpc>
                <a:spcPct val="80000"/>
              </a:lnSpc>
              <a:buFont typeface="Wingdings" pitchFamily="2" charset="2"/>
              <a:buNone/>
            </a:pPr>
            <a:r>
              <a:rPr lang="uk-UA" sz="1600" smtClean="0"/>
              <a:t>5) проголошуються і здійснюються на практиці основні демократичні права і свободи громадян, засновані на визнанні загальнолюдських цінностей (однак соціально-економічні права визнаються і забезпечуються в меншій мірі, ніж політичні і особисті).</a:t>
            </a:r>
            <a:endParaRPr lang="ru-RU" sz="1600" smtClean="0"/>
          </a:p>
        </p:txBody>
      </p:sp>
      <p:sp>
        <p:nvSpPr>
          <p:cNvPr id="4" name="Дата 3"/>
          <p:cNvSpPr>
            <a:spLocks noGrp="1"/>
          </p:cNvSpPr>
          <p:nvPr>
            <p:ph type="dt" sz="half" idx="10"/>
          </p:nvPr>
        </p:nvSpPr>
        <p:spPr/>
        <p:txBody>
          <a:bodyPr/>
          <a:lstStyle/>
          <a:p>
            <a:fld id="{5EA391A9-6CA6-4143-9FF1-EEFE0E5C7F86}"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41</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uk-UA" sz="2500" b="1" i="1" dirty="0" smtClean="0"/>
              <a:t>9.2. </a:t>
            </a:r>
            <a:r>
              <a:rPr lang="uk-UA" sz="2500" b="1" i="1" dirty="0" err="1" smtClean="0"/>
              <a:t>Монократична</a:t>
            </a:r>
            <a:r>
              <a:rPr lang="uk-UA" sz="2500" b="1" i="1" dirty="0" smtClean="0"/>
              <a:t> </a:t>
            </a:r>
            <a:r>
              <a:rPr lang="uk-UA" sz="2500" b="1" i="1" dirty="0" smtClean="0"/>
              <a:t>форма публічної влади</a:t>
            </a:r>
            <a:r>
              <a:rPr lang="uk-UA" dirty="0" smtClean="0"/>
              <a:t> </a:t>
            </a:r>
            <a:endParaRPr lang="ru-RU" dirty="0" smtClean="0"/>
          </a:p>
        </p:txBody>
      </p:sp>
      <p:sp>
        <p:nvSpPr>
          <p:cNvPr id="22531" name="Rectangle 3"/>
          <p:cNvSpPr>
            <a:spLocks noGrp="1" noChangeArrowheads="1"/>
          </p:cNvSpPr>
          <p:nvPr>
            <p:ph type="body" idx="1"/>
          </p:nvPr>
        </p:nvSpPr>
        <p:spPr/>
        <p:txBody>
          <a:bodyPr/>
          <a:lstStyle/>
          <a:p>
            <a:pPr eaLnBrk="1" hangingPunct="1">
              <a:lnSpc>
                <a:spcPct val="80000"/>
              </a:lnSpc>
            </a:pPr>
            <a:endParaRPr lang="uk-UA" sz="1900" smtClean="0"/>
          </a:p>
          <a:p>
            <a:pPr eaLnBrk="1" hangingPunct="1">
              <a:lnSpc>
                <a:spcPct val="80000"/>
              </a:lnSpc>
              <a:buFont typeface="Wingdings" pitchFamily="2" charset="2"/>
              <a:buNone/>
            </a:pPr>
            <a:r>
              <a:rPr lang="uk-UA" sz="1900" smtClean="0"/>
              <a:t>1) органи державної влади формуються або відкрито антидемократичним шляхом або псевдодемократичними методами, які служать лише прикриттям фактичного єдиновладдя;</a:t>
            </a:r>
          </a:p>
          <a:p>
            <a:pPr eaLnBrk="1" hangingPunct="1">
              <a:lnSpc>
                <a:spcPct val="80000"/>
              </a:lnSpc>
              <a:buFont typeface="Wingdings" pitchFamily="2" charset="2"/>
              <a:buNone/>
            </a:pPr>
            <a:r>
              <a:rPr lang="uk-UA" sz="1900" smtClean="0"/>
              <a:t>2) в територіальній структурі держави інтереси центру домінують над периферією, хоч остання може бути представлена «державними утвореннями»;</a:t>
            </a:r>
          </a:p>
          <a:p>
            <a:pPr eaLnBrk="1" hangingPunct="1">
              <a:lnSpc>
                <a:spcPct val="80000"/>
              </a:lnSpc>
              <a:buFont typeface="Wingdings" pitchFamily="2" charset="2"/>
              <a:buNone/>
            </a:pPr>
            <a:r>
              <a:rPr lang="uk-UA" sz="1900" smtClean="0"/>
              <a:t>3) в діяльності органів держави або робиться акцент на перевазі прямого примусу;</a:t>
            </a:r>
          </a:p>
          <a:p>
            <a:pPr eaLnBrk="1" hangingPunct="1">
              <a:lnSpc>
                <a:spcPct val="80000"/>
              </a:lnSpc>
              <a:buFont typeface="Wingdings" pitchFamily="2" charset="2"/>
              <a:buNone/>
            </a:pPr>
            <a:r>
              <a:rPr lang="uk-UA" sz="1900" smtClean="0"/>
              <a:t>4) участь громадян в управлінні державою або зовсім не здійснюється, або практикується в мінімальному степені чи має переважно «показовий» характер;</a:t>
            </a:r>
          </a:p>
          <a:p>
            <a:pPr eaLnBrk="1" hangingPunct="1">
              <a:lnSpc>
                <a:spcPct val="80000"/>
              </a:lnSpc>
              <a:buFont typeface="Wingdings" pitchFamily="2" charset="2"/>
              <a:buNone/>
            </a:pPr>
            <a:r>
              <a:rPr lang="uk-UA" sz="1900" smtClean="0"/>
              <a:t>5) демократичні права і свободи громадян або взагалі не згадуються в законодавстві або їх здійснення призупиняється.</a:t>
            </a:r>
            <a:endParaRPr lang="ru-RU" sz="1900" smtClean="0"/>
          </a:p>
        </p:txBody>
      </p:sp>
      <p:sp>
        <p:nvSpPr>
          <p:cNvPr id="4" name="Дата 3"/>
          <p:cNvSpPr>
            <a:spLocks noGrp="1"/>
          </p:cNvSpPr>
          <p:nvPr>
            <p:ph type="dt" sz="half" idx="10"/>
          </p:nvPr>
        </p:nvSpPr>
        <p:spPr/>
        <p:txBody>
          <a:bodyPr/>
          <a:lstStyle/>
          <a:p>
            <a:fld id="{722F9E52-BD33-415C-A5AE-D7C12D50CF0F}"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42</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fade">
                                      <p:cBhvr>
                                        <p:cTn id="10"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uk-UA" sz="2100" b="1" i="1" dirty="0" smtClean="0"/>
              <a:t>9.3. </a:t>
            </a:r>
            <a:r>
              <a:rPr lang="uk-UA" sz="2100" b="1" i="1" smtClean="0"/>
              <a:t>Транзитна публічна </a:t>
            </a:r>
            <a:r>
              <a:rPr lang="uk-UA" sz="2100" b="1" i="1" dirty="0" smtClean="0"/>
              <a:t>влада. Вплив </a:t>
            </a:r>
            <a:r>
              <a:rPr lang="uk-UA" sz="2100" b="1" i="1" dirty="0" err="1" smtClean="0"/>
              <a:t>“радянської</a:t>
            </a:r>
            <a:r>
              <a:rPr lang="uk-UA" sz="2100" b="1" i="1" dirty="0" smtClean="0"/>
              <a:t> </a:t>
            </a:r>
            <a:r>
              <a:rPr lang="uk-UA" sz="2100" b="1" i="1" dirty="0" err="1" smtClean="0"/>
              <a:t>спадщини”</a:t>
            </a:r>
            <a:endParaRPr lang="ru-RU" sz="2100" dirty="0" smtClean="0"/>
          </a:p>
        </p:txBody>
      </p:sp>
      <p:sp>
        <p:nvSpPr>
          <p:cNvPr id="23555" name="Rectangle 3"/>
          <p:cNvSpPr>
            <a:spLocks noGrp="1" noChangeArrowheads="1"/>
          </p:cNvSpPr>
          <p:nvPr>
            <p:ph type="body" idx="1"/>
          </p:nvPr>
        </p:nvSpPr>
        <p:spPr/>
        <p:txBody>
          <a:bodyPr/>
          <a:lstStyle/>
          <a:p>
            <a:pPr eaLnBrk="1" hangingPunct="1">
              <a:lnSpc>
                <a:spcPct val="80000"/>
              </a:lnSpc>
            </a:pPr>
            <a:endParaRPr lang="uk-UA" sz="1700" i="1" dirty="0" smtClean="0"/>
          </a:p>
          <a:p>
            <a:pPr eaLnBrk="1" hangingPunct="1">
              <a:lnSpc>
                <a:spcPct val="80000"/>
              </a:lnSpc>
              <a:buFont typeface="Wingdings" pitchFamily="2" charset="2"/>
              <a:buNone/>
            </a:pPr>
            <a:r>
              <a:rPr lang="uk-UA" sz="2000" i="1" dirty="0" smtClean="0"/>
              <a:t>„- успадковані від попереднього (радянського) режиму традиції та інститути влади не були пристосовані для вирішення нових політичних і правових питань;</a:t>
            </a:r>
          </a:p>
          <a:p>
            <a:pPr eaLnBrk="1" hangingPunct="1">
              <a:lnSpc>
                <a:spcPct val="80000"/>
              </a:lnSpc>
              <a:buFont typeface="Wingdings" pitchFamily="2" charset="2"/>
              <a:buNone/>
            </a:pPr>
            <a:r>
              <a:rPr lang="uk-UA" sz="2000" i="1" dirty="0" smtClean="0"/>
              <a:t>- не було достатньої кількості підготовлених кадрів фахівців, які б могли професійно розв’язати ці проблеми;</a:t>
            </a:r>
          </a:p>
          <a:p>
            <a:pPr eaLnBrk="1" hangingPunct="1">
              <a:lnSpc>
                <a:spcPct val="80000"/>
              </a:lnSpc>
              <a:buFont typeface="Wingdings" pitchFamily="2" charset="2"/>
              <a:buNone/>
            </a:pPr>
            <a:r>
              <a:rPr lang="uk-UA" sz="2000" i="1" dirty="0" smtClean="0"/>
              <a:t>- відсутня була правова база для розгортання нових політичних і економічних відносин, які, крім того, одразу вступили у суперечність з попередньою соціальною практикою;</a:t>
            </a:r>
          </a:p>
          <a:p>
            <a:pPr eaLnBrk="1" hangingPunct="1">
              <a:lnSpc>
                <a:spcPct val="80000"/>
              </a:lnSpc>
              <a:buFont typeface="Wingdings" pitchFamily="2" charset="2"/>
              <a:buNone/>
            </a:pPr>
            <a:r>
              <a:rPr lang="uk-UA" sz="2000" i="1" dirty="0" smtClean="0"/>
              <a:t>- розбудова нової державності здійснювалася в умовах жорсткого політичного протистояння. У пошуках компромісу при виробленні реформ часто доводилося приймати не дуже ефективні рішення, що в свою чергу гальмувало перетворення і не сприяло вдосконаленню правової </a:t>
            </a:r>
            <a:r>
              <a:rPr lang="uk-UA" sz="2000" i="1" dirty="0" err="1" smtClean="0"/>
              <a:t>системи</a:t>
            </a:r>
            <a:r>
              <a:rPr lang="uk-UA" sz="2000" i="1" dirty="0" err="1" smtClean="0"/>
              <a:t>”</a:t>
            </a:r>
            <a:r>
              <a:rPr lang="uk-UA" sz="2000" i="1" dirty="0" smtClean="0"/>
              <a:t>.</a:t>
            </a:r>
            <a:endParaRPr lang="ru-RU" sz="2000" dirty="0" smtClean="0"/>
          </a:p>
        </p:txBody>
      </p:sp>
      <p:sp>
        <p:nvSpPr>
          <p:cNvPr id="4" name="Дата 3"/>
          <p:cNvSpPr>
            <a:spLocks noGrp="1"/>
          </p:cNvSpPr>
          <p:nvPr>
            <p:ph type="dt" sz="half" idx="10"/>
          </p:nvPr>
        </p:nvSpPr>
        <p:spPr/>
        <p:txBody>
          <a:bodyPr/>
          <a:lstStyle/>
          <a:p>
            <a:fld id="{3F687050-16FB-45DB-B46C-C9C89F07FA98}"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43</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fade">
                                      <p:cBhvr>
                                        <p:cTn id="10"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uk-UA" dirty="0"/>
          </a:p>
        </p:txBody>
      </p:sp>
      <p:pic>
        <p:nvPicPr>
          <p:cNvPr id="5" name="Содержимое 4" descr="Athens School-Raffael_058.jpg"/>
          <p:cNvPicPr>
            <a:picLocks noGrp="1" noChangeAspect="1"/>
          </p:cNvPicPr>
          <p:nvPr>
            <p:ph idx="1"/>
          </p:nvPr>
        </p:nvPicPr>
        <p:blipFill>
          <a:blip r:embed="rId3" cstate="print"/>
          <a:stretch>
            <a:fillRect/>
          </a:stretch>
        </p:blipFill>
        <p:spPr>
          <a:xfrm>
            <a:off x="1176191" y="2249488"/>
            <a:ext cx="6791617" cy="4324350"/>
          </a:xfrm>
        </p:spPr>
      </p:pic>
      <p:sp>
        <p:nvSpPr>
          <p:cNvPr id="6" name="Дата 5"/>
          <p:cNvSpPr>
            <a:spLocks noGrp="1"/>
          </p:cNvSpPr>
          <p:nvPr>
            <p:ph type="dt" sz="half" idx="10"/>
          </p:nvPr>
        </p:nvSpPr>
        <p:spPr/>
        <p:txBody>
          <a:bodyPr/>
          <a:lstStyle/>
          <a:p>
            <a:fld id="{961A9496-8021-4ECF-A4FE-1A614EBF64AA}" type="datetime1">
              <a:rPr lang="ru-RU" smtClean="0"/>
              <a:t>28.09.2016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44</a:t>
            </a:fld>
            <a:endParaRPr lang="ru-RU"/>
          </a:p>
        </p:txBody>
      </p:sp>
      <p:sp>
        <p:nvSpPr>
          <p:cNvPr id="8" name="Нижний колонтитул 7"/>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normAutofit fontScale="90000"/>
          </a:bodyPr>
          <a:lstStyle/>
          <a:p>
            <a:r>
              <a:rPr lang="uk-UA" sz="2800" dirty="0" smtClean="0">
                <a:solidFill>
                  <a:srgbClr val="00CC66"/>
                </a:solidFill>
              </a:rPr>
              <a:t/>
            </a:r>
            <a:br>
              <a:rPr lang="uk-UA" sz="2800" dirty="0" smtClean="0">
                <a:solidFill>
                  <a:srgbClr val="00CC66"/>
                </a:solidFill>
              </a:rPr>
            </a:br>
            <a:r>
              <a:rPr lang="uk-UA" sz="2800" dirty="0" smtClean="0">
                <a:solidFill>
                  <a:srgbClr val="FF0000"/>
                </a:solidFill>
              </a:rPr>
              <a:t>1.1. Кореляція конституційних цінностей (корелятивний дуалізм цінностей):</a:t>
            </a:r>
            <a:r>
              <a:rPr lang="uk-UA" sz="2800" dirty="0" smtClean="0">
                <a:solidFill>
                  <a:srgbClr val="00CC66"/>
                </a:solidFill>
              </a:rPr>
              <a:t/>
            </a:r>
            <a:br>
              <a:rPr lang="uk-UA" sz="2800" dirty="0" smtClean="0">
                <a:solidFill>
                  <a:srgbClr val="00CC66"/>
                </a:solidFill>
              </a:rPr>
            </a:br>
            <a:endParaRPr lang="uk-UA" sz="2800" dirty="0" smtClean="0"/>
          </a:p>
        </p:txBody>
      </p:sp>
      <p:sp>
        <p:nvSpPr>
          <p:cNvPr id="6147" name="Содержимое 2"/>
          <p:cNvSpPr>
            <a:spLocks noGrp="1"/>
          </p:cNvSpPr>
          <p:nvPr>
            <p:ph idx="1"/>
          </p:nvPr>
        </p:nvSpPr>
        <p:spPr/>
        <p:txBody>
          <a:bodyPr/>
          <a:lstStyle/>
          <a:p>
            <a:endParaRPr lang="uk-UA" dirty="0" smtClean="0"/>
          </a:p>
          <a:p>
            <a:endParaRPr lang="uk-UA" sz="2400" dirty="0" smtClean="0"/>
          </a:p>
          <a:p>
            <a:pPr>
              <a:spcBef>
                <a:spcPts val="600"/>
              </a:spcBef>
              <a:spcAft>
                <a:spcPts val="600"/>
              </a:spcAft>
              <a:buFont typeface="Wingdings" pitchFamily="2" charset="2"/>
              <a:buChar char="v"/>
            </a:pPr>
            <a:r>
              <a:rPr lang="uk-UA" sz="2400" dirty="0" smtClean="0">
                <a:solidFill>
                  <a:srgbClr val="7030A0"/>
                </a:solidFill>
              </a:rPr>
              <a:t>свобода (лібералізм) – солідарність;</a:t>
            </a:r>
          </a:p>
          <a:p>
            <a:pPr>
              <a:spcBef>
                <a:spcPts val="600"/>
              </a:spcBef>
              <a:spcAft>
                <a:spcPts val="600"/>
              </a:spcAft>
              <a:buFont typeface="Wingdings" pitchFamily="2" charset="2"/>
              <a:buChar char="v"/>
            </a:pPr>
            <a:r>
              <a:rPr lang="uk-UA" sz="2400" dirty="0" smtClean="0">
                <a:solidFill>
                  <a:srgbClr val="7030A0"/>
                </a:solidFill>
              </a:rPr>
              <a:t>рівність – справедливість;</a:t>
            </a:r>
          </a:p>
          <a:p>
            <a:pPr>
              <a:spcBef>
                <a:spcPts val="600"/>
              </a:spcBef>
              <a:spcAft>
                <a:spcPts val="600"/>
              </a:spcAft>
              <a:buFont typeface="Wingdings" pitchFamily="2" charset="2"/>
              <a:buChar char="v"/>
            </a:pPr>
            <a:r>
              <a:rPr lang="uk-UA" sz="2400" dirty="0" smtClean="0">
                <a:solidFill>
                  <a:srgbClr val="7030A0"/>
                </a:solidFill>
              </a:rPr>
              <a:t>гідність людини – права і основоположні свободи – баланс </a:t>
            </a:r>
            <a:r>
              <a:rPr lang="uk-UA" sz="2400" dirty="0" smtClean="0">
                <a:solidFill>
                  <a:srgbClr val="7030A0"/>
                </a:solidFill>
              </a:rPr>
              <a:t>інтересів</a:t>
            </a:r>
            <a:endParaRPr lang="uk-UA" sz="2400" dirty="0" smtClean="0">
              <a:solidFill>
                <a:srgbClr val="7030A0"/>
              </a:solidFill>
            </a:endParaRPr>
          </a:p>
          <a:p>
            <a:pPr>
              <a:buNone/>
            </a:pPr>
            <a:endParaRPr lang="uk-UA" dirty="0" smtClean="0">
              <a:solidFill>
                <a:srgbClr val="7030A0"/>
              </a:solidFill>
            </a:endParaRPr>
          </a:p>
        </p:txBody>
      </p:sp>
      <p:sp>
        <p:nvSpPr>
          <p:cNvPr id="6148" name="Дата 3"/>
          <p:cNvSpPr>
            <a:spLocks noGrp="1"/>
          </p:cNvSpPr>
          <p:nvPr>
            <p:ph type="dt" sz="quarter" idx="10"/>
          </p:nvPr>
        </p:nvSpPr>
        <p:spPr>
          <a:noFill/>
        </p:spPr>
        <p:txBody>
          <a:bodyPr/>
          <a:lstStyle/>
          <a:p>
            <a:fld id="{4D8FE1C9-0A21-4871-BDE2-1B4D0ED8D183}" type="datetime1">
              <a:rPr lang="ru-RU" smtClean="0">
                <a:solidFill>
                  <a:schemeClr val="tx1"/>
                </a:solidFill>
              </a:rPr>
              <a:t>28.09.2016</a:t>
            </a:fld>
            <a:endParaRPr lang="ru-RU" dirty="0" smtClean="0">
              <a:solidFill>
                <a:schemeClr val="tx1"/>
              </a:solidFill>
            </a:endParaRPr>
          </a:p>
        </p:txBody>
      </p:sp>
      <p:sp>
        <p:nvSpPr>
          <p:cNvPr id="6149" name="Нижний колонтитул 4"/>
          <p:cNvSpPr>
            <a:spLocks noGrp="1"/>
          </p:cNvSpPr>
          <p:nvPr>
            <p:ph type="ftr" sz="quarter" idx="11"/>
          </p:nvPr>
        </p:nvSpPr>
        <p:spPr>
          <a:noFill/>
        </p:spPr>
        <p:txBody>
          <a:bodyPr/>
          <a:lstStyle/>
          <a:p>
            <a:r>
              <a:rPr lang="ru-RU" smtClean="0">
                <a:solidFill>
                  <a:schemeClr val="tx1"/>
                </a:solidFill>
              </a:rPr>
              <a:t>(с) М. Савчин Основоположні конституційні принципи</a:t>
            </a:r>
            <a:endParaRPr lang="ru-RU" dirty="0" smtClean="0">
              <a:solidFill>
                <a:schemeClr val="tx1"/>
              </a:solidFill>
            </a:endParaRPr>
          </a:p>
        </p:txBody>
      </p:sp>
      <p:sp>
        <p:nvSpPr>
          <p:cNvPr id="6150" name="Номер слайда 5"/>
          <p:cNvSpPr>
            <a:spLocks noGrp="1"/>
          </p:cNvSpPr>
          <p:nvPr>
            <p:ph type="sldNum" sz="quarter" idx="12"/>
          </p:nvPr>
        </p:nvSpPr>
        <p:spPr>
          <a:noFill/>
        </p:spPr>
        <p:txBody>
          <a:bodyPr/>
          <a:lstStyle/>
          <a:p>
            <a:fld id="{337F38B4-13A9-4FBF-B060-E90588C49460}" type="slidenum">
              <a:rPr lang="ru-RU" smtClean="0"/>
              <a:pPr/>
              <a:t>5</a:t>
            </a:fld>
            <a:endParaRPr lang="ru-RU"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0070C0"/>
                </a:solidFill>
              </a:rPr>
              <a:t>1.2.  Сутнісні конституційні цінності</a:t>
            </a:r>
            <a:endParaRPr lang="uk-UA" dirty="0">
              <a:solidFill>
                <a:srgbClr val="0070C0"/>
              </a:solidFill>
            </a:endParaRPr>
          </a:p>
        </p:txBody>
      </p:sp>
      <p:sp>
        <p:nvSpPr>
          <p:cNvPr id="3" name="Содержимое 2"/>
          <p:cNvSpPr>
            <a:spLocks noGrp="1"/>
          </p:cNvSpPr>
          <p:nvPr>
            <p:ph sz="quarter" idx="1"/>
          </p:nvPr>
        </p:nvSpPr>
        <p:spPr>
          <a:xfrm>
            <a:off x="457200" y="2249425"/>
            <a:ext cx="4038600" cy="4059896"/>
          </a:xfrm>
        </p:spPr>
        <p:txBody>
          <a:bodyPr>
            <a:normAutofit/>
          </a:bodyPr>
          <a:lstStyle/>
          <a:p>
            <a:endParaRPr lang="en-US" dirty="0" smtClean="0">
              <a:solidFill>
                <a:srgbClr val="FF0000"/>
              </a:solidFill>
            </a:endParaRPr>
          </a:p>
          <a:p>
            <a:pPr>
              <a:buNone/>
            </a:pPr>
            <a:r>
              <a:rPr lang="uk-UA" dirty="0" smtClean="0">
                <a:solidFill>
                  <a:srgbClr val="FF0000"/>
                </a:solidFill>
              </a:rPr>
              <a:t>Конституційні цінності першого порядку (</a:t>
            </a:r>
            <a:r>
              <a:rPr lang="uk-UA" dirty="0" err="1" smtClean="0">
                <a:solidFill>
                  <a:srgbClr val="FF0000"/>
                </a:solidFill>
              </a:rPr>
              <a:t>цінності-універсалії</a:t>
            </a:r>
            <a:r>
              <a:rPr lang="uk-UA" dirty="0" smtClean="0">
                <a:solidFill>
                  <a:srgbClr val="FF0000"/>
                </a:solidFill>
              </a:rPr>
              <a:t>) </a:t>
            </a:r>
          </a:p>
          <a:p>
            <a:pPr>
              <a:buNone/>
            </a:pPr>
            <a:r>
              <a:rPr lang="uk-UA" dirty="0" smtClean="0"/>
              <a:t>визначають тип правосвідомості та властиві будь-якій країні із традиціями конституціоналізму і мають характер правових універсалій, що мають </a:t>
            </a:r>
            <a:r>
              <a:rPr lang="uk-UA" dirty="0" err="1" smtClean="0"/>
              <a:t>надпозитивну</a:t>
            </a:r>
            <a:r>
              <a:rPr lang="uk-UA" dirty="0" smtClean="0"/>
              <a:t> природу</a:t>
            </a:r>
          </a:p>
          <a:p>
            <a:endParaRPr lang="uk-UA" dirty="0"/>
          </a:p>
        </p:txBody>
      </p:sp>
      <p:sp>
        <p:nvSpPr>
          <p:cNvPr id="4" name="Содержимое 3"/>
          <p:cNvSpPr>
            <a:spLocks noGrp="1"/>
          </p:cNvSpPr>
          <p:nvPr>
            <p:ph sz="quarter" idx="2"/>
          </p:nvPr>
        </p:nvSpPr>
        <p:spPr>
          <a:xfrm>
            <a:off x="4648200" y="2249424"/>
            <a:ext cx="4038600" cy="4059895"/>
          </a:xfrm>
        </p:spPr>
        <p:txBody>
          <a:bodyPr>
            <a:normAutofit/>
          </a:bodyPr>
          <a:lstStyle/>
          <a:p>
            <a:endParaRPr lang="en-US" dirty="0" smtClean="0"/>
          </a:p>
          <a:p>
            <a:r>
              <a:rPr lang="uk-UA" dirty="0" smtClean="0"/>
              <a:t>гідність </a:t>
            </a:r>
            <a:r>
              <a:rPr lang="uk-UA" dirty="0" smtClean="0"/>
              <a:t>людини, </a:t>
            </a:r>
            <a:endParaRPr lang="uk-UA" dirty="0" smtClean="0"/>
          </a:p>
          <a:p>
            <a:r>
              <a:rPr lang="uk-UA" dirty="0" smtClean="0"/>
              <a:t>свобода </a:t>
            </a:r>
            <a:r>
              <a:rPr lang="uk-UA" dirty="0" smtClean="0"/>
              <a:t>, </a:t>
            </a:r>
            <a:endParaRPr lang="uk-UA" dirty="0" smtClean="0"/>
          </a:p>
          <a:p>
            <a:r>
              <a:rPr lang="uk-UA" dirty="0" smtClean="0"/>
              <a:t>рівність, </a:t>
            </a:r>
            <a:endParaRPr lang="uk-UA" dirty="0" smtClean="0"/>
          </a:p>
          <a:p>
            <a:r>
              <a:rPr lang="uk-UA" dirty="0" smtClean="0"/>
              <a:t>справедливість, </a:t>
            </a:r>
            <a:endParaRPr lang="uk-UA" dirty="0" smtClean="0"/>
          </a:p>
          <a:p>
            <a:r>
              <a:rPr lang="uk-UA" dirty="0" smtClean="0"/>
              <a:t>верховенство </a:t>
            </a:r>
            <a:r>
              <a:rPr lang="uk-UA" dirty="0" smtClean="0"/>
              <a:t>права, </a:t>
            </a:r>
            <a:endParaRPr lang="uk-UA" dirty="0" smtClean="0"/>
          </a:p>
          <a:p>
            <a:r>
              <a:rPr lang="uk-UA" dirty="0" smtClean="0"/>
              <a:t>толерантність</a:t>
            </a:r>
            <a:endParaRPr lang="uk-UA" dirty="0" smtClean="0"/>
          </a:p>
          <a:p>
            <a:endParaRPr lang="uk-UA" dirty="0"/>
          </a:p>
        </p:txBody>
      </p:sp>
      <p:sp>
        <p:nvSpPr>
          <p:cNvPr id="5" name="Дата 4"/>
          <p:cNvSpPr>
            <a:spLocks noGrp="1"/>
          </p:cNvSpPr>
          <p:nvPr>
            <p:ph type="dt" sz="half" idx="10"/>
          </p:nvPr>
        </p:nvSpPr>
        <p:spPr/>
        <p:txBody>
          <a:bodyPr/>
          <a:lstStyle/>
          <a:p>
            <a:fld id="{195C867C-E5A8-4B09-9530-F75D32F2A333}" type="datetime1">
              <a:rPr lang="ru-RU" smtClean="0"/>
              <a:t>28.09.2016</a:t>
            </a:fld>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6</a:t>
            </a:fld>
            <a:endParaRPr lang="ru-RU"/>
          </a:p>
        </p:txBody>
      </p:sp>
      <p:sp>
        <p:nvSpPr>
          <p:cNvPr id="7" name="Нижний колонтитул 6"/>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1.3. Інституційні конституційні цінності</a:t>
            </a:r>
            <a:endParaRPr lang="uk-UA" dirty="0"/>
          </a:p>
        </p:txBody>
      </p:sp>
      <p:sp>
        <p:nvSpPr>
          <p:cNvPr id="3" name="Содержимое 2"/>
          <p:cNvSpPr>
            <a:spLocks noGrp="1"/>
          </p:cNvSpPr>
          <p:nvPr>
            <p:ph sz="quarter" idx="1"/>
          </p:nvPr>
        </p:nvSpPr>
        <p:spPr>
          <a:xfrm>
            <a:off x="457200" y="2249425"/>
            <a:ext cx="3610744" cy="3771864"/>
          </a:xfrm>
        </p:spPr>
        <p:txBody>
          <a:bodyPr>
            <a:normAutofit fontScale="92500" lnSpcReduction="20000"/>
          </a:bodyPr>
          <a:lstStyle/>
          <a:p>
            <a:pPr>
              <a:buNone/>
            </a:pPr>
            <a:endParaRPr lang="uk-UA" dirty="0" smtClean="0">
              <a:solidFill>
                <a:srgbClr val="FF0000"/>
              </a:solidFill>
            </a:endParaRPr>
          </a:p>
          <a:p>
            <a:pPr>
              <a:lnSpc>
                <a:spcPct val="120000"/>
              </a:lnSpc>
              <a:buNone/>
            </a:pPr>
            <a:r>
              <a:rPr lang="uk-UA" sz="2200" dirty="0" smtClean="0">
                <a:solidFill>
                  <a:srgbClr val="FF0000"/>
                </a:solidFill>
              </a:rPr>
              <a:t>Конституційні цінності інституційного характеру</a:t>
            </a:r>
            <a:r>
              <a:rPr lang="uk-UA" sz="2200" dirty="0" smtClean="0"/>
              <a:t> визначають засади конституційного порядку і служать засобами забезпечення </a:t>
            </a:r>
            <a:r>
              <a:rPr lang="uk-UA" sz="2200" dirty="0" err="1" smtClean="0"/>
              <a:t>цінностей-універсалій</a:t>
            </a:r>
            <a:endParaRPr lang="uk-UA" sz="2200" dirty="0" smtClean="0"/>
          </a:p>
        </p:txBody>
      </p:sp>
      <p:sp>
        <p:nvSpPr>
          <p:cNvPr id="4" name="Содержимое 3"/>
          <p:cNvSpPr>
            <a:spLocks noGrp="1"/>
          </p:cNvSpPr>
          <p:nvPr>
            <p:ph sz="quarter" idx="2"/>
          </p:nvPr>
        </p:nvSpPr>
        <p:spPr>
          <a:xfrm>
            <a:off x="4139952" y="1700809"/>
            <a:ext cx="4546848" cy="4536503"/>
          </a:xfrm>
        </p:spPr>
        <p:txBody>
          <a:bodyPr>
            <a:normAutofit fontScale="92500" lnSpcReduction="20000"/>
          </a:bodyPr>
          <a:lstStyle/>
          <a:p>
            <a:pPr>
              <a:defRPr/>
            </a:pPr>
            <a:endParaRPr lang="uk-UA" dirty="0" smtClean="0"/>
          </a:p>
          <a:p>
            <a:pPr>
              <a:defRPr/>
            </a:pPr>
            <a:r>
              <a:rPr lang="uk-UA" dirty="0" smtClean="0"/>
              <a:t>демократія:</a:t>
            </a:r>
          </a:p>
          <a:p>
            <a:pPr lvl="1">
              <a:defRPr/>
            </a:pPr>
            <a:r>
              <a:rPr lang="uk-UA" dirty="0" smtClean="0">
                <a:solidFill>
                  <a:srgbClr val="FF0000"/>
                </a:solidFill>
              </a:rPr>
              <a:t>ліберальна;</a:t>
            </a:r>
          </a:p>
          <a:p>
            <a:pPr lvl="1">
              <a:defRPr/>
            </a:pPr>
            <a:r>
              <a:rPr lang="uk-UA" dirty="0" smtClean="0">
                <a:solidFill>
                  <a:srgbClr val="FF0000"/>
                </a:solidFill>
              </a:rPr>
              <a:t>консенсусна;</a:t>
            </a:r>
          </a:p>
          <a:p>
            <a:pPr lvl="1">
              <a:defRPr/>
            </a:pPr>
            <a:r>
              <a:rPr lang="uk-UA" dirty="0" smtClean="0">
                <a:solidFill>
                  <a:srgbClr val="FF0000"/>
                </a:solidFill>
              </a:rPr>
              <a:t>консолідована;</a:t>
            </a:r>
          </a:p>
          <a:p>
            <a:pPr>
              <a:defRPr/>
            </a:pPr>
            <a:endParaRPr lang="uk-UA" dirty="0" smtClean="0"/>
          </a:p>
          <a:p>
            <a:pPr>
              <a:defRPr/>
            </a:pPr>
            <a:r>
              <a:rPr lang="uk-UA" dirty="0" smtClean="0"/>
              <a:t>легітимність влади:</a:t>
            </a:r>
          </a:p>
          <a:p>
            <a:pPr lvl="1">
              <a:defRPr/>
            </a:pPr>
            <a:r>
              <a:rPr lang="uk-UA" dirty="0" smtClean="0">
                <a:solidFill>
                  <a:srgbClr val="FF0000"/>
                </a:solidFill>
              </a:rPr>
              <a:t>установча легітимність;</a:t>
            </a:r>
          </a:p>
          <a:p>
            <a:pPr lvl="1">
              <a:defRPr/>
            </a:pPr>
            <a:r>
              <a:rPr lang="uk-UA" dirty="0" smtClean="0">
                <a:solidFill>
                  <a:srgbClr val="FF0000"/>
                </a:solidFill>
              </a:rPr>
              <a:t>легітимність наближеності;</a:t>
            </a:r>
          </a:p>
          <a:p>
            <a:pPr lvl="1">
              <a:defRPr/>
            </a:pPr>
            <a:r>
              <a:rPr lang="uk-UA" dirty="0" smtClean="0">
                <a:solidFill>
                  <a:srgbClr val="FF0000"/>
                </a:solidFill>
              </a:rPr>
              <a:t>рефлексивна легітимність;</a:t>
            </a:r>
          </a:p>
          <a:p>
            <a:pPr lvl="1">
              <a:defRPr/>
            </a:pPr>
            <a:r>
              <a:rPr lang="uk-UA" dirty="0" smtClean="0">
                <a:solidFill>
                  <a:srgbClr val="FF0000"/>
                </a:solidFill>
              </a:rPr>
              <a:t>національна безпека;</a:t>
            </a:r>
          </a:p>
          <a:p>
            <a:pPr lvl="1">
              <a:defRPr/>
            </a:pPr>
            <a:r>
              <a:rPr lang="uk-UA" dirty="0" smtClean="0">
                <a:solidFill>
                  <a:srgbClr val="FF0000"/>
                </a:solidFill>
              </a:rPr>
              <a:t>громадський порядок;</a:t>
            </a:r>
          </a:p>
          <a:p>
            <a:pPr>
              <a:defRPr/>
            </a:pPr>
            <a:endParaRPr lang="uk-UA" dirty="0" smtClean="0"/>
          </a:p>
          <a:p>
            <a:pPr>
              <a:defRPr/>
            </a:pPr>
            <a:r>
              <a:rPr lang="uk-UA" dirty="0" smtClean="0"/>
              <a:t>поділ влади</a:t>
            </a:r>
          </a:p>
          <a:p>
            <a:pPr>
              <a:defRPr/>
            </a:pPr>
            <a:endParaRPr lang="uk-UA" dirty="0" smtClean="0"/>
          </a:p>
          <a:p>
            <a:pPr>
              <a:defRPr/>
            </a:pPr>
            <a:r>
              <a:rPr lang="uk-UA" dirty="0" smtClean="0"/>
              <a:t>національний суверенітет</a:t>
            </a:r>
          </a:p>
          <a:p>
            <a:endParaRPr lang="uk-UA" dirty="0"/>
          </a:p>
        </p:txBody>
      </p:sp>
      <p:sp>
        <p:nvSpPr>
          <p:cNvPr id="5" name="Дата 4"/>
          <p:cNvSpPr>
            <a:spLocks noGrp="1"/>
          </p:cNvSpPr>
          <p:nvPr>
            <p:ph type="dt" sz="half" idx="10"/>
          </p:nvPr>
        </p:nvSpPr>
        <p:spPr/>
        <p:txBody>
          <a:bodyPr/>
          <a:lstStyle/>
          <a:p>
            <a:fld id="{2656CC14-DAA0-421E-9480-8AB7F8E48B94}" type="datetime1">
              <a:rPr lang="ru-RU" smtClean="0"/>
              <a:t>28.09.2016</a:t>
            </a:fld>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7</a:t>
            </a:fld>
            <a:endParaRPr lang="ru-RU"/>
          </a:p>
        </p:txBody>
      </p:sp>
      <p:sp>
        <p:nvSpPr>
          <p:cNvPr id="7" name="Нижний колонтитул 6"/>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066800"/>
          </a:xfrm>
        </p:spPr>
        <p:txBody>
          <a:bodyPr/>
          <a:lstStyle/>
          <a:p>
            <a:r>
              <a:rPr lang="uk-UA" dirty="0" smtClean="0"/>
              <a:t>2. Принцип верховенства права</a:t>
            </a:r>
            <a:endParaRPr lang="uk-UA" dirty="0"/>
          </a:p>
        </p:txBody>
      </p:sp>
      <p:sp>
        <p:nvSpPr>
          <p:cNvPr id="3" name="Содержимое 2"/>
          <p:cNvSpPr>
            <a:spLocks noGrp="1"/>
          </p:cNvSpPr>
          <p:nvPr>
            <p:ph idx="1"/>
          </p:nvPr>
        </p:nvSpPr>
        <p:spPr>
          <a:xfrm>
            <a:off x="457200" y="1988840"/>
            <a:ext cx="8229600" cy="4585696"/>
          </a:xfrm>
        </p:spPr>
        <p:txBody>
          <a:bodyPr>
            <a:normAutofit fontScale="92500" lnSpcReduction="10000"/>
          </a:bodyPr>
          <a:lstStyle/>
          <a:p>
            <a:pPr>
              <a:spcBef>
                <a:spcPts val="600"/>
              </a:spcBef>
              <a:spcAft>
                <a:spcPts val="600"/>
              </a:spcAft>
            </a:pPr>
            <a:r>
              <a:rPr lang="uk-UA" dirty="0" smtClean="0"/>
              <a:t>Відмінність верховенства права від верховенства закону: проблема соціалістичної </a:t>
            </a:r>
            <a:r>
              <a:rPr lang="uk-UA" dirty="0" err="1" smtClean="0"/>
              <a:t>“спадщини”</a:t>
            </a:r>
            <a:r>
              <a:rPr lang="uk-UA" dirty="0" smtClean="0"/>
              <a:t>;</a:t>
            </a:r>
          </a:p>
          <a:p>
            <a:pPr>
              <a:spcBef>
                <a:spcPts val="600"/>
              </a:spcBef>
              <a:spcAft>
                <a:spcPts val="600"/>
              </a:spcAft>
            </a:pPr>
            <a:r>
              <a:rPr lang="uk-UA" dirty="0" smtClean="0"/>
              <a:t>Суміжні доктрини: </a:t>
            </a:r>
            <a:r>
              <a:rPr lang="en-US" dirty="0" err="1" smtClean="0"/>
              <a:t>Rechtsstaat</a:t>
            </a:r>
            <a:r>
              <a:rPr lang="en-US" dirty="0" smtClean="0"/>
              <a:t>, Estado de </a:t>
            </a:r>
            <a:r>
              <a:rPr lang="en-US" dirty="0" err="1" smtClean="0"/>
              <a:t>Dirijo</a:t>
            </a:r>
            <a:r>
              <a:rPr lang="en-US" dirty="0" smtClean="0"/>
              <a:t>, Estado </a:t>
            </a:r>
            <a:r>
              <a:rPr lang="en-US" dirty="0" err="1" smtClean="0"/>
              <a:t>di</a:t>
            </a:r>
            <a:r>
              <a:rPr lang="en-US" dirty="0" smtClean="0"/>
              <a:t> </a:t>
            </a:r>
            <a:r>
              <a:rPr lang="en-US" dirty="0" err="1" smtClean="0"/>
              <a:t>Dirette</a:t>
            </a:r>
            <a:r>
              <a:rPr lang="en-US" dirty="0" smtClean="0"/>
              <a:t>, </a:t>
            </a:r>
            <a:r>
              <a:rPr lang="en-US" dirty="0" err="1" smtClean="0"/>
              <a:t>d’Etat</a:t>
            </a:r>
            <a:r>
              <a:rPr lang="en-US" dirty="0" smtClean="0"/>
              <a:t> </a:t>
            </a:r>
            <a:r>
              <a:rPr lang="en-US" dirty="0" err="1" smtClean="0"/>
              <a:t>Droit</a:t>
            </a:r>
            <a:endParaRPr lang="uk-UA" dirty="0" smtClean="0"/>
          </a:p>
          <a:p>
            <a:pPr>
              <a:spcBef>
                <a:spcPts val="600"/>
              </a:spcBef>
              <a:spcAft>
                <a:spcPts val="600"/>
              </a:spcAft>
            </a:pPr>
            <a:r>
              <a:rPr lang="uk-UA" dirty="0" smtClean="0"/>
              <a:t>Структура верховенства права:</a:t>
            </a:r>
          </a:p>
          <a:p>
            <a:pPr lvl="2"/>
            <a:r>
              <a:rPr lang="uk-UA" dirty="0" smtClean="0">
                <a:solidFill>
                  <a:schemeClr val="tx1"/>
                </a:solidFill>
              </a:rPr>
              <a:t>Законність;</a:t>
            </a:r>
          </a:p>
          <a:p>
            <a:pPr lvl="2"/>
            <a:r>
              <a:rPr lang="uk-UA" dirty="0" smtClean="0">
                <a:solidFill>
                  <a:schemeClr val="tx1"/>
                </a:solidFill>
              </a:rPr>
              <a:t>Правова визначеність;</a:t>
            </a:r>
          </a:p>
          <a:p>
            <a:pPr lvl="2"/>
            <a:r>
              <a:rPr lang="uk-UA" dirty="0" smtClean="0">
                <a:solidFill>
                  <a:schemeClr val="tx1"/>
                </a:solidFill>
              </a:rPr>
              <a:t>Незалежність і безсторонність суду;</a:t>
            </a:r>
          </a:p>
          <a:p>
            <a:pPr lvl="2"/>
            <a:r>
              <a:rPr lang="uk-UA" dirty="0" smtClean="0">
                <a:solidFill>
                  <a:schemeClr val="tx1"/>
                </a:solidFill>
              </a:rPr>
              <a:t>Повага до прав людини;</a:t>
            </a:r>
          </a:p>
          <a:p>
            <a:pPr lvl="2"/>
            <a:r>
              <a:rPr lang="uk-UA" dirty="0" smtClean="0">
                <a:solidFill>
                  <a:schemeClr val="tx1"/>
                </a:solidFill>
              </a:rPr>
              <a:t>Заборона свавілля;</a:t>
            </a:r>
          </a:p>
          <a:p>
            <a:pPr lvl="2"/>
            <a:r>
              <a:rPr lang="uk-UA" dirty="0" smtClean="0">
                <a:solidFill>
                  <a:schemeClr val="tx1"/>
                </a:solidFill>
              </a:rPr>
              <a:t>Рівність і заборона дискримінації</a:t>
            </a:r>
          </a:p>
        </p:txBody>
      </p:sp>
      <p:sp>
        <p:nvSpPr>
          <p:cNvPr id="4" name="Дата 3"/>
          <p:cNvSpPr>
            <a:spLocks noGrp="1"/>
          </p:cNvSpPr>
          <p:nvPr>
            <p:ph type="dt" sz="half" idx="10"/>
          </p:nvPr>
        </p:nvSpPr>
        <p:spPr/>
        <p:txBody>
          <a:bodyPr/>
          <a:lstStyle/>
          <a:p>
            <a:fld id="{35DD8D91-9ECB-4011-B80C-BE78B2CCADA3}" type="datetime1">
              <a:rPr lang="ru-RU" smtClean="0"/>
              <a:t>28.09.2016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8</a:t>
            </a:fld>
            <a:endParaRPr lang="ru-RU"/>
          </a:p>
        </p:txBody>
      </p:sp>
      <p:sp>
        <p:nvSpPr>
          <p:cNvPr id="6" name="Нижний колонтитул 5"/>
          <p:cNvSpPr>
            <a:spLocks noGrp="1"/>
          </p:cNvSpPr>
          <p:nvPr>
            <p:ph type="ftr" sz="quarter" idx="11"/>
          </p:nvPr>
        </p:nvSpPr>
        <p:spPr/>
        <p:txBody>
          <a:bodyPr/>
          <a:lstStyle/>
          <a:p>
            <a:r>
              <a:rPr lang="ru-RU" smtClean="0"/>
              <a:t>(с) М. Савчин Основоположні конституційні принципи</a:t>
            </a: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Принцип верховенства права і</a:t>
            </a:r>
            <a:br>
              <a:rPr lang="uk-UA" sz="2800" dirty="0" smtClean="0"/>
            </a:br>
            <a:r>
              <a:rPr lang="uk-UA" sz="2800" dirty="0" smtClean="0"/>
              <a:t>вимоги правової визначеності</a:t>
            </a:r>
            <a:endParaRPr lang="uk-UA" sz="2800" dirty="0"/>
          </a:p>
        </p:txBody>
      </p:sp>
      <p:sp>
        <p:nvSpPr>
          <p:cNvPr id="3" name="Содержимое 2"/>
          <p:cNvSpPr>
            <a:spLocks noGrp="1"/>
          </p:cNvSpPr>
          <p:nvPr>
            <p:ph idx="1"/>
          </p:nvPr>
        </p:nvSpPr>
        <p:spPr/>
        <p:txBody>
          <a:bodyPr>
            <a:normAutofit fontScale="62500" lnSpcReduction="20000"/>
          </a:bodyPr>
          <a:lstStyle/>
          <a:p>
            <a:endParaRPr lang="uk-UA" dirty="0" smtClean="0"/>
          </a:p>
          <a:p>
            <a:pPr>
              <a:buNone/>
            </a:pPr>
            <a:r>
              <a:rPr lang="uk-UA" dirty="0" smtClean="0"/>
              <a:t>Згідно із встановленою практикою Суду, однією з вимог, які випливають із фрази «встановлене законом», є можливість передбачити наслідки. Незважаючи на це, багато законів неминуче містять формулювання, які більшою чи меншою мірою розпливчасті і тлумачення та застосування яких є питаннями практики. Роль винесення судових рішень, яку виконують суди, полягає саме в тому, щоб розвіювати такі сумніви щодо тлумачення, якщо вони залишаються. Проте рівень точності, який вимагається від внутрішнього законодавства, значною мірою залежить від змісту відповідного документа, сфери, яку він має охоплювати, а також кількості і статусу тих, кому він адресований. Через загальний характер конституційних положень рівень точності, який від них вимагається, може бути нижчим, ніж вимагається від іншого законодавства.</a:t>
            </a:r>
          </a:p>
          <a:p>
            <a:endParaRPr lang="uk-UA" dirty="0" smtClean="0"/>
          </a:p>
          <a:p>
            <a:pPr algn="r"/>
            <a:r>
              <a:rPr lang="en-US" dirty="0" err="1" smtClean="0"/>
              <a:t>Rekvenyi</a:t>
            </a:r>
            <a:r>
              <a:rPr lang="en-US" dirty="0" smtClean="0"/>
              <a:t> vs. Hungary</a:t>
            </a:r>
            <a:endParaRPr lang="uk-UA" dirty="0"/>
          </a:p>
        </p:txBody>
      </p:sp>
      <p:sp>
        <p:nvSpPr>
          <p:cNvPr id="4" name="Дата 3"/>
          <p:cNvSpPr>
            <a:spLocks noGrp="1"/>
          </p:cNvSpPr>
          <p:nvPr>
            <p:ph type="dt" sz="half" idx="10"/>
          </p:nvPr>
        </p:nvSpPr>
        <p:spPr/>
        <p:txBody>
          <a:bodyPr/>
          <a:lstStyle/>
          <a:p>
            <a:fld id="{E7D760D0-D628-4249-A6AE-B591853B7DE3}" type="datetime1">
              <a:rPr lang="ru-RU" smtClean="0">
                <a:solidFill>
                  <a:schemeClr val="tx1"/>
                </a:solidFill>
              </a:rPr>
              <a:t>28.09.2016</a:t>
            </a:fld>
            <a:endParaRPr lang="ru-RU" dirty="0">
              <a:solidFill>
                <a:schemeClr val="tx1"/>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9</a:t>
            </a:fld>
            <a:endParaRPr lang="ru-RU"/>
          </a:p>
        </p:txBody>
      </p:sp>
      <p:sp>
        <p:nvSpPr>
          <p:cNvPr id="6" name="Нижний колонтитул 5"/>
          <p:cNvSpPr>
            <a:spLocks noGrp="1"/>
          </p:cNvSpPr>
          <p:nvPr>
            <p:ph type="ftr" sz="quarter" idx="11"/>
          </p:nvPr>
        </p:nvSpPr>
        <p:spPr/>
        <p:txBody>
          <a:bodyPr/>
          <a:lstStyle/>
          <a:p>
            <a:r>
              <a:rPr lang="ru-RU" smtClean="0">
                <a:solidFill>
                  <a:schemeClr val="tx1"/>
                </a:solidFill>
              </a:rPr>
              <a:t>(с) М. Савчин Основоположні конституційні принципи</a:t>
            </a:r>
            <a:endParaRPr lang="ru-RU"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2066</TotalTime>
  <Words>3955</Words>
  <Application>Microsoft Office PowerPoint</Application>
  <PresentationFormat>Экран (4:3)</PresentationFormat>
  <Paragraphs>418</Paragraphs>
  <Slides>44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Городская</vt:lpstr>
      <vt:lpstr>Основоположні цінності і принципи конституційного порядку </vt:lpstr>
      <vt:lpstr>Основоположні цінності і принципи конституційного порядку </vt:lpstr>
      <vt:lpstr>Література</vt:lpstr>
      <vt:lpstr>1. Значення і роль принципів і цінностей в конституційному праві</vt:lpstr>
      <vt:lpstr> 1.1. Кореляція конституційних цінностей (корелятивний дуалізм цінностей): </vt:lpstr>
      <vt:lpstr>1.2.  Сутнісні конституційні цінності</vt:lpstr>
      <vt:lpstr>1.3. Інституційні конституційні цінності</vt:lpstr>
      <vt:lpstr>2. Принцип верховенства права</vt:lpstr>
      <vt:lpstr>Принцип верховенства права і вимоги правової визначеності</vt:lpstr>
      <vt:lpstr>Принцип верховенства права і  вимоги правової визначеності</vt:lpstr>
      <vt:lpstr>Принцип верховенства права і  вимоги правової визначеності</vt:lpstr>
      <vt:lpstr>Принцип верховенства права: незалежність суду та обов'язок захисту</vt:lpstr>
      <vt:lpstr>3. Гідність людини: основні концепції та самовизначення особи</vt:lpstr>
      <vt:lpstr>3.1. Конституційна юриспруденція про людську гідність</vt:lpstr>
      <vt:lpstr>3.2. Конституційне визнання людської гідності</vt:lpstr>
      <vt:lpstr>4. Свобода і приватна автономія, свобода волі і свавілля</vt:lpstr>
      <vt:lpstr>4.1. Свобода і приватна автономія, свобода волі і свавілля: сутність </vt:lpstr>
      <vt:lpstr>4.2. Поняття свободи у рішенні КСУ № 2-рп/2016</vt:lpstr>
      <vt:lpstr>5. Принцип пропорційності: зміст трискладового тесту. </vt:lpstr>
      <vt:lpstr>5. 1. Пропорційність і  неприпустимість сваволі</vt:lpstr>
      <vt:lpstr>5. 1.а. Обмеження прав людини і інші конституційні цінності: інтереси публічної служби</vt:lpstr>
      <vt:lpstr>5. 1.б. Обмеження прав людини і інші конституційні цінності: інтереси публічної служби</vt:lpstr>
      <vt:lpstr>5. 2. Обмеження прав людини і інші конституційні цінності: позитивні обов'язки держави</vt:lpstr>
      <vt:lpstr>5. 2.а. Обмеження прав людини і інші конституційні цінності: демократія</vt:lpstr>
      <vt:lpstr>5. 2.б. Обмеження прав людини і інші конституційні цінності: демократія</vt:lpstr>
      <vt:lpstr>6. Права людини: загальні засади конституційного конструювання прав людини. </vt:lpstr>
      <vt:lpstr>6.1. Конструювання негативного права на прикладі права на свободу і особисту недоторканність (стаття 29 Конституції України)</vt:lpstr>
      <vt:lpstr>6.1. Конструювання негативного права на прикладі права на свободу і особисту недоторканність</vt:lpstr>
      <vt:lpstr>4.1.2.в. Структура негативного права на прикладі права на свободу і особисту недоторканність (стаття 29)</vt:lpstr>
      <vt:lpstr>7. Рівність і заборона дискримінації</vt:lpstr>
      <vt:lpstr>7.1. Зміст принципу недискримінації</vt:lpstr>
      <vt:lpstr>7.2. Пряма і непряма дискримінація</vt:lpstr>
      <vt:lpstr>7.3. Конституційні засади недискримінації</vt:lpstr>
      <vt:lpstr>7.4. Непряма дискримінація:   case Hugh Jordan v. United Kingdom </vt:lpstr>
      <vt:lpstr>7.5. D.H. and Others v. the Czech Republic (2007)</vt:lpstr>
      <vt:lpstr>8. Демократія. </vt:lpstr>
      <vt:lpstr>8.1. Роберт Алан Даль</vt:lpstr>
      <vt:lpstr>8.2. Арендт Лійпгарт</vt:lpstr>
      <vt:lpstr>8.3. Юрген Габермас </vt:lpstr>
      <vt:lpstr>9. Основні концепції та моделі держави</vt:lpstr>
      <vt:lpstr>9.1. Полікратична публічна влада </vt:lpstr>
      <vt:lpstr>9.2. Монократична форма публічної влади </vt:lpstr>
      <vt:lpstr>9.3. Транзитна публічна влада. Вплив “радянської спадщини”</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Основоположні цінності і принципи конституційного порядку </dc:title>
  <dc:creator>Misha</dc:creator>
  <cp:lastModifiedBy>Misha</cp:lastModifiedBy>
  <cp:revision>112</cp:revision>
  <dcterms:created xsi:type="dcterms:W3CDTF">2016-09-25T17:48:07Z</dcterms:created>
  <dcterms:modified xsi:type="dcterms:W3CDTF">2016-09-28T18:59:55Z</dcterms:modified>
</cp:coreProperties>
</file>