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mf.org/external/index.htm" TargetMode="External"/><Relationship Id="rId13" Type="http://schemas.openxmlformats.org/officeDocument/2006/relationships/hyperlink" Target="https://jamestown.org/" TargetMode="External"/><Relationship Id="rId3" Type="http://schemas.openxmlformats.org/officeDocument/2006/relationships/hyperlink" Target="https://www.amazon.com/s/ref=dp_byline_sr_book_1?ie=UTF8&amp;text=Klaus+Schwab&amp;search-alias=books&amp;field-author=Klaus+Schwab&amp;sort=relevancerank" TargetMode="External"/><Relationship Id="rId7" Type="http://schemas.openxmlformats.org/officeDocument/2006/relationships/hyperlink" Target="https://www.economist.com/" TargetMode="External"/><Relationship Id="rId12" Type="http://schemas.openxmlformats.org/officeDocument/2006/relationships/hyperlink" Target="http://www.citigroup.com/citi/fin/data/k04cgm.pdf" TargetMode="External"/><Relationship Id="rId2" Type="http://schemas.openxmlformats.org/officeDocument/2006/relationships/hyperlink" Target="https://www.tyzhden.ua/Economics/21191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weforum.org/focus/shaping-the-fourth-industrial-revolution" TargetMode="External"/><Relationship Id="rId11" Type="http://schemas.openxmlformats.org/officeDocument/2006/relationships/hyperlink" Target="https://www.wto.org/" TargetMode="External"/><Relationship Id="rId5" Type="http://schemas.openxmlformats.org/officeDocument/2006/relationships/hyperlink" Target="https://www.amazon.com/Shaping-Fourth-Industrial-Revolution-Schwab/dp/1944835148/ref=pd_bxgy_14_2/135-1276336-2911307?_encoding=UTF8&amp;pd_rd_i=1944835148&amp;pd_rd_r=QF4ZPE4SHD89D0P567AZ&amp;pd_rd_w=pgwY1&amp;pd_rd_wg=aWFi3&amp;psc=1&amp;refRID=QF4ZPE4SHD89D0P567AZ&amp;dpID=41qjQt78pUL&amp;preST=_SY291_BO1,204,203,200_QL40_&amp;dpSrc=detail" TargetMode="External"/><Relationship Id="rId15" Type="http://schemas.openxmlformats.org/officeDocument/2006/relationships/hyperlink" Target="https://www.bcg.com/" TargetMode="External"/><Relationship Id="rId10" Type="http://schemas.openxmlformats.org/officeDocument/2006/relationships/hyperlink" Target="https://www.blackrock.com/" TargetMode="External"/><Relationship Id="rId4" Type="http://schemas.openxmlformats.org/officeDocument/2006/relationships/hyperlink" Target="https://www.amazon.com/s/ref=dp_byline_sr_book_2?ie=UTF8&amp;text=Nicholas+Davis&amp;search-alias=books&amp;field-author=Nicholas+Davis&amp;sort=relevancerank" TargetMode="External"/><Relationship Id="rId9" Type="http://schemas.openxmlformats.org/officeDocument/2006/relationships/hyperlink" Target="https://www.home.barclays/barclays-investor-relations/results-and-reports/annual-reports.html" TargetMode="External"/><Relationship Id="rId14" Type="http://schemas.openxmlformats.org/officeDocument/2006/relationships/hyperlink" Target="http://www.alibabagroup.com/en/global/hom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Пользователь\Desktop\CARD_UKR чува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0"/>
            <a:ext cx="29361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5760" y="476672"/>
            <a:ext cx="5902424" cy="1470025"/>
          </a:xfrm>
        </p:spPr>
        <p:txBody>
          <a:bodyPr>
            <a:normAutofit fontScale="90000"/>
          </a:bodyPr>
          <a:lstStyle/>
          <a:p>
            <a:pPr algn="r"/>
            <a:r>
              <a:rPr lang="uk-UA" dirty="0" smtClean="0">
                <a:latin typeface="Arial Narrow" pitchFamily="34" charset="0"/>
              </a:rPr>
              <a:t>ВОЛОДИМИР ПРИХОДЬКО</a:t>
            </a:r>
            <a:br>
              <a:rPr lang="uk-UA" dirty="0" smtClean="0">
                <a:latin typeface="Arial Narrow" pitchFamily="34" charset="0"/>
              </a:rPr>
            </a:br>
            <a:r>
              <a:rPr lang="uk-UA" sz="3200" dirty="0" smtClean="0">
                <a:latin typeface="Arial Narrow" pitchFamily="34" charset="0"/>
              </a:rPr>
              <a:t>професор, </a:t>
            </a:r>
            <a:br>
              <a:rPr lang="uk-UA" sz="3200" dirty="0" smtClean="0">
                <a:latin typeface="Arial Narrow" pitchFamily="34" charset="0"/>
              </a:rPr>
            </a:br>
            <a:r>
              <a:rPr lang="uk-UA" sz="3200" dirty="0" smtClean="0">
                <a:latin typeface="Arial Narrow" pitchFamily="34" charset="0"/>
              </a:rPr>
              <a:t>доктор економічних наук</a:t>
            </a:r>
            <a:endParaRPr lang="ru-RU" sz="32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5976664" cy="3465133"/>
          </a:xfrm>
        </p:spPr>
        <p:txBody>
          <a:bodyPr>
            <a:noAutofit/>
          </a:bodyPr>
          <a:lstStyle/>
          <a:p>
            <a:pPr algn="r"/>
            <a:r>
              <a:rPr lang="uk-UA" sz="4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</a:t>
            </a:r>
            <a:r>
              <a:rPr lang="uk-UA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ідновлення </a:t>
            </a:r>
            <a:r>
              <a:rPr lang="uk-UA" sz="4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світової</a:t>
            </a:r>
            <a:endParaRPr lang="ru-RU" sz="4000" b="1" i="1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r"/>
            <a:r>
              <a:rPr lang="uk-UA" sz="4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економіки </a:t>
            </a:r>
            <a:endParaRPr lang="uk-UA" sz="40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r"/>
            <a:r>
              <a:rPr lang="uk-UA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 </a:t>
            </a:r>
            <a:r>
              <a:rPr lang="uk-UA" sz="4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умовах кризи глобалізації та </a:t>
            </a:r>
            <a:endParaRPr lang="uk-UA" sz="40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r"/>
            <a:r>
              <a:rPr lang="uk-UA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протекціоністських</a:t>
            </a:r>
            <a:r>
              <a:rPr lang="ru-RU" sz="4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 </a:t>
            </a:r>
            <a:endParaRPr lang="ru-RU" sz="4000" b="1" i="1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r"/>
            <a:r>
              <a:rPr lang="uk-UA" sz="4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загро</a:t>
            </a:r>
            <a:r>
              <a:rPr lang="uk-UA" sz="4000" i="1" dirty="0">
                <a:solidFill>
                  <a:schemeClr val="tx1"/>
                </a:solidFill>
                <a:latin typeface="Book Antiqua" pitchFamily="18" charset="0"/>
              </a:rPr>
              <a:t>з</a:t>
            </a:r>
            <a:r>
              <a:rPr lang="ru-RU" sz="4000" i="1" dirty="0">
                <a:solidFill>
                  <a:schemeClr val="tx1"/>
                </a:solidFill>
                <a:latin typeface="Book Antiqua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061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0030" y="1412776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</a:pPr>
            <a:r>
              <a:rPr lang="uk-UA" sz="2000" dirty="0"/>
              <a:t>рекордний ріст фондових ринків у 2107-2018 рр. 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uk-UA" sz="2000" dirty="0"/>
              <a:t>зростання вартості активів усіх класів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uk-UA" sz="2000" dirty="0" smtClean="0"/>
              <a:t>продовження </a:t>
            </a:r>
            <a:r>
              <a:rPr lang="uk-UA" sz="2000" dirty="0"/>
              <a:t>регуляторами політики кількісного фінансового стимулювання, що </a:t>
            </a:r>
            <a:r>
              <a:rPr lang="uk-UA" sz="2000" dirty="0" err="1"/>
              <a:t>відтерміновує</a:t>
            </a:r>
            <a:r>
              <a:rPr lang="uk-UA" sz="2000" dirty="0"/>
              <a:t> рецесію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uk-UA" sz="2000" dirty="0"/>
              <a:t>продовження процесів здешевлення, очищення </a:t>
            </a:r>
            <a:r>
              <a:rPr lang="uk-UA" sz="2000" dirty="0" smtClean="0"/>
              <a:t>та </a:t>
            </a:r>
            <a:r>
              <a:rPr lang="uk-UA" sz="2000" dirty="0"/>
              <a:t>спрощення фінансових транзакцій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uk-UA" sz="2000" dirty="0"/>
              <a:t>започаткування процесу легалізації </a:t>
            </a:r>
            <a:r>
              <a:rPr lang="uk-UA" sz="2000" dirty="0" err="1" smtClean="0"/>
              <a:t>криптовалют</a:t>
            </a:r>
            <a:r>
              <a:rPr lang="uk-UA" sz="2000" dirty="0" smtClean="0"/>
              <a:t>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uk-UA" sz="2000" dirty="0" smtClean="0"/>
              <a:t>вибуховий </a:t>
            </a:r>
            <a:r>
              <a:rPr lang="uk-UA" sz="2000" dirty="0"/>
              <a:t>ріст е-</a:t>
            </a:r>
            <a:r>
              <a:rPr lang="en-US" sz="2000" dirty="0"/>
              <a:t>commerce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uk-UA" sz="2000" dirty="0"/>
              <a:t>відданість ЄС, Китаю, Індії, Канади та </a:t>
            </a:r>
            <a:r>
              <a:rPr lang="uk-UA" sz="2000" dirty="0" smtClean="0"/>
              <a:t>ін. гравців </a:t>
            </a:r>
            <a:r>
              <a:rPr lang="uk-UA" sz="2000" dirty="0"/>
              <a:t>засадам вільної торгівлі та </a:t>
            </a:r>
            <a:r>
              <a:rPr lang="uk-UA" sz="2000" dirty="0" err="1"/>
              <a:t>глобалізаціі</a:t>
            </a:r>
            <a:r>
              <a:rPr lang="uk-UA" sz="2000" dirty="0"/>
              <a:t> </a:t>
            </a:r>
            <a:endParaRPr lang="ru-RU" sz="2000" dirty="0"/>
          </a:p>
          <a:p>
            <a:pPr marL="285750" lvl="0" indent="-285750">
              <a:buFont typeface="Wingdings" pitchFamily="2" charset="2"/>
              <a:buChar char="§"/>
            </a:pPr>
            <a:r>
              <a:rPr lang="uk-UA" sz="2000" dirty="0"/>
              <a:t>податкова реформа США, як стимулятор  головної точки глобального </a:t>
            </a:r>
            <a:r>
              <a:rPr lang="uk-UA" sz="2000" dirty="0" smtClean="0"/>
              <a:t>росту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0491" y="476672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/>
              <a:t>Моріс </a:t>
            </a:r>
            <a:r>
              <a:rPr lang="uk-UA" b="1" i="1" dirty="0" err="1"/>
              <a:t>Обстфельд</a:t>
            </a:r>
            <a:r>
              <a:rPr lang="uk-UA" b="1" i="1" dirty="0"/>
              <a:t> (МВФ): За  десятиріччя  з часу  Великої рецесії 2008 року світ повернувся до активного економічного зростання 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0030" y="5445224"/>
            <a:ext cx="76844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/>
              <a:t>Клаус М. </a:t>
            </a:r>
            <a:r>
              <a:rPr lang="uk-UA" b="1" i="1" dirty="0" err="1"/>
              <a:t>Шваб</a:t>
            </a:r>
            <a:r>
              <a:rPr lang="uk-UA" b="1" i="1" dirty="0"/>
              <a:t> (ВЕФ) : </a:t>
            </a:r>
            <a:r>
              <a:rPr lang="uk-UA" b="1" i="1" dirty="0" smtClean="0"/>
              <a:t> </a:t>
            </a:r>
            <a:r>
              <a:rPr lang="uk-UA" b="1" i="1" dirty="0"/>
              <a:t>М</a:t>
            </a:r>
            <a:r>
              <a:rPr lang="uk-UA" b="1" i="1" dirty="0" smtClean="0"/>
              <a:t>и  </a:t>
            </a:r>
            <a:r>
              <a:rPr lang="uk-UA" b="1" i="1" dirty="0"/>
              <a:t>мабуть перебуваємо в кінці фази зростання економічного циклу</a:t>
            </a:r>
            <a:endParaRPr lang="ru-RU" b="1" dirty="0"/>
          </a:p>
          <a:p>
            <a:r>
              <a:rPr lang="uk-UA" i="1" dirty="0"/>
              <a:t> 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04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017" y="332656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dirty="0"/>
              <a:t>Мері К. </a:t>
            </a:r>
            <a:r>
              <a:rPr lang="uk-UA" sz="1600" b="1" i="1" dirty="0" err="1"/>
              <a:t>Ердоуз</a:t>
            </a:r>
            <a:r>
              <a:rPr lang="uk-UA" sz="1600" b="1" i="1" dirty="0"/>
              <a:t> ( </a:t>
            </a:r>
            <a:r>
              <a:rPr lang="en-US" sz="1600" b="1" i="1" dirty="0"/>
              <a:t>JP </a:t>
            </a:r>
            <a:r>
              <a:rPr lang="en-US" sz="1600" b="1" i="1" dirty="0" smtClean="0"/>
              <a:t>Morgan</a:t>
            </a:r>
            <a:r>
              <a:rPr lang="uk-UA" sz="1600" b="1" i="1" dirty="0" smtClean="0"/>
              <a:t>): </a:t>
            </a:r>
            <a:r>
              <a:rPr lang="uk-UA" sz="1600" b="1" i="1" dirty="0"/>
              <a:t>Час уникати ейфорії від росту ринків, позбуватися надлишкового </a:t>
            </a:r>
            <a:r>
              <a:rPr lang="uk-UA" sz="1600" b="1" i="1" dirty="0" smtClean="0"/>
              <a:t>оптимізму. </a:t>
            </a:r>
            <a:endParaRPr lang="ru-RU" sz="1600" i="1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заборгованість </a:t>
            </a:r>
            <a:r>
              <a:rPr lang="uk-UA" sz="1600" dirty="0"/>
              <a:t>світової економіки  перевищує параметри 2007-2008 рр.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високий </a:t>
            </a:r>
            <a:r>
              <a:rPr lang="uk-UA" sz="1600" dirty="0"/>
              <a:t>ризик боргової   кризи китайської економіки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надлишок </a:t>
            </a:r>
            <a:r>
              <a:rPr lang="uk-UA" sz="1600" dirty="0"/>
              <a:t>фінансових ресурсів , перегрів ринку праці та історичний мінімум безробіття в США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низькі </a:t>
            </a:r>
            <a:r>
              <a:rPr lang="uk-UA" sz="1600" dirty="0"/>
              <a:t>облікові ставки та роздуті баланси національних фінансових регуляторів 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конфронтація  </a:t>
            </a:r>
            <a:r>
              <a:rPr lang="uk-UA" sz="1600" dirty="0"/>
              <a:t>«старої» та «нової» фінансових систем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наслідки </a:t>
            </a:r>
            <a:r>
              <a:rPr lang="en-US" sz="1600" dirty="0" err="1"/>
              <a:t>Brexit</a:t>
            </a:r>
            <a:r>
              <a:rPr lang="uk-UA" sz="1600" dirty="0"/>
              <a:t> та </a:t>
            </a:r>
            <a:r>
              <a:rPr lang="uk-UA" sz="1600" dirty="0" smtClean="0"/>
              <a:t>сповільнення</a:t>
            </a:r>
            <a:r>
              <a:rPr lang="ru-RU" sz="1600" dirty="0" smtClean="0"/>
              <a:t> </a:t>
            </a:r>
            <a:r>
              <a:rPr lang="uk-UA" sz="1600" dirty="0" smtClean="0"/>
              <a:t>китайської </a:t>
            </a:r>
            <a:r>
              <a:rPr lang="uk-UA" sz="1600" dirty="0"/>
              <a:t>економіки </a:t>
            </a:r>
            <a:endParaRPr lang="uk-UA" sz="16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ріст </a:t>
            </a:r>
            <a:r>
              <a:rPr lang="uk-UA" sz="1600" dirty="0"/>
              <a:t>протекціоністських загроз, зокрема  сфокусований  прагматизм США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 smtClean="0"/>
              <a:t>zero</a:t>
            </a:r>
            <a:r>
              <a:rPr lang="uk-UA" sz="1600" dirty="0"/>
              <a:t>-</a:t>
            </a:r>
            <a:r>
              <a:rPr lang="en-US" sz="1600" dirty="0"/>
              <a:t>sum game </a:t>
            </a:r>
            <a:r>
              <a:rPr lang="uk-UA" sz="1600" dirty="0"/>
              <a:t>торгового протистояння США з КНР, ЄС, Німеччиною </a:t>
            </a:r>
            <a:endParaRPr lang="ru-RU" sz="1600" dirty="0"/>
          </a:p>
          <a:p>
            <a:r>
              <a:rPr lang="uk-UA" sz="1600" dirty="0"/>
              <a:t> </a:t>
            </a:r>
            <a:endParaRPr lang="ru-RU" sz="1600" dirty="0"/>
          </a:p>
          <a:p>
            <a:r>
              <a:rPr lang="uk-UA" sz="1600" b="1" i="1" dirty="0" err="1"/>
              <a:t>Крістін</a:t>
            </a:r>
            <a:r>
              <a:rPr lang="uk-UA" sz="1600" b="1" i="1" dirty="0"/>
              <a:t> </a:t>
            </a:r>
            <a:r>
              <a:rPr lang="uk-UA" sz="1600" b="1" i="1" dirty="0" err="1"/>
              <a:t>Лагард</a:t>
            </a:r>
            <a:r>
              <a:rPr lang="uk-UA" sz="1600" b="1" i="1" dirty="0"/>
              <a:t> (МВФ</a:t>
            </a:r>
            <a:r>
              <a:rPr lang="uk-UA" sz="1600" b="1" i="1" dirty="0" smtClean="0"/>
              <a:t>): </a:t>
            </a:r>
            <a:r>
              <a:rPr lang="uk-UA" sz="1600" b="1" i="1" dirty="0"/>
              <a:t>У надрах зростання, зароджується  наступна криза, що йому  передує.   Коли світить </a:t>
            </a:r>
            <a:r>
              <a:rPr lang="uk-UA" sz="1600" b="1" i="1" dirty="0" smtClean="0"/>
              <a:t>сонце, час </a:t>
            </a:r>
            <a:r>
              <a:rPr lang="uk-UA" sz="1600" b="1" i="1" dirty="0"/>
              <a:t>лагодити дах</a:t>
            </a:r>
            <a:r>
              <a:rPr lang="uk-UA" sz="1600" b="1" i="1" dirty="0" smtClean="0"/>
              <a:t>, - </a:t>
            </a:r>
            <a:r>
              <a:rPr lang="uk-UA" sz="1600" b="1" i="1" dirty="0"/>
              <a:t>казав Джон Кеннеді.</a:t>
            </a:r>
            <a:endParaRPr lang="ru-RU" sz="1600" i="1" dirty="0"/>
          </a:p>
          <a:p>
            <a:r>
              <a:rPr lang="uk-UA" sz="1600" b="1" i="1" dirty="0"/>
              <a:t> 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створення  </a:t>
            </a:r>
            <a:r>
              <a:rPr lang="uk-UA" sz="1600" dirty="0"/>
              <a:t>запасів капіталу як буферів наступної рецесії</a:t>
            </a:r>
            <a:r>
              <a:rPr lang="uk-UA" sz="1600" b="1" dirty="0"/>
              <a:t> 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середньострокові </a:t>
            </a:r>
            <a:r>
              <a:rPr lang="uk-UA" sz="1600" dirty="0"/>
              <a:t>корекції та стримування  вартості активів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скорочення  </a:t>
            </a:r>
            <a:r>
              <a:rPr lang="uk-UA" sz="1600" dirty="0"/>
              <a:t>відставання від  кривої змін облікових ставок 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моніторинг </a:t>
            </a:r>
            <a:r>
              <a:rPr lang="uk-UA" sz="1600" dirty="0"/>
              <a:t>та аналіз ризиків і вигод, нейтралізація  анонімності   </a:t>
            </a:r>
            <a:r>
              <a:rPr lang="uk-UA" sz="1600" dirty="0" err="1"/>
              <a:t>криптовалютних</a:t>
            </a:r>
            <a:r>
              <a:rPr lang="uk-UA" sz="1600" dirty="0"/>
              <a:t> </a:t>
            </a:r>
            <a:r>
              <a:rPr lang="uk-UA" sz="1600" dirty="0" smtClean="0"/>
              <a:t>розрахунків,</a:t>
            </a:r>
            <a:r>
              <a:rPr lang="ru-RU" sz="1600" dirty="0"/>
              <a:t> </a:t>
            </a:r>
            <a:r>
              <a:rPr lang="uk-UA" sz="1600" dirty="0" smtClean="0"/>
              <a:t>можливостей </a:t>
            </a:r>
            <a:r>
              <a:rPr lang="uk-UA" sz="1600" dirty="0"/>
              <a:t>фінансування ними  тероризму </a:t>
            </a:r>
            <a:r>
              <a:rPr lang="uk-UA" sz="1600" dirty="0" smtClean="0"/>
              <a:t>та  </a:t>
            </a:r>
            <a:r>
              <a:rPr lang="uk-UA" sz="1600" dirty="0"/>
              <a:t>нелегальної </a:t>
            </a:r>
            <a:r>
              <a:rPr lang="uk-UA" sz="1600" dirty="0" smtClean="0"/>
              <a:t>торгівлі  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ефективна  </a:t>
            </a:r>
            <a:r>
              <a:rPr lang="uk-UA" sz="1600" dirty="0" err="1" smtClean="0"/>
              <a:t>кібербезпека</a:t>
            </a:r>
            <a:r>
              <a:rPr lang="uk-UA" sz="1600" dirty="0" smtClean="0"/>
              <a:t>, </a:t>
            </a:r>
            <a:r>
              <a:rPr lang="uk-UA" sz="1600" dirty="0"/>
              <a:t>як засіб  протидії  наступній фінансовій кризі та обвалу фондових </a:t>
            </a:r>
            <a:r>
              <a:rPr lang="uk-UA" sz="1600" dirty="0" smtClean="0"/>
              <a:t>ринків</a:t>
            </a:r>
            <a:endParaRPr lang="ru-RU" sz="1600" dirty="0"/>
          </a:p>
          <a:p>
            <a:r>
              <a:rPr lang="uk-UA" sz="1600" b="1" i="1" dirty="0" err="1"/>
              <a:t>Роберто</a:t>
            </a:r>
            <a:r>
              <a:rPr lang="uk-UA" sz="1600" b="1" i="1" dirty="0"/>
              <a:t> </a:t>
            </a:r>
            <a:r>
              <a:rPr lang="uk-UA" sz="1600" b="1" i="1" dirty="0" err="1"/>
              <a:t>Азеведо</a:t>
            </a:r>
            <a:r>
              <a:rPr lang="uk-UA" sz="1600" b="1" i="1" dirty="0"/>
              <a:t> (СОТ</a:t>
            </a:r>
            <a:r>
              <a:rPr lang="uk-UA" sz="1600" b="1" i="1" dirty="0" smtClean="0"/>
              <a:t>): </a:t>
            </a:r>
            <a:r>
              <a:rPr lang="uk-UA" sz="1600" b="1" i="1" dirty="0"/>
              <a:t>Бачимо реальний ризик  підняття торгових </a:t>
            </a:r>
            <a:r>
              <a:rPr lang="uk-UA" sz="1600" b="1" i="1" dirty="0" smtClean="0"/>
              <a:t>бар</a:t>
            </a:r>
            <a:r>
              <a:rPr lang="en-US" sz="1600" b="1" i="1" dirty="0"/>
              <a:t>`</a:t>
            </a:r>
            <a:r>
              <a:rPr lang="uk-UA" sz="1600" b="1" i="1" dirty="0" err="1" smtClean="0"/>
              <a:t>єрів</a:t>
            </a:r>
            <a:r>
              <a:rPr lang="uk-UA" sz="1600" b="1" i="1" dirty="0" smtClean="0"/>
              <a:t>. Треба </a:t>
            </a:r>
            <a:r>
              <a:rPr lang="uk-UA" sz="1600" b="1" i="1" dirty="0"/>
              <a:t>докласти всіх  </a:t>
            </a:r>
            <a:r>
              <a:rPr lang="uk-UA" sz="1600" b="1" i="1" dirty="0" smtClean="0"/>
              <a:t>зусиль, </a:t>
            </a:r>
            <a:r>
              <a:rPr lang="uk-UA" sz="1600" b="1" i="1" dirty="0"/>
              <a:t>щоб запобігти падінню першої кісточки  доміно. </a:t>
            </a:r>
            <a:endParaRPr lang="ru-RU" sz="1600" i="1" dirty="0"/>
          </a:p>
          <a:p>
            <a:r>
              <a:rPr lang="uk-UA" sz="1600" i="1" dirty="0"/>
              <a:t> 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69434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20891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dirty="0" err="1"/>
              <a:t>Юваль</a:t>
            </a:r>
            <a:r>
              <a:rPr lang="uk-UA" sz="1600" b="1" i="1" dirty="0"/>
              <a:t> Ной </a:t>
            </a:r>
            <a:r>
              <a:rPr lang="uk-UA" sz="1600" b="1" i="1" dirty="0" err="1"/>
              <a:t>Харарі</a:t>
            </a:r>
            <a:r>
              <a:rPr lang="uk-UA" sz="1600" b="1" i="1" dirty="0"/>
              <a:t> ( дослідник</a:t>
            </a:r>
            <a:r>
              <a:rPr lang="uk-UA" sz="1600" b="1" i="1" dirty="0" smtClean="0"/>
              <a:t>, Ізраїль</a:t>
            </a:r>
            <a:r>
              <a:rPr lang="uk-UA" sz="1600" b="1" i="1" dirty="0"/>
              <a:t>): </a:t>
            </a:r>
            <a:r>
              <a:rPr lang="uk-UA" sz="1600" b="1" i="1" dirty="0" smtClean="0"/>
              <a:t> Пестування  </a:t>
            </a:r>
            <a:r>
              <a:rPr lang="uk-UA" sz="1600" b="1" i="1" dirty="0"/>
              <a:t>штучного інтелекту дають нам не бачену раніше обчислювальну потужність. Можемо зламати як комп’ютер, так і </a:t>
            </a:r>
            <a:r>
              <a:rPr lang="uk-UA" sz="1600" b="1" i="1" dirty="0" smtClean="0"/>
              <a:t>людей, </a:t>
            </a:r>
            <a:r>
              <a:rPr lang="uk-UA" sz="1600" b="1" i="1" dirty="0"/>
              <a:t>інші організми</a:t>
            </a:r>
            <a:r>
              <a:rPr lang="uk-UA" sz="1600" b="1" i="1" dirty="0" smtClean="0"/>
              <a:t>.</a:t>
            </a:r>
          </a:p>
          <a:p>
            <a:endParaRPr lang="ru-RU" sz="1600" i="1" dirty="0"/>
          </a:p>
          <a:p>
            <a:r>
              <a:rPr lang="uk-UA" sz="1600" b="1" i="1" dirty="0"/>
              <a:t>Джек Ма (</a:t>
            </a:r>
            <a:r>
              <a:rPr lang="en-US" sz="1600" b="1" i="1" dirty="0" err="1"/>
              <a:t>Alibaba</a:t>
            </a:r>
            <a:r>
              <a:rPr lang="en-US" sz="1600" b="1" i="1" dirty="0"/>
              <a:t> Group</a:t>
            </a:r>
            <a:r>
              <a:rPr lang="uk-UA" sz="1600" b="1" i="1" dirty="0"/>
              <a:t>): Кожна технічна революція у підсумку породжувала </a:t>
            </a:r>
            <a:r>
              <a:rPr lang="uk-UA" sz="1600" b="1" i="1" dirty="0" smtClean="0"/>
              <a:t>війну.</a:t>
            </a:r>
            <a:endParaRPr lang="ru-RU" sz="1600" i="1" dirty="0"/>
          </a:p>
          <a:p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невідповідність </a:t>
            </a:r>
            <a:r>
              <a:rPr lang="uk-UA" dirty="0"/>
              <a:t>економічного зростання потребам </a:t>
            </a:r>
            <a:r>
              <a:rPr lang="uk-UA" dirty="0" err="1" smtClean="0"/>
              <a:t>інклюзивності</a:t>
            </a:r>
            <a:r>
              <a:rPr lang="uk-UA" dirty="0" smtClean="0"/>
              <a:t> </a:t>
            </a:r>
            <a:r>
              <a:rPr lang="uk-UA" dirty="0"/>
              <a:t>та </a:t>
            </a:r>
            <a:r>
              <a:rPr lang="uk-UA" dirty="0" smtClean="0"/>
              <a:t>екологічності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вірогідність </a:t>
            </a:r>
            <a:r>
              <a:rPr lang="uk-UA" dirty="0"/>
              <a:t>глобальних конфліктів за технологічну першість та їх актуальні  прояви</a:t>
            </a: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звуження </a:t>
            </a:r>
            <a:r>
              <a:rPr lang="uk-UA" dirty="0"/>
              <a:t>ринку праці, витіснення робочої сили автоматами та машинами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зростання </a:t>
            </a:r>
            <a:r>
              <a:rPr lang="uk-UA" dirty="0"/>
              <a:t>соціальної та майнової напруги </a:t>
            </a:r>
            <a:r>
              <a:rPr lang="uk-UA" dirty="0" smtClean="0"/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початок </a:t>
            </a:r>
            <a:r>
              <a:rPr lang="uk-UA" dirty="0"/>
              <a:t>глобальної конкуренції штучного інтелекту та людини у кар</a:t>
            </a:r>
            <a:r>
              <a:rPr lang="ru-RU" dirty="0"/>
              <a:t>’</a:t>
            </a:r>
            <a:r>
              <a:rPr lang="uk-UA" dirty="0" err="1"/>
              <a:t>єрній</a:t>
            </a:r>
            <a:r>
              <a:rPr lang="uk-UA" dirty="0"/>
              <a:t> </a:t>
            </a:r>
            <a:r>
              <a:rPr lang="uk-UA" dirty="0" smtClean="0"/>
              <a:t>гонитві</a:t>
            </a:r>
            <a:r>
              <a:rPr lang="uk-UA" dirty="0"/>
              <a:t>,</a:t>
            </a:r>
            <a:r>
              <a:rPr lang="uk-UA" dirty="0" smtClean="0"/>
              <a:t> </a:t>
            </a:r>
            <a:r>
              <a:rPr lang="uk-UA" dirty="0"/>
              <a:t>безжальному  та   </a:t>
            </a:r>
            <a:r>
              <a:rPr lang="uk-UA" dirty="0" smtClean="0"/>
              <a:t>безшумному </a:t>
            </a:r>
            <a:r>
              <a:rPr lang="uk-UA" dirty="0"/>
              <a:t>змаганні  за </a:t>
            </a:r>
            <a:r>
              <a:rPr lang="uk-UA" dirty="0" smtClean="0"/>
              <a:t>потрібність</a:t>
            </a:r>
            <a:r>
              <a:rPr lang="en-US" dirty="0">
                <a:solidFill>
                  <a:srgbClr val="FF0000"/>
                </a:solidFill>
              </a:rPr>
              <a:t>https://ua.news/ua/svit-nablizivsya-do-globalnoyi-katastrofi-yaku-nihto-ne-pomichaye-ilon-mask/</a:t>
            </a:r>
            <a:endParaRPr lang="uk-UA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ріст </a:t>
            </a:r>
            <a:r>
              <a:rPr lang="uk-UA" dirty="0"/>
              <a:t>трудової </a:t>
            </a:r>
            <a:r>
              <a:rPr lang="uk-UA" dirty="0" smtClean="0"/>
              <a:t>міграції </a:t>
            </a:r>
            <a:r>
              <a:rPr lang="uk-UA" dirty="0"/>
              <a:t>у пошуках можливостей </a:t>
            </a: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зменшення </a:t>
            </a:r>
            <a:r>
              <a:rPr lang="uk-UA" dirty="0"/>
              <a:t>доступності депресивних регіонів  до  носіїв високих кваліфікацій </a:t>
            </a: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перехід </a:t>
            </a:r>
            <a:r>
              <a:rPr lang="uk-UA" dirty="0"/>
              <a:t>до </a:t>
            </a:r>
            <a:r>
              <a:rPr lang="en-US" dirty="0"/>
              <a:t>learn at the </a:t>
            </a:r>
            <a:r>
              <a:rPr lang="en-US" dirty="0" smtClean="0"/>
              <a:t>moment</a:t>
            </a:r>
            <a:r>
              <a:rPr lang="uk-UA" dirty="0" smtClean="0"/>
              <a:t>, </a:t>
            </a:r>
            <a:r>
              <a:rPr lang="uk-UA" dirty="0" err="1"/>
              <a:t>відживання</a:t>
            </a:r>
            <a:r>
              <a:rPr lang="uk-UA" dirty="0"/>
              <a:t>  традиційних професій та скорочення їх циклу </a:t>
            </a: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загострення конкуренції між </a:t>
            </a:r>
            <a:r>
              <a:rPr lang="uk-UA" dirty="0" err="1"/>
              <a:t>мілленіалами</a:t>
            </a:r>
            <a:r>
              <a:rPr lang="uk-UA" dirty="0"/>
              <a:t> та поколінням </a:t>
            </a:r>
            <a:r>
              <a:rPr lang="en-US" dirty="0"/>
              <a:t>Z</a:t>
            </a:r>
            <a:endParaRPr lang="ru-RU" dirty="0"/>
          </a:p>
          <a:p>
            <a:r>
              <a:rPr lang="uk-UA"/>
              <a:t> </a:t>
            </a:r>
            <a:r>
              <a:rPr lang="uk-UA" sz="1600" b="1" i="1" smtClean="0"/>
              <a:t>Клаус </a:t>
            </a:r>
            <a:r>
              <a:rPr lang="uk-UA" sz="1600" b="1" i="1" dirty="0" err="1"/>
              <a:t>Шваб</a:t>
            </a:r>
            <a:r>
              <a:rPr lang="uk-UA" sz="1600" b="1" i="1" dirty="0"/>
              <a:t> ( ВЕФ</a:t>
            </a:r>
            <a:r>
              <a:rPr lang="uk-UA" sz="1600" b="1" i="1" dirty="0" smtClean="0"/>
              <a:t>): Ми </a:t>
            </a:r>
            <a:r>
              <a:rPr lang="uk-UA" sz="1600" b="1" i="1" dirty="0"/>
              <a:t>живемо в роз</a:t>
            </a:r>
            <a:r>
              <a:rPr lang="ru-RU" sz="1600" b="1" i="1" dirty="0"/>
              <a:t>`</a:t>
            </a:r>
            <a:r>
              <a:rPr lang="uk-UA" sz="1600" b="1" i="1" dirty="0" err="1" smtClean="0"/>
              <a:t>єднанному</a:t>
            </a:r>
            <a:r>
              <a:rPr lang="uk-UA" sz="1600" b="1" i="1" dirty="0" smtClean="0"/>
              <a:t> </a:t>
            </a:r>
            <a:r>
              <a:rPr lang="uk-UA" sz="1600" b="1" i="1" dirty="0"/>
              <a:t>світі. Е</a:t>
            </a:r>
            <a:r>
              <a:rPr lang="uk-UA" sz="1600" b="1" i="1" dirty="0" smtClean="0"/>
              <a:t>кономічне </a:t>
            </a:r>
            <a:r>
              <a:rPr lang="uk-UA" sz="1600" b="1" i="1" dirty="0"/>
              <a:t>зростання без реновації соціального контракту неможливе.</a:t>
            </a: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87877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71914"/>
            <a:ext cx="827025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dirty="0" err="1"/>
              <a:t>Крістін</a:t>
            </a:r>
            <a:r>
              <a:rPr lang="uk-UA" sz="1600" b="1" i="1" dirty="0"/>
              <a:t> </a:t>
            </a:r>
            <a:r>
              <a:rPr lang="uk-UA" sz="1600" b="1" i="1" dirty="0" smtClean="0"/>
              <a:t> </a:t>
            </a:r>
            <a:r>
              <a:rPr lang="uk-UA" sz="1600" b="1" i="1" dirty="0" err="1" smtClean="0"/>
              <a:t>Лагард</a:t>
            </a:r>
            <a:r>
              <a:rPr lang="uk-UA" sz="1600" b="1" i="1" dirty="0" smtClean="0"/>
              <a:t> (МВФ ):  Україні </a:t>
            </a:r>
            <a:r>
              <a:rPr lang="uk-UA" sz="1600" b="1" i="1" dirty="0"/>
              <a:t>слід користатися сприятливим зовнішнім середовищем задля більш суттєвого зростання та  сталого покращення життєвого </a:t>
            </a:r>
            <a:r>
              <a:rPr lang="uk-UA" sz="1600" b="1" i="1" dirty="0" smtClean="0"/>
              <a:t>рівня. </a:t>
            </a:r>
            <a:endParaRPr lang="ru-RU" sz="1600" b="1" i="1" dirty="0"/>
          </a:p>
          <a:p>
            <a:r>
              <a:rPr lang="uk-UA" sz="1600" b="1" i="1" dirty="0"/>
              <a:t> </a:t>
            </a:r>
            <a:endParaRPr lang="ru-RU" sz="1600" b="1" i="1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наявність </a:t>
            </a:r>
            <a:r>
              <a:rPr lang="uk-UA" dirty="0"/>
              <a:t>у світі  вільних ресурсів </a:t>
            </a:r>
            <a:r>
              <a:rPr lang="ru-RU" dirty="0" smtClean="0"/>
              <a:t>(</a:t>
            </a:r>
            <a:r>
              <a:rPr lang="uk-UA" dirty="0" smtClean="0"/>
              <a:t>«</a:t>
            </a:r>
            <a:r>
              <a:rPr lang="uk-UA" dirty="0"/>
              <a:t>легких грошей» </a:t>
            </a:r>
            <a:r>
              <a:rPr lang="ru-RU" dirty="0"/>
              <a:t>) </a:t>
            </a:r>
            <a:r>
              <a:rPr lang="uk-UA" dirty="0"/>
              <a:t>для інвестування</a:t>
            </a: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курс </a:t>
            </a:r>
            <a:r>
              <a:rPr lang="uk-UA" dirty="0"/>
              <a:t>США на блокування «газових ігор» навколо Північного потоку -2 </a:t>
            </a:r>
            <a:r>
              <a:rPr lang="uk-UA" dirty="0" smtClean="0"/>
              <a:t>може </a:t>
            </a:r>
            <a:r>
              <a:rPr lang="uk-UA" dirty="0"/>
              <a:t>стимулювати  </a:t>
            </a:r>
            <a:r>
              <a:rPr lang="uk-UA" dirty="0" smtClean="0"/>
              <a:t>вибір </a:t>
            </a:r>
            <a:r>
              <a:rPr lang="uk-UA" dirty="0"/>
              <a:t>ФРН </a:t>
            </a:r>
            <a:r>
              <a:rPr lang="uk-UA" dirty="0" smtClean="0"/>
              <a:t>між </a:t>
            </a:r>
            <a:r>
              <a:rPr lang="uk-UA" dirty="0"/>
              <a:t>вигодами </a:t>
            </a:r>
            <a:r>
              <a:rPr lang="ru-RU" dirty="0" smtClean="0"/>
              <a:t>(</a:t>
            </a:r>
            <a:r>
              <a:rPr lang="uk-UA" dirty="0" smtClean="0"/>
              <a:t>російський </a:t>
            </a:r>
            <a:r>
              <a:rPr lang="uk-UA" dirty="0"/>
              <a:t>Газпром </a:t>
            </a:r>
            <a:r>
              <a:rPr lang="ru-RU" dirty="0"/>
              <a:t>) </a:t>
            </a:r>
            <a:r>
              <a:rPr lang="uk-UA" dirty="0"/>
              <a:t> та </a:t>
            </a:r>
            <a:r>
              <a:rPr lang="uk-UA" dirty="0" smtClean="0"/>
              <a:t>цінностями </a:t>
            </a:r>
            <a:r>
              <a:rPr lang="ru-RU" dirty="0" smtClean="0"/>
              <a:t>(</a:t>
            </a:r>
            <a:r>
              <a:rPr lang="uk-UA" dirty="0" err="1" smtClean="0"/>
              <a:t>українськ</a:t>
            </a:r>
            <a:r>
              <a:rPr lang="en-US" dirty="0"/>
              <a:t>a </a:t>
            </a:r>
            <a:r>
              <a:rPr lang="uk-UA" dirty="0"/>
              <a:t>ГТС</a:t>
            </a:r>
            <a:r>
              <a:rPr lang="ru-RU" dirty="0"/>
              <a:t>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британсько-російський </a:t>
            </a:r>
            <a:r>
              <a:rPr lang="uk-UA" dirty="0"/>
              <a:t>конфлікт створює передумови  для появи Об</a:t>
            </a:r>
            <a:r>
              <a:rPr lang="ru-RU" dirty="0"/>
              <a:t>’</a:t>
            </a:r>
            <a:r>
              <a:rPr lang="uk-UA" dirty="0" err="1"/>
              <a:t>єднаного</a:t>
            </a:r>
            <a:r>
              <a:rPr lang="uk-UA" dirty="0"/>
              <a:t> </a:t>
            </a:r>
            <a:r>
              <a:rPr lang="uk-UA" dirty="0" smtClean="0"/>
              <a:t>Королівства</a:t>
            </a:r>
            <a:r>
              <a:rPr lang="ru-RU" dirty="0"/>
              <a:t> </a:t>
            </a:r>
            <a:r>
              <a:rPr lang="uk-UA" dirty="0" smtClean="0"/>
              <a:t>з </a:t>
            </a:r>
            <a:r>
              <a:rPr lang="uk-UA" dirty="0"/>
              <a:t>його великими </a:t>
            </a:r>
            <a:r>
              <a:rPr lang="uk-UA" dirty="0" smtClean="0"/>
              <a:t>фінансово-економічними </a:t>
            </a:r>
            <a:r>
              <a:rPr lang="uk-UA" dirty="0"/>
              <a:t>можливостями в  якості ще одного (поряд з Канадою) </a:t>
            </a:r>
            <a:r>
              <a:rPr lang="uk-UA" dirty="0" smtClean="0"/>
              <a:t>мотивованого </a:t>
            </a:r>
            <a:r>
              <a:rPr lang="uk-UA" dirty="0"/>
              <a:t>союзника України </a:t>
            </a: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зростання </a:t>
            </a:r>
            <a:r>
              <a:rPr lang="uk-UA" dirty="0"/>
              <a:t>металургійного та продовольчого сировинних ринків </a:t>
            </a: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перехід </a:t>
            </a:r>
            <a:r>
              <a:rPr lang="uk-UA" dirty="0"/>
              <a:t>на 4</a:t>
            </a:r>
            <a:r>
              <a:rPr lang="en-US" dirty="0"/>
              <a:t>G </a:t>
            </a:r>
            <a:r>
              <a:rPr lang="uk-UA" dirty="0"/>
              <a:t>як засіб подальшого поширення е-</a:t>
            </a:r>
            <a:r>
              <a:rPr lang="en-US" dirty="0"/>
              <a:t>commerce</a:t>
            </a:r>
            <a:endParaRPr lang="ru-RU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dirty="0" smtClean="0"/>
              <a:t>віднесення </a:t>
            </a:r>
            <a:r>
              <a:rPr lang="uk-UA" dirty="0"/>
              <a:t>до 5-топ країн </a:t>
            </a:r>
            <a:r>
              <a:rPr lang="uk-UA" dirty="0" smtClean="0"/>
              <a:t> за </a:t>
            </a:r>
            <a:r>
              <a:rPr lang="uk-UA" dirty="0"/>
              <a:t>потенціалом   розвитку </a:t>
            </a:r>
            <a:r>
              <a:rPr lang="uk-UA" dirty="0" err="1"/>
              <a:t>блокчейна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sz="1600" b="1" i="1" dirty="0"/>
              <a:t>Гері </a:t>
            </a:r>
            <a:r>
              <a:rPr lang="uk-UA" sz="1600" b="1" i="1" dirty="0" err="1"/>
              <a:t>Хафбауер</a:t>
            </a:r>
            <a:r>
              <a:rPr lang="uk-UA" sz="1600" b="1" i="1" dirty="0"/>
              <a:t> (</a:t>
            </a:r>
            <a:r>
              <a:rPr lang="en-US" sz="1600" b="1" i="1" dirty="0"/>
              <a:t>Peterson </a:t>
            </a:r>
            <a:r>
              <a:rPr lang="en-US" sz="1600" b="1" i="1" dirty="0" smtClean="0"/>
              <a:t>Institute</a:t>
            </a:r>
            <a:r>
              <a:rPr lang="uk-UA" sz="1600" b="1" i="1" dirty="0" smtClean="0"/>
              <a:t>)</a:t>
            </a:r>
            <a:r>
              <a:rPr lang="uk-UA" sz="1600" i="1" dirty="0" smtClean="0"/>
              <a:t>:</a:t>
            </a:r>
            <a:r>
              <a:rPr lang="uk-UA" sz="1600" b="1" i="1" dirty="0" smtClean="0"/>
              <a:t> З </a:t>
            </a:r>
            <a:r>
              <a:rPr lang="uk-UA" sz="1600" b="1" i="1" dirty="0"/>
              <a:t>обсягом 60 млрд</a:t>
            </a:r>
            <a:r>
              <a:rPr lang="uk-UA" sz="1600" b="1" i="1" dirty="0" smtClean="0"/>
              <a:t>. доларів </a:t>
            </a:r>
            <a:r>
              <a:rPr lang="uk-UA" sz="1600" b="1" i="1" dirty="0"/>
              <a:t>на  кожному напрямку торгівельна війна поглине 1 % зростання економіки Китаю та 0,3 % </a:t>
            </a:r>
            <a:r>
              <a:rPr lang="uk-UA" sz="1600" b="1" i="1" dirty="0" smtClean="0"/>
              <a:t>- США</a:t>
            </a:r>
            <a:r>
              <a:rPr lang="uk-UA" sz="1600" b="1" i="1" dirty="0"/>
              <a:t>, а відтак буде мати глобальний вплив на країни</a:t>
            </a:r>
            <a:r>
              <a:rPr lang="uk-UA" sz="1600" b="1" i="1" dirty="0" smtClean="0"/>
              <a:t>, що розвиваються. </a:t>
            </a:r>
          </a:p>
          <a:p>
            <a:endParaRPr lang="ru-RU" sz="1600" i="1" dirty="0">
              <a:latin typeface="Book Antiqua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імовірне </a:t>
            </a:r>
            <a:r>
              <a:rPr lang="uk-UA" sz="1600" dirty="0"/>
              <a:t>загострення проблеми обсягів металургійного експорту  та надлишкових потужностей галузі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збільшення </a:t>
            </a:r>
            <a:r>
              <a:rPr lang="uk-UA" sz="1600" dirty="0"/>
              <a:t>експорту </a:t>
            </a:r>
            <a:r>
              <a:rPr lang="uk-UA" sz="1600" dirty="0" smtClean="0"/>
              <a:t>с. г. </a:t>
            </a:r>
            <a:r>
              <a:rPr lang="uk-UA" sz="1600" dirty="0"/>
              <a:t>продукції до КНР  та здешевлення споживчого імпорту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уникнення  стагнації у  </a:t>
            </a:r>
            <a:r>
              <a:rPr lang="uk-UA" sz="1600" dirty="0"/>
              <a:t>ролі країни – постачальника сировини</a:t>
            </a:r>
            <a:r>
              <a:rPr lang="uk-UA" sz="1600" dirty="0" smtClean="0"/>
              <a:t>, умів </a:t>
            </a:r>
            <a:r>
              <a:rPr lang="uk-UA" sz="1600" dirty="0"/>
              <a:t>та </a:t>
            </a:r>
            <a:r>
              <a:rPr lang="uk-UA" sz="1600" dirty="0" smtClean="0"/>
              <a:t>дивідендів  </a:t>
            </a:r>
            <a:endParaRPr lang="ru-RU" sz="1600" dirty="0"/>
          </a:p>
          <a:p>
            <a:pPr marL="285750" indent="-285750">
              <a:buFont typeface="Wingdings" pitchFamily="2" charset="2"/>
              <a:buChar char="§"/>
            </a:pPr>
            <a:r>
              <a:rPr lang="uk-UA" sz="1600" dirty="0" smtClean="0"/>
              <a:t>зменшення  </a:t>
            </a:r>
            <a:r>
              <a:rPr lang="uk-UA" sz="1600" dirty="0"/>
              <a:t>фінансової допомоги  США (</a:t>
            </a:r>
            <a:r>
              <a:rPr lang="en-US" sz="1600" dirty="0"/>
              <a:t>zero</a:t>
            </a:r>
            <a:r>
              <a:rPr lang="uk-UA" sz="1600" dirty="0"/>
              <a:t>-</a:t>
            </a:r>
            <a:r>
              <a:rPr lang="en-US" sz="1600" dirty="0"/>
              <a:t>sum game</a:t>
            </a:r>
            <a:r>
              <a:rPr lang="uk-UA" sz="1600" dirty="0"/>
              <a:t>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1818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77686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i="1" dirty="0"/>
              <a:t>В</a:t>
            </a:r>
            <a:r>
              <a:rPr lang="en-US" sz="2000" b="1" i="1" dirty="0" err="1"/>
              <a:t>ibliography</a:t>
            </a:r>
            <a:r>
              <a:rPr lang="en-US" sz="2000" b="1" i="1" dirty="0"/>
              <a:t> </a:t>
            </a:r>
            <a:endParaRPr lang="uk-UA" sz="2000" b="1" i="1" dirty="0" smtClean="0"/>
          </a:p>
          <a:p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dirty="0" err="1">
                <a:cs typeface="Arial" pitchFamily="34" charset="0"/>
              </a:rPr>
              <a:t>Чжень</a:t>
            </a:r>
            <a:r>
              <a:rPr lang="ru-RU" dirty="0">
                <a:cs typeface="Arial" pitchFamily="34" charset="0"/>
              </a:rPr>
              <a:t> </a:t>
            </a:r>
            <a:r>
              <a:rPr lang="ru-RU" dirty="0" err="1">
                <a:cs typeface="Arial" pitchFamily="34" charset="0"/>
              </a:rPr>
              <a:t>Йонні</a:t>
            </a:r>
            <a:r>
              <a:rPr lang="ru-RU" dirty="0">
                <a:cs typeface="Arial" pitchFamily="34" charset="0"/>
              </a:rPr>
              <a:t>, </a:t>
            </a:r>
            <a:r>
              <a:rPr lang="ru-RU" dirty="0" err="1">
                <a:cs typeface="Arial" pitchFamily="34" charset="0"/>
              </a:rPr>
              <a:t>Ронфан</a:t>
            </a:r>
            <a:r>
              <a:rPr lang="ru-RU" dirty="0">
                <a:cs typeface="Arial" pitchFamily="34" charset="0"/>
              </a:rPr>
              <a:t> </a:t>
            </a:r>
            <a:r>
              <a:rPr lang="ru-RU" dirty="0" err="1">
                <a:cs typeface="Arial" pitchFamily="34" charset="0"/>
              </a:rPr>
              <a:t>Пхан</a:t>
            </a:r>
            <a:r>
              <a:rPr lang="ru-RU" dirty="0">
                <a:cs typeface="Arial" pitchFamily="34" charset="0"/>
              </a:rPr>
              <a:t>. </a:t>
            </a:r>
            <a:r>
              <a:rPr lang="ru-RU" dirty="0" err="1">
                <a:cs typeface="Arial" pitchFamily="34" charset="0"/>
              </a:rPr>
              <a:t>Глобалізація</a:t>
            </a:r>
            <a:r>
              <a:rPr lang="ru-RU" dirty="0">
                <a:cs typeface="Arial" pitchFamily="34" charset="0"/>
              </a:rPr>
              <a:t> та </a:t>
            </a:r>
            <a:r>
              <a:rPr lang="ru-RU" dirty="0" err="1">
                <a:cs typeface="Arial" pitchFamily="34" charset="0"/>
              </a:rPr>
              <a:t>економічний</a:t>
            </a:r>
            <a:r>
              <a:rPr lang="ru-RU" dirty="0">
                <a:cs typeface="Arial" pitchFamily="34" charset="0"/>
              </a:rPr>
              <a:t> </a:t>
            </a:r>
            <a:r>
              <a:rPr lang="ru-RU" dirty="0" err="1">
                <a:cs typeface="Arial" pitchFamily="34" charset="0"/>
              </a:rPr>
              <a:t>націоналізм</a:t>
            </a:r>
            <a:r>
              <a:rPr lang="ru-RU" dirty="0">
                <a:cs typeface="Arial" pitchFamily="34" charset="0"/>
              </a:rPr>
              <a:t> в </a:t>
            </a:r>
            <a:r>
              <a:rPr lang="ru-RU" dirty="0" err="1">
                <a:cs typeface="Arial" pitchFamily="34" charset="0"/>
              </a:rPr>
              <a:t>Азїї</a:t>
            </a:r>
            <a:r>
              <a:rPr lang="ru-RU" dirty="0">
                <a:cs typeface="Arial" pitchFamily="34" charset="0"/>
              </a:rPr>
              <a:t>. [</a:t>
            </a:r>
            <a:r>
              <a:rPr lang="ru-RU" dirty="0" err="1">
                <a:cs typeface="Arial" pitchFamily="34" charset="0"/>
              </a:rPr>
              <a:t>Електронний</a:t>
            </a:r>
            <a:r>
              <a:rPr lang="ru-RU" dirty="0">
                <a:cs typeface="Arial" pitchFamily="34" charset="0"/>
              </a:rPr>
              <a:t> ресурс]. -  Режим доступу: </a:t>
            </a:r>
            <a:r>
              <a:rPr lang="ru-RU" u="sng" dirty="0">
                <a:cs typeface="Arial" pitchFamily="34" charset="0"/>
                <a:hlinkClick r:id="rId2"/>
              </a:rPr>
              <a:t>https://www.tyzhden.ua/Economics/211916</a:t>
            </a:r>
            <a:endParaRPr lang="ru-RU" dirty="0">
              <a:cs typeface="Arial" pitchFamily="34" charset="0"/>
            </a:endParaRPr>
          </a:p>
          <a:p>
            <a:pPr lvl="0"/>
            <a:r>
              <a:rPr lang="en-US" dirty="0">
                <a:cs typeface="Arial" pitchFamily="34" charset="0"/>
                <a:hlinkClick r:id="rId3"/>
              </a:rPr>
              <a:t>Klaus Schwab</a:t>
            </a:r>
            <a:r>
              <a:rPr lang="uk-UA" dirty="0">
                <a:cs typeface="Arial" pitchFamily="34" charset="0"/>
              </a:rPr>
              <a:t>, </a:t>
            </a:r>
            <a:r>
              <a:rPr lang="en-US" dirty="0">
                <a:cs typeface="Arial" pitchFamily="34" charset="0"/>
                <a:hlinkClick r:id="rId4"/>
              </a:rPr>
              <a:t>Nicholas Davis</a:t>
            </a:r>
            <a:r>
              <a:rPr lang="uk-UA" dirty="0">
                <a:cs typeface="Arial" pitchFamily="34" charset="0"/>
              </a:rPr>
              <a:t>. </a:t>
            </a:r>
            <a:r>
              <a:rPr lang="en-US" dirty="0">
                <a:cs typeface="Arial" pitchFamily="34" charset="0"/>
                <a:hlinkClick r:id="rId5"/>
              </a:rPr>
              <a:t>Shaping the Fourth Industrial Revolution</a:t>
            </a:r>
            <a:r>
              <a:rPr lang="uk-UA" u="sng" dirty="0">
                <a:cs typeface="Arial" pitchFamily="34" charset="0"/>
              </a:rPr>
              <a:t>.</a:t>
            </a:r>
            <a:r>
              <a:rPr lang="uk-UA" dirty="0">
                <a:cs typeface="Arial" pitchFamily="34" charset="0"/>
              </a:rPr>
              <a:t> [Електронний ресурс]. -</a:t>
            </a:r>
            <a:r>
              <a:rPr lang="sk-SK" dirty="0">
                <a:cs typeface="Arial" pitchFamily="34" charset="0"/>
              </a:rPr>
              <a:t> </a:t>
            </a:r>
            <a:r>
              <a:rPr lang="uk-UA" dirty="0">
                <a:cs typeface="Arial" pitchFamily="34" charset="0"/>
              </a:rPr>
              <a:t> Режим доступу: </a:t>
            </a:r>
            <a:r>
              <a:rPr lang="uk-UA" u="sng" dirty="0">
                <a:cs typeface="Arial" pitchFamily="34" charset="0"/>
                <a:hlinkClick r:id="rId6"/>
              </a:rPr>
              <a:t>https://www.</a:t>
            </a:r>
            <a:r>
              <a:rPr lang="uk-UA" dirty="0">
                <a:cs typeface="Arial" pitchFamily="34" charset="0"/>
                <a:hlinkClick r:id="rId6"/>
              </a:rPr>
              <a:t>weforum</a:t>
            </a:r>
            <a:r>
              <a:rPr lang="uk-UA" u="sng" dirty="0">
                <a:cs typeface="Arial" pitchFamily="34" charset="0"/>
                <a:hlinkClick r:id="rId6"/>
              </a:rPr>
              <a:t>.org/focus/shaping-the-fourth-industrial-revolution</a:t>
            </a:r>
            <a:endParaRPr lang="ru-RU" dirty="0">
              <a:cs typeface="Arial" pitchFamily="34" charset="0"/>
            </a:endParaRPr>
          </a:p>
          <a:p>
            <a:pPr lvl="0"/>
            <a:r>
              <a:rPr lang="uk-UA" dirty="0" err="1">
                <a:cs typeface="Arial" pitchFamily="34" charset="0"/>
              </a:rPr>
              <a:t>Yuval</a:t>
            </a:r>
            <a:r>
              <a:rPr lang="uk-UA" dirty="0">
                <a:cs typeface="Arial" pitchFamily="34" charset="0"/>
              </a:rPr>
              <a:t> </a:t>
            </a:r>
            <a:r>
              <a:rPr lang="uk-UA" dirty="0" err="1">
                <a:cs typeface="Arial" pitchFamily="34" charset="0"/>
              </a:rPr>
              <a:t>Noah</a:t>
            </a:r>
            <a:r>
              <a:rPr lang="uk-UA" dirty="0">
                <a:cs typeface="Arial" pitchFamily="34" charset="0"/>
              </a:rPr>
              <a:t> </a:t>
            </a:r>
            <a:r>
              <a:rPr lang="uk-UA" dirty="0" err="1">
                <a:cs typeface="Arial" pitchFamily="34" charset="0"/>
              </a:rPr>
              <a:t>Hararі</a:t>
            </a:r>
            <a:r>
              <a:rPr lang="uk-UA" dirty="0">
                <a:cs typeface="Arial" pitchFamily="34" charset="0"/>
              </a:rPr>
              <a:t>. </a:t>
            </a:r>
            <a:r>
              <a:rPr lang="en-US" dirty="0">
                <a:cs typeface="Arial" pitchFamily="34" charset="0"/>
              </a:rPr>
              <a:t>Homo Deus: A Brief History of Tomorrow</a:t>
            </a:r>
            <a:r>
              <a:rPr lang="uk-UA" dirty="0">
                <a:cs typeface="Arial" pitchFamily="34" charset="0"/>
              </a:rPr>
              <a:t>. </a:t>
            </a:r>
            <a:r>
              <a:rPr lang="en-US" dirty="0">
                <a:cs typeface="Arial" pitchFamily="34" charset="0"/>
              </a:rPr>
              <a:t>Big Ideas</a:t>
            </a:r>
            <a:r>
              <a:rPr lang="uk-UA" dirty="0">
                <a:cs typeface="Arial" pitchFamily="34" charset="0"/>
              </a:rPr>
              <a:t>. </a:t>
            </a:r>
            <a:r>
              <a:rPr lang="uk-UA" dirty="0" smtClean="0">
                <a:cs typeface="Arial" pitchFamily="34" charset="0"/>
              </a:rPr>
              <a:t>2016</a:t>
            </a:r>
          </a:p>
          <a:p>
            <a:pPr lvl="0"/>
            <a:endParaRPr lang="ru-RU" dirty="0">
              <a:cs typeface="Arial" pitchFamily="34" charset="0"/>
            </a:endParaRPr>
          </a:p>
          <a:p>
            <a:pPr lvl="0"/>
            <a:r>
              <a:rPr lang="en-US" b="1" i="1" dirty="0">
                <a:cs typeface="Arial" pitchFamily="34" charset="0"/>
              </a:rPr>
              <a:t>Data sources: </a:t>
            </a:r>
            <a:endParaRPr lang="ru-RU" b="1" i="1" dirty="0">
              <a:cs typeface="Arial" pitchFamily="34" charset="0"/>
            </a:endParaRPr>
          </a:p>
          <a:p>
            <a:r>
              <a:rPr lang="en-US" dirty="0">
                <a:cs typeface="Arial" pitchFamily="34" charset="0"/>
              </a:rPr>
              <a:t>https</a:t>
            </a:r>
            <a:r>
              <a:rPr lang="uk-UA" dirty="0">
                <a:cs typeface="Arial" pitchFamily="34" charset="0"/>
              </a:rPr>
              <a:t>://</a:t>
            </a:r>
            <a:r>
              <a:rPr lang="en-US" dirty="0">
                <a:cs typeface="Arial" pitchFamily="34" charset="0"/>
              </a:rPr>
              <a:t>www</a:t>
            </a:r>
            <a:r>
              <a:rPr lang="uk-UA" dirty="0">
                <a:cs typeface="Arial" pitchFamily="34" charset="0"/>
              </a:rPr>
              <a:t>.</a:t>
            </a:r>
            <a:r>
              <a:rPr lang="en-US" dirty="0" err="1">
                <a:cs typeface="Arial" pitchFamily="34" charset="0"/>
              </a:rPr>
              <a:t>weforum</a:t>
            </a:r>
            <a:r>
              <a:rPr lang="uk-UA" dirty="0">
                <a:cs typeface="Arial" pitchFamily="34" charset="0"/>
              </a:rPr>
              <a:t>.</a:t>
            </a:r>
            <a:r>
              <a:rPr lang="en-US" dirty="0">
                <a:cs typeface="Arial" pitchFamily="34" charset="0"/>
              </a:rPr>
              <a:t>org</a:t>
            </a:r>
            <a:r>
              <a:rPr lang="uk-UA" dirty="0">
                <a:cs typeface="Arial" pitchFamily="34" charset="0"/>
              </a:rPr>
              <a:t>; </a:t>
            </a:r>
            <a:r>
              <a:rPr lang="uk-UA" u="sng" dirty="0">
                <a:cs typeface="Arial" pitchFamily="34" charset="0"/>
                <a:hlinkClick r:id="rId7"/>
              </a:rPr>
              <a:t>https://www.economist.com</a:t>
            </a:r>
            <a:r>
              <a:rPr lang="uk-UA" dirty="0">
                <a:cs typeface="Arial" pitchFamily="34" charset="0"/>
              </a:rPr>
              <a:t>; </a:t>
            </a:r>
            <a:endParaRPr lang="ru-RU" dirty="0">
              <a:cs typeface="Arial" pitchFamily="34" charset="0"/>
            </a:endParaRPr>
          </a:p>
          <a:p>
            <a:r>
              <a:rPr lang="uk-UA" u="sng" dirty="0">
                <a:cs typeface="Arial" pitchFamily="34" charset="0"/>
                <a:hlinkClick r:id="rId8"/>
              </a:rPr>
              <a:t>http://www.imf.org/external/index.htm</a:t>
            </a:r>
            <a:r>
              <a:rPr lang="uk-UA" dirty="0">
                <a:cs typeface="Arial" pitchFamily="34" charset="0"/>
              </a:rPr>
              <a:t>;https://www.bloomberg.com; https://www.standardandpoors.com/en_US/web/guest/home; </a:t>
            </a:r>
            <a:r>
              <a:rPr lang="uk-UA" u="sng" dirty="0">
                <a:cs typeface="Arial" pitchFamily="34" charset="0"/>
                <a:hlinkClick r:id="rId9"/>
              </a:rPr>
              <a:t>https://www.home.barclays/barclays-investor-relations/results-and-reports/annual-reports.html</a:t>
            </a:r>
            <a:r>
              <a:rPr lang="uk-UA" dirty="0">
                <a:cs typeface="Arial" pitchFamily="34" charset="0"/>
              </a:rPr>
              <a:t>;  </a:t>
            </a:r>
            <a:r>
              <a:rPr lang="uk-UA" u="sng" dirty="0">
                <a:cs typeface="Arial" pitchFamily="34" charset="0"/>
                <a:hlinkClick r:id="rId10"/>
              </a:rPr>
              <a:t>https://www.blackrock.com</a:t>
            </a:r>
            <a:r>
              <a:rPr lang="uk-UA" dirty="0">
                <a:cs typeface="Arial" pitchFamily="34" charset="0"/>
              </a:rPr>
              <a:t>;</a:t>
            </a:r>
            <a:endParaRPr lang="ru-RU" dirty="0">
              <a:cs typeface="Arial" pitchFamily="34" charset="0"/>
            </a:endParaRPr>
          </a:p>
          <a:p>
            <a:r>
              <a:rPr lang="uk-UA" dirty="0">
                <a:cs typeface="Arial" pitchFamily="34" charset="0"/>
              </a:rPr>
              <a:t>https://am.jpmorgan.com/us/en/asset-management/gim/adv/home; ; </a:t>
            </a:r>
            <a:r>
              <a:rPr lang="uk-UA" u="sng" dirty="0">
                <a:cs typeface="Arial" pitchFamily="34" charset="0"/>
                <a:hlinkClick r:id="rId11"/>
              </a:rPr>
              <a:t>https://www.wto.org</a:t>
            </a:r>
            <a:r>
              <a:rPr lang="uk-UA" dirty="0">
                <a:cs typeface="Arial" pitchFamily="34" charset="0"/>
              </a:rPr>
              <a:t>;https://www.carlyle.com/;  </a:t>
            </a:r>
            <a:r>
              <a:rPr lang="uk-UA" u="sng" dirty="0">
                <a:cs typeface="Arial" pitchFamily="34" charset="0"/>
                <a:hlinkClick r:id="rId12"/>
              </a:rPr>
              <a:t>http://www.citigroup.com/citi/fin/data/k04cgm.pdf</a:t>
            </a:r>
            <a:r>
              <a:rPr lang="uk-UA" dirty="0">
                <a:cs typeface="Arial" pitchFamily="34" charset="0"/>
              </a:rPr>
              <a:t>; </a:t>
            </a:r>
            <a:endParaRPr lang="ru-RU" dirty="0">
              <a:cs typeface="Arial" pitchFamily="34" charset="0"/>
            </a:endParaRPr>
          </a:p>
          <a:p>
            <a:r>
              <a:rPr lang="uk-UA" u="sng" dirty="0">
                <a:cs typeface="Arial" pitchFamily="34" charset="0"/>
                <a:hlinkClick r:id="rId13"/>
              </a:rPr>
              <a:t>https://jamestown.org</a:t>
            </a:r>
            <a:r>
              <a:rPr lang="uk-UA" dirty="0">
                <a:cs typeface="Arial" pitchFamily="34" charset="0"/>
              </a:rPr>
              <a:t>;  </a:t>
            </a:r>
            <a:r>
              <a:rPr lang="uk-UA" u="sng" dirty="0">
                <a:cs typeface="Arial" pitchFamily="34" charset="0"/>
                <a:hlinkClick r:id="rId14"/>
              </a:rPr>
              <a:t>http://www.alibabagroup.com/en/global/home</a:t>
            </a:r>
            <a:r>
              <a:rPr lang="uk-UA" dirty="0">
                <a:cs typeface="Arial" pitchFamily="34" charset="0"/>
              </a:rPr>
              <a:t>;</a:t>
            </a:r>
            <a:endParaRPr lang="ru-RU" dirty="0">
              <a:cs typeface="Arial" pitchFamily="34" charset="0"/>
            </a:endParaRPr>
          </a:p>
          <a:p>
            <a:r>
              <a:rPr lang="uk-UA" u="sng" dirty="0">
                <a:cs typeface="Arial" pitchFamily="34" charset="0"/>
                <a:hlinkClick r:id="rId15"/>
              </a:rPr>
              <a:t>https://www.bcg.com</a:t>
            </a:r>
            <a:r>
              <a:rPr lang="uk-UA" dirty="0">
                <a:cs typeface="Arial" pitchFamily="34" charset="0"/>
              </a:rPr>
              <a:t>; https://piie.com/;</a:t>
            </a:r>
            <a:endParaRPr lang="ru-RU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4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Пользователь\Desktop\CARD_ENG код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35" y="2399140"/>
            <a:ext cx="3200424" cy="342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3768" y="1103204"/>
            <a:ext cx="4074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i="1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</a:rPr>
              <a:t>Thank You</a:t>
            </a:r>
            <a:r>
              <a:rPr lang="uk-UA" sz="5400" b="1" i="1" dirty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</a:rPr>
              <a:t> !</a:t>
            </a:r>
            <a:endParaRPr lang="ru-RU" sz="5400" b="1" i="1" dirty="0">
              <a:solidFill>
                <a:schemeClr val="bg1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9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409</Words>
  <Application>Microsoft Office PowerPoint</Application>
  <PresentationFormat>Экран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ВОЛОДИМИР ПРИХОДЬКО професор,  доктор економічних наук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 Windows</cp:lastModifiedBy>
  <cp:revision>11</cp:revision>
  <dcterms:created xsi:type="dcterms:W3CDTF">2018-04-15T07:20:45Z</dcterms:created>
  <dcterms:modified xsi:type="dcterms:W3CDTF">2018-05-27T12:18:12Z</dcterms:modified>
</cp:coreProperties>
</file>