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66" r:id="rId3"/>
    <p:sldId id="318" r:id="rId4"/>
    <p:sldId id="267" r:id="rId5"/>
    <p:sldId id="316" r:id="rId6"/>
    <p:sldId id="268" r:id="rId7"/>
    <p:sldId id="269" r:id="rId8"/>
    <p:sldId id="262" r:id="rId9"/>
    <p:sldId id="263" r:id="rId10"/>
    <p:sldId id="264" r:id="rId11"/>
    <p:sldId id="357" r:id="rId12"/>
    <p:sldId id="358" r:id="rId13"/>
    <p:sldId id="359" r:id="rId14"/>
    <p:sldId id="261" r:id="rId15"/>
    <p:sldId id="317" r:id="rId16"/>
    <p:sldId id="288" r:id="rId17"/>
    <p:sldId id="270" r:id="rId18"/>
    <p:sldId id="265" r:id="rId19"/>
    <p:sldId id="257" r:id="rId20"/>
    <p:sldId id="258" r:id="rId21"/>
    <p:sldId id="259" r:id="rId22"/>
    <p:sldId id="260" r:id="rId23"/>
    <p:sldId id="307" r:id="rId24"/>
    <p:sldId id="319" r:id="rId25"/>
    <p:sldId id="320" r:id="rId26"/>
    <p:sldId id="321" r:id="rId27"/>
    <p:sldId id="322" r:id="rId28"/>
    <p:sldId id="324" r:id="rId29"/>
    <p:sldId id="325" r:id="rId30"/>
    <p:sldId id="323" r:id="rId31"/>
    <p:sldId id="327" r:id="rId32"/>
    <p:sldId id="328" r:id="rId33"/>
    <p:sldId id="309" r:id="rId34"/>
    <p:sldId id="331" r:id="rId35"/>
    <p:sldId id="329" r:id="rId36"/>
    <p:sldId id="330" r:id="rId37"/>
    <p:sldId id="332" r:id="rId38"/>
    <p:sldId id="333" r:id="rId39"/>
    <p:sldId id="334" r:id="rId40"/>
    <p:sldId id="335" r:id="rId41"/>
    <p:sldId id="336" r:id="rId42"/>
    <p:sldId id="337" r:id="rId43"/>
    <p:sldId id="271" r:id="rId44"/>
    <p:sldId id="272" r:id="rId45"/>
    <p:sldId id="273" r:id="rId46"/>
    <p:sldId id="274" r:id="rId47"/>
    <p:sldId id="275" r:id="rId48"/>
    <p:sldId id="276" r:id="rId49"/>
    <p:sldId id="277" r:id="rId50"/>
    <p:sldId id="278" r:id="rId51"/>
    <p:sldId id="279" r:id="rId52"/>
    <p:sldId id="280" r:id="rId53"/>
    <p:sldId id="281" r:id="rId54"/>
    <p:sldId id="282" r:id="rId55"/>
    <p:sldId id="283" r:id="rId56"/>
    <p:sldId id="285" r:id="rId57"/>
    <p:sldId id="286" r:id="rId58"/>
    <p:sldId id="284" r:id="rId59"/>
    <p:sldId id="287" r:id="rId60"/>
    <p:sldId id="289" r:id="rId61"/>
    <p:sldId id="291" r:id="rId62"/>
    <p:sldId id="292" r:id="rId63"/>
    <p:sldId id="290" r:id="rId64"/>
    <p:sldId id="293" r:id="rId65"/>
    <p:sldId id="294" r:id="rId66"/>
    <p:sldId id="295" r:id="rId67"/>
    <p:sldId id="297" r:id="rId68"/>
    <p:sldId id="296" r:id="rId69"/>
    <p:sldId id="298" r:id="rId70"/>
    <p:sldId id="300" r:id="rId71"/>
    <p:sldId id="299" r:id="rId72"/>
    <p:sldId id="301" r:id="rId73"/>
    <p:sldId id="302" r:id="rId74"/>
    <p:sldId id="310" r:id="rId75"/>
    <p:sldId id="311" r:id="rId76"/>
    <p:sldId id="312" r:id="rId77"/>
    <p:sldId id="313" r:id="rId78"/>
    <p:sldId id="303" r:id="rId79"/>
    <p:sldId id="314" r:id="rId80"/>
    <p:sldId id="315" r:id="rId81"/>
    <p:sldId id="305" r:id="rId82"/>
    <p:sldId id="366" r:id="rId83"/>
    <p:sldId id="360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06" r:id="rId10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2AA27-7082-414D-9414-353B7A9DC09C}" type="doc">
      <dgm:prSet loTypeId="urn:microsoft.com/office/officeart/2008/layout/VerticalCurvedList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D346E9A0-A1D0-4896-8B28-DC1A840DA73D}">
      <dgm:prSet phldrT="[Текст]" custT="1"/>
      <dgm:spPr/>
      <dgm:t>
        <a:bodyPr/>
        <a:lstStyle/>
        <a:p>
          <a:r>
            <a:rPr lang="uk-UA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</a:t>
          </a:r>
          <a:r>
            <a:rPr lang="uk-UA" sz="18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імплантата</a:t>
          </a:r>
          <a:endParaRPr lang="uk-UA" sz="1800" dirty="0"/>
        </a:p>
      </dgm:t>
    </dgm:pt>
    <dgm:pt modelId="{7CB0B679-53C9-4FC9-B4ED-3B85A84F569F}" type="parTrans" cxnId="{482D9DD9-E871-49FE-BB12-BA2B081E2991}">
      <dgm:prSet/>
      <dgm:spPr/>
      <dgm:t>
        <a:bodyPr/>
        <a:lstStyle/>
        <a:p>
          <a:endParaRPr lang="uk-UA" sz="2400"/>
        </a:p>
      </dgm:t>
    </dgm:pt>
    <dgm:pt modelId="{884E7667-C55D-48F7-B894-3233C73C75F1}" type="sibTrans" cxnId="{482D9DD9-E871-49FE-BB12-BA2B081E2991}">
      <dgm:prSet/>
      <dgm:spPr/>
      <dgm:t>
        <a:bodyPr/>
        <a:lstStyle/>
        <a:p>
          <a:endParaRPr lang="uk-UA" sz="2400"/>
        </a:p>
      </dgm:t>
    </dgm:pt>
    <dgm:pt modelId="{FB25C940-162B-483B-BFC5-411BAEEAA64F}">
      <dgm:prSet custT="1"/>
      <dgm:spPr/>
      <dgm:t>
        <a:bodyPr/>
        <a:lstStyle/>
        <a:p>
          <a:r>
            <a:rPr lang="uk-UA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форми різьби</a:t>
          </a:r>
          <a:endParaRPr lang="uk-UA" sz="1800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266F6EDD-6CD0-4938-A367-84A628F06C0B}" type="parTrans" cxnId="{38CD9035-AE9B-4D7A-939B-8F24D1FD0D7A}">
      <dgm:prSet/>
      <dgm:spPr/>
      <dgm:t>
        <a:bodyPr/>
        <a:lstStyle/>
        <a:p>
          <a:endParaRPr lang="uk-UA" sz="2400"/>
        </a:p>
      </dgm:t>
    </dgm:pt>
    <dgm:pt modelId="{C1521FFE-CBEB-4F9A-86B3-DA747A85415A}" type="sibTrans" cxnId="{38CD9035-AE9B-4D7A-939B-8F24D1FD0D7A}">
      <dgm:prSet/>
      <dgm:spPr/>
      <dgm:t>
        <a:bodyPr/>
        <a:lstStyle/>
        <a:p>
          <a:endParaRPr lang="uk-UA" sz="2400"/>
        </a:p>
      </dgm:t>
    </dgm:pt>
    <dgm:pt modelId="{08F938F4-2E86-4479-964F-EF4BD96CE229}">
      <dgm:prSet custT="1"/>
      <dgm:spPr/>
      <dgm:t>
        <a:bodyPr/>
        <a:lstStyle/>
        <a:p>
          <a:r>
            <a:rPr lang="uk-UA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Описання апікальної частини імплантату</a:t>
          </a:r>
          <a:endParaRPr lang="uk-UA" sz="1800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6E51BBD-DF7A-4F38-ABE1-2D2EA2717994}" type="parTrans" cxnId="{910EC287-1333-445C-B2B2-89CFA2EB3A00}">
      <dgm:prSet/>
      <dgm:spPr/>
      <dgm:t>
        <a:bodyPr/>
        <a:lstStyle/>
        <a:p>
          <a:endParaRPr lang="uk-UA" sz="2400"/>
        </a:p>
      </dgm:t>
    </dgm:pt>
    <dgm:pt modelId="{DD02EF25-E9F8-4A7E-B90B-41772B4041BC}" type="sibTrans" cxnId="{910EC287-1333-445C-B2B2-89CFA2EB3A00}">
      <dgm:prSet/>
      <dgm:spPr/>
      <dgm:t>
        <a:bodyPr/>
        <a:lstStyle/>
        <a:p>
          <a:endParaRPr lang="uk-UA" sz="2400"/>
        </a:p>
      </dgm:t>
    </dgm:pt>
    <dgm:pt modelId="{680BA15E-F46A-4504-8477-9D810EBA40AA}">
      <dgm:prSet custT="1"/>
      <dgm:spPr/>
      <dgm:t>
        <a:bodyPr/>
        <a:lstStyle/>
        <a:p>
          <a:r>
            <a:rPr lang="uk-UA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Описання шийки (перехід шийки у тіло, з</a:t>
          </a:r>
          <a:r>
            <a:rPr lang="ru-RU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’</a:t>
          </a:r>
          <a:r>
            <a:rPr lang="uk-UA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єднання з </a:t>
          </a:r>
          <a:r>
            <a:rPr lang="uk-UA" sz="1800" dirty="0" err="1" smtClean="0">
              <a:ea typeface="Calibri" panose="020F0502020204030204" pitchFamily="34" charset="0"/>
              <a:cs typeface="Times New Roman" panose="02020603050405020304" pitchFamily="18" charset="0"/>
            </a:rPr>
            <a:t>абатментом</a:t>
          </a:r>
          <a:r>
            <a:rPr lang="uk-UA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, відношення до окістя)</a:t>
          </a:r>
          <a:endParaRPr lang="uk-UA" sz="1800" dirty="0"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AA9AF96F-8A9D-427A-9ABB-88BF1367ABF3}" type="parTrans" cxnId="{D864FCE8-3911-461A-AD32-9E5DF8380A11}">
      <dgm:prSet/>
      <dgm:spPr/>
      <dgm:t>
        <a:bodyPr/>
        <a:lstStyle/>
        <a:p>
          <a:endParaRPr lang="uk-UA" sz="2400"/>
        </a:p>
      </dgm:t>
    </dgm:pt>
    <dgm:pt modelId="{50596722-5F9A-4B96-8A0D-9613A56F2EBC}" type="sibTrans" cxnId="{D864FCE8-3911-461A-AD32-9E5DF8380A11}">
      <dgm:prSet/>
      <dgm:spPr/>
      <dgm:t>
        <a:bodyPr/>
        <a:lstStyle/>
        <a:p>
          <a:endParaRPr lang="uk-UA" sz="2400"/>
        </a:p>
      </dgm:t>
    </dgm:pt>
    <dgm:pt modelId="{68CA63EE-5D04-4B01-907E-C3E11E329D1F}">
      <dgm:prSet custT="1"/>
      <dgm:spPr/>
      <dgm:t>
        <a:bodyPr/>
        <a:lstStyle/>
        <a:p>
          <a:r>
            <a:rPr lang="uk-UA" sz="1800" dirty="0" smtClean="0">
              <a:ea typeface="Calibri" panose="020F0502020204030204" pitchFamily="34" charset="0"/>
              <a:cs typeface="Times New Roman" panose="02020603050405020304" pitchFamily="18" charset="0"/>
            </a:rPr>
            <a:t>Визначення розміру</a:t>
          </a:r>
          <a:endParaRPr lang="uk-UA" sz="1800" dirty="0">
            <a:effectLst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533A75A9-401B-4787-BDC7-C838DD4C601F}" type="parTrans" cxnId="{892DB085-1E86-4D2B-B327-F68FBF071876}">
      <dgm:prSet/>
      <dgm:spPr/>
      <dgm:t>
        <a:bodyPr/>
        <a:lstStyle/>
        <a:p>
          <a:endParaRPr lang="uk-UA" sz="2400"/>
        </a:p>
      </dgm:t>
    </dgm:pt>
    <dgm:pt modelId="{116CFEC1-8CDE-4003-9C50-1A13178118A7}" type="sibTrans" cxnId="{892DB085-1E86-4D2B-B327-F68FBF071876}">
      <dgm:prSet/>
      <dgm:spPr/>
      <dgm:t>
        <a:bodyPr/>
        <a:lstStyle/>
        <a:p>
          <a:endParaRPr lang="uk-UA" sz="2400"/>
        </a:p>
      </dgm:t>
    </dgm:pt>
    <dgm:pt modelId="{FAFD2051-B6FF-42C0-AE2D-D79E9DC61B05}" type="pres">
      <dgm:prSet presAssocID="{EA02AA27-7082-414D-9414-353B7A9DC0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974D5E7-E438-42E4-B794-F36150E3FFC2}" type="pres">
      <dgm:prSet presAssocID="{EA02AA27-7082-414D-9414-353B7A9DC09C}" presName="Name1" presStyleCnt="0"/>
      <dgm:spPr/>
    </dgm:pt>
    <dgm:pt modelId="{82F991AB-506B-4645-BB56-9038501825FB}" type="pres">
      <dgm:prSet presAssocID="{EA02AA27-7082-414D-9414-353B7A9DC09C}" presName="cycle" presStyleCnt="0"/>
      <dgm:spPr/>
    </dgm:pt>
    <dgm:pt modelId="{7D7F22BE-BDDB-4234-8F35-5AA342CA3094}" type="pres">
      <dgm:prSet presAssocID="{EA02AA27-7082-414D-9414-353B7A9DC09C}" presName="srcNode" presStyleLbl="node1" presStyleIdx="0" presStyleCnt="5"/>
      <dgm:spPr/>
    </dgm:pt>
    <dgm:pt modelId="{F77BAF1A-3185-4B47-88A4-6630B039F184}" type="pres">
      <dgm:prSet presAssocID="{EA02AA27-7082-414D-9414-353B7A9DC09C}" presName="conn" presStyleLbl="parChTrans1D2" presStyleIdx="0" presStyleCnt="1"/>
      <dgm:spPr/>
      <dgm:t>
        <a:bodyPr/>
        <a:lstStyle/>
        <a:p>
          <a:endParaRPr lang="ru-RU"/>
        </a:p>
      </dgm:t>
    </dgm:pt>
    <dgm:pt modelId="{F381EE1C-CB02-4B4E-8C7C-4CC1EFAD6495}" type="pres">
      <dgm:prSet presAssocID="{EA02AA27-7082-414D-9414-353B7A9DC09C}" presName="extraNode" presStyleLbl="node1" presStyleIdx="0" presStyleCnt="5"/>
      <dgm:spPr/>
    </dgm:pt>
    <dgm:pt modelId="{FBDECCF2-4E63-4761-B6F2-B72431631CAF}" type="pres">
      <dgm:prSet presAssocID="{EA02AA27-7082-414D-9414-353B7A9DC09C}" presName="dstNode" presStyleLbl="node1" presStyleIdx="0" presStyleCnt="5"/>
      <dgm:spPr/>
    </dgm:pt>
    <dgm:pt modelId="{E6DCB1C8-C575-477E-AF05-A1A89E5E6075}" type="pres">
      <dgm:prSet presAssocID="{D346E9A0-A1D0-4896-8B28-DC1A840DA73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22A5D-771D-416B-8D1C-EBED3ED5D19D}" type="pres">
      <dgm:prSet presAssocID="{D346E9A0-A1D0-4896-8B28-DC1A840DA73D}" presName="accent_1" presStyleCnt="0"/>
      <dgm:spPr/>
    </dgm:pt>
    <dgm:pt modelId="{28F94C9E-7D6D-44ED-8D3A-E4D328965294}" type="pres">
      <dgm:prSet presAssocID="{D346E9A0-A1D0-4896-8B28-DC1A840DA73D}" presName="accentRepeatNode" presStyleLbl="solidFgAcc1" presStyleIdx="0" presStyleCnt="5"/>
      <dgm:spPr/>
    </dgm:pt>
    <dgm:pt modelId="{2C61B263-EF59-4038-9E82-01AF3FAAC4F2}" type="pres">
      <dgm:prSet presAssocID="{FB25C940-162B-483B-BFC5-411BAEEAA64F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24B645-89CE-4B29-B336-BC22FAAE2711}" type="pres">
      <dgm:prSet presAssocID="{FB25C940-162B-483B-BFC5-411BAEEAA64F}" presName="accent_2" presStyleCnt="0"/>
      <dgm:spPr/>
    </dgm:pt>
    <dgm:pt modelId="{111F2569-CFA0-434C-978D-A621768F0D13}" type="pres">
      <dgm:prSet presAssocID="{FB25C940-162B-483B-BFC5-411BAEEAA64F}" presName="accentRepeatNode" presStyleLbl="solidFgAcc1" presStyleIdx="1" presStyleCnt="5"/>
      <dgm:spPr/>
    </dgm:pt>
    <dgm:pt modelId="{1692ADF4-24FB-4F74-ABB2-31E776D42D01}" type="pres">
      <dgm:prSet presAssocID="{08F938F4-2E86-4479-964F-EF4BD96CE22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0DC50-1B8D-4525-846A-BAC40D3000CD}" type="pres">
      <dgm:prSet presAssocID="{08F938F4-2E86-4479-964F-EF4BD96CE229}" presName="accent_3" presStyleCnt="0"/>
      <dgm:spPr/>
    </dgm:pt>
    <dgm:pt modelId="{330BF29B-8A98-43B2-BF60-A1DBC27E683A}" type="pres">
      <dgm:prSet presAssocID="{08F938F4-2E86-4479-964F-EF4BD96CE229}" presName="accentRepeatNode" presStyleLbl="solidFgAcc1" presStyleIdx="2" presStyleCnt="5"/>
      <dgm:spPr/>
    </dgm:pt>
    <dgm:pt modelId="{7A54C39A-6E2C-4BE2-A15A-0A90DD4A99DF}" type="pres">
      <dgm:prSet presAssocID="{680BA15E-F46A-4504-8477-9D810EBA40A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F27E3-C26A-4C84-A94B-8B82D43BCE9A}" type="pres">
      <dgm:prSet presAssocID="{680BA15E-F46A-4504-8477-9D810EBA40AA}" presName="accent_4" presStyleCnt="0"/>
      <dgm:spPr/>
    </dgm:pt>
    <dgm:pt modelId="{8A8E0211-F935-49DB-85BE-7B44C04A721D}" type="pres">
      <dgm:prSet presAssocID="{680BA15E-F46A-4504-8477-9D810EBA40AA}" presName="accentRepeatNode" presStyleLbl="solidFgAcc1" presStyleIdx="3" presStyleCnt="5"/>
      <dgm:spPr/>
    </dgm:pt>
    <dgm:pt modelId="{7BD05E68-F111-404F-BB39-BCB06D37B2EF}" type="pres">
      <dgm:prSet presAssocID="{68CA63EE-5D04-4B01-907E-C3E11E329D1F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0B116-D07E-440D-8A42-E6959F0DB700}" type="pres">
      <dgm:prSet presAssocID="{68CA63EE-5D04-4B01-907E-C3E11E329D1F}" presName="accent_5" presStyleCnt="0"/>
      <dgm:spPr/>
    </dgm:pt>
    <dgm:pt modelId="{21821615-4186-4746-B8F6-AA1F9CF1562E}" type="pres">
      <dgm:prSet presAssocID="{68CA63EE-5D04-4B01-907E-C3E11E329D1F}" presName="accentRepeatNode" presStyleLbl="solidFgAcc1" presStyleIdx="4" presStyleCnt="5"/>
      <dgm:spPr/>
    </dgm:pt>
  </dgm:ptLst>
  <dgm:cxnLst>
    <dgm:cxn modelId="{152B4A7C-84E6-453E-B399-460C48775C77}" type="presOf" srcId="{FB25C940-162B-483B-BFC5-411BAEEAA64F}" destId="{2C61B263-EF59-4038-9E82-01AF3FAAC4F2}" srcOrd="0" destOrd="0" presId="urn:microsoft.com/office/officeart/2008/layout/VerticalCurvedList"/>
    <dgm:cxn modelId="{38CD9035-AE9B-4D7A-939B-8F24D1FD0D7A}" srcId="{EA02AA27-7082-414D-9414-353B7A9DC09C}" destId="{FB25C940-162B-483B-BFC5-411BAEEAA64F}" srcOrd="1" destOrd="0" parTransId="{266F6EDD-6CD0-4938-A367-84A628F06C0B}" sibTransId="{C1521FFE-CBEB-4F9A-86B3-DA747A85415A}"/>
    <dgm:cxn modelId="{E2395FF1-D28C-4BE0-BE39-72FC1C7B575C}" type="presOf" srcId="{884E7667-C55D-48F7-B894-3233C73C75F1}" destId="{F77BAF1A-3185-4B47-88A4-6630B039F184}" srcOrd="0" destOrd="0" presId="urn:microsoft.com/office/officeart/2008/layout/VerticalCurvedList"/>
    <dgm:cxn modelId="{D864FCE8-3911-461A-AD32-9E5DF8380A11}" srcId="{EA02AA27-7082-414D-9414-353B7A9DC09C}" destId="{680BA15E-F46A-4504-8477-9D810EBA40AA}" srcOrd="3" destOrd="0" parTransId="{AA9AF96F-8A9D-427A-9ABB-88BF1367ABF3}" sibTransId="{50596722-5F9A-4B96-8A0D-9613A56F2EBC}"/>
    <dgm:cxn modelId="{910EC287-1333-445C-B2B2-89CFA2EB3A00}" srcId="{EA02AA27-7082-414D-9414-353B7A9DC09C}" destId="{08F938F4-2E86-4479-964F-EF4BD96CE229}" srcOrd="2" destOrd="0" parTransId="{06E51BBD-DF7A-4F38-ABE1-2D2EA2717994}" sibTransId="{DD02EF25-E9F8-4A7E-B90B-41772B4041BC}"/>
    <dgm:cxn modelId="{892DB085-1E86-4D2B-B327-F68FBF071876}" srcId="{EA02AA27-7082-414D-9414-353B7A9DC09C}" destId="{68CA63EE-5D04-4B01-907E-C3E11E329D1F}" srcOrd="4" destOrd="0" parTransId="{533A75A9-401B-4787-BDC7-C838DD4C601F}" sibTransId="{116CFEC1-8CDE-4003-9C50-1A13178118A7}"/>
    <dgm:cxn modelId="{482D9DD9-E871-49FE-BB12-BA2B081E2991}" srcId="{EA02AA27-7082-414D-9414-353B7A9DC09C}" destId="{D346E9A0-A1D0-4896-8B28-DC1A840DA73D}" srcOrd="0" destOrd="0" parTransId="{7CB0B679-53C9-4FC9-B4ED-3B85A84F569F}" sibTransId="{884E7667-C55D-48F7-B894-3233C73C75F1}"/>
    <dgm:cxn modelId="{693307DE-C44B-4053-8E99-5A195318C4B0}" type="presOf" srcId="{EA02AA27-7082-414D-9414-353B7A9DC09C}" destId="{FAFD2051-B6FF-42C0-AE2D-D79E9DC61B05}" srcOrd="0" destOrd="0" presId="urn:microsoft.com/office/officeart/2008/layout/VerticalCurvedList"/>
    <dgm:cxn modelId="{27A1466E-FCFC-4ADD-8B3D-4F9CB1B06A6B}" type="presOf" srcId="{08F938F4-2E86-4479-964F-EF4BD96CE229}" destId="{1692ADF4-24FB-4F74-ABB2-31E776D42D01}" srcOrd="0" destOrd="0" presId="urn:microsoft.com/office/officeart/2008/layout/VerticalCurvedList"/>
    <dgm:cxn modelId="{5192D8B0-1D0D-4002-BA52-AA8D21A42C5F}" type="presOf" srcId="{680BA15E-F46A-4504-8477-9D810EBA40AA}" destId="{7A54C39A-6E2C-4BE2-A15A-0A90DD4A99DF}" srcOrd="0" destOrd="0" presId="urn:microsoft.com/office/officeart/2008/layout/VerticalCurvedList"/>
    <dgm:cxn modelId="{FA7415A9-F906-45E3-8982-FAB5B3DD4246}" type="presOf" srcId="{68CA63EE-5D04-4B01-907E-C3E11E329D1F}" destId="{7BD05E68-F111-404F-BB39-BCB06D37B2EF}" srcOrd="0" destOrd="0" presId="urn:microsoft.com/office/officeart/2008/layout/VerticalCurvedList"/>
    <dgm:cxn modelId="{6D2FD075-6D49-4749-AEE0-824E4EE9A6C2}" type="presOf" srcId="{D346E9A0-A1D0-4896-8B28-DC1A840DA73D}" destId="{E6DCB1C8-C575-477E-AF05-A1A89E5E6075}" srcOrd="0" destOrd="0" presId="urn:microsoft.com/office/officeart/2008/layout/VerticalCurvedList"/>
    <dgm:cxn modelId="{76CAD2B3-A6CC-47FA-9F7A-4D223DE7641C}" type="presParOf" srcId="{FAFD2051-B6FF-42C0-AE2D-D79E9DC61B05}" destId="{8974D5E7-E438-42E4-B794-F36150E3FFC2}" srcOrd="0" destOrd="0" presId="urn:microsoft.com/office/officeart/2008/layout/VerticalCurvedList"/>
    <dgm:cxn modelId="{10B1D123-E4C0-4CD2-9C96-6770562B3441}" type="presParOf" srcId="{8974D5E7-E438-42E4-B794-F36150E3FFC2}" destId="{82F991AB-506B-4645-BB56-9038501825FB}" srcOrd="0" destOrd="0" presId="urn:microsoft.com/office/officeart/2008/layout/VerticalCurvedList"/>
    <dgm:cxn modelId="{8282F276-4A46-4855-8647-1E55393F5A6D}" type="presParOf" srcId="{82F991AB-506B-4645-BB56-9038501825FB}" destId="{7D7F22BE-BDDB-4234-8F35-5AA342CA3094}" srcOrd="0" destOrd="0" presId="urn:microsoft.com/office/officeart/2008/layout/VerticalCurvedList"/>
    <dgm:cxn modelId="{1883108F-95A7-474C-9651-6903FB997CF6}" type="presParOf" srcId="{82F991AB-506B-4645-BB56-9038501825FB}" destId="{F77BAF1A-3185-4B47-88A4-6630B039F184}" srcOrd="1" destOrd="0" presId="urn:microsoft.com/office/officeart/2008/layout/VerticalCurvedList"/>
    <dgm:cxn modelId="{FC266E39-C050-4247-A9C9-7DE1D6C921BF}" type="presParOf" srcId="{82F991AB-506B-4645-BB56-9038501825FB}" destId="{F381EE1C-CB02-4B4E-8C7C-4CC1EFAD6495}" srcOrd="2" destOrd="0" presId="urn:microsoft.com/office/officeart/2008/layout/VerticalCurvedList"/>
    <dgm:cxn modelId="{09CAE65C-1825-44C0-AB16-CBCFBE4C836F}" type="presParOf" srcId="{82F991AB-506B-4645-BB56-9038501825FB}" destId="{FBDECCF2-4E63-4761-B6F2-B72431631CAF}" srcOrd="3" destOrd="0" presId="urn:microsoft.com/office/officeart/2008/layout/VerticalCurvedList"/>
    <dgm:cxn modelId="{DE901BD6-D405-44F1-999A-C8B08AE7DB23}" type="presParOf" srcId="{8974D5E7-E438-42E4-B794-F36150E3FFC2}" destId="{E6DCB1C8-C575-477E-AF05-A1A89E5E6075}" srcOrd="1" destOrd="0" presId="urn:microsoft.com/office/officeart/2008/layout/VerticalCurvedList"/>
    <dgm:cxn modelId="{F7B50AF9-2C4D-4EF7-9AB1-5FCF2BE91EED}" type="presParOf" srcId="{8974D5E7-E438-42E4-B794-F36150E3FFC2}" destId="{D7122A5D-771D-416B-8D1C-EBED3ED5D19D}" srcOrd="2" destOrd="0" presId="urn:microsoft.com/office/officeart/2008/layout/VerticalCurvedList"/>
    <dgm:cxn modelId="{AB5AA12C-268C-40CB-BE86-A904BD8D607B}" type="presParOf" srcId="{D7122A5D-771D-416B-8D1C-EBED3ED5D19D}" destId="{28F94C9E-7D6D-44ED-8D3A-E4D328965294}" srcOrd="0" destOrd="0" presId="urn:microsoft.com/office/officeart/2008/layout/VerticalCurvedList"/>
    <dgm:cxn modelId="{62D5B496-ED05-41EF-9847-39CD70EAB7E8}" type="presParOf" srcId="{8974D5E7-E438-42E4-B794-F36150E3FFC2}" destId="{2C61B263-EF59-4038-9E82-01AF3FAAC4F2}" srcOrd="3" destOrd="0" presId="urn:microsoft.com/office/officeart/2008/layout/VerticalCurvedList"/>
    <dgm:cxn modelId="{F05F46FB-6C77-4E5B-8395-B7F087D864E0}" type="presParOf" srcId="{8974D5E7-E438-42E4-B794-F36150E3FFC2}" destId="{2A24B645-89CE-4B29-B336-BC22FAAE2711}" srcOrd="4" destOrd="0" presId="urn:microsoft.com/office/officeart/2008/layout/VerticalCurvedList"/>
    <dgm:cxn modelId="{27B7F5F5-4E9B-4CA4-91C3-B8813FC3243D}" type="presParOf" srcId="{2A24B645-89CE-4B29-B336-BC22FAAE2711}" destId="{111F2569-CFA0-434C-978D-A621768F0D13}" srcOrd="0" destOrd="0" presId="urn:microsoft.com/office/officeart/2008/layout/VerticalCurvedList"/>
    <dgm:cxn modelId="{3B987D5A-95BA-499E-9056-31E1C37A7ED3}" type="presParOf" srcId="{8974D5E7-E438-42E4-B794-F36150E3FFC2}" destId="{1692ADF4-24FB-4F74-ABB2-31E776D42D01}" srcOrd="5" destOrd="0" presId="urn:microsoft.com/office/officeart/2008/layout/VerticalCurvedList"/>
    <dgm:cxn modelId="{4B30B2AD-5127-4FAC-A498-761E8D9113E3}" type="presParOf" srcId="{8974D5E7-E438-42E4-B794-F36150E3FFC2}" destId="{0A00DC50-1B8D-4525-846A-BAC40D3000CD}" srcOrd="6" destOrd="0" presId="urn:microsoft.com/office/officeart/2008/layout/VerticalCurvedList"/>
    <dgm:cxn modelId="{B477829D-B2C4-403B-8681-65089611785F}" type="presParOf" srcId="{0A00DC50-1B8D-4525-846A-BAC40D3000CD}" destId="{330BF29B-8A98-43B2-BF60-A1DBC27E683A}" srcOrd="0" destOrd="0" presId="urn:microsoft.com/office/officeart/2008/layout/VerticalCurvedList"/>
    <dgm:cxn modelId="{4127A686-F1D6-47BD-916D-E8038E90A174}" type="presParOf" srcId="{8974D5E7-E438-42E4-B794-F36150E3FFC2}" destId="{7A54C39A-6E2C-4BE2-A15A-0A90DD4A99DF}" srcOrd="7" destOrd="0" presId="urn:microsoft.com/office/officeart/2008/layout/VerticalCurvedList"/>
    <dgm:cxn modelId="{CD007ABF-C030-4C23-8059-85FE2C2945F6}" type="presParOf" srcId="{8974D5E7-E438-42E4-B794-F36150E3FFC2}" destId="{411F27E3-C26A-4C84-A94B-8B82D43BCE9A}" srcOrd="8" destOrd="0" presId="urn:microsoft.com/office/officeart/2008/layout/VerticalCurvedList"/>
    <dgm:cxn modelId="{6BCEEC7F-5C65-4318-BA97-48858A4B0B9F}" type="presParOf" srcId="{411F27E3-C26A-4C84-A94B-8B82D43BCE9A}" destId="{8A8E0211-F935-49DB-85BE-7B44C04A721D}" srcOrd="0" destOrd="0" presId="urn:microsoft.com/office/officeart/2008/layout/VerticalCurvedList"/>
    <dgm:cxn modelId="{7A05E295-B92F-4CBA-800A-DCCC3D63908A}" type="presParOf" srcId="{8974D5E7-E438-42E4-B794-F36150E3FFC2}" destId="{7BD05E68-F111-404F-BB39-BCB06D37B2EF}" srcOrd="9" destOrd="0" presId="urn:microsoft.com/office/officeart/2008/layout/VerticalCurvedList"/>
    <dgm:cxn modelId="{C685F8D7-A832-413D-B6ED-7AEAE57AFDDE}" type="presParOf" srcId="{8974D5E7-E438-42E4-B794-F36150E3FFC2}" destId="{DDC0B116-D07E-440D-8A42-E6959F0DB700}" srcOrd="10" destOrd="0" presId="urn:microsoft.com/office/officeart/2008/layout/VerticalCurvedList"/>
    <dgm:cxn modelId="{B51F382A-7895-432B-BD68-352FBF54D68A}" type="presParOf" srcId="{DDC0B116-D07E-440D-8A42-E6959F0DB700}" destId="{21821615-4186-4746-B8F6-AA1F9CF1562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0DBE1A-0859-4EC6-AD26-C3AEBB669968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C769B0-198B-4007-A95F-CCC383FAA27C}">
      <dgm:prSet phldrT="[Текст]"/>
      <dgm:spPr/>
      <dgm:t>
        <a:bodyPr/>
        <a:lstStyle/>
        <a:p>
          <a:r>
            <a:rPr lang="uk-UA" dirty="0" smtClean="0"/>
            <a:t>Безпосередня імплантація</a:t>
          </a:r>
          <a:endParaRPr lang="ru-RU" dirty="0"/>
        </a:p>
      </dgm:t>
    </dgm:pt>
    <dgm:pt modelId="{1E055100-448A-45CC-9133-9F44026E7C99}" type="parTrans" cxnId="{3C0DC2C3-5CD4-4E93-815A-03C73C47A3F0}">
      <dgm:prSet/>
      <dgm:spPr/>
      <dgm:t>
        <a:bodyPr/>
        <a:lstStyle/>
        <a:p>
          <a:endParaRPr lang="ru-RU"/>
        </a:p>
      </dgm:t>
    </dgm:pt>
    <dgm:pt modelId="{1E7250F1-F26C-44A6-8619-6E5007649523}" type="sibTrans" cxnId="{3C0DC2C3-5CD4-4E93-815A-03C73C47A3F0}">
      <dgm:prSet/>
      <dgm:spPr/>
      <dgm:t>
        <a:bodyPr/>
        <a:lstStyle/>
        <a:p>
          <a:endParaRPr lang="ru-RU"/>
        </a:p>
      </dgm:t>
    </dgm:pt>
    <dgm:pt modelId="{0CBFE869-25E5-45C4-AC93-0384BE6B5E82}">
      <dgm:prSet phldrT="[Текст]"/>
      <dgm:spPr/>
      <dgm:t>
        <a:bodyPr/>
        <a:lstStyle/>
        <a:p>
          <a:r>
            <a:rPr lang="uk-UA" dirty="0" smtClean="0"/>
            <a:t>імплантація безпосередньо в лунку видаленого зуба зразу після його видалення.</a:t>
          </a:r>
          <a:endParaRPr lang="ru-RU" dirty="0"/>
        </a:p>
      </dgm:t>
    </dgm:pt>
    <dgm:pt modelId="{E9E07BDE-370A-4C79-AAB0-4F13058BE9D6}" type="parTrans" cxnId="{BD447C5A-9C8F-47F1-A09B-61744C5E169F}">
      <dgm:prSet/>
      <dgm:spPr/>
      <dgm:t>
        <a:bodyPr/>
        <a:lstStyle/>
        <a:p>
          <a:endParaRPr lang="ru-RU"/>
        </a:p>
      </dgm:t>
    </dgm:pt>
    <dgm:pt modelId="{AE173F36-7F5B-4C66-873C-AEFBDE0C6FF1}" type="sibTrans" cxnId="{BD447C5A-9C8F-47F1-A09B-61744C5E169F}">
      <dgm:prSet/>
      <dgm:spPr/>
      <dgm:t>
        <a:bodyPr/>
        <a:lstStyle/>
        <a:p>
          <a:endParaRPr lang="ru-RU"/>
        </a:p>
      </dgm:t>
    </dgm:pt>
    <dgm:pt modelId="{03BEFB49-E2DB-43A4-8F94-CE13D58357A9}">
      <dgm:prSet phldrT="[Текст]"/>
      <dgm:spPr/>
      <dgm:t>
        <a:bodyPr/>
        <a:lstStyle/>
        <a:p>
          <a:r>
            <a:rPr lang="uk-UA" dirty="0" smtClean="0"/>
            <a:t>Відстрочена  імплантація </a:t>
          </a:r>
          <a:endParaRPr lang="ru-RU" dirty="0"/>
        </a:p>
      </dgm:t>
    </dgm:pt>
    <dgm:pt modelId="{8D87EE60-93C0-4D84-B123-FE6A1967F284}" type="parTrans" cxnId="{2859A656-F2BC-44A2-AEAA-29827B6B15F8}">
      <dgm:prSet/>
      <dgm:spPr/>
      <dgm:t>
        <a:bodyPr/>
        <a:lstStyle/>
        <a:p>
          <a:endParaRPr lang="ru-RU"/>
        </a:p>
      </dgm:t>
    </dgm:pt>
    <dgm:pt modelId="{911EF3BE-91E2-432B-990A-F37DF8B67903}" type="sibTrans" cxnId="{2859A656-F2BC-44A2-AEAA-29827B6B15F8}">
      <dgm:prSet/>
      <dgm:spPr/>
      <dgm:t>
        <a:bodyPr/>
        <a:lstStyle/>
        <a:p>
          <a:endParaRPr lang="ru-RU"/>
        </a:p>
      </dgm:t>
    </dgm:pt>
    <dgm:pt modelId="{A7FAAEAF-B5E4-431B-BB63-807E242997D8}">
      <dgm:prSet phldrT="[Текст]"/>
      <dgm:spPr/>
      <dgm:t>
        <a:bodyPr/>
        <a:lstStyle/>
        <a:p>
          <a:r>
            <a:rPr lang="uk-UA" dirty="0" smtClean="0"/>
            <a:t>імплантація проводиться після повної регенерації м</a:t>
          </a:r>
          <a:r>
            <a:rPr lang="en-US" dirty="0" smtClean="0"/>
            <a:t>’</a:t>
          </a:r>
          <a:r>
            <a:rPr lang="uk-UA" dirty="0" smtClean="0"/>
            <a:t>яких тканин  або після  часткової  мінералізації  альвеоли (12-16 тижнів) або через 4-8 місяців після видалення зуба.</a:t>
          </a:r>
          <a:endParaRPr lang="ru-RU" dirty="0"/>
        </a:p>
      </dgm:t>
    </dgm:pt>
    <dgm:pt modelId="{4D2714DF-8943-4034-A4BF-D4A1BC92984E}" type="parTrans" cxnId="{ED3D3742-C3B3-45A1-84DD-968ACA79A3B3}">
      <dgm:prSet/>
      <dgm:spPr/>
      <dgm:t>
        <a:bodyPr/>
        <a:lstStyle/>
        <a:p>
          <a:endParaRPr lang="ru-RU"/>
        </a:p>
      </dgm:t>
    </dgm:pt>
    <dgm:pt modelId="{B429039B-8FD2-4E1F-9495-113630033AD4}" type="sibTrans" cxnId="{ED3D3742-C3B3-45A1-84DD-968ACA79A3B3}">
      <dgm:prSet/>
      <dgm:spPr/>
      <dgm:t>
        <a:bodyPr/>
        <a:lstStyle/>
        <a:p>
          <a:endParaRPr lang="ru-RU"/>
        </a:p>
      </dgm:t>
    </dgm:pt>
    <dgm:pt modelId="{6EADCCAA-A811-42CF-AEE1-BCB757EC53E7}">
      <dgm:prSet phldrT="[Текст]"/>
      <dgm:spPr/>
      <dgm:t>
        <a:bodyPr/>
        <a:lstStyle/>
        <a:p>
          <a:r>
            <a:rPr lang="uk-UA" dirty="0" smtClean="0"/>
            <a:t>Віддалена імплантація </a:t>
          </a:r>
          <a:endParaRPr lang="ru-RU" dirty="0"/>
        </a:p>
      </dgm:t>
    </dgm:pt>
    <dgm:pt modelId="{02C952AB-7E03-4509-984A-52C439560F37}" type="parTrans" cxnId="{0405FAE5-E629-4C76-8677-8D3B0FB93FD1}">
      <dgm:prSet/>
      <dgm:spPr/>
      <dgm:t>
        <a:bodyPr/>
        <a:lstStyle/>
        <a:p>
          <a:endParaRPr lang="ru-RU"/>
        </a:p>
      </dgm:t>
    </dgm:pt>
    <dgm:pt modelId="{EE4E7146-6E1B-4AF5-8C87-8D6B7D695D94}" type="sibTrans" cxnId="{0405FAE5-E629-4C76-8677-8D3B0FB93FD1}">
      <dgm:prSet/>
      <dgm:spPr/>
      <dgm:t>
        <a:bodyPr/>
        <a:lstStyle/>
        <a:p>
          <a:endParaRPr lang="ru-RU"/>
        </a:p>
      </dgm:t>
    </dgm:pt>
    <dgm:pt modelId="{4EFBE26E-C812-486F-8159-C064A73B509F}">
      <dgm:prSet phldrT="[Текст]"/>
      <dgm:spPr/>
      <dgm:t>
        <a:bodyPr/>
        <a:lstStyle/>
        <a:p>
          <a:r>
            <a:rPr lang="uk-UA" dirty="0" smtClean="0"/>
            <a:t>методика, суть якої полягає в формування штучної лунки (кісткового ложа) для імплантації після кінцевої регенерації кісткової тканини після видалення зуба (6 місяців).</a:t>
          </a:r>
          <a:endParaRPr lang="ru-RU" dirty="0"/>
        </a:p>
      </dgm:t>
    </dgm:pt>
    <dgm:pt modelId="{9780CE40-8C18-4DE3-AA3B-89373758A97C}" type="parTrans" cxnId="{A02E0A37-F4DE-4F49-BE3A-8A36AA347E4A}">
      <dgm:prSet/>
      <dgm:spPr/>
      <dgm:t>
        <a:bodyPr/>
        <a:lstStyle/>
        <a:p>
          <a:endParaRPr lang="ru-RU"/>
        </a:p>
      </dgm:t>
    </dgm:pt>
    <dgm:pt modelId="{DBD3591E-5B2E-49A2-96ED-86D62057CECB}" type="sibTrans" cxnId="{A02E0A37-F4DE-4F49-BE3A-8A36AA347E4A}">
      <dgm:prSet/>
      <dgm:spPr/>
      <dgm:t>
        <a:bodyPr/>
        <a:lstStyle/>
        <a:p>
          <a:endParaRPr lang="ru-RU"/>
        </a:p>
      </dgm:t>
    </dgm:pt>
    <dgm:pt modelId="{FFB451E2-199B-4E3A-8EEB-D272370793A7}" type="pres">
      <dgm:prSet presAssocID="{0F0DBE1A-0859-4EC6-AD26-C3AEBB6699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36A3F3E-0519-4653-B4D2-C1FA4C9AA6E3}" type="pres">
      <dgm:prSet presAssocID="{D0C769B0-198B-4007-A95F-CCC383FAA27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F36EC7-0930-459D-BC77-4086246F2F4B}" type="pres">
      <dgm:prSet presAssocID="{D0C769B0-198B-4007-A95F-CCC383FAA27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77481E-4F1B-46F1-8225-772FFF64A461}" type="pres">
      <dgm:prSet presAssocID="{03BEFB49-E2DB-43A4-8F94-CE13D58357A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CFAD6-928F-4A49-8313-384E4D37D9C9}" type="pres">
      <dgm:prSet presAssocID="{03BEFB49-E2DB-43A4-8F94-CE13D58357A9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3DEB9-7E74-4F31-ABBF-3DEE9E3F7AF4}" type="pres">
      <dgm:prSet presAssocID="{6EADCCAA-A811-42CF-AEE1-BCB757EC53E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C891B-9299-4484-8704-5DD6DC39005C}" type="pres">
      <dgm:prSet presAssocID="{6EADCCAA-A811-42CF-AEE1-BCB757EC53E7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F4E2D5-07B2-4477-8526-90D7E16179F2}" type="presOf" srcId="{4EFBE26E-C812-486F-8159-C064A73B509F}" destId="{67EC891B-9299-4484-8704-5DD6DC39005C}" srcOrd="0" destOrd="0" presId="urn:microsoft.com/office/officeart/2005/8/layout/vList2"/>
    <dgm:cxn modelId="{ED3D3742-C3B3-45A1-84DD-968ACA79A3B3}" srcId="{03BEFB49-E2DB-43A4-8F94-CE13D58357A9}" destId="{A7FAAEAF-B5E4-431B-BB63-807E242997D8}" srcOrd="0" destOrd="0" parTransId="{4D2714DF-8943-4034-A4BF-D4A1BC92984E}" sibTransId="{B429039B-8FD2-4E1F-9495-113630033AD4}"/>
    <dgm:cxn modelId="{2859A656-F2BC-44A2-AEAA-29827B6B15F8}" srcId="{0F0DBE1A-0859-4EC6-AD26-C3AEBB669968}" destId="{03BEFB49-E2DB-43A4-8F94-CE13D58357A9}" srcOrd="1" destOrd="0" parTransId="{8D87EE60-93C0-4D84-B123-FE6A1967F284}" sibTransId="{911EF3BE-91E2-432B-990A-F37DF8B67903}"/>
    <dgm:cxn modelId="{626558E9-A548-4CD7-BB69-B56E8E849E8E}" type="presOf" srcId="{03BEFB49-E2DB-43A4-8F94-CE13D58357A9}" destId="{4677481E-4F1B-46F1-8225-772FFF64A461}" srcOrd="0" destOrd="0" presId="urn:microsoft.com/office/officeart/2005/8/layout/vList2"/>
    <dgm:cxn modelId="{326DA8B7-5A5B-4E95-98AE-E1056E2AF015}" type="presOf" srcId="{0CBFE869-25E5-45C4-AC93-0384BE6B5E82}" destId="{35F36EC7-0930-459D-BC77-4086246F2F4B}" srcOrd="0" destOrd="0" presId="urn:microsoft.com/office/officeart/2005/8/layout/vList2"/>
    <dgm:cxn modelId="{0405FAE5-E629-4C76-8677-8D3B0FB93FD1}" srcId="{0F0DBE1A-0859-4EC6-AD26-C3AEBB669968}" destId="{6EADCCAA-A811-42CF-AEE1-BCB757EC53E7}" srcOrd="2" destOrd="0" parTransId="{02C952AB-7E03-4509-984A-52C439560F37}" sibTransId="{EE4E7146-6E1B-4AF5-8C87-8D6B7D695D94}"/>
    <dgm:cxn modelId="{3C0DC2C3-5CD4-4E93-815A-03C73C47A3F0}" srcId="{0F0DBE1A-0859-4EC6-AD26-C3AEBB669968}" destId="{D0C769B0-198B-4007-A95F-CCC383FAA27C}" srcOrd="0" destOrd="0" parTransId="{1E055100-448A-45CC-9133-9F44026E7C99}" sibTransId="{1E7250F1-F26C-44A6-8619-6E5007649523}"/>
    <dgm:cxn modelId="{A02E0A37-F4DE-4F49-BE3A-8A36AA347E4A}" srcId="{6EADCCAA-A811-42CF-AEE1-BCB757EC53E7}" destId="{4EFBE26E-C812-486F-8159-C064A73B509F}" srcOrd="0" destOrd="0" parTransId="{9780CE40-8C18-4DE3-AA3B-89373758A97C}" sibTransId="{DBD3591E-5B2E-49A2-96ED-86D62057CECB}"/>
    <dgm:cxn modelId="{BD447C5A-9C8F-47F1-A09B-61744C5E169F}" srcId="{D0C769B0-198B-4007-A95F-CCC383FAA27C}" destId="{0CBFE869-25E5-45C4-AC93-0384BE6B5E82}" srcOrd="0" destOrd="0" parTransId="{E9E07BDE-370A-4C79-AAB0-4F13058BE9D6}" sibTransId="{AE173F36-7F5B-4C66-873C-AEFBDE0C6FF1}"/>
    <dgm:cxn modelId="{7DE141C0-43CC-4FBF-BE10-EF8DD678A9E8}" type="presOf" srcId="{6EADCCAA-A811-42CF-AEE1-BCB757EC53E7}" destId="{CD53DEB9-7E74-4F31-ABBF-3DEE9E3F7AF4}" srcOrd="0" destOrd="0" presId="urn:microsoft.com/office/officeart/2005/8/layout/vList2"/>
    <dgm:cxn modelId="{59191934-82E8-4ECA-A528-2F89B7BA2D16}" type="presOf" srcId="{D0C769B0-198B-4007-A95F-CCC383FAA27C}" destId="{C36A3F3E-0519-4653-B4D2-C1FA4C9AA6E3}" srcOrd="0" destOrd="0" presId="urn:microsoft.com/office/officeart/2005/8/layout/vList2"/>
    <dgm:cxn modelId="{02197385-05AE-4B13-AB2A-F0597D47F48E}" type="presOf" srcId="{A7FAAEAF-B5E4-431B-BB63-807E242997D8}" destId="{926CFAD6-928F-4A49-8313-384E4D37D9C9}" srcOrd="0" destOrd="0" presId="urn:microsoft.com/office/officeart/2005/8/layout/vList2"/>
    <dgm:cxn modelId="{BF16C4C5-B629-4602-B031-41104C223E25}" type="presOf" srcId="{0F0DBE1A-0859-4EC6-AD26-C3AEBB669968}" destId="{FFB451E2-199B-4E3A-8EEB-D272370793A7}" srcOrd="0" destOrd="0" presId="urn:microsoft.com/office/officeart/2005/8/layout/vList2"/>
    <dgm:cxn modelId="{2ACC5DBA-272E-46F1-B8B7-C7F19C5EDA0D}" type="presParOf" srcId="{FFB451E2-199B-4E3A-8EEB-D272370793A7}" destId="{C36A3F3E-0519-4653-B4D2-C1FA4C9AA6E3}" srcOrd="0" destOrd="0" presId="urn:microsoft.com/office/officeart/2005/8/layout/vList2"/>
    <dgm:cxn modelId="{9C9B9A33-2724-4C1A-B800-B07005245717}" type="presParOf" srcId="{FFB451E2-199B-4E3A-8EEB-D272370793A7}" destId="{35F36EC7-0930-459D-BC77-4086246F2F4B}" srcOrd="1" destOrd="0" presId="urn:microsoft.com/office/officeart/2005/8/layout/vList2"/>
    <dgm:cxn modelId="{37D365E7-2CC2-4B9D-826A-940D49E0AA3B}" type="presParOf" srcId="{FFB451E2-199B-4E3A-8EEB-D272370793A7}" destId="{4677481E-4F1B-46F1-8225-772FFF64A461}" srcOrd="2" destOrd="0" presId="urn:microsoft.com/office/officeart/2005/8/layout/vList2"/>
    <dgm:cxn modelId="{72ACB00B-9E80-4353-841F-2DBE05C714B8}" type="presParOf" srcId="{FFB451E2-199B-4E3A-8EEB-D272370793A7}" destId="{926CFAD6-928F-4A49-8313-384E4D37D9C9}" srcOrd="3" destOrd="0" presId="urn:microsoft.com/office/officeart/2005/8/layout/vList2"/>
    <dgm:cxn modelId="{042D6625-5B18-462D-AAF8-166F8427B2D6}" type="presParOf" srcId="{FFB451E2-199B-4E3A-8EEB-D272370793A7}" destId="{CD53DEB9-7E74-4F31-ABBF-3DEE9E3F7AF4}" srcOrd="4" destOrd="0" presId="urn:microsoft.com/office/officeart/2005/8/layout/vList2"/>
    <dgm:cxn modelId="{B575E88D-C94A-45E7-838C-73CAD43C9750}" type="presParOf" srcId="{FFB451E2-199B-4E3A-8EEB-D272370793A7}" destId="{67EC891B-9299-4484-8704-5DD6DC39005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0185F2-1D12-4517-996A-7850D6E37803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E201F0-2C74-460A-BF22-ACF2805EFA2B}">
      <dgm:prSet phldrT="[Текст]"/>
      <dgm:spPr/>
      <dgm:t>
        <a:bodyPr/>
        <a:lstStyle/>
        <a:p>
          <a:r>
            <a:rPr lang="uk-UA" dirty="0" err="1" smtClean="0"/>
            <a:t>Одноетапна</a:t>
          </a:r>
          <a:r>
            <a:rPr lang="uk-UA" dirty="0" smtClean="0"/>
            <a:t> імплантація </a:t>
          </a:r>
          <a:endParaRPr lang="ru-RU" dirty="0"/>
        </a:p>
      </dgm:t>
    </dgm:pt>
    <dgm:pt modelId="{AC8ED11E-C9B3-47D4-986B-AECD66356811}" type="parTrans" cxnId="{3EFE6EE1-C50B-49D9-B5B9-F6F3F77486EB}">
      <dgm:prSet/>
      <dgm:spPr/>
      <dgm:t>
        <a:bodyPr/>
        <a:lstStyle/>
        <a:p>
          <a:endParaRPr lang="ru-RU"/>
        </a:p>
      </dgm:t>
    </dgm:pt>
    <dgm:pt modelId="{BB7121C7-762F-4456-A06E-4D7026407BA3}" type="sibTrans" cxnId="{3EFE6EE1-C50B-49D9-B5B9-F6F3F77486EB}">
      <dgm:prSet/>
      <dgm:spPr/>
      <dgm:t>
        <a:bodyPr/>
        <a:lstStyle/>
        <a:p>
          <a:endParaRPr lang="ru-RU"/>
        </a:p>
      </dgm:t>
    </dgm:pt>
    <dgm:pt modelId="{418A94DD-C157-4F8A-8C5B-3C05686313AD}">
      <dgm:prSet phldrT="[Текст]"/>
      <dgm:spPr/>
      <dgm:t>
        <a:bodyPr/>
        <a:lstStyle/>
        <a:p>
          <a:r>
            <a:rPr lang="uk-UA" dirty="0" smtClean="0"/>
            <a:t>методика, при якій коронкова частина </a:t>
          </a:r>
          <a:r>
            <a:rPr lang="uk-UA" dirty="0" err="1" smtClean="0"/>
            <a:t>імплантата</a:t>
          </a:r>
          <a:r>
            <a:rPr lang="uk-UA" dirty="0" smtClean="0"/>
            <a:t> (формувач </a:t>
          </a:r>
          <a:r>
            <a:rPr lang="uk-UA" dirty="0" err="1" smtClean="0"/>
            <a:t>ясни</a:t>
          </a:r>
          <a:r>
            <a:rPr lang="uk-UA" dirty="0" smtClean="0"/>
            <a:t>, </a:t>
          </a:r>
          <a:r>
            <a:rPr lang="uk-UA" dirty="0" err="1" smtClean="0"/>
            <a:t>абатмент</a:t>
          </a:r>
          <a:r>
            <a:rPr lang="uk-UA" dirty="0" smtClean="0"/>
            <a:t>) виступає над рівнем </a:t>
          </a:r>
          <a:r>
            <a:rPr lang="uk-UA" dirty="0" err="1" smtClean="0"/>
            <a:t>ясни</a:t>
          </a:r>
          <a:r>
            <a:rPr lang="uk-UA" dirty="0" smtClean="0"/>
            <a:t> і відсутня необхідність розкриття </a:t>
          </a:r>
          <a:r>
            <a:rPr lang="uk-UA" dirty="0" err="1" smtClean="0"/>
            <a:t>імплантата</a:t>
          </a:r>
          <a:r>
            <a:rPr lang="uk-UA" dirty="0" smtClean="0"/>
            <a:t>.</a:t>
          </a:r>
          <a:endParaRPr lang="ru-RU" dirty="0"/>
        </a:p>
      </dgm:t>
    </dgm:pt>
    <dgm:pt modelId="{19EDBE45-3E5D-41AC-8081-8A431CBE756D}" type="parTrans" cxnId="{4D9EDFBD-29ED-4F1A-9E88-B91F23326C11}">
      <dgm:prSet/>
      <dgm:spPr/>
      <dgm:t>
        <a:bodyPr/>
        <a:lstStyle/>
        <a:p>
          <a:endParaRPr lang="ru-RU"/>
        </a:p>
      </dgm:t>
    </dgm:pt>
    <dgm:pt modelId="{E387F715-62F7-43B0-A6AA-989A37B6B986}" type="sibTrans" cxnId="{4D9EDFBD-29ED-4F1A-9E88-B91F23326C11}">
      <dgm:prSet/>
      <dgm:spPr/>
      <dgm:t>
        <a:bodyPr/>
        <a:lstStyle/>
        <a:p>
          <a:endParaRPr lang="ru-RU"/>
        </a:p>
      </dgm:t>
    </dgm:pt>
    <dgm:pt modelId="{E29D2EC9-F815-4914-AC46-630BA9699402}">
      <dgm:prSet phldrT="[Текст]"/>
      <dgm:spPr/>
      <dgm:t>
        <a:bodyPr/>
        <a:lstStyle/>
        <a:p>
          <a:r>
            <a:rPr lang="uk-UA" dirty="0" smtClean="0"/>
            <a:t>Двоетапна імплантація </a:t>
          </a:r>
          <a:endParaRPr lang="ru-RU" dirty="0"/>
        </a:p>
      </dgm:t>
    </dgm:pt>
    <dgm:pt modelId="{5E576691-E54A-40F5-B874-75E6589F1F20}" type="parTrans" cxnId="{6E3C37B9-005D-46BA-A36D-A837730BCFD8}">
      <dgm:prSet/>
      <dgm:spPr/>
      <dgm:t>
        <a:bodyPr/>
        <a:lstStyle/>
        <a:p>
          <a:endParaRPr lang="ru-RU"/>
        </a:p>
      </dgm:t>
    </dgm:pt>
    <dgm:pt modelId="{D11AB5C0-D47F-458B-8C4D-A63F7FFF01D5}" type="sibTrans" cxnId="{6E3C37B9-005D-46BA-A36D-A837730BCFD8}">
      <dgm:prSet/>
      <dgm:spPr/>
      <dgm:t>
        <a:bodyPr/>
        <a:lstStyle/>
        <a:p>
          <a:endParaRPr lang="ru-RU"/>
        </a:p>
      </dgm:t>
    </dgm:pt>
    <dgm:pt modelId="{FC3782E8-1786-42C0-B117-E9FC8C556859}">
      <dgm:prSet phldrT="[Текст]"/>
      <dgm:spPr/>
      <dgm:t>
        <a:bodyPr/>
        <a:lstStyle/>
        <a:p>
          <a:r>
            <a:rPr lang="uk-UA" dirty="0" smtClean="0"/>
            <a:t>методика, яка передбачає постановку тільки </a:t>
          </a:r>
          <a:r>
            <a:rPr lang="uk-UA" dirty="0" err="1" smtClean="0"/>
            <a:t>внутрішньокісткової</a:t>
          </a:r>
          <a:r>
            <a:rPr lang="uk-UA" dirty="0" smtClean="0"/>
            <a:t> частини імплантату в умовах ізоляції від ротової порожнини.  Після 3-6 місяців приступають до другого хірургічного етапу – видалення заглушки і постановці формувача </a:t>
          </a:r>
          <a:r>
            <a:rPr lang="uk-UA" dirty="0" err="1" smtClean="0"/>
            <a:t>ясни</a:t>
          </a:r>
          <a:r>
            <a:rPr lang="uk-UA" dirty="0" smtClean="0"/>
            <a:t>. </a:t>
          </a:r>
          <a:endParaRPr lang="ru-RU" dirty="0"/>
        </a:p>
      </dgm:t>
    </dgm:pt>
    <dgm:pt modelId="{45A05BB9-CD1C-47FF-A182-5FD8806F76D9}" type="parTrans" cxnId="{4E18591C-7047-4F93-B8CE-A02E239893A6}">
      <dgm:prSet/>
      <dgm:spPr/>
      <dgm:t>
        <a:bodyPr/>
        <a:lstStyle/>
        <a:p>
          <a:endParaRPr lang="ru-RU"/>
        </a:p>
      </dgm:t>
    </dgm:pt>
    <dgm:pt modelId="{BF709201-1C32-4C77-9C81-49466A04330D}" type="sibTrans" cxnId="{4E18591C-7047-4F93-B8CE-A02E239893A6}">
      <dgm:prSet/>
      <dgm:spPr/>
      <dgm:t>
        <a:bodyPr/>
        <a:lstStyle/>
        <a:p>
          <a:endParaRPr lang="ru-RU"/>
        </a:p>
      </dgm:t>
    </dgm:pt>
    <dgm:pt modelId="{1FDECF2D-8414-40CC-B197-483A84762A47}" type="pres">
      <dgm:prSet presAssocID="{370185F2-1D12-4517-996A-7850D6E3780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9A73E1-F5BB-44F6-84CF-12784960D3B9}" type="pres">
      <dgm:prSet presAssocID="{9BE201F0-2C74-460A-BF22-ACF2805EFA2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34578-7C8D-447D-A396-20F16864FBE9}" type="pres">
      <dgm:prSet presAssocID="{9BE201F0-2C74-460A-BF22-ACF2805EFA2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4331ED-8C8F-4D94-AC3E-0F959C2A26FF}" type="pres">
      <dgm:prSet presAssocID="{E29D2EC9-F815-4914-AC46-630BA969940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17E80-CAD9-4894-8921-6E6683D2922C}" type="pres">
      <dgm:prSet presAssocID="{E29D2EC9-F815-4914-AC46-630BA969940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E6EE1-C50B-49D9-B5B9-F6F3F77486EB}" srcId="{370185F2-1D12-4517-996A-7850D6E37803}" destId="{9BE201F0-2C74-460A-BF22-ACF2805EFA2B}" srcOrd="0" destOrd="0" parTransId="{AC8ED11E-C9B3-47D4-986B-AECD66356811}" sibTransId="{BB7121C7-762F-4456-A06E-4D7026407BA3}"/>
    <dgm:cxn modelId="{A87CFB01-8B22-46A2-BABA-B4134F631D5A}" type="presOf" srcId="{FC3782E8-1786-42C0-B117-E9FC8C556859}" destId="{2D017E80-CAD9-4894-8921-6E6683D2922C}" srcOrd="0" destOrd="0" presId="urn:microsoft.com/office/officeart/2005/8/layout/vList2"/>
    <dgm:cxn modelId="{4D9EDFBD-29ED-4F1A-9E88-B91F23326C11}" srcId="{9BE201F0-2C74-460A-BF22-ACF2805EFA2B}" destId="{418A94DD-C157-4F8A-8C5B-3C05686313AD}" srcOrd="0" destOrd="0" parTransId="{19EDBE45-3E5D-41AC-8081-8A431CBE756D}" sibTransId="{E387F715-62F7-43B0-A6AA-989A37B6B986}"/>
    <dgm:cxn modelId="{8A5E643F-9F31-4024-B220-9BF2E6F1911E}" type="presOf" srcId="{E29D2EC9-F815-4914-AC46-630BA9699402}" destId="{BC4331ED-8C8F-4D94-AC3E-0F959C2A26FF}" srcOrd="0" destOrd="0" presId="urn:microsoft.com/office/officeart/2005/8/layout/vList2"/>
    <dgm:cxn modelId="{8F051B4A-E250-4FD9-B937-89D3A1D4C805}" type="presOf" srcId="{370185F2-1D12-4517-996A-7850D6E37803}" destId="{1FDECF2D-8414-40CC-B197-483A84762A47}" srcOrd="0" destOrd="0" presId="urn:microsoft.com/office/officeart/2005/8/layout/vList2"/>
    <dgm:cxn modelId="{2FDB2613-6036-4D5B-99CF-8105C23B807B}" type="presOf" srcId="{418A94DD-C157-4F8A-8C5B-3C05686313AD}" destId="{AF834578-7C8D-447D-A396-20F16864FBE9}" srcOrd="0" destOrd="0" presId="urn:microsoft.com/office/officeart/2005/8/layout/vList2"/>
    <dgm:cxn modelId="{99D3D56D-DB52-43F2-AB57-2C9BE3AB52A2}" type="presOf" srcId="{9BE201F0-2C74-460A-BF22-ACF2805EFA2B}" destId="{479A73E1-F5BB-44F6-84CF-12784960D3B9}" srcOrd="0" destOrd="0" presId="urn:microsoft.com/office/officeart/2005/8/layout/vList2"/>
    <dgm:cxn modelId="{4E18591C-7047-4F93-B8CE-A02E239893A6}" srcId="{E29D2EC9-F815-4914-AC46-630BA9699402}" destId="{FC3782E8-1786-42C0-B117-E9FC8C556859}" srcOrd="0" destOrd="0" parTransId="{45A05BB9-CD1C-47FF-A182-5FD8806F76D9}" sibTransId="{BF709201-1C32-4C77-9C81-49466A04330D}"/>
    <dgm:cxn modelId="{6E3C37B9-005D-46BA-A36D-A837730BCFD8}" srcId="{370185F2-1D12-4517-996A-7850D6E37803}" destId="{E29D2EC9-F815-4914-AC46-630BA9699402}" srcOrd="1" destOrd="0" parTransId="{5E576691-E54A-40F5-B874-75E6589F1F20}" sibTransId="{D11AB5C0-D47F-458B-8C4D-A63F7FFF01D5}"/>
    <dgm:cxn modelId="{C98594F4-1CAE-4879-A7B5-975BAF939F71}" type="presParOf" srcId="{1FDECF2D-8414-40CC-B197-483A84762A47}" destId="{479A73E1-F5BB-44F6-84CF-12784960D3B9}" srcOrd="0" destOrd="0" presId="urn:microsoft.com/office/officeart/2005/8/layout/vList2"/>
    <dgm:cxn modelId="{E5D8FC7F-954E-4D5D-8835-26CCCD1F254B}" type="presParOf" srcId="{1FDECF2D-8414-40CC-B197-483A84762A47}" destId="{AF834578-7C8D-447D-A396-20F16864FBE9}" srcOrd="1" destOrd="0" presId="urn:microsoft.com/office/officeart/2005/8/layout/vList2"/>
    <dgm:cxn modelId="{EC3341DD-4BB4-496A-A4C2-41F035659D1E}" type="presParOf" srcId="{1FDECF2D-8414-40CC-B197-483A84762A47}" destId="{BC4331ED-8C8F-4D94-AC3E-0F959C2A26FF}" srcOrd="2" destOrd="0" presId="urn:microsoft.com/office/officeart/2005/8/layout/vList2"/>
    <dgm:cxn modelId="{7A9A3869-895C-4FEF-8276-7FC96125CC60}" type="presParOf" srcId="{1FDECF2D-8414-40CC-B197-483A84762A47}" destId="{2D017E80-CAD9-4894-8921-6E6683D2922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02DA4C-1B08-4AC9-B3BF-5E25B371B282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9D60D6-F335-46CC-A468-A941E0722F63}">
      <dgm:prSet phldrT="[Текст]"/>
      <dgm:spPr/>
      <dgm:t>
        <a:bodyPr/>
        <a:lstStyle/>
        <a:p>
          <a:r>
            <a:rPr lang="uk-UA" dirty="0" smtClean="0"/>
            <a:t>Імплантація з безпосереднім навантаженням</a:t>
          </a:r>
          <a:endParaRPr lang="ru-RU" dirty="0"/>
        </a:p>
      </dgm:t>
    </dgm:pt>
    <dgm:pt modelId="{619824CB-1BE7-4DF8-9F90-BCF89F580CBF}" type="parTrans" cxnId="{42A3E15D-47F7-46A3-BD9F-9014ED770553}">
      <dgm:prSet/>
      <dgm:spPr/>
      <dgm:t>
        <a:bodyPr/>
        <a:lstStyle/>
        <a:p>
          <a:endParaRPr lang="ru-RU"/>
        </a:p>
      </dgm:t>
    </dgm:pt>
    <dgm:pt modelId="{D0DEB961-77FD-476C-8AFF-73E44E1D0B00}" type="sibTrans" cxnId="{42A3E15D-47F7-46A3-BD9F-9014ED770553}">
      <dgm:prSet/>
      <dgm:spPr/>
      <dgm:t>
        <a:bodyPr/>
        <a:lstStyle/>
        <a:p>
          <a:endParaRPr lang="ru-RU"/>
        </a:p>
      </dgm:t>
    </dgm:pt>
    <dgm:pt modelId="{9F150FFD-BC6E-4D17-A0EE-1F1B02487E98}">
      <dgm:prSet phldrT="[Текст]"/>
      <dgm:spPr/>
      <dgm:t>
        <a:bodyPr/>
        <a:lstStyle/>
        <a:p>
          <a:r>
            <a:rPr lang="uk-UA" dirty="0" smtClean="0"/>
            <a:t>варіант </a:t>
          </a:r>
          <a:r>
            <a:rPr lang="uk-UA" dirty="0" err="1" smtClean="0"/>
            <a:t>імплантологічної</a:t>
          </a:r>
          <a:r>
            <a:rPr lang="uk-UA" dirty="0" smtClean="0"/>
            <a:t> реабілітації, який передбачає безпосередню або в найближчі терміни (1-3 дні) фіксацію провізорної конструкції.</a:t>
          </a:r>
          <a:endParaRPr lang="ru-RU" dirty="0"/>
        </a:p>
      </dgm:t>
    </dgm:pt>
    <dgm:pt modelId="{F779CE41-B549-4BDC-9D5F-96AF237062E8}" type="parTrans" cxnId="{0A0E67E8-13A4-4250-A77F-419C52DEBB51}">
      <dgm:prSet/>
      <dgm:spPr/>
      <dgm:t>
        <a:bodyPr/>
        <a:lstStyle/>
        <a:p>
          <a:endParaRPr lang="ru-RU"/>
        </a:p>
      </dgm:t>
    </dgm:pt>
    <dgm:pt modelId="{0F7942E0-34E6-4F5C-B5C1-044A82D69A6B}" type="sibTrans" cxnId="{0A0E67E8-13A4-4250-A77F-419C52DEBB51}">
      <dgm:prSet/>
      <dgm:spPr/>
      <dgm:t>
        <a:bodyPr/>
        <a:lstStyle/>
        <a:p>
          <a:endParaRPr lang="ru-RU"/>
        </a:p>
      </dgm:t>
    </dgm:pt>
    <dgm:pt modelId="{8599B33B-11CC-428A-B0A4-80B5EB5B0D42}">
      <dgm:prSet phldrT="[Текст]"/>
      <dgm:spPr/>
      <dgm:t>
        <a:bodyPr/>
        <a:lstStyle/>
        <a:p>
          <a:r>
            <a:rPr lang="uk-UA" dirty="0" smtClean="0"/>
            <a:t>Імплантація з </a:t>
          </a:r>
          <a:r>
            <a:rPr lang="uk-UA" dirty="0" err="1" smtClean="0"/>
            <a:t>відтермінованим</a:t>
          </a:r>
          <a:r>
            <a:rPr lang="uk-UA" dirty="0" smtClean="0"/>
            <a:t> навантаженням</a:t>
          </a:r>
          <a:endParaRPr lang="ru-RU" dirty="0"/>
        </a:p>
      </dgm:t>
    </dgm:pt>
    <dgm:pt modelId="{A50F3CE7-FD56-4956-A850-83C18CAFA254}" type="parTrans" cxnId="{C61D2C14-19D1-4235-B242-4C4CE2EA59F1}">
      <dgm:prSet/>
      <dgm:spPr/>
      <dgm:t>
        <a:bodyPr/>
        <a:lstStyle/>
        <a:p>
          <a:endParaRPr lang="ru-RU"/>
        </a:p>
      </dgm:t>
    </dgm:pt>
    <dgm:pt modelId="{471639E3-2F45-4470-932E-0FB64CE0DEBB}" type="sibTrans" cxnId="{C61D2C14-19D1-4235-B242-4C4CE2EA59F1}">
      <dgm:prSet/>
      <dgm:spPr/>
      <dgm:t>
        <a:bodyPr/>
        <a:lstStyle/>
        <a:p>
          <a:endParaRPr lang="ru-RU"/>
        </a:p>
      </dgm:t>
    </dgm:pt>
    <dgm:pt modelId="{5C576F8C-C9FB-4B88-B1FB-098BD08DE3E1}">
      <dgm:prSet phldrT="[Текст]"/>
      <dgm:spPr/>
      <dgm:t>
        <a:bodyPr/>
        <a:lstStyle/>
        <a:p>
          <a:r>
            <a:rPr lang="uk-UA" dirty="0" smtClean="0"/>
            <a:t>Імплантація з протокольним навантаженням </a:t>
          </a:r>
          <a:endParaRPr lang="ru-RU" dirty="0"/>
        </a:p>
      </dgm:t>
    </dgm:pt>
    <dgm:pt modelId="{77040101-8004-495B-A940-67A30101FC95}" type="parTrans" cxnId="{1794E33C-4FBD-4C93-B3CC-39ECC4C81913}">
      <dgm:prSet/>
      <dgm:spPr/>
      <dgm:t>
        <a:bodyPr/>
        <a:lstStyle/>
        <a:p>
          <a:endParaRPr lang="ru-RU"/>
        </a:p>
      </dgm:t>
    </dgm:pt>
    <dgm:pt modelId="{37F3FD8B-0D22-41F8-8658-B6E580C58A9C}" type="sibTrans" cxnId="{1794E33C-4FBD-4C93-B3CC-39ECC4C81913}">
      <dgm:prSet/>
      <dgm:spPr/>
      <dgm:t>
        <a:bodyPr/>
        <a:lstStyle/>
        <a:p>
          <a:endParaRPr lang="ru-RU"/>
        </a:p>
      </dgm:t>
    </dgm:pt>
    <dgm:pt modelId="{24C0CB43-FDC8-4BE6-AF3F-8D3585F8B1CA}">
      <dgm:prSet phldrT="[Текст]"/>
      <dgm:spPr/>
      <dgm:t>
        <a:bodyPr/>
        <a:lstStyle/>
        <a:p>
          <a:r>
            <a:rPr lang="uk-UA" dirty="0" smtClean="0"/>
            <a:t>метод, при якому функціональне протезування проводиться через 1 місяць після постановки </a:t>
          </a:r>
          <a:r>
            <a:rPr lang="uk-UA" dirty="0" err="1" smtClean="0"/>
            <a:t>імплантата</a:t>
          </a:r>
          <a:r>
            <a:rPr lang="uk-UA" dirty="0" smtClean="0"/>
            <a:t>.</a:t>
          </a:r>
          <a:endParaRPr lang="ru-RU" dirty="0"/>
        </a:p>
      </dgm:t>
    </dgm:pt>
    <dgm:pt modelId="{0D3C8891-D73D-45B3-BBE4-F62681DB4D70}" type="sibTrans" cxnId="{A3A054F2-BEE4-414E-AA4A-5894AD61B705}">
      <dgm:prSet/>
      <dgm:spPr/>
      <dgm:t>
        <a:bodyPr/>
        <a:lstStyle/>
        <a:p>
          <a:endParaRPr lang="ru-RU"/>
        </a:p>
      </dgm:t>
    </dgm:pt>
    <dgm:pt modelId="{FB4D7B8F-78A6-45B3-8373-8D617CCA71BD}" type="parTrans" cxnId="{A3A054F2-BEE4-414E-AA4A-5894AD61B705}">
      <dgm:prSet/>
      <dgm:spPr/>
      <dgm:t>
        <a:bodyPr/>
        <a:lstStyle/>
        <a:p>
          <a:endParaRPr lang="ru-RU"/>
        </a:p>
      </dgm:t>
    </dgm:pt>
    <dgm:pt modelId="{45228BAC-0B5F-45DC-9A80-C3E068B09249}">
      <dgm:prSet/>
      <dgm:spPr/>
      <dgm:t>
        <a:bodyPr/>
        <a:lstStyle/>
        <a:p>
          <a:r>
            <a:rPr lang="uk-UA" dirty="0" smtClean="0"/>
            <a:t>метод, при якому функціональне протезування забезпечується згідно типу кісткової тканини (3-6 місяців).</a:t>
          </a:r>
          <a:endParaRPr lang="ru-RU" dirty="0"/>
        </a:p>
      </dgm:t>
    </dgm:pt>
    <dgm:pt modelId="{8A6FE8FD-A85E-4935-B3B0-F576157A7425}" type="parTrans" cxnId="{065A0F8E-CDAA-4DDC-A77D-FBE856D91C0D}">
      <dgm:prSet/>
      <dgm:spPr/>
      <dgm:t>
        <a:bodyPr/>
        <a:lstStyle/>
        <a:p>
          <a:endParaRPr lang="ru-RU"/>
        </a:p>
      </dgm:t>
    </dgm:pt>
    <dgm:pt modelId="{87346126-6EDE-4E38-A556-F974C1BFEA6E}" type="sibTrans" cxnId="{065A0F8E-CDAA-4DDC-A77D-FBE856D91C0D}">
      <dgm:prSet/>
      <dgm:spPr/>
      <dgm:t>
        <a:bodyPr/>
        <a:lstStyle/>
        <a:p>
          <a:endParaRPr lang="ru-RU"/>
        </a:p>
      </dgm:t>
    </dgm:pt>
    <dgm:pt modelId="{D93A8C0C-CFA5-4A16-9BE3-497971F261B1}" type="pres">
      <dgm:prSet presAssocID="{8902DA4C-1B08-4AC9-B3BF-5E25B371B28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6BDB02-B986-48D3-8639-EA4058C6DB7F}" type="pres">
      <dgm:prSet presAssocID="{B79D60D6-F335-46CC-A468-A941E0722F6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8ED4BC-1308-429C-B5F0-72F8517261D5}" type="pres">
      <dgm:prSet presAssocID="{B79D60D6-F335-46CC-A468-A941E0722F63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D58A21-24F0-4679-926C-A24EB34AF62C}" type="pres">
      <dgm:prSet presAssocID="{8599B33B-11CC-428A-B0A4-80B5EB5B0D4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0C9F75-64B9-45AF-AD6A-39342AB1B61C}" type="pres">
      <dgm:prSet presAssocID="{8599B33B-11CC-428A-B0A4-80B5EB5B0D4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42061E-CEB9-4687-84B4-CA223527A166}" type="pres">
      <dgm:prSet presAssocID="{5C576F8C-C9FB-4B88-B1FB-098BD08DE3E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D5069-0A39-487A-B19D-949A9025E300}" type="pres">
      <dgm:prSet presAssocID="{5C576F8C-C9FB-4B88-B1FB-098BD08DE3E1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7B0189-773B-41CF-9728-AB1C86498CB6}" type="presOf" srcId="{B79D60D6-F335-46CC-A468-A941E0722F63}" destId="{276BDB02-B986-48D3-8639-EA4058C6DB7F}" srcOrd="0" destOrd="0" presId="urn:microsoft.com/office/officeart/2005/8/layout/vList2"/>
    <dgm:cxn modelId="{1794E33C-4FBD-4C93-B3CC-39ECC4C81913}" srcId="{8902DA4C-1B08-4AC9-B3BF-5E25B371B282}" destId="{5C576F8C-C9FB-4B88-B1FB-098BD08DE3E1}" srcOrd="2" destOrd="0" parTransId="{77040101-8004-495B-A940-67A30101FC95}" sibTransId="{37F3FD8B-0D22-41F8-8658-B6E580C58A9C}"/>
    <dgm:cxn modelId="{4123D0FF-BE4C-4A0A-B94B-776C2EABC911}" type="presOf" srcId="{8902DA4C-1B08-4AC9-B3BF-5E25B371B282}" destId="{D93A8C0C-CFA5-4A16-9BE3-497971F261B1}" srcOrd="0" destOrd="0" presId="urn:microsoft.com/office/officeart/2005/8/layout/vList2"/>
    <dgm:cxn modelId="{065A0F8E-CDAA-4DDC-A77D-FBE856D91C0D}" srcId="{5C576F8C-C9FB-4B88-B1FB-098BD08DE3E1}" destId="{45228BAC-0B5F-45DC-9A80-C3E068B09249}" srcOrd="0" destOrd="0" parTransId="{8A6FE8FD-A85E-4935-B3B0-F576157A7425}" sibTransId="{87346126-6EDE-4E38-A556-F974C1BFEA6E}"/>
    <dgm:cxn modelId="{C61D2C14-19D1-4235-B242-4C4CE2EA59F1}" srcId="{8902DA4C-1B08-4AC9-B3BF-5E25B371B282}" destId="{8599B33B-11CC-428A-B0A4-80B5EB5B0D42}" srcOrd="1" destOrd="0" parTransId="{A50F3CE7-FD56-4956-A850-83C18CAFA254}" sibTransId="{471639E3-2F45-4470-932E-0FB64CE0DEBB}"/>
    <dgm:cxn modelId="{A3A054F2-BEE4-414E-AA4A-5894AD61B705}" srcId="{8599B33B-11CC-428A-B0A4-80B5EB5B0D42}" destId="{24C0CB43-FDC8-4BE6-AF3F-8D3585F8B1CA}" srcOrd="0" destOrd="0" parTransId="{FB4D7B8F-78A6-45B3-8373-8D617CCA71BD}" sibTransId="{0D3C8891-D73D-45B3-BBE4-F62681DB4D70}"/>
    <dgm:cxn modelId="{42A3E15D-47F7-46A3-BD9F-9014ED770553}" srcId="{8902DA4C-1B08-4AC9-B3BF-5E25B371B282}" destId="{B79D60D6-F335-46CC-A468-A941E0722F63}" srcOrd="0" destOrd="0" parTransId="{619824CB-1BE7-4DF8-9F90-BCF89F580CBF}" sibTransId="{D0DEB961-77FD-476C-8AFF-73E44E1D0B00}"/>
    <dgm:cxn modelId="{ACFE271D-60FB-45F7-9683-33847D39E67B}" type="presOf" srcId="{45228BAC-0B5F-45DC-9A80-C3E068B09249}" destId="{D9AD5069-0A39-487A-B19D-949A9025E300}" srcOrd="0" destOrd="0" presId="urn:microsoft.com/office/officeart/2005/8/layout/vList2"/>
    <dgm:cxn modelId="{0A0E67E8-13A4-4250-A77F-419C52DEBB51}" srcId="{B79D60D6-F335-46CC-A468-A941E0722F63}" destId="{9F150FFD-BC6E-4D17-A0EE-1F1B02487E98}" srcOrd="0" destOrd="0" parTransId="{F779CE41-B549-4BDC-9D5F-96AF237062E8}" sibTransId="{0F7942E0-34E6-4F5C-B5C1-044A82D69A6B}"/>
    <dgm:cxn modelId="{70487780-DAE8-49F0-8D42-95657EFA04DA}" type="presOf" srcId="{5C576F8C-C9FB-4B88-B1FB-098BD08DE3E1}" destId="{3D42061E-CEB9-4687-84B4-CA223527A166}" srcOrd="0" destOrd="0" presId="urn:microsoft.com/office/officeart/2005/8/layout/vList2"/>
    <dgm:cxn modelId="{57C210C8-5404-47BC-920C-21CD201B278E}" type="presOf" srcId="{9F150FFD-BC6E-4D17-A0EE-1F1B02487E98}" destId="{828ED4BC-1308-429C-B5F0-72F8517261D5}" srcOrd="0" destOrd="0" presId="urn:microsoft.com/office/officeart/2005/8/layout/vList2"/>
    <dgm:cxn modelId="{CE1CF056-0A54-4B4A-A992-2C7369E190A5}" type="presOf" srcId="{8599B33B-11CC-428A-B0A4-80B5EB5B0D42}" destId="{A8D58A21-24F0-4679-926C-A24EB34AF62C}" srcOrd="0" destOrd="0" presId="urn:microsoft.com/office/officeart/2005/8/layout/vList2"/>
    <dgm:cxn modelId="{A49A285A-081B-4C3B-A734-36CCB68716E6}" type="presOf" srcId="{24C0CB43-FDC8-4BE6-AF3F-8D3585F8B1CA}" destId="{120C9F75-64B9-45AF-AD6A-39342AB1B61C}" srcOrd="0" destOrd="0" presId="urn:microsoft.com/office/officeart/2005/8/layout/vList2"/>
    <dgm:cxn modelId="{8A684EE9-D845-490C-8442-79F4FA2F915B}" type="presParOf" srcId="{D93A8C0C-CFA5-4A16-9BE3-497971F261B1}" destId="{276BDB02-B986-48D3-8639-EA4058C6DB7F}" srcOrd="0" destOrd="0" presId="urn:microsoft.com/office/officeart/2005/8/layout/vList2"/>
    <dgm:cxn modelId="{036CFA0C-06C2-49A9-8FBA-5D8F3AD95434}" type="presParOf" srcId="{D93A8C0C-CFA5-4A16-9BE3-497971F261B1}" destId="{828ED4BC-1308-429C-B5F0-72F8517261D5}" srcOrd="1" destOrd="0" presId="urn:microsoft.com/office/officeart/2005/8/layout/vList2"/>
    <dgm:cxn modelId="{C1F0399D-8EDB-4090-AFBE-65841FF51369}" type="presParOf" srcId="{D93A8C0C-CFA5-4A16-9BE3-497971F261B1}" destId="{A8D58A21-24F0-4679-926C-A24EB34AF62C}" srcOrd="2" destOrd="0" presId="urn:microsoft.com/office/officeart/2005/8/layout/vList2"/>
    <dgm:cxn modelId="{8EE0CD4F-6465-412A-9944-BE7D3EE73C5A}" type="presParOf" srcId="{D93A8C0C-CFA5-4A16-9BE3-497971F261B1}" destId="{120C9F75-64B9-45AF-AD6A-39342AB1B61C}" srcOrd="3" destOrd="0" presId="urn:microsoft.com/office/officeart/2005/8/layout/vList2"/>
    <dgm:cxn modelId="{3940D8CC-4B3F-493F-AC6F-8CADA38A24D6}" type="presParOf" srcId="{D93A8C0C-CFA5-4A16-9BE3-497971F261B1}" destId="{3D42061E-CEB9-4687-84B4-CA223527A166}" srcOrd="4" destOrd="0" presId="urn:microsoft.com/office/officeart/2005/8/layout/vList2"/>
    <dgm:cxn modelId="{448426AB-3948-4379-8285-EE6A8DF547F7}" type="presParOf" srcId="{D93A8C0C-CFA5-4A16-9BE3-497971F261B1}" destId="{D9AD5069-0A39-487A-B19D-949A9025E30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6344CB-D8DF-4B18-BCC9-487D8802A7DE}" type="doc">
      <dgm:prSet loTypeId="urn:microsoft.com/office/officeart/2005/8/layout/matrix1" loCatId="matrix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2AE3AC-4D4C-43E4-AD02-C7923D5892D3}">
      <dgm:prSet phldrT="[Текст]"/>
      <dgm:spPr/>
      <dgm:t>
        <a:bodyPr/>
        <a:lstStyle/>
        <a:p>
          <a:r>
            <a:rPr lang="uk-UA" dirty="0" smtClean="0"/>
            <a:t>Види </a:t>
          </a:r>
          <a:r>
            <a:rPr lang="uk-UA" dirty="0" err="1" smtClean="0"/>
            <a:t>аугментації</a:t>
          </a:r>
          <a:endParaRPr lang="ru-RU" dirty="0"/>
        </a:p>
      </dgm:t>
    </dgm:pt>
    <dgm:pt modelId="{5676883A-7474-4B10-97BD-4A8207C38666}" type="parTrans" cxnId="{33DB677B-CD29-4A97-892C-270C0E0A8F07}">
      <dgm:prSet/>
      <dgm:spPr/>
      <dgm:t>
        <a:bodyPr/>
        <a:lstStyle/>
        <a:p>
          <a:endParaRPr lang="ru-RU"/>
        </a:p>
      </dgm:t>
    </dgm:pt>
    <dgm:pt modelId="{F436196D-1997-40EC-BDA5-F0CD186C8BD9}" type="sibTrans" cxnId="{33DB677B-CD29-4A97-892C-270C0E0A8F07}">
      <dgm:prSet/>
      <dgm:spPr/>
      <dgm:t>
        <a:bodyPr/>
        <a:lstStyle/>
        <a:p>
          <a:endParaRPr lang="ru-RU"/>
        </a:p>
      </dgm:t>
    </dgm:pt>
    <dgm:pt modelId="{CF3CF044-8583-4BC7-9ED1-CFE2BEE9D2DD}">
      <dgm:prSet phldrT="[Текст]"/>
      <dgm:spPr/>
      <dgm:t>
        <a:bodyPr/>
        <a:lstStyle/>
        <a:p>
          <a:endParaRPr lang="uk-UA"/>
        </a:p>
      </dgm:t>
    </dgm:pt>
    <dgm:pt modelId="{7A22139E-2B8D-4D2F-B3C3-B0FDB6C76ED8}" type="parTrans" cxnId="{CE5D78CA-D6A5-4A10-A18B-5BD78DBD17C3}">
      <dgm:prSet/>
      <dgm:spPr/>
      <dgm:t>
        <a:bodyPr/>
        <a:lstStyle/>
        <a:p>
          <a:endParaRPr lang="ru-RU"/>
        </a:p>
      </dgm:t>
    </dgm:pt>
    <dgm:pt modelId="{6D3BC0EC-4E16-4FF4-B834-083E2BBB8CD4}" type="sibTrans" cxnId="{CE5D78CA-D6A5-4A10-A18B-5BD78DBD17C3}">
      <dgm:prSet/>
      <dgm:spPr/>
      <dgm:t>
        <a:bodyPr/>
        <a:lstStyle/>
        <a:p>
          <a:endParaRPr lang="ru-RU"/>
        </a:p>
      </dgm:t>
    </dgm:pt>
    <dgm:pt modelId="{56D3C15E-D942-430F-B298-AC72E5BF79DF}">
      <dgm:prSet phldrT="[Текст]" phldr="1"/>
      <dgm:spPr/>
      <dgm:t>
        <a:bodyPr/>
        <a:lstStyle/>
        <a:p>
          <a:endParaRPr lang="ru-RU"/>
        </a:p>
      </dgm:t>
    </dgm:pt>
    <dgm:pt modelId="{48B90EB7-44B3-473D-9739-4307A8562E88}" type="parTrans" cxnId="{6CD15958-D0E8-4DE2-9136-E6521DA70172}">
      <dgm:prSet/>
      <dgm:spPr/>
      <dgm:t>
        <a:bodyPr/>
        <a:lstStyle/>
        <a:p>
          <a:endParaRPr lang="ru-RU"/>
        </a:p>
      </dgm:t>
    </dgm:pt>
    <dgm:pt modelId="{20323929-F5E5-4EAD-B546-7D77A7C94E4B}" type="sibTrans" cxnId="{6CD15958-D0E8-4DE2-9136-E6521DA70172}">
      <dgm:prSet/>
      <dgm:spPr/>
      <dgm:t>
        <a:bodyPr/>
        <a:lstStyle/>
        <a:p>
          <a:endParaRPr lang="ru-RU"/>
        </a:p>
      </dgm:t>
    </dgm:pt>
    <dgm:pt modelId="{CF3DDB61-BBA8-41BE-A514-A3083C18E4F1}">
      <dgm:prSet phldrT="[Текст]" phldr="1"/>
      <dgm:spPr/>
      <dgm:t>
        <a:bodyPr/>
        <a:lstStyle/>
        <a:p>
          <a:endParaRPr lang="ru-RU" dirty="0"/>
        </a:p>
      </dgm:t>
    </dgm:pt>
    <dgm:pt modelId="{7D8391D7-0481-43FF-98B4-9A12BC919964}" type="parTrans" cxnId="{D7E5A946-671F-4301-90B7-5058A1BEAF9B}">
      <dgm:prSet/>
      <dgm:spPr/>
      <dgm:t>
        <a:bodyPr/>
        <a:lstStyle/>
        <a:p>
          <a:endParaRPr lang="ru-RU"/>
        </a:p>
      </dgm:t>
    </dgm:pt>
    <dgm:pt modelId="{02041537-6210-47A4-98C8-32BBBDE47466}" type="sibTrans" cxnId="{D7E5A946-671F-4301-90B7-5058A1BEAF9B}">
      <dgm:prSet/>
      <dgm:spPr/>
      <dgm:t>
        <a:bodyPr/>
        <a:lstStyle/>
        <a:p>
          <a:endParaRPr lang="ru-RU"/>
        </a:p>
      </dgm:t>
    </dgm:pt>
    <dgm:pt modelId="{88BBF1F7-ACE7-4F7D-9DFF-4311362AE571}">
      <dgm:prSet phldrT="[Текст]" phldr="1"/>
      <dgm:spPr/>
      <dgm:t>
        <a:bodyPr/>
        <a:lstStyle/>
        <a:p>
          <a:endParaRPr lang="ru-RU"/>
        </a:p>
      </dgm:t>
    </dgm:pt>
    <dgm:pt modelId="{0A1E9307-4506-46A5-87AB-773186B89B4B}" type="parTrans" cxnId="{22DBBF03-35DB-4F4E-A88D-63077EE7D9F5}">
      <dgm:prSet/>
      <dgm:spPr/>
      <dgm:t>
        <a:bodyPr/>
        <a:lstStyle/>
        <a:p>
          <a:endParaRPr lang="ru-RU"/>
        </a:p>
      </dgm:t>
    </dgm:pt>
    <dgm:pt modelId="{BFEEC51D-0770-4279-BA7C-CBB3E860E0E1}" type="sibTrans" cxnId="{22DBBF03-35DB-4F4E-A88D-63077EE7D9F5}">
      <dgm:prSet/>
      <dgm:spPr/>
      <dgm:t>
        <a:bodyPr/>
        <a:lstStyle/>
        <a:p>
          <a:endParaRPr lang="ru-RU"/>
        </a:p>
      </dgm:t>
    </dgm:pt>
    <dgm:pt modelId="{A9162345-67EF-4765-8186-B0B9BCDD8A56}">
      <dgm:prSet phldrT="[Текст]" phldr="1"/>
      <dgm:spPr/>
      <dgm:t>
        <a:bodyPr/>
        <a:lstStyle/>
        <a:p>
          <a:endParaRPr lang="ru-RU"/>
        </a:p>
      </dgm:t>
    </dgm:pt>
    <dgm:pt modelId="{D85A9875-483E-426C-9488-831B1C797324}" type="parTrans" cxnId="{E5727A49-D007-4C28-A147-AC2224B92D27}">
      <dgm:prSet/>
      <dgm:spPr/>
      <dgm:t>
        <a:bodyPr/>
        <a:lstStyle/>
        <a:p>
          <a:endParaRPr lang="ru-RU"/>
        </a:p>
      </dgm:t>
    </dgm:pt>
    <dgm:pt modelId="{D51C4D30-33A0-448A-9134-6762ACD58BBE}" type="sibTrans" cxnId="{E5727A49-D007-4C28-A147-AC2224B92D27}">
      <dgm:prSet/>
      <dgm:spPr/>
      <dgm:t>
        <a:bodyPr/>
        <a:lstStyle/>
        <a:p>
          <a:endParaRPr lang="ru-RU"/>
        </a:p>
      </dgm:t>
    </dgm:pt>
    <dgm:pt modelId="{DAC5C0FA-356C-4C3E-89BC-9DC339F83542}">
      <dgm:prSet phldrT="[Текст]" phldr="1"/>
      <dgm:spPr/>
      <dgm:t>
        <a:bodyPr/>
        <a:lstStyle/>
        <a:p>
          <a:endParaRPr lang="ru-RU"/>
        </a:p>
      </dgm:t>
    </dgm:pt>
    <dgm:pt modelId="{053FD048-AE25-4F4D-98A5-E830E1D38BB0}" type="parTrans" cxnId="{0C0C6F48-3462-4230-BB8E-D324282BBFE7}">
      <dgm:prSet/>
      <dgm:spPr/>
      <dgm:t>
        <a:bodyPr/>
        <a:lstStyle/>
        <a:p>
          <a:endParaRPr lang="ru-RU"/>
        </a:p>
      </dgm:t>
    </dgm:pt>
    <dgm:pt modelId="{D88DD6E0-D3ED-442C-B5CD-6E807E907552}" type="sibTrans" cxnId="{0C0C6F48-3462-4230-BB8E-D324282BBFE7}">
      <dgm:prSet/>
      <dgm:spPr/>
      <dgm:t>
        <a:bodyPr/>
        <a:lstStyle/>
        <a:p>
          <a:endParaRPr lang="ru-RU"/>
        </a:p>
      </dgm:t>
    </dgm:pt>
    <dgm:pt modelId="{2D146C1B-812A-4B38-AE66-6706185CAF0F}">
      <dgm:prSet phldrT="[Текст]" phldr="1"/>
      <dgm:spPr/>
      <dgm:t>
        <a:bodyPr/>
        <a:lstStyle/>
        <a:p>
          <a:endParaRPr lang="ru-RU"/>
        </a:p>
      </dgm:t>
    </dgm:pt>
    <dgm:pt modelId="{4633BDA9-F1E2-4452-9303-36C7F927E200}" type="parTrans" cxnId="{3B58E710-3D62-4672-9F82-31E3B990BED4}">
      <dgm:prSet/>
      <dgm:spPr/>
      <dgm:t>
        <a:bodyPr/>
        <a:lstStyle/>
        <a:p>
          <a:endParaRPr lang="ru-RU"/>
        </a:p>
      </dgm:t>
    </dgm:pt>
    <dgm:pt modelId="{CE0CDE77-1A2E-4076-828E-B029B01105CB}" type="sibTrans" cxnId="{3B58E710-3D62-4672-9F82-31E3B990BED4}">
      <dgm:prSet/>
      <dgm:spPr/>
      <dgm:t>
        <a:bodyPr/>
        <a:lstStyle/>
        <a:p>
          <a:endParaRPr lang="ru-RU"/>
        </a:p>
      </dgm:t>
    </dgm:pt>
    <dgm:pt modelId="{B04FFD7B-CFA8-4513-8EEC-6C59C24DF4A7}">
      <dgm:prSet phldrT="[Текст]" phldr="1"/>
      <dgm:spPr/>
      <dgm:t>
        <a:bodyPr/>
        <a:lstStyle/>
        <a:p>
          <a:endParaRPr lang="ru-RU"/>
        </a:p>
      </dgm:t>
    </dgm:pt>
    <dgm:pt modelId="{41441860-D95A-4048-A9B6-6134646493ED}" type="sibTrans" cxnId="{752F0AA9-7900-4DAA-B475-3048047FCE21}">
      <dgm:prSet/>
      <dgm:spPr/>
      <dgm:t>
        <a:bodyPr/>
        <a:lstStyle/>
        <a:p>
          <a:endParaRPr lang="ru-RU"/>
        </a:p>
      </dgm:t>
    </dgm:pt>
    <dgm:pt modelId="{71B96EF8-1513-45C1-8656-48D4F54105E3}" type="parTrans" cxnId="{752F0AA9-7900-4DAA-B475-3048047FCE21}">
      <dgm:prSet/>
      <dgm:spPr/>
      <dgm:t>
        <a:bodyPr/>
        <a:lstStyle/>
        <a:p>
          <a:endParaRPr lang="ru-RU"/>
        </a:p>
      </dgm:t>
    </dgm:pt>
    <dgm:pt modelId="{7D4B8B71-49E8-4059-B8B4-F11B0BA1C3C7}">
      <dgm:prSet phldrT="[Текст]"/>
      <dgm:spPr/>
      <dgm:t>
        <a:bodyPr/>
        <a:lstStyle/>
        <a:p>
          <a:endParaRPr lang="uk-UA"/>
        </a:p>
      </dgm:t>
    </dgm:pt>
    <dgm:pt modelId="{3E2C7E10-BED4-4117-94AF-A5A1E8C0E64C}" type="parTrans" cxnId="{35856C7D-E14C-46B9-9125-8B4D4228821F}">
      <dgm:prSet/>
      <dgm:spPr/>
      <dgm:t>
        <a:bodyPr/>
        <a:lstStyle/>
        <a:p>
          <a:endParaRPr lang="ru-RU"/>
        </a:p>
      </dgm:t>
    </dgm:pt>
    <dgm:pt modelId="{A0DC6E23-E135-4F79-A715-63137FCE41E3}" type="sibTrans" cxnId="{35856C7D-E14C-46B9-9125-8B4D4228821F}">
      <dgm:prSet/>
      <dgm:spPr/>
      <dgm:t>
        <a:bodyPr/>
        <a:lstStyle/>
        <a:p>
          <a:endParaRPr lang="ru-RU"/>
        </a:p>
      </dgm:t>
    </dgm:pt>
    <dgm:pt modelId="{FB0FAC86-AFE5-4588-AAF3-EB3752A11794}">
      <dgm:prSet/>
      <dgm:spPr/>
      <dgm:t>
        <a:bodyPr/>
        <a:lstStyle/>
        <a:p>
          <a:r>
            <a:rPr lang="uk-UA" dirty="0" smtClean="0"/>
            <a:t>За допомогою аутогенного кісткового матеріалу</a:t>
          </a:r>
          <a:endParaRPr lang="ru-RU" dirty="0"/>
        </a:p>
      </dgm:t>
    </dgm:pt>
    <dgm:pt modelId="{E49B3062-D69A-4E08-B7BD-EA50F379AA6A}" type="parTrans" cxnId="{502B3D0F-3AC6-45AE-8072-8FD17EFE4D67}">
      <dgm:prSet/>
      <dgm:spPr/>
      <dgm:t>
        <a:bodyPr/>
        <a:lstStyle/>
        <a:p>
          <a:endParaRPr lang="ru-RU"/>
        </a:p>
      </dgm:t>
    </dgm:pt>
    <dgm:pt modelId="{1449A49E-DB12-4D1F-91AE-596E46D12C0F}" type="sibTrans" cxnId="{502B3D0F-3AC6-45AE-8072-8FD17EFE4D67}">
      <dgm:prSet/>
      <dgm:spPr/>
      <dgm:t>
        <a:bodyPr/>
        <a:lstStyle/>
        <a:p>
          <a:endParaRPr lang="ru-RU"/>
        </a:p>
      </dgm:t>
    </dgm:pt>
    <dgm:pt modelId="{F6516A10-3790-4152-82A6-BEB42B026F7A}">
      <dgm:prSet/>
      <dgm:spPr/>
      <dgm:t>
        <a:bodyPr/>
        <a:lstStyle/>
        <a:p>
          <a:r>
            <a:rPr lang="uk-UA" dirty="0" smtClean="0"/>
            <a:t>За допомогою кісткових замінників</a:t>
          </a:r>
          <a:endParaRPr lang="ru-RU" dirty="0"/>
        </a:p>
      </dgm:t>
    </dgm:pt>
    <dgm:pt modelId="{BD6EA64F-5422-4B54-AA2D-B7DDC67068F0}" type="parTrans" cxnId="{01BB3345-7191-4EAF-A401-C69B37A5AD69}">
      <dgm:prSet/>
      <dgm:spPr/>
      <dgm:t>
        <a:bodyPr/>
        <a:lstStyle/>
        <a:p>
          <a:endParaRPr lang="ru-RU"/>
        </a:p>
      </dgm:t>
    </dgm:pt>
    <dgm:pt modelId="{FB0DD965-C13A-41F0-8C85-B7DFF4F03510}" type="sibTrans" cxnId="{01BB3345-7191-4EAF-A401-C69B37A5AD69}">
      <dgm:prSet/>
      <dgm:spPr/>
      <dgm:t>
        <a:bodyPr/>
        <a:lstStyle/>
        <a:p>
          <a:endParaRPr lang="ru-RU"/>
        </a:p>
      </dgm:t>
    </dgm:pt>
    <dgm:pt modelId="{693573F1-9B38-4D66-8112-79F21F02E8D5}">
      <dgm:prSet/>
      <dgm:spPr/>
      <dgm:t>
        <a:bodyPr/>
        <a:lstStyle/>
        <a:p>
          <a:r>
            <a:rPr lang="uk-UA" dirty="0" smtClean="0"/>
            <a:t>За допомогою мембран, самостійно або в поєднанні з верхніми методами</a:t>
          </a:r>
          <a:endParaRPr lang="ru-RU" dirty="0"/>
        </a:p>
      </dgm:t>
    </dgm:pt>
    <dgm:pt modelId="{D1A9F839-AC0C-407D-817A-F98E3D32AA8A}" type="parTrans" cxnId="{7384A44A-555A-481E-8595-263B87951573}">
      <dgm:prSet/>
      <dgm:spPr/>
      <dgm:t>
        <a:bodyPr/>
        <a:lstStyle/>
        <a:p>
          <a:endParaRPr lang="ru-RU"/>
        </a:p>
      </dgm:t>
    </dgm:pt>
    <dgm:pt modelId="{ACA9F325-9E2B-451C-B86C-D2F6FFA3ABE9}" type="sibTrans" cxnId="{7384A44A-555A-481E-8595-263B87951573}">
      <dgm:prSet/>
      <dgm:spPr/>
      <dgm:t>
        <a:bodyPr/>
        <a:lstStyle/>
        <a:p>
          <a:endParaRPr lang="ru-RU"/>
        </a:p>
      </dgm:t>
    </dgm:pt>
    <dgm:pt modelId="{2D42A07B-C856-41BA-B867-F527B5416750}">
      <dgm:prSet phldrT="[Текст]"/>
      <dgm:spPr/>
      <dgm:t>
        <a:bodyPr/>
        <a:lstStyle/>
        <a:p>
          <a:r>
            <a:rPr lang="uk-UA" dirty="0" smtClean="0"/>
            <a:t>За допомогою </a:t>
          </a:r>
          <a:r>
            <a:rPr lang="uk-UA" dirty="0" err="1" smtClean="0"/>
            <a:t>остеодистракції</a:t>
          </a:r>
          <a:r>
            <a:rPr lang="uk-UA" dirty="0" smtClean="0"/>
            <a:t> </a:t>
          </a:r>
          <a:endParaRPr lang="ru-RU" dirty="0"/>
        </a:p>
      </dgm:t>
    </dgm:pt>
    <dgm:pt modelId="{5D97D358-2030-49EE-9409-147E6BF260F3}" type="parTrans" cxnId="{69E0A3BB-F24E-4990-A641-7DC2E70A3097}">
      <dgm:prSet/>
      <dgm:spPr/>
      <dgm:t>
        <a:bodyPr/>
        <a:lstStyle/>
        <a:p>
          <a:endParaRPr lang="ru-RU"/>
        </a:p>
      </dgm:t>
    </dgm:pt>
    <dgm:pt modelId="{7B6C3018-B04E-4F00-9CD4-2AB387BA6800}" type="sibTrans" cxnId="{69E0A3BB-F24E-4990-A641-7DC2E70A3097}">
      <dgm:prSet/>
      <dgm:spPr/>
      <dgm:t>
        <a:bodyPr/>
        <a:lstStyle/>
        <a:p>
          <a:endParaRPr lang="ru-RU"/>
        </a:p>
      </dgm:t>
    </dgm:pt>
    <dgm:pt modelId="{57F9EF85-6C6E-4E92-BDEC-3FCA6CB6BE08}">
      <dgm:prSet phldrT="[Текст]"/>
      <dgm:spPr/>
      <dgm:t>
        <a:bodyPr/>
        <a:lstStyle/>
        <a:p>
          <a:endParaRPr lang="uk-UA"/>
        </a:p>
      </dgm:t>
    </dgm:pt>
    <dgm:pt modelId="{EE09373B-95C7-4973-A83F-6314568C8636}" type="parTrans" cxnId="{2F1B082D-3E5C-4D1E-96A4-485DFF8CA81D}">
      <dgm:prSet/>
      <dgm:spPr/>
      <dgm:t>
        <a:bodyPr/>
        <a:lstStyle/>
        <a:p>
          <a:endParaRPr lang="ru-RU"/>
        </a:p>
      </dgm:t>
    </dgm:pt>
    <dgm:pt modelId="{89B19CA5-CD91-454C-8137-35FED40F46E8}" type="sibTrans" cxnId="{2F1B082D-3E5C-4D1E-96A4-485DFF8CA81D}">
      <dgm:prSet/>
      <dgm:spPr/>
      <dgm:t>
        <a:bodyPr/>
        <a:lstStyle/>
        <a:p>
          <a:endParaRPr lang="ru-RU"/>
        </a:p>
      </dgm:t>
    </dgm:pt>
    <dgm:pt modelId="{C70BF7D5-B1E0-4C20-9B1F-8E585D4F7F39}" type="pres">
      <dgm:prSet presAssocID="{E66344CB-D8DF-4B18-BCC9-487D8802A7D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1734C40-8DE9-4342-B749-2E6621A6A2C6}" type="pres">
      <dgm:prSet presAssocID="{E66344CB-D8DF-4B18-BCC9-487D8802A7DE}" presName="matrix" presStyleCnt="0"/>
      <dgm:spPr/>
    </dgm:pt>
    <dgm:pt modelId="{0D4352DF-B770-4C2A-8BF3-4A1F21D442E4}" type="pres">
      <dgm:prSet presAssocID="{E66344CB-D8DF-4B18-BCC9-487D8802A7DE}" presName="tile1" presStyleLbl="node1" presStyleIdx="0" presStyleCnt="4"/>
      <dgm:spPr/>
      <dgm:t>
        <a:bodyPr/>
        <a:lstStyle/>
        <a:p>
          <a:endParaRPr lang="ru-RU"/>
        </a:p>
      </dgm:t>
    </dgm:pt>
    <dgm:pt modelId="{64FED0EA-6893-4EF8-813B-0C4762CF0F62}" type="pres">
      <dgm:prSet presAssocID="{E66344CB-D8DF-4B18-BCC9-487D8802A7D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CE180-02B1-445A-A40F-2D04AD0EC555}" type="pres">
      <dgm:prSet presAssocID="{E66344CB-D8DF-4B18-BCC9-487D8802A7DE}" presName="tile2" presStyleLbl="node1" presStyleIdx="1" presStyleCnt="4"/>
      <dgm:spPr/>
      <dgm:t>
        <a:bodyPr/>
        <a:lstStyle/>
        <a:p>
          <a:endParaRPr lang="uk-UA"/>
        </a:p>
      </dgm:t>
    </dgm:pt>
    <dgm:pt modelId="{5A960ED8-8081-44C9-9132-833539B7A3E2}" type="pres">
      <dgm:prSet presAssocID="{E66344CB-D8DF-4B18-BCC9-487D8802A7D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C342EC-74D6-410B-9464-8262E99F287F}" type="pres">
      <dgm:prSet presAssocID="{E66344CB-D8DF-4B18-BCC9-487D8802A7DE}" presName="tile3" presStyleLbl="node1" presStyleIdx="2" presStyleCnt="4"/>
      <dgm:spPr/>
      <dgm:t>
        <a:bodyPr/>
        <a:lstStyle/>
        <a:p>
          <a:endParaRPr lang="ru-RU"/>
        </a:p>
      </dgm:t>
    </dgm:pt>
    <dgm:pt modelId="{EA04BF33-970F-46A7-A5E3-95513E018245}" type="pres">
      <dgm:prSet presAssocID="{E66344CB-D8DF-4B18-BCC9-487D8802A7D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403D4A-6836-40D0-BDE9-16B058FB0A6D}" type="pres">
      <dgm:prSet presAssocID="{E66344CB-D8DF-4B18-BCC9-487D8802A7DE}" presName="tile4" presStyleLbl="node1" presStyleIdx="3" presStyleCnt="4"/>
      <dgm:spPr/>
      <dgm:t>
        <a:bodyPr/>
        <a:lstStyle/>
        <a:p>
          <a:endParaRPr lang="ru-RU"/>
        </a:p>
      </dgm:t>
    </dgm:pt>
    <dgm:pt modelId="{0DB35C91-D457-437C-8530-0712BDE904A5}" type="pres">
      <dgm:prSet presAssocID="{E66344CB-D8DF-4B18-BCC9-487D8802A7D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574CC-6F28-449E-ACAC-4303DE124695}" type="pres">
      <dgm:prSet presAssocID="{E66344CB-D8DF-4B18-BCC9-487D8802A7D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2DBBF03-35DB-4F4E-A88D-63077EE7D9F5}" srcId="{CF3DDB61-BBA8-41BE-A514-A3083C18E4F1}" destId="{88BBF1F7-ACE7-4F7D-9DFF-4311362AE571}" srcOrd="1" destOrd="0" parTransId="{0A1E9307-4506-46A5-87AB-773186B89B4B}" sibTransId="{BFEEC51D-0770-4279-BA7C-CBB3E860E0E1}"/>
    <dgm:cxn modelId="{33DB677B-CD29-4A97-892C-270C0E0A8F07}" srcId="{E66344CB-D8DF-4B18-BCC9-487D8802A7DE}" destId="{F52AE3AC-4D4C-43E4-AD02-C7923D5892D3}" srcOrd="0" destOrd="0" parTransId="{5676883A-7474-4B10-97BD-4A8207C38666}" sibTransId="{F436196D-1997-40EC-BDA5-F0CD186C8BD9}"/>
    <dgm:cxn modelId="{2F1B082D-3E5C-4D1E-96A4-485DFF8CA81D}" srcId="{F52AE3AC-4D4C-43E4-AD02-C7923D5892D3}" destId="{57F9EF85-6C6E-4E92-BDEC-3FCA6CB6BE08}" srcOrd="4" destOrd="0" parTransId="{EE09373B-95C7-4973-A83F-6314568C8636}" sibTransId="{89B19CA5-CD91-454C-8137-35FED40F46E8}"/>
    <dgm:cxn modelId="{10CAAC10-05D6-469A-8F84-EB350AE67BC2}" type="presOf" srcId="{FB0FAC86-AFE5-4588-AAF3-EB3752A11794}" destId="{0D4352DF-B770-4C2A-8BF3-4A1F21D442E4}" srcOrd="0" destOrd="0" presId="urn:microsoft.com/office/officeart/2005/8/layout/matrix1"/>
    <dgm:cxn modelId="{E6395C54-50AA-4F17-A0B0-16D108A8B917}" type="presOf" srcId="{F6516A10-3790-4152-82A6-BEB42B026F7A}" destId="{5A960ED8-8081-44C9-9132-833539B7A3E2}" srcOrd="1" destOrd="0" presId="urn:microsoft.com/office/officeart/2005/8/layout/matrix1"/>
    <dgm:cxn modelId="{DF280754-87DE-4DBF-BB29-474907E3C487}" type="presOf" srcId="{F52AE3AC-4D4C-43E4-AD02-C7923D5892D3}" destId="{77B574CC-6F28-449E-ACAC-4303DE124695}" srcOrd="0" destOrd="0" presId="urn:microsoft.com/office/officeart/2005/8/layout/matrix1"/>
    <dgm:cxn modelId="{502B3D0F-3AC6-45AE-8072-8FD17EFE4D67}" srcId="{F52AE3AC-4D4C-43E4-AD02-C7923D5892D3}" destId="{FB0FAC86-AFE5-4588-AAF3-EB3752A11794}" srcOrd="0" destOrd="0" parTransId="{E49B3062-D69A-4E08-B7BD-EA50F379AA6A}" sibTransId="{1449A49E-DB12-4D1F-91AE-596E46D12C0F}"/>
    <dgm:cxn modelId="{D7E5A946-671F-4301-90B7-5058A1BEAF9B}" srcId="{E66344CB-D8DF-4B18-BCC9-487D8802A7DE}" destId="{CF3DDB61-BBA8-41BE-A514-A3083C18E4F1}" srcOrd="2" destOrd="0" parTransId="{7D8391D7-0481-43FF-98B4-9A12BC919964}" sibTransId="{02041537-6210-47A4-98C8-32BBBDE47466}"/>
    <dgm:cxn modelId="{3B58E710-3D62-4672-9F82-31E3B990BED4}" srcId="{A9162345-67EF-4765-8186-B0B9BCDD8A56}" destId="{2D146C1B-812A-4B38-AE66-6706185CAF0F}" srcOrd="1" destOrd="0" parTransId="{4633BDA9-F1E2-4452-9303-36C7F927E200}" sibTransId="{CE0CDE77-1A2E-4076-828E-B029B01105CB}"/>
    <dgm:cxn modelId="{CE5D78CA-D6A5-4A10-A18B-5BD78DBD17C3}" srcId="{7D4B8B71-49E8-4059-B8B4-F11B0BA1C3C7}" destId="{CF3CF044-8583-4BC7-9ED1-CFE2BEE9D2DD}" srcOrd="0" destOrd="0" parTransId="{7A22139E-2B8D-4D2F-B3C3-B0FDB6C76ED8}" sibTransId="{6D3BC0EC-4E16-4FF4-B834-083E2BBB8CD4}"/>
    <dgm:cxn modelId="{E2A3AC48-10B7-4161-B6E7-4BA46F82D5D2}" type="presOf" srcId="{2D42A07B-C856-41BA-B867-F527B5416750}" destId="{0DB35C91-D457-437C-8530-0712BDE904A5}" srcOrd="1" destOrd="0" presId="urn:microsoft.com/office/officeart/2005/8/layout/matrix1"/>
    <dgm:cxn modelId="{6312187E-AD57-49A3-AAF6-8D07CD3D33CA}" type="presOf" srcId="{693573F1-9B38-4D66-8112-79F21F02E8D5}" destId="{EA04BF33-970F-46A7-A5E3-95513E018245}" srcOrd="1" destOrd="0" presId="urn:microsoft.com/office/officeart/2005/8/layout/matrix1"/>
    <dgm:cxn modelId="{35856C7D-E14C-46B9-9125-8B4D4228821F}" srcId="{E66344CB-D8DF-4B18-BCC9-487D8802A7DE}" destId="{7D4B8B71-49E8-4059-B8B4-F11B0BA1C3C7}" srcOrd="1" destOrd="0" parTransId="{3E2C7E10-BED4-4117-94AF-A5A1E8C0E64C}" sibTransId="{A0DC6E23-E135-4F79-A715-63137FCE41E3}"/>
    <dgm:cxn modelId="{F364913E-9FA0-46C2-A901-9C2716C16451}" type="presOf" srcId="{FB0FAC86-AFE5-4588-AAF3-EB3752A11794}" destId="{64FED0EA-6893-4EF8-813B-0C4762CF0F62}" srcOrd="1" destOrd="0" presId="urn:microsoft.com/office/officeart/2005/8/layout/matrix1"/>
    <dgm:cxn modelId="{01BB3345-7191-4EAF-A401-C69B37A5AD69}" srcId="{F52AE3AC-4D4C-43E4-AD02-C7923D5892D3}" destId="{F6516A10-3790-4152-82A6-BEB42B026F7A}" srcOrd="1" destOrd="0" parTransId="{BD6EA64F-5422-4B54-AA2D-B7DDC67068F0}" sibTransId="{FB0DD965-C13A-41F0-8C85-B7DFF4F03510}"/>
    <dgm:cxn modelId="{7384A44A-555A-481E-8595-263B87951573}" srcId="{F52AE3AC-4D4C-43E4-AD02-C7923D5892D3}" destId="{693573F1-9B38-4D66-8112-79F21F02E8D5}" srcOrd="2" destOrd="0" parTransId="{D1A9F839-AC0C-407D-817A-F98E3D32AA8A}" sibTransId="{ACA9F325-9E2B-451C-B86C-D2F6FFA3ABE9}"/>
    <dgm:cxn modelId="{69E0A3BB-F24E-4990-A641-7DC2E70A3097}" srcId="{F52AE3AC-4D4C-43E4-AD02-C7923D5892D3}" destId="{2D42A07B-C856-41BA-B867-F527B5416750}" srcOrd="3" destOrd="0" parTransId="{5D97D358-2030-49EE-9409-147E6BF260F3}" sibTransId="{7B6C3018-B04E-4F00-9CD4-2AB387BA6800}"/>
    <dgm:cxn modelId="{6CD15958-D0E8-4DE2-9136-E6521DA70172}" srcId="{7D4B8B71-49E8-4059-B8B4-F11B0BA1C3C7}" destId="{56D3C15E-D942-430F-B298-AC72E5BF79DF}" srcOrd="1" destOrd="0" parTransId="{48B90EB7-44B3-473D-9739-4307A8562E88}" sibTransId="{20323929-F5E5-4EAD-B546-7D77A7C94E4B}"/>
    <dgm:cxn modelId="{0C0C6F48-3462-4230-BB8E-D324282BBFE7}" srcId="{A9162345-67EF-4765-8186-B0B9BCDD8A56}" destId="{DAC5C0FA-356C-4C3E-89BC-9DC339F83542}" srcOrd="0" destOrd="0" parTransId="{053FD048-AE25-4F4D-98A5-E830E1D38BB0}" sibTransId="{D88DD6E0-D3ED-442C-B5CD-6E807E907552}"/>
    <dgm:cxn modelId="{61069F3E-5699-4AFD-B15B-09C0C2C67174}" type="presOf" srcId="{693573F1-9B38-4D66-8112-79F21F02E8D5}" destId="{55C342EC-74D6-410B-9464-8262E99F287F}" srcOrd="0" destOrd="0" presId="urn:microsoft.com/office/officeart/2005/8/layout/matrix1"/>
    <dgm:cxn modelId="{752F0AA9-7900-4DAA-B475-3048047FCE21}" srcId="{CF3DDB61-BBA8-41BE-A514-A3083C18E4F1}" destId="{B04FFD7B-CFA8-4513-8EEC-6C59C24DF4A7}" srcOrd="0" destOrd="0" parTransId="{71B96EF8-1513-45C1-8656-48D4F54105E3}" sibTransId="{41441860-D95A-4048-A9B6-6134646493ED}"/>
    <dgm:cxn modelId="{59B6BD2F-9096-408A-9E58-B63130AF6E9F}" type="presOf" srcId="{E66344CB-D8DF-4B18-BCC9-487D8802A7DE}" destId="{C70BF7D5-B1E0-4C20-9B1F-8E585D4F7F39}" srcOrd="0" destOrd="0" presId="urn:microsoft.com/office/officeart/2005/8/layout/matrix1"/>
    <dgm:cxn modelId="{E5727A49-D007-4C28-A147-AC2224B92D27}" srcId="{E66344CB-D8DF-4B18-BCC9-487D8802A7DE}" destId="{A9162345-67EF-4765-8186-B0B9BCDD8A56}" srcOrd="3" destOrd="0" parTransId="{D85A9875-483E-426C-9488-831B1C797324}" sibTransId="{D51C4D30-33A0-448A-9134-6762ACD58BBE}"/>
    <dgm:cxn modelId="{4C50B97E-3280-4D18-B65E-9812625DDBE6}" type="presOf" srcId="{F6516A10-3790-4152-82A6-BEB42B026F7A}" destId="{EAFCE180-02B1-445A-A40F-2D04AD0EC555}" srcOrd="0" destOrd="0" presId="urn:microsoft.com/office/officeart/2005/8/layout/matrix1"/>
    <dgm:cxn modelId="{9864D94B-BC9E-494D-9452-2F195F8BF8AF}" type="presOf" srcId="{2D42A07B-C856-41BA-B867-F527B5416750}" destId="{9F403D4A-6836-40D0-BDE9-16B058FB0A6D}" srcOrd="0" destOrd="0" presId="urn:microsoft.com/office/officeart/2005/8/layout/matrix1"/>
    <dgm:cxn modelId="{1318A891-1D5A-4FE4-8DB1-9D7E421B2ED8}" type="presParOf" srcId="{C70BF7D5-B1E0-4C20-9B1F-8E585D4F7F39}" destId="{91734C40-8DE9-4342-B749-2E6621A6A2C6}" srcOrd="0" destOrd="0" presId="urn:microsoft.com/office/officeart/2005/8/layout/matrix1"/>
    <dgm:cxn modelId="{52E83DD2-F857-4AC2-8202-473D17887251}" type="presParOf" srcId="{91734C40-8DE9-4342-B749-2E6621A6A2C6}" destId="{0D4352DF-B770-4C2A-8BF3-4A1F21D442E4}" srcOrd="0" destOrd="0" presId="urn:microsoft.com/office/officeart/2005/8/layout/matrix1"/>
    <dgm:cxn modelId="{D656A864-A9F3-41D9-A475-B20E7424796C}" type="presParOf" srcId="{91734C40-8DE9-4342-B749-2E6621A6A2C6}" destId="{64FED0EA-6893-4EF8-813B-0C4762CF0F62}" srcOrd="1" destOrd="0" presId="urn:microsoft.com/office/officeart/2005/8/layout/matrix1"/>
    <dgm:cxn modelId="{4DABB280-BF35-4B70-B7E7-DC795625DA94}" type="presParOf" srcId="{91734C40-8DE9-4342-B749-2E6621A6A2C6}" destId="{EAFCE180-02B1-445A-A40F-2D04AD0EC555}" srcOrd="2" destOrd="0" presId="urn:microsoft.com/office/officeart/2005/8/layout/matrix1"/>
    <dgm:cxn modelId="{C2C5F846-616F-434D-AF5F-FE7282950FA9}" type="presParOf" srcId="{91734C40-8DE9-4342-B749-2E6621A6A2C6}" destId="{5A960ED8-8081-44C9-9132-833539B7A3E2}" srcOrd="3" destOrd="0" presId="urn:microsoft.com/office/officeart/2005/8/layout/matrix1"/>
    <dgm:cxn modelId="{5EBD11F1-E257-4FF1-9C35-5C70400746F7}" type="presParOf" srcId="{91734C40-8DE9-4342-B749-2E6621A6A2C6}" destId="{55C342EC-74D6-410B-9464-8262E99F287F}" srcOrd="4" destOrd="0" presId="urn:microsoft.com/office/officeart/2005/8/layout/matrix1"/>
    <dgm:cxn modelId="{D00BE4EC-7A1F-4ACF-AC02-F7AC07DBEEDF}" type="presParOf" srcId="{91734C40-8DE9-4342-B749-2E6621A6A2C6}" destId="{EA04BF33-970F-46A7-A5E3-95513E018245}" srcOrd="5" destOrd="0" presId="urn:microsoft.com/office/officeart/2005/8/layout/matrix1"/>
    <dgm:cxn modelId="{8C940391-FDC0-46F6-9747-E7CCA613BC3F}" type="presParOf" srcId="{91734C40-8DE9-4342-B749-2E6621A6A2C6}" destId="{9F403D4A-6836-40D0-BDE9-16B058FB0A6D}" srcOrd="6" destOrd="0" presId="urn:microsoft.com/office/officeart/2005/8/layout/matrix1"/>
    <dgm:cxn modelId="{C56C9E1F-09C9-4B44-9491-A0F0E8F64D33}" type="presParOf" srcId="{91734C40-8DE9-4342-B749-2E6621A6A2C6}" destId="{0DB35C91-D457-437C-8530-0712BDE904A5}" srcOrd="7" destOrd="0" presId="urn:microsoft.com/office/officeart/2005/8/layout/matrix1"/>
    <dgm:cxn modelId="{7FF9B6A2-DB8F-41C8-AF61-71DA1013D3FF}" type="presParOf" srcId="{C70BF7D5-B1E0-4C20-9B1F-8E585D4F7F39}" destId="{77B574CC-6F28-449E-ACAC-4303DE12469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F7B2F4A-D825-44B4-BCD9-08FEC2FBE91E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15C3B3-7AD5-441A-80F1-219405D6DB8E}">
      <dgm:prSet phldrT="[Текст]"/>
      <dgm:spPr/>
      <dgm:t>
        <a:bodyPr/>
        <a:lstStyle/>
        <a:p>
          <a:r>
            <a:rPr lang="uk-UA" dirty="0" smtClean="0"/>
            <a:t>Відкритий </a:t>
          </a:r>
        </a:p>
        <a:p>
          <a:r>
            <a:rPr lang="uk-UA" dirty="0" err="1" smtClean="0"/>
            <a:t>синус-ліфтинг</a:t>
          </a:r>
          <a:endParaRPr lang="ru-RU" dirty="0"/>
        </a:p>
      </dgm:t>
    </dgm:pt>
    <dgm:pt modelId="{6538643F-11A8-446C-9889-5D0911B7F59B}" type="parTrans" cxnId="{7E81F3C5-F5DC-43B0-A216-ED627CEB4016}">
      <dgm:prSet/>
      <dgm:spPr/>
      <dgm:t>
        <a:bodyPr/>
        <a:lstStyle/>
        <a:p>
          <a:endParaRPr lang="ru-RU"/>
        </a:p>
      </dgm:t>
    </dgm:pt>
    <dgm:pt modelId="{538C885C-1402-413A-B031-511E28E9AEF3}" type="sibTrans" cxnId="{7E81F3C5-F5DC-43B0-A216-ED627CEB4016}">
      <dgm:prSet/>
      <dgm:spPr/>
      <dgm:t>
        <a:bodyPr/>
        <a:lstStyle/>
        <a:p>
          <a:endParaRPr lang="ru-RU"/>
        </a:p>
      </dgm:t>
    </dgm:pt>
    <dgm:pt modelId="{B613CF0C-6813-4BEA-AA47-6BCEF24517CB}">
      <dgm:prSet phldrT="[Текст]" phldr="1"/>
      <dgm:spPr/>
      <dgm:t>
        <a:bodyPr/>
        <a:lstStyle/>
        <a:p>
          <a:endParaRPr lang="ru-RU" dirty="0"/>
        </a:p>
      </dgm:t>
    </dgm:pt>
    <dgm:pt modelId="{2F0DD82C-962E-4536-99ED-32DB288373E4}" type="parTrans" cxnId="{8C3B29DE-E18B-40CE-A79C-B0B5F96967CA}">
      <dgm:prSet/>
      <dgm:spPr/>
      <dgm:t>
        <a:bodyPr/>
        <a:lstStyle/>
        <a:p>
          <a:endParaRPr lang="ru-RU"/>
        </a:p>
      </dgm:t>
    </dgm:pt>
    <dgm:pt modelId="{21015D66-D2E9-41C9-B2FD-CEA7725C9E68}" type="sibTrans" cxnId="{8C3B29DE-E18B-40CE-A79C-B0B5F96967CA}">
      <dgm:prSet/>
      <dgm:spPr/>
      <dgm:t>
        <a:bodyPr/>
        <a:lstStyle/>
        <a:p>
          <a:endParaRPr lang="ru-RU"/>
        </a:p>
      </dgm:t>
    </dgm:pt>
    <dgm:pt modelId="{F5339FE3-2ACB-4BFB-87C9-05CDB6B35850}">
      <dgm:prSet phldrT="[Текст]"/>
      <dgm:spPr/>
      <dgm:t>
        <a:bodyPr/>
        <a:lstStyle/>
        <a:p>
          <a:r>
            <a:rPr lang="uk-UA" dirty="0" smtClean="0"/>
            <a:t>Закритий </a:t>
          </a:r>
        </a:p>
        <a:p>
          <a:r>
            <a:rPr lang="uk-UA" dirty="0" err="1" smtClean="0"/>
            <a:t>синус-ліфтинг</a:t>
          </a:r>
          <a:endParaRPr lang="ru-RU" dirty="0"/>
        </a:p>
      </dgm:t>
    </dgm:pt>
    <dgm:pt modelId="{FA0887BF-62FD-465A-BBDA-CAECB872E805}" type="parTrans" cxnId="{26AB00BA-1E4C-49FF-A6F5-534D238F7D88}">
      <dgm:prSet/>
      <dgm:spPr/>
      <dgm:t>
        <a:bodyPr/>
        <a:lstStyle/>
        <a:p>
          <a:endParaRPr lang="ru-RU"/>
        </a:p>
      </dgm:t>
    </dgm:pt>
    <dgm:pt modelId="{E02263C9-FA0E-4CC0-8DB1-566467C5E216}" type="sibTrans" cxnId="{26AB00BA-1E4C-49FF-A6F5-534D238F7D88}">
      <dgm:prSet/>
      <dgm:spPr/>
      <dgm:t>
        <a:bodyPr/>
        <a:lstStyle/>
        <a:p>
          <a:endParaRPr lang="ru-RU"/>
        </a:p>
      </dgm:t>
    </dgm:pt>
    <dgm:pt modelId="{6D2679EB-B094-450A-899E-28DB2BC2E26F}">
      <dgm:prSet phldrT="[Текст]" phldr="1"/>
      <dgm:spPr/>
      <dgm:t>
        <a:bodyPr/>
        <a:lstStyle/>
        <a:p>
          <a:endParaRPr lang="ru-RU" dirty="0"/>
        </a:p>
      </dgm:t>
    </dgm:pt>
    <dgm:pt modelId="{6186811A-A552-4073-B9D4-61C665737079}" type="parTrans" cxnId="{9E0ACFD9-33C6-49F6-BC59-DE1EB37BA125}">
      <dgm:prSet/>
      <dgm:spPr/>
      <dgm:t>
        <a:bodyPr/>
        <a:lstStyle/>
        <a:p>
          <a:endParaRPr lang="ru-RU"/>
        </a:p>
      </dgm:t>
    </dgm:pt>
    <dgm:pt modelId="{189E1D0F-E3E1-4470-9CAC-9092906E1521}" type="sibTrans" cxnId="{9E0ACFD9-33C6-49F6-BC59-DE1EB37BA125}">
      <dgm:prSet/>
      <dgm:spPr/>
      <dgm:t>
        <a:bodyPr/>
        <a:lstStyle/>
        <a:p>
          <a:endParaRPr lang="ru-RU"/>
        </a:p>
      </dgm:t>
    </dgm:pt>
    <dgm:pt modelId="{698FB7E4-A327-48A4-AFB2-245353FB5897}" type="pres">
      <dgm:prSet presAssocID="{2F7B2F4A-D825-44B4-BCD9-08FEC2FBE9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62D0C85-793E-4FBB-88BA-7C20CA1DCF55}" type="pres">
      <dgm:prSet presAssocID="{5B15C3B3-7AD5-441A-80F1-219405D6DB8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C59C200-BF7E-4F8C-B9CE-977DCAAC819A}" type="pres">
      <dgm:prSet presAssocID="{5B15C3B3-7AD5-441A-80F1-219405D6DB8E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2ECAC2A-DB35-4B28-A991-42C1762DAEE9}" type="pres">
      <dgm:prSet presAssocID="{F5339FE3-2ACB-4BFB-87C9-05CDB6B3585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64DA34-4DAA-466F-8B86-ED9569037F4B}" type="pres">
      <dgm:prSet presAssocID="{F5339FE3-2ACB-4BFB-87C9-05CDB6B3585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AA21BB7C-42C9-4CCD-A124-CF388DD9C790}" type="presOf" srcId="{B613CF0C-6813-4BEA-AA47-6BCEF24517CB}" destId="{0C59C200-BF7E-4F8C-B9CE-977DCAAC819A}" srcOrd="0" destOrd="0" presId="urn:microsoft.com/office/officeart/2005/8/layout/vList2"/>
    <dgm:cxn modelId="{F2F4A2F3-FF42-43C8-B733-7B71C84DAF10}" type="presOf" srcId="{2F7B2F4A-D825-44B4-BCD9-08FEC2FBE91E}" destId="{698FB7E4-A327-48A4-AFB2-245353FB5897}" srcOrd="0" destOrd="0" presId="urn:microsoft.com/office/officeart/2005/8/layout/vList2"/>
    <dgm:cxn modelId="{8C3B29DE-E18B-40CE-A79C-B0B5F96967CA}" srcId="{5B15C3B3-7AD5-441A-80F1-219405D6DB8E}" destId="{B613CF0C-6813-4BEA-AA47-6BCEF24517CB}" srcOrd="0" destOrd="0" parTransId="{2F0DD82C-962E-4536-99ED-32DB288373E4}" sibTransId="{21015D66-D2E9-41C9-B2FD-CEA7725C9E68}"/>
    <dgm:cxn modelId="{9E5298EB-F99A-496E-8E4D-21487D78EA1D}" type="presOf" srcId="{6D2679EB-B094-450A-899E-28DB2BC2E26F}" destId="{2664DA34-4DAA-466F-8B86-ED9569037F4B}" srcOrd="0" destOrd="0" presId="urn:microsoft.com/office/officeart/2005/8/layout/vList2"/>
    <dgm:cxn modelId="{26AB00BA-1E4C-49FF-A6F5-534D238F7D88}" srcId="{2F7B2F4A-D825-44B4-BCD9-08FEC2FBE91E}" destId="{F5339FE3-2ACB-4BFB-87C9-05CDB6B35850}" srcOrd="1" destOrd="0" parTransId="{FA0887BF-62FD-465A-BBDA-CAECB872E805}" sibTransId="{E02263C9-FA0E-4CC0-8DB1-566467C5E216}"/>
    <dgm:cxn modelId="{7E81F3C5-F5DC-43B0-A216-ED627CEB4016}" srcId="{2F7B2F4A-D825-44B4-BCD9-08FEC2FBE91E}" destId="{5B15C3B3-7AD5-441A-80F1-219405D6DB8E}" srcOrd="0" destOrd="0" parTransId="{6538643F-11A8-446C-9889-5D0911B7F59B}" sibTransId="{538C885C-1402-413A-B031-511E28E9AEF3}"/>
    <dgm:cxn modelId="{3F86D764-6107-44CE-913B-367B1A2BA02C}" type="presOf" srcId="{F5339FE3-2ACB-4BFB-87C9-05CDB6B35850}" destId="{02ECAC2A-DB35-4B28-A991-42C1762DAEE9}" srcOrd="0" destOrd="0" presId="urn:microsoft.com/office/officeart/2005/8/layout/vList2"/>
    <dgm:cxn modelId="{9E0ACFD9-33C6-49F6-BC59-DE1EB37BA125}" srcId="{F5339FE3-2ACB-4BFB-87C9-05CDB6B35850}" destId="{6D2679EB-B094-450A-899E-28DB2BC2E26F}" srcOrd="0" destOrd="0" parTransId="{6186811A-A552-4073-B9D4-61C665737079}" sibTransId="{189E1D0F-E3E1-4470-9CAC-9092906E1521}"/>
    <dgm:cxn modelId="{A3FA15FD-BE59-407B-BB3B-9B4A446D587E}" type="presOf" srcId="{5B15C3B3-7AD5-441A-80F1-219405D6DB8E}" destId="{E62D0C85-793E-4FBB-88BA-7C20CA1DCF55}" srcOrd="0" destOrd="0" presId="urn:microsoft.com/office/officeart/2005/8/layout/vList2"/>
    <dgm:cxn modelId="{A83572B1-9135-45AC-8CF2-96E5FE964B7C}" type="presParOf" srcId="{698FB7E4-A327-48A4-AFB2-245353FB5897}" destId="{E62D0C85-793E-4FBB-88BA-7C20CA1DCF55}" srcOrd="0" destOrd="0" presId="urn:microsoft.com/office/officeart/2005/8/layout/vList2"/>
    <dgm:cxn modelId="{437D509B-3710-44B1-8138-39FB44A7080C}" type="presParOf" srcId="{698FB7E4-A327-48A4-AFB2-245353FB5897}" destId="{0C59C200-BF7E-4F8C-B9CE-977DCAAC819A}" srcOrd="1" destOrd="0" presId="urn:microsoft.com/office/officeart/2005/8/layout/vList2"/>
    <dgm:cxn modelId="{D434164A-E89C-41FA-B825-4DD0EEF346C2}" type="presParOf" srcId="{698FB7E4-A327-48A4-AFB2-245353FB5897}" destId="{02ECAC2A-DB35-4B28-A991-42C1762DAEE9}" srcOrd="2" destOrd="0" presId="urn:microsoft.com/office/officeart/2005/8/layout/vList2"/>
    <dgm:cxn modelId="{2B13845E-942B-4854-A40F-FEE75E342B82}" type="presParOf" srcId="{698FB7E4-A327-48A4-AFB2-245353FB5897}" destId="{2664DA34-4DAA-466F-8B86-ED9569037F4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3829D6F-4B98-4B08-880E-5A2F2308AF26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DC0BECB6-8708-47EB-82BC-BFFDD12B57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0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792088"/>
          </a:xfrm>
        </p:spPr>
        <p:txBody>
          <a:bodyPr/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ДВНЗ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Ужгородський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національний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університет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  <a:b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Кафедра ортопедичної </a:t>
            </a: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стоматології</a:t>
            </a:r>
            <a:endParaRPr lang="ru-RU" sz="2000" dirty="0"/>
          </a:p>
        </p:txBody>
      </p:sp>
      <p:pic>
        <p:nvPicPr>
          <p:cNvPr id="4" name="Picture 3" descr="E:\Навчання\Презентацii\2 курс\stoma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0184" y="4509120"/>
            <a:ext cx="1830221" cy="1830221"/>
          </a:xfrm>
          <a:prstGeom prst="rect">
            <a:avLst/>
          </a:prstGeom>
          <a:noFill/>
        </p:spPr>
      </p:pic>
      <p:pic>
        <p:nvPicPr>
          <p:cNvPr id="5" name="Picture 4" descr="E:\Навчання\Презентацii\2 курс\logo_uzhn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509120"/>
            <a:ext cx="1830221" cy="183022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7170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д. мед. н., проф. Костенко </a:t>
            </a:r>
            <a:r>
              <a:rPr lang="ru-RU" sz="2400" dirty="0"/>
              <a:t>Є</a:t>
            </a:r>
            <a:r>
              <a:rPr lang="ru-RU" sz="2400" dirty="0" smtClean="0"/>
              <a:t>.Я.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03548" y="155679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Реабілітація пацієнтів незнімними ортопедичними конструкціями з опорою на дентальні імплантати.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47425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Класифікація імплантатів</a:t>
            </a:r>
            <a:endParaRPr lang="ru-RU" sz="3600" b="1" dirty="0"/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400600"/>
          </a:xfrm>
        </p:spPr>
        <p:txBody>
          <a:bodyPr anchor="t">
            <a:normAutofit lnSpcReduction="10000"/>
          </a:bodyPr>
          <a:lstStyle/>
          <a:p>
            <a:pPr algn="just"/>
            <a:r>
              <a:rPr lang="uk-UA" dirty="0" smtClean="0"/>
              <a:t>За конструкцією: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Розбірні (</a:t>
            </a:r>
            <a:r>
              <a:rPr lang="uk-UA" dirty="0" err="1" smtClean="0"/>
              <a:t>двохетапні</a:t>
            </a:r>
            <a:r>
              <a:rPr lang="uk-UA" dirty="0" smtClean="0"/>
              <a:t>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Гібридні розбірні;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Нерозбірні (</a:t>
            </a:r>
            <a:r>
              <a:rPr lang="uk-UA" dirty="0" err="1" smtClean="0"/>
              <a:t>одноетапні</a:t>
            </a:r>
            <a:r>
              <a:rPr lang="uk-UA" dirty="0" smtClean="0"/>
              <a:t>);</a:t>
            </a:r>
          </a:p>
          <a:p>
            <a:pPr algn="just"/>
            <a:r>
              <a:rPr lang="uk-UA" dirty="0" smtClean="0"/>
              <a:t>За способом виготовлення: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Стандартні;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Індивідуальні;</a:t>
            </a:r>
          </a:p>
          <a:p>
            <a:pPr algn="just"/>
            <a:r>
              <a:rPr lang="uk-UA" dirty="0" smtClean="0"/>
              <a:t>За терміном жувального навантаження:</a:t>
            </a:r>
            <a:endParaRPr lang="uk-UA" dirty="0"/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Для застосування в умовах негайного навантаження;</a:t>
            </a:r>
            <a:endParaRPr lang="uk-UA" dirty="0"/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Для застосування в умовах віддаленого навантаження.</a:t>
            </a:r>
          </a:p>
          <a:p>
            <a:pPr algn="just"/>
            <a:r>
              <a:rPr lang="uk-UA" dirty="0" smtClean="0"/>
              <a:t>За способом з</a:t>
            </a:r>
            <a:r>
              <a:rPr lang="en-US" dirty="0" smtClean="0"/>
              <a:t>’</a:t>
            </a:r>
            <a:r>
              <a:rPr lang="uk-UA" dirty="0" smtClean="0"/>
              <a:t>єднання </a:t>
            </a:r>
            <a:r>
              <a:rPr lang="uk-UA" dirty="0" err="1" smtClean="0"/>
              <a:t>імплантат-абатмент</a:t>
            </a:r>
            <a:r>
              <a:rPr lang="uk-UA" dirty="0" smtClean="0"/>
              <a:t>:</a:t>
            </a:r>
            <a:endParaRPr lang="uk-UA" dirty="0"/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Зовнішній многогранник;</a:t>
            </a:r>
            <a:endParaRPr lang="uk-UA" dirty="0"/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Внутрішній многогранник;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Конус Морзе;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 smtClean="0"/>
              <a:t>Трилистник</a:t>
            </a:r>
            <a:r>
              <a:rPr lang="uk-UA" dirty="0" smtClean="0"/>
              <a:t> </a:t>
            </a:r>
            <a:r>
              <a:rPr lang="en-US" dirty="0" smtClean="0"/>
              <a:t>Nobel </a:t>
            </a:r>
            <a:r>
              <a:rPr lang="en-US" dirty="0" err="1" smtClean="0"/>
              <a:t>Biocare</a:t>
            </a:r>
            <a:r>
              <a:rPr lang="uk-UA" dirty="0" smtClean="0"/>
              <a:t>.</a:t>
            </a:r>
            <a:endParaRPr lang="uk-UA" dirty="0"/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endParaRPr lang="uk-UA" dirty="0" smtClean="0"/>
          </a:p>
          <a:p>
            <a:pPr algn="just">
              <a:buFont typeface="Arial" pitchFamily="34" charset="0"/>
              <a:buChar char="•"/>
            </a:pPr>
            <a:endParaRPr lang="uk-UA" dirty="0" smtClean="0"/>
          </a:p>
          <a:p>
            <a:pPr marL="18288" indent="0" algn="just">
              <a:buNone/>
            </a:pPr>
            <a:endParaRPr lang="uk-UA" dirty="0" smtClean="0"/>
          </a:p>
          <a:p>
            <a:pPr algn="just"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4099" name="Picture 3" descr="C:\Users\Windows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91" y="5085184"/>
            <a:ext cx="5014912" cy="1466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Картинки по запросу Конус Морзе в дентальній імплантології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38100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23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Францішек Гібел - копия\IMG_6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P\Desktop\Францішек Гібел - копия\Фрінцішек Гібе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6435"/>
            <a:ext cx="9144000" cy="4245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852936"/>
            <a:ext cx="9144000" cy="914400"/>
          </a:xfrm>
        </p:spPr>
        <p:txBody>
          <a:bodyPr/>
          <a:lstStyle/>
          <a:p>
            <a:pPr algn="ctr"/>
            <a:r>
              <a:rPr lang="uk-UA" dirty="0" smtClean="0"/>
              <a:t>Дякую за увагу!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743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3999" cy="1080938"/>
          </a:xfrm>
        </p:spPr>
        <p:txBody>
          <a:bodyPr/>
          <a:lstStyle/>
          <a:p>
            <a:pPr algn="ctr"/>
            <a:r>
              <a:rPr lang="uk-UA" sz="4400" b="1" dirty="0" smtClean="0"/>
              <a:t>ІДЕНТИФІКАЦІЯ ДЕНТАЛЬНИХ ІМПЛАНТАТІВ</a:t>
            </a:r>
            <a:endParaRPr lang="uk-UA" sz="4400" b="1" dirty="0"/>
          </a:p>
        </p:txBody>
      </p:sp>
      <p:pic>
        <p:nvPicPr>
          <p:cNvPr id="5" name="Picture 2" descr="wiit_lead_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580908" cy="4102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3"/>
          <p:cNvSpPr/>
          <p:nvPr/>
        </p:nvSpPr>
        <p:spPr>
          <a:xfrm>
            <a:off x="3491880" y="1628800"/>
            <a:ext cx="58567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Алгоритм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ідентифікації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внутрішньокісткового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ен</a:t>
            </a:r>
            <a:r>
              <a:rPr lang="uk-UA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доос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ального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імплантата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рентгенологічного</a:t>
            </a:r>
            <a:r>
              <a:rPr lang="ru-RU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обстеження</a:t>
            </a:r>
            <a:r>
              <a:rPr lang="uk-UA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uk-UA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4054185162"/>
              </p:ext>
            </p:extLst>
          </p:nvPr>
        </p:nvGraphicFramePr>
        <p:xfrm>
          <a:off x="3317423" y="2876272"/>
          <a:ext cx="5352124" cy="3981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5140756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" y="476672"/>
            <a:ext cx="9143999" cy="1080938"/>
          </a:xfrm>
        </p:spPr>
        <p:txBody>
          <a:bodyPr/>
          <a:lstStyle/>
          <a:p>
            <a:pPr algn="ctr"/>
            <a:r>
              <a:rPr lang="uk-UA" sz="4000" b="1" dirty="0" smtClean="0"/>
              <a:t>ІДЕНТИФІКАЦІЯ ДЕНТАЛЬНИХ ІМПЛАНТАТІВ</a:t>
            </a:r>
            <a:endParaRPr lang="uk-UA" sz="4000" b="1" dirty="0"/>
          </a:p>
        </p:txBody>
      </p:sp>
      <p:pic>
        <p:nvPicPr>
          <p:cNvPr id="8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85" y="2730937"/>
            <a:ext cx="788943" cy="1576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66" y="2712669"/>
            <a:ext cx="801368" cy="1601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5004048" y="2060848"/>
            <a:ext cx="365997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Визначаємо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форму різьби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21" y="2655972"/>
            <a:ext cx="700916" cy="1088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85" y="2659122"/>
            <a:ext cx="793023" cy="1092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5"/>
          <p:cNvSpPr/>
          <p:nvPr/>
        </p:nvSpPr>
        <p:spPr>
          <a:xfrm>
            <a:off x="5167673" y="3887335"/>
            <a:ext cx="1223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(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14" name="Прямоугольник 6"/>
          <p:cNvSpPr/>
          <p:nvPr/>
        </p:nvSpPr>
        <p:spPr>
          <a:xfrm>
            <a:off x="6748774" y="3872540"/>
            <a:ext cx="1591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(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форми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15" name="Прямоугольник 7"/>
          <p:cNvSpPr/>
          <p:nvPr/>
        </p:nvSpPr>
        <p:spPr>
          <a:xfrm>
            <a:off x="0" y="4509120"/>
            <a:ext cx="51443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Встановлюємо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вид апікальної частини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97" y="5153473"/>
            <a:ext cx="955269" cy="104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53" y="5153473"/>
            <a:ext cx="939609" cy="104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8"/>
          <p:cNvSpPr/>
          <p:nvPr/>
        </p:nvSpPr>
        <p:spPr>
          <a:xfrm>
            <a:off x="685890" y="6312314"/>
            <a:ext cx="1397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(плоска) </a:t>
            </a:r>
            <a:endParaRPr lang="uk-UA" dirty="0"/>
          </a:p>
        </p:txBody>
      </p:sp>
      <p:sp>
        <p:nvSpPr>
          <p:cNvPr id="19" name="Прямоугольник 9"/>
          <p:cNvSpPr/>
          <p:nvPr/>
        </p:nvSpPr>
        <p:spPr>
          <a:xfrm>
            <a:off x="2730666" y="6325454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випукла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pic>
        <p:nvPicPr>
          <p:cNvPr id="20" name="Рисунок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541" y="4909201"/>
            <a:ext cx="834887" cy="1001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85" y="4926509"/>
            <a:ext cx="932715" cy="976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11"/>
          <p:cNvSpPr/>
          <p:nvPr/>
        </p:nvSpPr>
        <p:spPr>
          <a:xfrm>
            <a:off x="4871092" y="5947906"/>
            <a:ext cx="22367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С1 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прямий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перехід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імпланта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uk-UA" dirty="0"/>
          </a:p>
        </p:txBody>
      </p:sp>
      <p:sp>
        <p:nvSpPr>
          <p:cNvPr id="23" name="Прямоугольник 12"/>
          <p:cNvSpPr/>
          <p:nvPr/>
        </p:nvSpPr>
        <p:spPr>
          <a:xfrm>
            <a:off x="6748774" y="5976047"/>
            <a:ext cx="1982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С2 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шийка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вужча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імпланта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dirty="0"/>
          </a:p>
        </p:txBody>
      </p:sp>
      <p:sp>
        <p:nvSpPr>
          <p:cNvPr id="24" name="Прямоугольник 3"/>
          <p:cNvSpPr/>
          <p:nvPr/>
        </p:nvSpPr>
        <p:spPr>
          <a:xfrm>
            <a:off x="-324544" y="1844824"/>
            <a:ext cx="58521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49580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uk-UA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формі тіла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ea typeface="Calibri" panose="020F0502020204030204" pitchFamily="34" charset="0"/>
                <a:cs typeface="Times New Roman" panose="02020603050405020304" pitchFamily="18" charset="0"/>
              </a:rPr>
              <a:t>імплантів</a:t>
            </a:r>
            <a:r>
              <a:rPr lang="uk-UA" dirty="0">
                <a:ea typeface="Calibri" panose="020F0502020204030204" pitchFamily="34" charset="0"/>
                <a:cs typeface="Times New Roman" panose="02020603050405020304" pitchFamily="18" charset="0"/>
              </a:rPr>
              <a:t>, визначаємо їх конічну форму:</a:t>
            </a:r>
            <a:endParaRPr lang="uk-UA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7874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80938"/>
          </a:xfrm>
        </p:spPr>
        <p:txBody>
          <a:bodyPr/>
          <a:lstStyle/>
          <a:p>
            <a:pPr algn="ctr"/>
            <a:r>
              <a:rPr lang="uk-UA" sz="3600" b="1" dirty="0" smtClean="0"/>
              <a:t>ІДЕНТИФІКАЦІЯ ДЕНТАЛЬНИХ ІМПЛАНТАТІВ</a:t>
            </a:r>
            <a:endParaRPr lang="uk-UA" sz="3600" b="1" dirty="0"/>
          </a:p>
        </p:txBody>
      </p:sp>
      <p:pic>
        <p:nvPicPr>
          <p:cNvPr id="5" name="Implantant 201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144932" y="2092873"/>
            <a:ext cx="5748855" cy="4311641"/>
          </a:xfrm>
          <a:prstGeom prst="rect">
            <a:avLst/>
          </a:prstGeom>
        </p:spPr>
      </p:pic>
      <p:pic>
        <p:nvPicPr>
          <p:cNvPr id="1026" name="Picture 2" descr="Картинки по запросу dental implant identific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136" y="5479860"/>
            <a:ext cx="1299443" cy="1378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0" y="1628800"/>
            <a:ext cx="299901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метою </a:t>
            </a:r>
            <a:r>
              <a:rPr lang="ru-RU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оптим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ізації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процесу пошуку було розроблено адаптоване програмне забезпечення, яке дозволяє:</a:t>
            </a:r>
          </a:p>
          <a:p>
            <a:pPr marL="342900" indent="-342900">
              <a:buAutoNum type="arabicParenR"/>
            </a:pP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Атоматизувати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процес ідентифікації дентальних імплантатів</a:t>
            </a:r>
          </a:p>
          <a:p>
            <a:pPr marL="342900" indent="-342900">
              <a:buAutoNum type="arabicParenR"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Виключити можливість для суб’єктивної </a:t>
            </a:r>
            <a:r>
              <a:rPr lang="uk-UA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інтерпритації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результатів</a:t>
            </a:r>
          </a:p>
          <a:p>
            <a:pPr marL="342900" indent="-342900">
              <a:buAutoNum type="arabicParenR"/>
            </a:pP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Підвищити достовірність ідентифікації в діапазоні 95-100%</a:t>
            </a:r>
            <a:endParaRPr lang="uk-UA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60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Класифікація кісткової тканини (</a:t>
            </a:r>
            <a:r>
              <a:rPr lang="pl-PL" sz="3600" dirty="0">
                <a:effectLst/>
              </a:rPr>
              <a:t>Lekholm U., Zarb G., 1985</a:t>
            </a:r>
            <a:r>
              <a:rPr lang="uk-UA" sz="3600" b="1" dirty="0" smtClean="0"/>
              <a:t>)</a:t>
            </a:r>
            <a:endParaRPr lang="ru-RU" sz="3600" b="1" dirty="0"/>
          </a:p>
        </p:txBody>
      </p:sp>
      <p:pic>
        <p:nvPicPr>
          <p:cNvPr id="1026" name="Picture 2" descr="Картинки по запросу типи кісткової ткани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4784"/>
            <a:ext cx="3184773" cy="3559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179511" y="4905224"/>
            <a:ext cx="8513365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179512" y="1343270"/>
            <a:ext cx="5184576" cy="42459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i="1" dirty="0" smtClean="0"/>
              <a:t>D-I (</a:t>
            </a:r>
            <a:r>
              <a:rPr lang="uk-UA" b="1" i="1" dirty="0" smtClean="0"/>
              <a:t>кортикальна</a:t>
            </a:r>
            <a:r>
              <a:rPr lang="en-US" b="1" i="1" dirty="0" smtClean="0"/>
              <a:t>) </a:t>
            </a:r>
            <a:r>
              <a:rPr lang="uk-UA" dirty="0" smtClean="0"/>
              <a:t>– кісткова тканина щелепи представлена майже повністю гомогенним компактним шаром.</a:t>
            </a:r>
          </a:p>
          <a:p>
            <a:pPr algn="just"/>
            <a:r>
              <a:rPr lang="en-US" b="1" i="1" dirty="0" smtClean="0"/>
              <a:t>D-</a:t>
            </a:r>
            <a:r>
              <a:rPr lang="uk-UA" b="1" i="1" dirty="0" smtClean="0"/>
              <a:t>ІІ (щільна кортикально-губчаста) </a:t>
            </a:r>
            <a:r>
              <a:rPr lang="uk-UA" dirty="0" smtClean="0"/>
              <a:t>– товстий компактний шар, який оточує високорозвинений губчатий шар;</a:t>
            </a:r>
          </a:p>
          <a:p>
            <a:pPr algn="just"/>
            <a:r>
              <a:rPr lang="en-US" b="1" i="1" dirty="0" smtClean="0"/>
              <a:t>D-</a:t>
            </a:r>
            <a:r>
              <a:rPr lang="uk-UA" b="1" i="1" dirty="0" smtClean="0"/>
              <a:t>ІІІ (рихла </a:t>
            </a:r>
            <a:r>
              <a:rPr lang="uk-UA" b="1" i="1" dirty="0"/>
              <a:t>кортикально-губчаста)</a:t>
            </a:r>
            <a:r>
              <a:rPr lang="uk-UA" b="1" i="1" dirty="0" smtClean="0"/>
              <a:t> </a:t>
            </a:r>
            <a:r>
              <a:rPr lang="uk-UA" dirty="0" smtClean="0"/>
              <a:t>– тонкий компактний шар оточує високорозвинений </a:t>
            </a:r>
            <a:r>
              <a:rPr lang="uk-UA" dirty="0" err="1" smtClean="0"/>
              <a:t>губча-тий</a:t>
            </a:r>
            <a:r>
              <a:rPr lang="uk-UA" dirty="0" smtClean="0"/>
              <a:t> шар;</a:t>
            </a:r>
          </a:p>
          <a:p>
            <a:pPr algn="just"/>
            <a:r>
              <a:rPr lang="en-US" b="1" i="1" dirty="0"/>
              <a:t>D-</a:t>
            </a:r>
            <a:r>
              <a:rPr lang="uk-UA" b="1" i="1" dirty="0"/>
              <a:t>І</a:t>
            </a:r>
            <a:r>
              <a:rPr lang="en-US" b="1" i="1" dirty="0"/>
              <a:t>V</a:t>
            </a:r>
            <a:r>
              <a:rPr lang="uk-UA" b="1" i="1" dirty="0"/>
              <a:t> (губчаста) </a:t>
            </a:r>
            <a:r>
              <a:rPr lang="uk-UA" dirty="0"/>
              <a:t>– тонкий компактний шар оточує губчатий шар з малою щільністю </a:t>
            </a:r>
            <a:r>
              <a:rPr lang="uk-UA" dirty="0" err="1"/>
              <a:t>табекулярної</a:t>
            </a:r>
            <a:r>
              <a:rPr lang="uk-UA" dirty="0"/>
              <a:t> кістки.</a:t>
            </a:r>
            <a:endParaRPr lang="ru-RU" dirty="0"/>
          </a:p>
          <a:p>
            <a:pPr algn="just"/>
            <a:endParaRPr lang="ru-RU" dirty="0"/>
          </a:p>
        </p:txBody>
      </p:sp>
      <p:pic>
        <p:nvPicPr>
          <p:cNvPr id="1028" name="Picture 4" descr="http://vmede.org/sait/content/Stomatologiya_ivanov_2011/3_files/mb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7" y="5301208"/>
            <a:ext cx="7488832" cy="125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167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Класифікація кісткової тканини (</a:t>
            </a:r>
            <a:r>
              <a:rPr lang="pl-PL" sz="3600" dirty="0">
                <a:effectLst/>
              </a:rPr>
              <a:t>Lekholm U., Zarb G., 1985</a:t>
            </a:r>
            <a:r>
              <a:rPr lang="uk-UA" sz="3600" b="1" dirty="0" smtClean="0"/>
              <a:t>)</a:t>
            </a:r>
            <a:endParaRPr lang="ru-RU" sz="3600" b="1" dirty="0"/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79511" y="4905224"/>
            <a:ext cx="8513365" cy="4464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/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179512" y="1343270"/>
            <a:ext cx="5184576" cy="42459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/>
          </a:p>
        </p:txBody>
      </p:sp>
      <p:pic>
        <p:nvPicPr>
          <p:cNvPr id="2" name="Picture 2" descr="C:\Users\Windows\Desktop\Новая папка (3)\viber 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2850"/>
            <a:ext cx="3816424" cy="565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31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8526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Оцінка щільності кісткової тканини (</a:t>
            </a:r>
            <a:r>
              <a:rPr lang="uk-UA" sz="3600" dirty="0" smtClean="0">
                <a:effectLst/>
              </a:rPr>
              <a:t>шкала </a:t>
            </a:r>
            <a:r>
              <a:rPr lang="uk-UA" sz="3600" dirty="0" err="1" smtClean="0">
                <a:effectLst/>
              </a:rPr>
              <a:t>Хаунсфільда</a:t>
            </a:r>
            <a:r>
              <a:rPr lang="uk-UA" sz="3600" b="1" dirty="0" smtClean="0"/>
              <a:t>)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/>
              <a:t>П</a:t>
            </a:r>
            <a:r>
              <a:rPr lang="uk-UA" sz="2000" dirty="0" smtClean="0"/>
              <a:t>оказник 0 (</a:t>
            </a:r>
            <a:r>
              <a:rPr lang="en-US" sz="2000" dirty="0" smtClean="0"/>
              <a:t>HU</a:t>
            </a:r>
            <a:r>
              <a:rPr lang="uk-UA" sz="2000" dirty="0" smtClean="0"/>
              <a:t>)</a:t>
            </a:r>
            <a:r>
              <a:rPr lang="en-US" sz="2000" dirty="0" smtClean="0"/>
              <a:t> </a:t>
            </a:r>
            <a:r>
              <a:rPr lang="ru-RU" sz="2000" dirty="0" smtClean="0"/>
              <a:t>в дан</a:t>
            </a:r>
            <a:r>
              <a:rPr lang="uk-UA" sz="2000" dirty="0" err="1" smtClean="0"/>
              <a:t>ій</a:t>
            </a:r>
            <a:r>
              <a:rPr lang="uk-UA" sz="2000" dirty="0" smtClean="0"/>
              <a:t> шкалі відповідає щільності води, від</a:t>
            </a:r>
            <a:r>
              <a:rPr lang="en-US" sz="2000" dirty="0" smtClean="0"/>
              <a:t>’</a:t>
            </a:r>
            <a:r>
              <a:rPr lang="uk-UA" sz="2000" dirty="0" smtClean="0"/>
              <a:t>ємні величини відповідають повітрю і жировій тканині, а позитивні – м</a:t>
            </a:r>
            <a:r>
              <a:rPr lang="en-US" sz="2000" dirty="0" smtClean="0"/>
              <a:t>’</a:t>
            </a:r>
            <a:r>
              <a:rPr lang="uk-UA" sz="2000" dirty="0" smtClean="0"/>
              <a:t>яким тканинам, кістці і більш щільним речовинам. Різні типи кісткової тканини мають щільність 226 – 3071 </a:t>
            </a:r>
            <a:r>
              <a:rPr lang="en-US" sz="2000" dirty="0" smtClean="0"/>
              <a:t>HU</a:t>
            </a:r>
            <a:r>
              <a:rPr lang="ru-RU" sz="2000" dirty="0" smtClean="0"/>
              <a:t>.</a:t>
            </a:r>
            <a:r>
              <a:rPr lang="uk-UA" sz="2000" dirty="0" smtClean="0"/>
              <a:t> </a:t>
            </a:r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0014293"/>
              </p:ext>
            </p:extLst>
          </p:nvPr>
        </p:nvGraphicFramePr>
        <p:xfrm>
          <a:off x="287623" y="3068959"/>
          <a:ext cx="8532848" cy="3456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424"/>
                <a:gridCol w="4266424"/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Структура</a:t>
                      </a:r>
                      <a:r>
                        <a:rPr lang="uk-UA" b="1" i="1" baseline="0" dirty="0" smtClean="0"/>
                        <a:t> організму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Щільність за </a:t>
                      </a:r>
                      <a:r>
                        <a:rPr lang="uk-UA" b="1" i="1" dirty="0" err="1" smtClean="0"/>
                        <a:t>Хаунсфільдом</a:t>
                      </a:r>
                      <a:r>
                        <a:rPr lang="uk-UA" b="1" i="1" dirty="0" smtClean="0"/>
                        <a:t> (</a:t>
                      </a:r>
                      <a:r>
                        <a:rPr lang="en-US" b="1" i="1" dirty="0" smtClean="0"/>
                        <a:t>HU</a:t>
                      </a:r>
                      <a:r>
                        <a:rPr lang="uk-UA" b="1" i="1" dirty="0" smtClean="0"/>
                        <a:t>)</a:t>
                      </a:r>
                      <a:endParaRPr lang="ru-RU" b="1" i="1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Повітря,</a:t>
                      </a:r>
                      <a:r>
                        <a:rPr lang="uk-UA" b="1" i="1" baseline="0" dirty="0" smtClean="0"/>
                        <a:t> жирова тканина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/>
                        <a:t>≤</a:t>
                      </a:r>
                      <a:r>
                        <a:rPr lang="uk-UA" b="1" i="1" dirty="0" smtClean="0"/>
                        <a:t> </a:t>
                      </a:r>
                      <a:r>
                        <a:rPr lang="en-US" b="1" i="1" dirty="0" smtClean="0"/>
                        <a:t>0 HU</a:t>
                      </a:r>
                      <a:endParaRPr lang="ru-RU" b="1" i="1" dirty="0" smtClean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Вода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0 HU</a:t>
                      </a:r>
                      <a:endParaRPr lang="ru-RU" b="1" i="1" dirty="0"/>
                    </a:p>
                  </a:txBody>
                  <a:tcPr/>
                </a:tc>
              </a:tr>
              <a:tr h="432050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D-I (</a:t>
                      </a:r>
                      <a:r>
                        <a:rPr lang="uk-UA" b="1" i="1" dirty="0" smtClean="0"/>
                        <a:t>кортикальна</a:t>
                      </a:r>
                      <a:r>
                        <a:rPr lang="en-US" b="1" i="1" dirty="0" smtClean="0"/>
                        <a:t>)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/>
                        <a:t>≥</a:t>
                      </a:r>
                      <a:r>
                        <a:rPr lang="uk-UA" b="1" i="1" dirty="0" smtClean="0"/>
                        <a:t> </a:t>
                      </a:r>
                      <a:r>
                        <a:rPr lang="en-US" b="1" i="1" dirty="0" smtClean="0"/>
                        <a:t>1250</a:t>
                      </a:r>
                      <a:r>
                        <a:rPr lang="en-US" b="1" i="1" baseline="0" dirty="0" smtClean="0"/>
                        <a:t> </a:t>
                      </a:r>
                      <a:r>
                        <a:rPr lang="en-US" b="1" i="1" dirty="0" smtClean="0"/>
                        <a:t> HU</a:t>
                      </a:r>
                      <a:endParaRPr lang="ru-RU" b="1" i="1" dirty="0" smtClean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</a:t>
                      </a:r>
                      <a:r>
                        <a:rPr lang="uk-UA" b="1" i="1" dirty="0" smtClean="0"/>
                        <a:t>ІІ (щільна кортикально-губчаста)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/>
                        <a:t>850 - 1250 HU</a:t>
                      </a:r>
                      <a:endParaRPr lang="ru-RU" b="1" i="1" dirty="0" smtClean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</a:t>
                      </a:r>
                      <a:r>
                        <a:rPr lang="uk-UA" b="1" i="1" dirty="0" smtClean="0"/>
                        <a:t>ІІІ (рихла кортикально-губчаста) 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/>
                        <a:t>350 - 850 HU</a:t>
                      </a:r>
                      <a:endParaRPr lang="ru-RU" b="1" i="1" dirty="0" smtClean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</a:t>
                      </a:r>
                      <a:r>
                        <a:rPr lang="uk-UA" b="1" i="1" dirty="0" smtClean="0"/>
                        <a:t>І</a:t>
                      </a:r>
                      <a:r>
                        <a:rPr lang="en-US" b="1" i="1" dirty="0" smtClean="0"/>
                        <a:t>V</a:t>
                      </a:r>
                      <a:r>
                        <a:rPr lang="uk-UA" b="1" i="1" dirty="0" smtClean="0"/>
                        <a:t> (губчаста) тип</a:t>
                      </a:r>
                      <a:r>
                        <a:rPr lang="uk-UA" b="1" i="1" baseline="0" dirty="0" smtClean="0"/>
                        <a:t> кістки</a:t>
                      </a:r>
                      <a:endParaRPr lang="ru-RU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smtClean="0"/>
                        <a:t>150 - 350 HU</a:t>
                      </a:r>
                      <a:endParaRPr lang="ru-RU" b="1" i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659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Класифікація кісткової тканини (</a:t>
            </a:r>
            <a:r>
              <a:rPr lang="pl-PL" sz="3600" dirty="0">
                <a:effectLst/>
              </a:rPr>
              <a:t>Lekholm U., Zarb G., 1985</a:t>
            </a:r>
            <a:r>
              <a:rPr lang="uk-UA" sz="3600" b="1" dirty="0" smtClean="0"/>
              <a:t>)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996952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За біологічними особливостями  (</a:t>
            </a:r>
            <a:r>
              <a:rPr lang="uk-UA" sz="24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остеоінтеграція</a:t>
            </a:r>
            <a:r>
              <a:rPr lang="uk-UA" sz="2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):</a:t>
            </a:r>
            <a:endParaRPr lang="uk-UA" sz="2400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/>
              <a:t>З високим потенціалом регенерації  кістки (ПЗК-1);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/>
              <a:t>З нормальним потенціалом регенерації кістки  (ПЗК-2);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uk-UA" sz="2400" dirty="0" smtClean="0"/>
              <a:t>З низьким потенціалом регенерації кістки (ПЗК-3).</a:t>
            </a:r>
            <a:endParaRPr lang="ru-RU" sz="2400" dirty="0"/>
          </a:p>
        </p:txBody>
      </p:sp>
      <p:sp>
        <p:nvSpPr>
          <p:cNvPr id="6" name="AutoShape 4" descr="Картинки по запросу остеоінтеграц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Картинки по запросу остеоінтеграц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2" name="Picture 2" descr="Картинки по запросу osteointeg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96752"/>
            <a:ext cx="6993771" cy="177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Картинки по запросу osteointeg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493832"/>
            <a:ext cx="3456384" cy="236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4932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051720" y="4509120"/>
            <a:ext cx="5904656" cy="2088232"/>
          </a:xfrm>
        </p:spPr>
        <p:txBody>
          <a:bodyPr anchor="t">
            <a:normAutofit/>
          </a:bodyPr>
          <a:lstStyle/>
          <a:p>
            <a:pPr marL="18288" indent="0">
              <a:buNone/>
            </a:pPr>
            <a:endParaRPr lang="uk-UA" dirty="0" smtClean="0"/>
          </a:p>
          <a:p>
            <a:pPr marL="475488" indent="-457200">
              <a:buFont typeface="+mj-lt"/>
              <a:buAutoNum type="arabicPeriod"/>
            </a:pPr>
            <a:r>
              <a:rPr lang="uk-UA" dirty="0" err="1" smtClean="0"/>
              <a:t>Внутрішньокістковий</a:t>
            </a:r>
            <a:r>
              <a:rPr lang="uk-UA" dirty="0" smtClean="0"/>
              <a:t> імплантат;</a:t>
            </a:r>
          </a:p>
          <a:p>
            <a:pPr marL="475488" indent="-457200">
              <a:buFont typeface="+mj-lt"/>
              <a:buAutoNum type="arabicPeriod"/>
            </a:pPr>
            <a:r>
              <a:rPr lang="uk-UA" dirty="0" err="1" smtClean="0"/>
              <a:t>Абатмент</a:t>
            </a:r>
            <a:r>
              <a:rPr lang="uk-UA" dirty="0" smtClean="0"/>
              <a:t>;</a:t>
            </a:r>
          </a:p>
          <a:p>
            <a:pPr marL="475488" indent="-457200">
              <a:buFont typeface="+mj-lt"/>
              <a:buAutoNum type="arabicPeriod"/>
            </a:pPr>
            <a:r>
              <a:rPr lang="uk-UA" dirty="0" smtClean="0"/>
              <a:t>Ортопедична конструкція;</a:t>
            </a:r>
          </a:p>
          <a:p>
            <a:pPr marL="475488" indent="-457200">
              <a:buFont typeface="+mj-lt"/>
              <a:buAutoNum type="arabicPeriod"/>
            </a:pPr>
            <a:r>
              <a:rPr lang="uk-UA" dirty="0" smtClean="0"/>
              <a:t>Гвинт-заглушка.</a:t>
            </a:r>
          </a:p>
          <a:p>
            <a:pPr marL="475488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5354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Структурні особливості імплантату</a:t>
            </a:r>
            <a:endParaRPr lang="ru-RU" sz="3600" b="1" dirty="0"/>
          </a:p>
        </p:txBody>
      </p:sp>
      <p:pic>
        <p:nvPicPr>
          <p:cNvPr id="2050" name="Picture 2" descr="C:\Users\Windows\Desktop\Новая папка (3)\MandMofDentalImplants_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354"/>
          <a:stretch/>
        </p:blipFill>
        <p:spPr bwMode="auto">
          <a:xfrm>
            <a:off x="899592" y="1052736"/>
            <a:ext cx="7658100" cy="3621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03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640960" cy="504056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За  терміном  установки  </a:t>
            </a:r>
            <a:r>
              <a:rPr lang="uk-UA" sz="2800" dirty="0" err="1" smtClean="0"/>
              <a:t>імплантата</a:t>
            </a:r>
            <a:r>
              <a:rPr lang="uk-UA" sz="2800" dirty="0" smtClean="0"/>
              <a:t>  після  видалення  зуба;</a:t>
            </a:r>
          </a:p>
          <a:p>
            <a:endParaRPr lang="uk-UA" sz="2800" dirty="0" smtClean="0"/>
          </a:p>
          <a:p>
            <a:r>
              <a:rPr lang="uk-UA" sz="2800" dirty="0" smtClean="0"/>
              <a:t>За ознакою контакту з порожниною рота в момент </a:t>
            </a:r>
            <a:r>
              <a:rPr lang="uk-UA" sz="2800" dirty="0" err="1" smtClean="0"/>
              <a:t>остеоінтеграції</a:t>
            </a:r>
            <a:r>
              <a:rPr lang="uk-UA" sz="2800" dirty="0" smtClean="0"/>
              <a:t>;</a:t>
            </a:r>
          </a:p>
          <a:p>
            <a:endParaRPr lang="uk-UA" sz="2800" dirty="0" smtClean="0"/>
          </a:p>
          <a:p>
            <a:r>
              <a:rPr lang="uk-UA" sz="2800" dirty="0" smtClean="0"/>
              <a:t>За термінами </a:t>
            </a:r>
            <a:r>
              <a:rPr lang="uk-UA" sz="2800" dirty="0" err="1" smtClean="0"/>
              <a:t>оклюзійного</a:t>
            </a:r>
            <a:r>
              <a:rPr lang="uk-UA" sz="2800" dirty="0" smtClean="0"/>
              <a:t> навантаження.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5438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Класифікація</a:t>
            </a:r>
            <a:r>
              <a:rPr lang="uk-UA" sz="4000" b="1" dirty="0" smtClean="0"/>
              <a:t> методів імплантації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17699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079" y="260648"/>
            <a:ext cx="8640960" cy="914400"/>
          </a:xfrm>
        </p:spPr>
        <p:txBody>
          <a:bodyPr/>
          <a:lstStyle/>
          <a:p>
            <a:pPr algn="ctr"/>
            <a:r>
              <a:rPr lang="uk-UA" dirty="0" smtClean="0"/>
              <a:t>Імплантація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0450" y="4509120"/>
            <a:ext cx="864096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 smtClean="0"/>
              <a:t>Те, що робить </a:t>
            </a:r>
            <a:r>
              <a:rPr lang="uk-UA" sz="2600" b="1" dirty="0" err="1" smtClean="0"/>
              <a:t>імплантаційну</a:t>
            </a:r>
            <a:r>
              <a:rPr lang="uk-UA" sz="2600" b="1" dirty="0" smtClean="0"/>
              <a:t> стоматологію унікальною, - це здатність досягти ідеальної мети, не дивлячись на атрофію, хворобу або травму </a:t>
            </a:r>
            <a:r>
              <a:rPr lang="uk-UA" sz="2600" b="1" dirty="0" err="1" smtClean="0"/>
              <a:t>зубо-щелепної</a:t>
            </a:r>
            <a:r>
              <a:rPr lang="uk-UA" sz="2600" b="1" dirty="0" smtClean="0"/>
              <a:t> системи</a:t>
            </a:r>
            <a:r>
              <a:rPr lang="uk-UA" sz="2600" dirty="0" smtClean="0"/>
              <a:t>. (</a:t>
            </a:r>
            <a:r>
              <a:rPr lang="en-US" sz="2600" b="1" dirty="0" smtClean="0">
                <a:solidFill>
                  <a:srgbClr val="FFFF00"/>
                </a:solidFill>
              </a:rPr>
              <a:t>Carl </a:t>
            </a:r>
            <a:r>
              <a:rPr lang="en-US" sz="2600" b="1" dirty="0" err="1" smtClean="0">
                <a:solidFill>
                  <a:srgbClr val="FFFF00"/>
                </a:solidFill>
              </a:rPr>
              <a:t>E.Misch</a:t>
            </a:r>
            <a:r>
              <a:rPr lang="uk-UA" sz="2600" dirty="0" smtClean="0"/>
              <a:t>)</a:t>
            </a:r>
          </a:p>
          <a:p>
            <a:pPr algn="just"/>
            <a:endParaRPr lang="uk-UA" sz="2600" dirty="0"/>
          </a:p>
        </p:txBody>
      </p:sp>
      <p:pic>
        <p:nvPicPr>
          <p:cNvPr id="1027" name="Picture 3" descr="C:\Users\Windows\Desktop\Новая папка (3)\roentgenaufnahme-zahnimplanta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42" y="1189760"/>
            <a:ext cx="5310976" cy="331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1110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4469"/>
            <a:ext cx="8784976" cy="1282080"/>
          </a:xfrm>
        </p:spPr>
        <p:txBody>
          <a:bodyPr/>
          <a:lstStyle/>
          <a:p>
            <a:pPr algn="ctr"/>
            <a:r>
              <a:rPr lang="uk-UA" sz="3600" b="1" dirty="0" smtClean="0"/>
              <a:t>За терміном </a:t>
            </a:r>
            <a:r>
              <a:rPr lang="uk-UA" sz="3600" b="1" dirty="0"/>
              <a:t>установки  </a:t>
            </a:r>
            <a:r>
              <a:rPr lang="uk-UA" sz="3600" b="1" dirty="0" err="1"/>
              <a:t>імплантата</a:t>
            </a:r>
            <a:r>
              <a:rPr lang="uk-UA" sz="3600" b="1" dirty="0"/>
              <a:t>  після  видалення  зуба</a:t>
            </a:r>
            <a:endParaRPr lang="ru-RU" sz="36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773233754"/>
              </p:ext>
            </p:extLst>
          </p:nvPr>
        </p:nvGraphicFramePr>
        <p:xfrm>
          <a:off x="251520" y="1412776"/>
          <a:ext cx="86054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90321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6626" y="40466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За ознакою контакту з порожниною рота в момент </a:t>
            </a:r>
            <a:r>
              <a:rPr lang="uk-UA" sz="3600" b="1" dirty="0" err="1"/>
              <a:t>остеоінтеграції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695545331"/>
              </p:ext>
            </p:extLst>
          </p:nvPr>
        </p:nvGraphicFramePr>
        <p:xfrm>
          <a:off x="251520" y="1484784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1481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14400"/>
          </a:xfrm>
        </p:spPr>
        <p:txBody>
          <a:bodyPr/>
          <a:lstStyle/>
          <a:p>
            <a:pPr algn="ctr"/>
            <a:r>
              <a:rPr lang="uk-UA" sz="3600" b="1" dirty="0"/>
              <a:t>За термінами 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err="1" smtClean="0"/>
              <a:t>оклюзійного</a:t>
            </a:r>
            <a:r>
              <a:rPr lang="uk-UA" sz="3600" b="1" dirty="0" smtClean="0"/>
              <a:t> </a:t>
            </a:r>
            <a:r>
              <a:rPr lang="uk-UA" sz="3600" b="1" dirty="0"/>
              <a:t>навантаження</a:t>
            </a:r>
            <a:endParaRPr lang="ru-RU" sz="3600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482474102"/>
              </p:ext>
            </p:extLst>
          </p:nvPr>
        </p:nvGraphicFramePr>
        <p:xfrm>
          <a:off x="251520" y="1484784"/>
          <a:ext cx="864096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908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9850" y="476672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Діагностичний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ОПТГ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48478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 smtClean="0"/>
              <a:t>Ортопантомограма</a:t>
            </a:r>
            <a:r>
              <a:rPr lang="uk-UA" sz="2400" dirty="0" smtClean="0"/>
              <a:t> – панорамний рентгенівський знімок  зубів, верхньої та нижньої щелепи.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5904507"/>
            <a:ext cx="8640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 smtClean="0"/>
              <a:t>Ортопантомограма</a:t>
            </a:r>
            <a:r>
              <a:rPr lang="uk-UA" sz="2400" dirty="0" smtClean="0"/>
              <a:t> в </a:t>
            </a:r>
            <a:r>
              <a:rPr lang="uk-UA" sz="2400" dirty="0" err="1" smtClean="0"/>
              <a:t>імплантології</a:t>
            </a:r>
            <a:r>
              <a:rPr lang="uk-UA" sz="2400" dirty="0" smtClean="0"/>
              <a:t> найчастіше використовується для проведення контролю імплантації.</a:t>
            </a:r>
            <a:endParaRPr lang="ru-RU" sz="2400" dirty="0"/>
          </a:p>
        </p:txBody>
      </p:sp>
      <p:pic>
        <p:nvPicPr>
          <p:cNvPr id="4099" name="Picture 3" descr="C:\Users\Windows\Desktop\Богдан Олеся Степанівна\Богдан Олеся Степанівна\Богдан Олес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7" y="2315780"/>
            <a:ext cx="7700566" cy="3554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62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-3381" y="260648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Діагностичний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КТ</a:t>
            </a:r>
            <a:endParaRPr lang="ru-RU" sz="3600" b="1" dirty="0"/>
          </a:p>
        </p:txBody>
      </p:sp>
      <p:pic>
        <p:nvPicPr>
          <p:cNvPr id="33794" name="Picture 2" descr="Картинки по запросу кт диагностика при имплантац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7150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157192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Використання  </a:t>
            </a:r>
            <a:r>
              <a:rPr lang="uk-UA" sz="2000" dirty="0" err="1" smtClean="0"/>
              <a:t>КТ-діагностики</a:t>
            </a:r>
            <a:r>
              <a:rPr lang="uk-UA" sz="2000" dirty="0" smtClean="0"/>
              <a:t> забезпечує можливість віртуального планування імплантації, можливість виготовлення хірургічних шаблонів, можливість отримати інформацію про щільність кісткової тканини, можливість пошарового перегляду тканин.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0549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Діагностичний та плановий етап імплантації: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60850" y="5517232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За допомогою використання </a:t>
            </a:r>
            <a:r>
              <a:rPr lang="uk-UA" sz="2000" dirty="0" err="1" smtClean="0"/>
              <a:t>КТ-діагностики</a:t>
            </a:r>
            <a:r>
              <a:rPr lang="uk-UA" sz="2000" dirty="0" smtClean="0"/>
              <a:t> лікар-стоматолог має можливість попередити виникнення ускладнень під час проведення імплантації.</a:t>
            </a:r>
            <a:endParaRPr lang="ru-RU" sz="2000" dirty="0"/>
          </a:p>
        </p:txBody>
      </p:sp>
      <p:pic>
        <p:nvPicPr>
          <p:cNvPr id="5123" name="Picture 3" descr="C:\Users\Windows\Desktop\Богдан Олеся Степанівна 36 Довжина.di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4" y="1196752"/>
            <a:ext cx="7917288" cy="4219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67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Планування імплантації: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7504" y="1124744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При проведенні планування імплантації лікар-стоматолог повинен визначити такі фактори: висота кісткового ложа, ширина кісткового ложа, розміщення нижньощелепного каналу та пазух, напрямок майбутніх імплантатів, кількість майбутніх імплантатів, види майбутніх імплантатів і так далі. </a:t>
            </a:r>
            <a:endParaRPr lang="ru-RU" sz="2400" dirty="0"/>
          </a:p>
        </p:txBody>
      </p:sp>
      <p:pic>
        <p:nvPicPr>
          <p:cNvPr id="6146" name="Picture 2" descr="C:\Users\Windows\Desktop\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433068"/>
            <a:ext cx="4752528" cy="3070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735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Планування імплантації:</a:t>
            </a:r>
            <a:endParaRPr lang="ru-RU" sz="3600" b="1" dirty="0"/>
          </a:p>
        </p:txBody>
      </p:sp>
      <p:pic>
        <p:nvPicPr>
          <p:cNvPr id="7170" name="Picture 2" descr="C:\Users\Windows\Desktop\Богдан Олеся Степанівна 36 Довжина (2).di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995"/>
          <a:stretch/>
        </p:blipFill>
        <p:spPr bwMode="auto">
          <a:xfrm>
            <a:off x="107504" y="1340768"/>
            <a:ext cx="8889027" cy="469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232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лево 2"/>
          <p:cNvSpPr/>
          <p:nvPr/>
        </p:nvSpPr>
        <p:spPr>
          <a:xfrm>
            <a:off x="3491880" y="4005064"/>
            <a:ext cx="5371297" cy="214188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980728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Планування імплантації:</a:t>
            </a:r>
            <a:br>
              <a:rPr lang="uk-UA" sz="3600" b="1" dirty="0" smtClean="0"/>
            </a:br>
            <a:r>
              <a:rPr lang="uk-UA" sz="3600" b="1" dirty="0" smtClean="0"/>
              <a:t>безпечна зона </a:t>
            </a:r>
            <a:r>
              <a:rPr lang="uk-UA" sz="3600" b="1" dirty="0" err="1" smtClean="0"/>
              <a:t>нижньоальвеолярного</a:t>
            </a:r>
            <a:r>
              <a:rPr lang="uk-UA" sz="3600" b="1" dirty="0" smtClean="0"/>
              <a:t> нерва</a:t>
            </a:r>
            <a:endParaRPr lang="ru-RU" sz="3600" b="1" dirty="0"/>
          </a:p>
        </p:txBody>
      </p:sp>
      <p:pic>
        <p:nvPicPr>
          <p:cNvPr id="3074" name="Picture 2" descr="C:\Users\Windows\Desktop\Новая папка (3)\image0069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0" y="1772816"/>
            <a:ext cx="2952328" cy="476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2514" y="4475839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Безпечна відстань до </a:t>
            </a:r>
            <a:r>
              <a:rPr lang="uk-UA" sz="2400" b="1" dirty="0" err="1" smtClean="0">
                <a:solidFill>
                  <a:schemeClr val="bg1"/>
                </a:solidFill>
              </a:rPr>
              <a:t>нижньоальвеолярного</a:t>
            </a:r>
            <a:r>
              <a:rPr lang="uk-UA" sz="2400" b="1" dirty="0" smtClean="0">
                <a:solidFill>
                  <a:schemeClr val="bg1"/>
                </a:solidFill>
              </a:rPr>
              <a:t> нерва складає 2 мм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52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07504" y="883568"/>
            <a:ext cx="9144000" cy="914400"/>
          </a:xfrm>
        </p:spPr>
        <p:txBody>
          <a:bodyPr/>
          <a:lstStyle/>
          <a:p>
            <a:pPr algn="ctr"/>
            <a:r>
              <a:rPr lang="uk-UA" sz="3600" dirty="0"/>
              <a:t>Класифікація резорбції альвеолярного </a:t>
            </a:r>
            <a:r>
              <a:rPr lang="uk-UA" sz="3600" dirty="0" smtClean="0"/>
              <a:t>відростка </a:t>
            </a:r>
            <a:r>
              <a:rPr lang="uk-UA" sz="3600" dirty="0"/>
              <a:t>та альвеолярної частини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600" dirty="0" smtClean="0">
                <a:solidFill>
                  <a:srgbClr val="FFFF00"/>
                </a:solidFill>
              </a:rPr>
              <a:t>(</a:t>
            </a:r>
            <a:r>
              <a:rPr lang="en-US" sz="3600" b="1" dirty="0" err="1">
                <a:solidFill>
                  <a:srgbClr val="FFFF00"/>
                </a:solidFill>
              </a:rPr>
              <a:t>Misch</a:t>
            </a:r>
            <a:r>
              <a:rPr lang="en-US" sz="3600" b="1" dirty="0">
                <a:solidFill>
                  <a:srgbClr val="FFFF00"/>
                </a:solidFill>
              </a:rPr>
              <a:t> and Judy</a:t>
            </a:r>
            <a:r>
              <a:rPr lang="uk-UA" sz="3600" b="1" dirty="0">
                <a:solidFill>
                  <a:srgbClr val="FFFF00"/>
                </a:solidFill>
              </a:rPr>
              <a:t>, </a:t>
            </a:r>
            <a:r>
              <a:rPr lang="en-US" sz="3600" b="1" dirty="0">
                <a:solidFill>
                  <a:srgbClr val="FFFF00"/>
                </a:solidFill>
              </a:rPr>
              <a:t>1985</a:t>
            </a:r>
            <a:r>
              <a:rPr lang="uk-UA" sz="3600" dirty="0">
                <a:solidFill>
                  <a:srgbClr val="FFFF00"/>
                </a:solidFill>
              </a:rPr>
              <a:t>) </a:t>
            </a:r>
            <a:endParaRPr lang="ru-RU" sz="3600" dirty="0">
              <a:solidFill>
                <a:srgbClr val="FFFF00"/>
              </a:solidFill>
            </a:endParaRPr>
          </a:p>
        </p:txBody>
      </p:sp>
      <p:pic>
        <p:nvPicPr>
          <p:cNvPr id="2054" name="Picture 6" descr="C:\Users\Windows\Desktop\Новая папка (3)\image00693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1844824"/>
            <a:ext cx="7737573" cy="3452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517232"/>
            <a:ext cx="8592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Типи </a:t>
            </a:r>
            <a:r>
              <a:rPr lang="uk-UA" b="1" u="sng" dirty="0" smtClean="0">
                <a:solidFill>
                  <a:schemeClr val="accent6"/>
                </a:solidFill>
              </a:rPr>
              <a:t>А, В, С </a:t>
            </a:r>
            <a:r>
              <a:rPr lang="uk-UA" dirty="0" smtClean="0"/>
              <a:t>та</a:t>
            </a:r>
            <a:r>
              <a:rPr lang="en-US" dirty="0" smtClean="0"/>
              <a:t> </a:t>
            </a:r>
            <a:r>
              <a:rPr lang="en-US" b="1" u="sng" dirty="0" smtClean="0">
                <a:solidFill>
                  <a:schemeClr val="accent6"/>
                </a:solidFill>
              </a:rPr>
              <a:t>D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ru-RU" dirty="0" err="1" smtClean="0"/>
              <a:t>відповідають</a:t>
            </a:r>
            <a:r>
              <a:rPr lang="ru-RU" dirty="0" smtClean="0"/>
              <a:t> </a:t>
            </a:r>
            <a:r>
              <a:rPr lang="ru-RU" dirty="0" err="1" smtClean="0"/>
              <a:t>стадіям</a:t>
            </a:r>
            <a:r>
              <a:rPr lang="ru-RU" dirty="0" smtClean="0"/>
              <a:t> </a:t>
            </a:r>
            <a:r>
              <a:rPr lang="ru-RU" dirty="0" err="1" smtClean="0"/>
              <a:t>природної</a:t>
            </a:r>
            <a:r>
              <a:rPr lang="ru-RU" dirty="0" smtClean="0"/>
              <a:t> </a:t>
            </a:r>
            <a:r>
              <a:rPr lang="ru-RU" dirty="0" err="1" smtClean="0"/>
              <a:t>резорбції</a:t>
            </a:r>
            <a:r>
              <a:rPr lang="ru-RU" dirty="0" smtClean="0"/>
              <a:t> </a:t>
            </a:r>
            <a:r>
              <a:rPr lang="ru-RU" dirty="0" err="1" smtClean="0"/>
              <a:t>кістки</a:t>
            </a:r>
            <a:r>
              <a:rPr lang="ru-RU" dirty="0" smtClean="0"/>
              <a:t> </a:t>
            </a:r>
            <a:r>
              <a:rPr lang="ru-RU" dirty="0" err="1" smtClean="0"/>
              <a:t>щелепи</a:t>
            </a:r>
            <a:r>
              <a:rPr lang="ru-RU" dirty="0" smtClean="0"/>
              <a:t>. </a:t>
            </a:r>
          </a:p>
          <a:p>
            <a:r>
              <a:rPr lang="en-US" b="1" u="sng" dirty="0" smtClean="0">
                <a:solidFill>
                  <a:schemeClr val="accent6"/>
                </a:solidFill>
              </a:rPr>
              <a:t>w</a:t>
            </a:r>
            <a:r>
              <a:rPr lang="en-US" dirty="0" smtClean="0"/>
              <a:t> -  </a:t>
            </a:r>
            <a:r>
              <a:rPr lang="uk-UA" dirty="0" smtClean="0"/>
              <a:t>недостатня ширина;</a:t>
            </a:r>
          </a:p>
          <a:p>
            <a:r>
              <a:rPr lang="en-US" b="1" u="sng" dirty="0" smtClean="0">
                <a:solidFill>
                  <a:schemeClr val="accent6"/>
                </a:solidFill>
              </a:rPr>
              <a:t>h</a:t>
            </a:r>
            <a:r>
              <a:rPr lang="en-US" dirty="0" smtClean="0"/>
              <a:t> – </a:t>
            </a:r>
            <a:r>
              <a:rPr lang="uk-UA" dirty="0" smtClean="0"/>
              <a:t>недостатня висота.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186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9079" y="260648"/>
            <a:ext cx="8640960" cy="914400"/>
          </a:xfrm>
        </p:spPr>
        <p:txBody>
          <a:bodyPr/>
          <a:lstStyle/>
          <a:p>
            <a:pPr algn="ctr"/>
            <a:r>
              <a:rPr lang="uk-UA" dirty="0" smtClean="0"/>
              <a:t>Імплантат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9079" y="1556792"/>
            <a:ext cx="864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200" b="1" i="1" dirty="0" smtClean="0"/>
              <a:t>Дентальний імплантат </a:t>
            </a:r>
            <a:r>
              <a:rPr lang="uk-UA" sz="2200" dirty="0" smtClean="0"/>
              <a:t>– це </a:t>
            </a:r>
            <a:r>
              <a:rPr lang="uk-UA" sz="2200" dirty="0" err="1" smtClean="0"/>
              <a:t>аллопластичний</a:t>
            </a:r>
            <a:r>
              <a:rPr lang="uk-UA" sz="2200" dirty="0" smtClean="0"/>
              <a:t> матеріал, який вводиться хірургічним шляхом в </a:t>
            </a:r>
            <a:r>
              <a:rPr lang="uk-UA" sz="2200" dirty="0" err="1" smtClean="0"/>
              <a:t>резидуальний</a:t>
            </a:r>
            <a:r>
              <a:rPr lang="uk-UA" sz="2200" dirty="0" smtClean="0"/>
              <a:t> кістковий гребінь, насамперед як основа для </a:t>
            </a:r>
            <a:r>
              <a:rPr lang="uk-UA" sz="2200" dirty="0" err="1" smtClean="0"/>
              <a:t>пр</a:t>
            </a:r>
            <a:r>
              <a:rPr lang="ru-RU" sz="2200" dirty="0" smtClean="0"/>
              <a:t>о</a:t>
            </a:r>
            <a:r>
              <a:rPr lang="uk-UA" sz="2200" dirty="0" smtClean="0"/>
              <a:t>тезування. </a:t>
            </a:r>
          </a:p>
          <a:p>
            <a:pPr algn="just"/>
            <a:endParaRPr lang="uk-UA" sz="2200" dirty="0"/>
          </a:p>
        </p:txBody>
      </p:sp>
      <p:pic>
        <p:nvPicPr>
          <p:cNvPr id="2050" name="Picture 2" descr="C:\Users\Windows\Desktop\Новая папка (3)\implant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211" y="3003342"/>
            <a:ext cx="6264696" cy="3397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60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07504" y="883568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Планування імплантації:</a:t>
            </a:r>
            <a:br>
              <a:rPr lang="uk-UA" sz="3600" b="1" dirty="0" smtClean="0"/>
            </a:br>
            <a:r>
              <a:rPr lang="uk-UA" sz="3600" b="1" dirty="0" smtClean="0"/>
              <a:t>оцінка наявного </a:t>
            </a:r>
            <a:r>
              <a:rPr lang="uk-UA" sz="3600" b="1" dirty="0" err="1" smtClean="0"/>
              <a:t>резидуального</a:t>
            </a:r>
            <a:r>
              <a:rPr lang="uk-UA" sz="3600" b="1" dirty="0" smtClean="0"/>
              <a:t> кісткового гребня </a:t>
            </a:r>
            <a:endParaRPr lang="ru-RU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51521" y="558924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Класифікація резорбції альвеолярного відростка та альвеолярної частини (</a:t>
            </a:r>
            <a:r>
              <a:rPr lang="en-US" sz="2400" b="1" dirty="0" err="1" smtClean="0">
                <a:solidFill>
                  <a:srgbClr val="FFFF00"/>
                </a:solidFill>
              </a:rPr>
              <a:t>Misch</a:t>
            </a:r>
            <a:r>
              <a:rPr lang="en-US" sz="2400" b="1" dirty="0" smtClean="0">
                <a:solidFill>
                  <a:srgbClr val="FFFF00"/>
                </a:solidFill>
              </a:rPr>
              <a:t> and Judy</a:t>
            </a:r>
            <a:r>
              <a:rPr lang="uk-UA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</a:rPr>
              <a:t>1985</a:t>
            </a:r>
            <a:r>
              <a:rPr lang="uk-UA" sz="2400" dirty="0" smtClean="0"/>
              <a:t>) </a:t>
            </a:r>
            <a:endParaRPr lang="ru-RU" sz="2400" dirty="0"/>
          </a:p>
        </p:txBody>
      </p:sp>
      <p:pic>
        <p:nvPicPr>
          <p:cNvPr id="2056" name="Picture 8" descr="C:\Users\Windows\Desktop\Новая папка (3)\c00014_f014-002-97803230784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32" b="5810"/>
          <a:stretch/>
        </p:blipFill>
        <p:spPr bwMode="auto">
          <a:xfrm>
            <a:off x="195536" y="2271315"/>
            <a:ext cx="6480720" cy="331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Windows\Desktop\Новая папка (3)\implantat_knochenschw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4" y="1777074"/>
            <a:ext cx="5544616" cy="166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21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-27519" y="908720"/>
            <a:ext cx="9144000" cy="914400"/>
          </a:xfrm>
        </p:spPr>
        <p:txBody>
          <a:bodyPr/>
          <a:lstStyle/>
          <a:p>
            <a:pPr algn="ctr"/>
            <a:r>
              <a:rPr lang="ru-RU" sz="3600" dirty="0">
                <a:effectLst/>
              </a:rPr>
              <a:t> </a:t>
            </a:r>
            <a:r>
              <a:rPr lang="ru-RU" sz="3600" dirty="0" err="1">
                <a:effectLst/>
              </a:rPr>
              <a:t>Класифікація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атрофії</a:t>
            </a:r>
            <a:r>
              <a:rPr lang="ru-RU" sz="3600" dirty="0">
                <a:effectLst/>
              </a:rPr>
              <a:t> </a:t>
            </a:r>
            <a:r>
              <a:rPr lang="ru-RU" sz="3600" dirty="0" err="1" smtClean="0">
                <a:effectLst/>
              </a:rPr>
              <a:t>щелеп</a:t>
            </a:r>
            <a:r>
              <a:rPr lang="ru-RU" sz="3600" dirty="0" smtClean="0">
                <a:effectLst/>
              </a:rPr>
              <a:t> </a:t>
            </a:r>
            <a:br>
              <a:rPr lang="ru-RU" sz="3600" dirty="0" smtClean="0">
                <a:effectLst/>
              </a:rPr>
            </a:br>
            <a:r>
              <a:rPr lang="ru-RU" sz="3600" dirty="0">
                <a:solidFill>
                  <a:srgbClr val="FFFF00"/>
                </a:solidFill>
                <a:effectLst/>
              </a:rPr>
              <a:t>(</a:t>
            </a:r>
            <a:r>
              <a:rPr lang="en-US" sz="3600" dirty="0" smtClean="0">
                <a:solidFill>
                  <a:srgbClr val="FFFF00"/>
                </a:solidFill>
                <a:effectLst/>
              </a:rPr>
              <a:t>J</a:t>
            </a:r>
            <a:r>
              <a:rPr lang="en-US" sz="3600" dirty="0">
                <a:solidFill>
                  <a:srgbClr val="FFFF00"/>
                </a:solidFill>
                <a:effectLst/>
              </a:rPr>
              <a:t>. </a:t>
            </a:r>
            <a:r>
              <a:rPr lang="en-US" sz="3600" dirty="0" err="1">
                <a:solidFill>
                  <a:srgbClr val="FFFF00"/>
                </a:solidFill>
                <a:effectLst/>
              </a:rPr>
              <a:t>Cawood</a:t>
            </a:r>
            <a:r>
              <a:rPr lang="en-US" sz="3600" dirty="0">
                <a:solidFill>
                  <a:srgbClr val="FFFF00"/>
                </a:solidFill>
                <a:effectLst/>
              </a:rPr>
              <a:t> </a:t>
            </a:r>
            <a:r>
              <a:rPr lang="ru-RU" sz="3600" dirty="0">
                <a:solidFill>
                  <a:srgbClr val="FFFF00"/>
                </a:solidFill>
                <a:effectLst/>
              </a:rPr>
              <a:t>та </a:t>
            </a:r>
            <a:r>
              <a:rPr lang="en-US" sz="3600" dirty="0">
                <a:solidFill>
                  <a:srgbClr val="FFFF00"/>
                </a:solidFill>
                <a:effectLst/>
              </a:rPr>
              <a:t>R. </a:t>
            </a:r>
            <a:r>
              <a:rPr lang="en-US" sz="3600" dirty="0" smtClean="0">
                <a:solidFill>
                  <a:srgbClr val="FFFF00"/>
                </a:solidFill>
                <a:effectLst/>
              </a:rPr>
              <a:t>Howell</a:t>
            </a:r>
            <a:r>
              <a:rPr lang="uk-UA" sz="3600" dirty="0" smtClean="0">
                <a:solidFill>
                  <a:srgbClr val="FFFF00"/>
                </a:solidFill>
                <a:effectLst/>
              </a:rPr>
              <a:t>)</a:t>
            </a:r>
            <a:br>
              <a:rPr lang="uk-UA" sz="3600" dirty="0" smtClean="0">
                <a:solidFill>
                  <a:srgbClr val="FFFF00"/>
                </a:solidFill>
                <a:effectLst/>
              </a:rPr>
            </a:br>
            <a:r>
              <a:rPr lang="uk-UA" sz="3600" dirty="0" smtClean="0">
                <a:solidFill>
                  <a:schemeClr val="accent6"/>
                </a:solidFill>
                <a:effectLst/>
              </a:rPr>
              <a:t>НИЖНЯ ЩЕЛЕПА</a:t>
            </a:r>
            <a:endParaRPr lang="ru-RU" sz="3600" dirty="0">
              <a:solidFill>
                <a:schemeClr val="accent6"/>
              </a:solidFill>
            </a:endParaRPr>
          </a:p>
        </p:txBody>
      </p:sp>
      <p:pic>
        <p:nvPicPr>
          <p:cNvPr id="5124" name="Picture 4" descr="C:\Users\Windows\Desktop\Новая папка (3)\9783131475718_c029_f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64200" cy="264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304" y="4597693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 </a:t>
            </a:r>
            <a:r>
              <a:rPr lang="en-US" dirty="0" smtClean="0"/>
              <a:t>— </a:t>
            </a:r>
            <a:r>
              <a:rPr lang="ru-RU" dirty="0" err="1" smtClean="0"/>
              <a:t>щелепа</a:t>
            </a:r>
            <a:r>
              <a:rPr lang="ru-RU" dirty="0" smtClean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збереженим</a:t>
            </a:r>
            <a:r>
              <a:rPr lang="ru-RU" dirty="0"/>
              <a:t> </a:t>
            </a:r>
            <a:r>
              <a:rPr lang="ru-RU" dirty="0" err="1"/>
              <a:t>зубним</a:t>
            </a:r>
            <a:r>
              <a:rPr lang="ru-RU" dirty="0"/>
              <a:t> рядом;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II </a:t>
            </a:r>
            <a:r>
              <a:rPr lang="en-US" dirty="0" smtClean="0"/>
              <a:t>— </a:t>
            </a:r>
            <a:r>
              <a:rPr lang="ru-RU" dirty="0" err="1" smtClean="0"/>
              <a:t>щелепа</a:t>
            </a:r>
            <a:r>
              <a:rPr lang="ru-RU" dirty="0" smtClean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III </a:t>
            </a:r>
            <a:r>
              <a:rPr lang="en-US" dirty="0" smtClean="0"/>
              <a:t>— </a:t>
            </a:r>
            <a:r>
              <a:rPr lang="ru-RU" dirty="0" err="1"/>
              <a:t>округлий</a:t>
            </a:r>
            <a:r>
              <a:rPr lang="ru-RU" dirty="0"/>
              <a:t>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 smtClean="0"/>
              <a:t>щелепа</a:t>
            </a:r>
            <a:r>
              <a:rPr lang="ru-RU" dirty="0" smtClean="0"/>
              <a:t>, </a:t>
            </a:r>
            <a:r>
              <a:rPr lang="ru-RU" dirty="0"/>
              <a:t>адекватна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 smtClean="0"/>
              <a:t>;</a:t>
            </a:r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IV </a:t>
            </a:r>
            <a:r>
              <a:rPr lang="en-US" dirty="0" smtClean="0"/>
              <a:t>—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 smtClean="0"/>
              <a:t>щелепи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леза</a:t>
            </a:r>
            <a:r>
              <a:rPr lang="ru-RU" dirty="0"/>
              <a:t> ножа, адекватна </a:t>
            </a:r>
            <a:r>
              <a:rPr lang="ru-RU" dirty="0" err="1"/>
              <a:t>висота</a:t>
            </a:r>
            <a:r>
              <a:rPr lang="ru-RU" dirty="0"/>
              <a:t> та </a:t>
            </a:r>
            <a:r>
              <a:rPr lang="ru-RU" dirty="0" err="1"/>
              <a:t>недостатня</a:t>
            </a:r>
            <a:r>
              <a:rPr lang="ru-RU" dirty="0"/>
              <a:t>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V </a:t>
            </a:r>
            <a:r>
              <a:rPr lang="en-US" dirty="0" smtClean="0"/>
              <a:t>— </a:t>
            </a:r>
            <a:r>
              <a:rPr lang="ru-RU" dirty="0"/>
              <a:t>плоский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 smtClean="0"/>
              <a:t>щелепа</a:t>
            </a:r>
            <a:r>
              <a:rPr lang="ru-RU" dirty="0" smtClean="0"/>
              <a:t>, </a:t>
            </a:r>
            <a:r>
              <a:rPr lang="ru-RU" dirty="0" err="1"/>
              <a:t>недостатня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VI </a:t>
            </a:r>
            <a:r>
              <a:rPr lang="en-US" dirty="0" smtClean="0"/>
              <a:t>— </a:t>
            </a:r>
            <a:r>
              <a:rPr lang="ru-RU" dirty="0" err="1"/>
              <a:t>депресія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,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кісткової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 smtClean="0"/>
              <a:t>щелепи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11560" y="2132856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Фронтальна </a:t>
            </a:r>
          </a:p>
          <a:p>
            <a:pPr algn="ctr"/>
            <a:r>
              <a:rPr lang="uk-UA" dirty="0" smtClean="0"/>
              <a:t>частина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3356992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Дистальна</a:t>
            </a:r>
          </a:p>
          <a:p>
            <a:pPr algn="ctr"/>
            <a:r>
              <a:rPr lang="uk-UA" dirty="0" smtClean="0"/>
              <a:t>частина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76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-27519" y="908720"/>
            <a:ext cx="9144000" cy="914400"/>
          </a:xfrm>
        </p:spPr>
        <p:txBody>
          <a:bodyPr/>
          <a:lstStyle/>
          <a:p>
            <a:pPr algn="ctr"/>
            <a:r>
              <a:rPr lang="ru-RU" sz="3600" dirty="0">
                <a:effectLst/>
              </a:rPr>
              <a:t> </a:t>
            </a:r>
            <a:r>
              <a:rPr lang="ru-RU" sz="3600" dirty="0" err="1">
                <a:effectLst/>
              </a:rPr>
              <a:t>Класифікація</a:t>
            </a:r>
            <a:r>
              <a:rPr lang="ru-RU" sz="3600" dirty="0">
                <a:effectLst/>
              </a:rPr>
              <a:t> </a:t>
            </a:r>
            <a:r>
              <a:rPr lang="ru-RU" sz="3600" dirty="0" err="1">
                <a:effectLst/>
              </a:rPr>
              <a:t>атрофії</a:t>
            </a:r>
            <a:r>
              <a:rPr lang="ru-RU" sz="3600" dirty="0">
                <a:effectLst/>
              </a:rPr>
              <a:t> </a:t>
            </a:r>
            <a:r>
              <a:rPr lang="ru-RU" sz="3600" dirty="0" err="1" smtClean="0">
                <a:effectLst/>
              </a:rPr>
              <a:t>щелеп</a:t>
            </a:r>
            <a:r>
              <a:rPr lang="ru-RU" sz="3600" dirty="0" smtClean="0">
                <a:effectLst/>
              </a:rPr>
              <a:t> </a:t>
            </a:r>
            <a:br>
              <a:rPr lang="ru-RU" sz="3600" dirty="0" smtClean="0">
                <a:effectLst/>
              </a:rPr>
            </a:br>
            <a:r>
              <a:rPr lang="ru-RU" sz="3600" dirty="0">
                <a:solidFill>
                  <a:srgbClr val="FFFF00"/>
                </a:solidFill>
                <a:effectLst/>
              </a:rPr>
              <a:t>(</a:t>
            </a:r>
            <a:r>
              <a:rPr lang="en-US" sz="3600" dirty="0" smtClean="0">
                <a:solidFill>
                  <a:srgbClr val="FFFF00"/>
                </a:solidFill>
                <a:effectLst/>
              </a:rPr>
              <a:t>J</a:t>
            </a:r>
            <a:r>
              <a:rPr lang="en-US" sz="3600" dirty="0">
                <a:solidFill>
                  <a:srgbClr val="FFFF00"/>
                </a:solidFill>
                <a:effectLst/>
              </a:rPr>
              <a:t>. </a:t>
            </a:r>
            <a:r>
              <a:rPr lang="en-US" sz="3600" dirty="0" err="1">
                <a:solidFill>
                  <a:srgbClr val="FFFF00"/>
                </a:solidFill>
                <a:effectLst/>
              </a:rPr>
              <a:t>Cawood</a:t>
            </a:r>
            <a:r>
              <a:rPr lang="en-US" sz="3600" dirty="0">
                <a:solidFill>
                  <a:srgbClr val="FFFF00"/>
                </a:solidFill>
                <a:effectLst/>
              </a:rPr>
              <a:t> </a:t>
            </a:r>
            <a:r>
              <a:rPr lang="ru-RU" sz="3600" dirty="0">
                <a:solidFill>
                  <a:srgbClr val="FFFF00"/>
                </a:solidFill>
                <a:effectLst/>
              </a:rPr>
              <a:t>та </a:t>
            </a:r>
            <a:r>
              <a:rPr lang="en-US" sz="3600" dirty="0">
                <a:solidFill>
                  <a:srgbClr val="FFFF00"/>
                </a:solidFill>
                <a:effectLst/>
              </a:rPr>
              <a:t>R. </a:t>
            </a:r>
            <a:r>
              <a:rPr lang="en-US" sz="3600" dirty="0" smtClean="0">
                <a:solidFill>
                  <a:srgbClr val="FFFF00"/>
                </a:solidFill>
                <a:effectLst/>
              </a:rPr>
              <a:t>Howell</a:t>
            </a:r>
            <a:r>
              <a:rPr lang="uk-UA" sz="3600" dirty="0" smtClean="0">
                <a:solidFill>
                  <a:srgbClr val="FFFF00"/>
                </a:solidFill>
                <a:effectLst/>
              </a:rPr>
              <a:t>)</a:t>
            </a:r>
            <a:br>
              <a:rPr lang="uk-UA" sz="3600" dirty="0" smtClean="0">
                <a:solidFill>
                  <a:srgbClr val="FFFF00"/>
                </a:solidFill>
                <a:effectLst/>
              </a:rPr>
            </a:br>
            <a:r>
              <a:rPr lang="uk-UA" sz="3600" dirty="0" smtClean="0">
                <a:solidFill>
                  <a:schemeClr val="accent6"/>
                </a:solidFill>
                <a:effectLst/>
              </a:rPr>
              <a:t>ВЕРХНЯ ЩЕЛЕПА</a:t>
            </a:r>
            <a:endParaRPr lang="ru-RU" sz="3600" dirty="0">
              <a:solidFill>
                <a:schemeClr val="accent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9304" y="4597693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 </a:t>
            </a:r>
            <a:r>
              <a:rPr lang="en-US" dirty="0" smtClean="0"/>
              <a:t>— </a:t>
            </a:r>
            <a:r>
              <a:rPr lang="ru-RU" dirty="0" err="1" smtClean="0"/>
              <a:t>щелепа</a:t>
            </a:r>
            <a:r>
              <a:rPr lang="ru-RU" dirty="0" smtClean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збереженим</a:t>
            </a:r>
            <a:r>
              <a:rPr lang="ru-RU" dirty="0"/>
              <a:t> </a:t>
            </a:r>
            <a:r>
              <a:rPr lang="ru-RU" dirty="0" err="1"/>
              <a:t>зубним</a:t>
            </a:r>
            <a:r>
              <a:rPr lang="ru-RU" dirty="0"/>
              <a:t> рядом;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II </a:t>
            </a:r>
            <a:r>
              <a:rPr lang="en-US" dirty="0" smtClean="0"/>
              <a:t>— </a:t>
            </a:r>
            <a:r>
              <a:rPr lang="ru-RU" dirty="0" err="1" smtClean="0"/>
              <a:t>щелепа</a:t>
            </a:r>
            <a:r>
              <a:rPr lang="ru-RU" dirty="0" smtClean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видалення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III </a:t>
            </a:r>
            <a:r>
              <a:rPr lang="en-US" dirty="0" smtClean="0"/>
              <a:t>— </a:t>
            </a:r>
            <a:r>
              <a:rPr lang="ru-RU" dirty="0" err="1"/>
              <a:t>округлий</a:t>
            </a:r>
            <a:r>
              <a:rPr lang="ru-RU" dirty="0"/>
              <a:t>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 smtClean="0"/>
              <a:t>щелепа</a:t>
            </a:r>
            <a:r>
              <a:rPr lang="ru-RU" dirty="0" smtClean="0"/>
              <a:t>, </a:t>
            </a:r>
            <a:r>
              <a:rPr lang="ru-RU" dirty="0"/>
              <a:t>адекватна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 smtClean="0"/>
              <a:t>;</a:t>
            </a:r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IV </a:t>
            </a:r>
            <a:r>
              <a:rPr lang="en-US" dirty="0" smtClean="0"/>
              <a:t>—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 smtClean="0"/>
              <a:t>щелепи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леза</a:t>
            </a:r>
            <a:r>
              <a:rPr lang="ru-RU" dirty="0"/>
              <a:t> ножа, адекватна </a:t>
            </a:r>
            <a:r>
              <a:rPr lang="ru-RU" dirty="0" err="1"/>
              <a:t>висота</a:t>
            </a:r>
            <a:r>
              <a:rPr lang="ru-RU" dirty="0"/>
              <a:t> та </a:t>
            </a:r>
            <a:r>
              <a:rPr lang="ru-RU" dirty="0" err="1"/>
              <a:t>недостатня</a:t>
            </a:r>
            <a:r>
              <a:rPr lang="ru-RU" dirty="0"/>
              <a:t>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V </a:t>
            </a:r>
            <a:r>
              <a:rPr lang="en-US" dirty="0" smtClean="0"/>
              <a:t>— </a:t>
            </a:r>
            <a:r>
              <a:rPr lang="ru-RU" dirty="0"/>
              <a:t>плоский </a:t>
            </a:r>
            <a:r>
              <a:rPr lang="ru-RU" dirty="0" err="1"/>
              <a:t>гребінь</a:t>
            </a:r>
            <a:r>
              <a:rPr lang="ru-RU" dirty="0"/>
              <a:t> </a:t>
            </a:r>
            <a:r>
              <a:rPr lang="ru-RU" dirty="0" err="1" smtClean="0"/>
              <a:t>щелепа</a:t>
            </a:r>
            <a:r>
              <a:rPr lang="ru-RU" dirty="0" smtClean="0"/>
              <a:t>, </a:t>
            </a:r>
            <a:r>
              <a:rPr lang="ru-RU" dirty="0" err="1"/>
              <a:t>недостатня</a:t>
            </a:r>
            <a:r>
              <a:rPr lang="ru-RU" dirty="0"/>
              <a:t> </a:t>
            </a:r>
            <a:r>
              <a:rPr lang="ru-RU" dirty="0" err="1"/>
              <a:t>висота</a:t>
            </a:r>
            <a:r>
              <a:rPr lang="ru-RU" dirty="0"/>
              <a:t> та ширина </a:t>
            </a:r>
            <a:r>
              <a:rPr lang="ru-RU" dirty="0" err="1"/>
              <a:t>кістки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b="1" dirty="0" smtClean="0">
                <a:solidFill>
                  <a:schemeClr val="accent6"/>
                </a:solidFill>
              </a:rPr>
              <a:t>КЛАС </a:t>
            </a:r>
            <a:r>
              <a:rPr lang="en-US" b="1" dirty="0" smtClean="0">
                <a:solidFill>
                  <a:schemeClr val="accent6"/>
                </a:solidFill>
              </a:rPr>
              <a:t>VI </a:t>
            </a:r>
            <a:r>
              <a:rPr lang="en-US" dirty="0" smtClean="0"/>
              <a:t>— </a:t>
            </a:r>
            <a:r>
              <a:rPr lang="ru-RU" dirty="0" err="1"/>
              <a:t>депресія</a:t>
            </a:r>
            <a:r>
              <a:rPr lang="ru-RU" dirty="0"/>
              <a:t> </a:t>
            </a:r>
            <a:r>
              <a:rPr lang="ru-RU" dirty="0" err="1"/>
              <a:t>гребеня</a:t>
            </a:r>
            <a:r>
              <a:rPr lang="ru-RU" dirty="0"/>
              <a:t>, </a:t>
            </a:r>
            <a:r>
              <a:rPr lang="ru-RU" dirty="0" err="1"/>
              <a:t>втрата</a:t>
            </a:r>
            <a:r>
              <a:rPr lang="ru-RU" dirty="0"/>
              <a:t> </a:t>
            </a:r>
            <a:r>
              <a:rPr lang="ru-RU" dirty="0" err="1"/>
              <a:t>кісткової</a:t>
            </a:r>
            <a:r>
              <a:rPr lang="ru-RU" dirty="0"/>
              <a:t> </a:t>
            </a:r>
            <a:r>
              <a:rPr lang="ru-RU" dirty="0" err="1"/>
              <a:t>тканини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 smtClean="0"/>
              <a:t>щелепи</a:t>
            </a:r>
            <a:endParaRPr lang="ru-RU" dirty="0"/>
          </a:p>
        </p:txBody>
      </p:sp>
      <p:pic>
        <p:nvPicPr>
          <p:cNvPr id="6146" name="Picture 2" descr="C:\Users\Windows\Desktop\Новая папка (3)\9783131475718_c029_f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53" y="1988840"/>
            <a:ext cx="6021669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67544" y="2348880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Фронтальна </a:t>
            </a:r>
          </a:p>
          <a:p>
            <a:pPr algn="ctr"/>
            <a:r>
              <a:rPr lang="uk-UA" dirty="0" smtClean="0"/>
              <a:t>частина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98713" y="3370379"/>
            <a:ext cx="165618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Дистальна</a:t>
            </a:r>
          </a:p>
          <a:p>
            <a:pPr algn="ctr"/>
            <a:r>
              <a:rPr lang="uk-UA" dirty="0" smtClean="0"/>
              <a:t>частина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6712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Планування імплантації:</a:t>
            </a:r>
            <a:br>
              <a:rPr lang="uk-UA" sz="3600" b="1" dirty="0" smtClean="0"/>
            </a:br>
            <a:r>
              <a:rPr lang="uk-UA" sz="3600" b="1" dirty="0" smtClean="0"/>
              <a:t>позиціонування </a:t>
            </a:r>
            <a:r>
              <a:rPr lang="uk-UA" sz="3600" b="1" dirty="0" err="1" smtClean="0"/>
              <a:t>імплантата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endParaRPr lang="ru-RU" sz="3600" b="1" dirty="0"/>
          </a:p>
        </p:txBody>
      </p:sp>
      <p:pic>
        <p:nvPicPr>
          <p:cNvPr id="1026" name="Picture 2" descr="C:\Users\Windows\Desktop\Новая папка (3)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544616" cy="5092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1898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Планування імплантації:</a:t>
            </a:r>
            <a:br>
              <a:rPr lang="uk-UA" sz="3600" b="1" dirty="0" smtClean="0"/>
            </a:br>
            <a:r>
              <a:rPr lang="uk-UA" sz="3600" b="1" dirty="0" smtClean="0"/>
              <a:t>позиціонування </a:t>
            </a:r>
            <a:r>
              <a:rPr lang="uk-UA" sz="3600" b="1" dirty="0" err="1" smtClean="0"/>
              <a:t>імплантата</a:t>
            </a:r>
            <a:r>
              <a:rPr lang="uk-UA" sz="3600" b="1" dirty="0" smtClean="0"/>
              <a:t/>
            </a:r>
            <a:br>
              <a:rPr lang="uk-UA" sz="3600" b="1" dirty="0" smtClean="0"/>
            </a:br>
            <a:endParaRPr lang="ru-RU" sz="3600" b="1" dirty="0"/>
          </a:p>
        </p:txBody>
      </p:sp>
      <p:pic>
        <p:nvPicPr>
          <p:cNvPr id="2050" name="Picture 2" descr="C:\Users\Windows\Desktop\Новая папка (3)\fb-featured-image-implant-placement-ab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307288" cy="4361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5556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11765" y="980728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Діагностичний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розрахункові схеми протезів з опорою на імплантати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988840"/>
            <a:ext cx="85689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uk-UA" dirty="0" smtClean="0"/>
              <a:t>Сила (Р), яка виникає при жувальному навантаженні і впливає на протез.</a:t>
            </a:r>
          </a:p>
          <a:p>
            <a:pPr algn="just"/>
            <a:r>
              <a:rPr lang="uk-UA" dirty="0" smtClean="0"/>
              <a:t>Значення даної сили зазвичай знаходиться в межах 50 – 700 </a:t>
            </a:r>
            <a:r>
              <a:rPr lang="en-US" dirty="0" smtClean="0"/>
              <a:t>N</a:t>
            </a:r>
            <a:r>
              <a:rPr lang="uk-UA" dirty="0" smtClean="0"/>
              <a:t>.</a:t>
            </a:r>
          </a:p>
          <a:p>
            <a:pPr algn="just"/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 smtClean="0"/>
              <a:t>Вектор сили, який впливає на протез: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Вертикальний (направлений по вертикальній осі до імплантату);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Горизонтальний (направлений перпендикулярно до імплантату);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uk-UA" dirty="0" smtClean="0"/>
              <a:t>Направлений по дотичній (під різними кутами відносно вертикальної осі).</a:t>
            </a:r>
          </a:p>
          <a:p>
            <a:pPr algn="just"/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 smtClean="0"/>
              <a:t>Момент сили (М) – це негативний ефект, який збільшує рівень  </a:t>
            </a:r>
            <a:r>
              <a:rPr lang="uk-UA" dirty="0" err="1" smtClean="0"/>
              <a:t>механічно-го</a:t>
            </a:r>
            <a:r>
              <a:rPr lang="uk-UA" dirty="0" smtClean="0"/>
              <a:t> навантаження в імплантаті та оточуючій тканині.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 smtClean="0"/>
              <a:t>Напруження – внутрішні сили, які виникають в деформуючому тілі під впливом зовнішніх сил.</a:t>
            </a:r>
          </a:p>
          <a:p>
            <a:pPr marL="285750" indent="-285750" algn="just">
              <a:buFont typeface="Wingdings" pitchFamily="2" charset="2"/>
              <a:buChar char="v"/>
            </a:pPr>
            <a:endParaRPr lang="uk-UA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uk-UA" dirty="0" err="1" smtClean="0"/>
              <a:t>Мікрорухливість</a:t>
            </a:r>
            <a:r>
              <a:rPr lang="uk-UA" dirty="0" smtClean="0"/>
              <a:t> – рухливість в межах 50-100 мкм ортопедичної </a:t>
            </a:r>
            <a:r>
              <a:rPr lang="uk-UA" dirty="0" err="1" smtClean="0"/>
              <a:t>конструк-ції</a:t>
            </a:r>
            <a:r>
              <a:rPr lang="uk-UA" dirty="0" smtClean="0"/>
              <a:t>, компонентів імплантату під впливом сили відносно первинного положення.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16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Підготовчий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 залежності від типу наявного </a:t>
            </a:r>
            <a:r>
              <a:rPr lang="uk-UA" sz="2400" dirty="0" err="1" smtClean="0"/>
              <a:t>резидуального</a:t>
            </a:r>
            <a:r>
              <a:rPr lang="uk-UA" sz="2400" dirty="0" smtClean="0"/>
              <a:t> кісткового гребня проводить додаткові хірургічні заходи для покращення функціональних та естетичних характеристик майбутнього </a:t>
            </a:r>
            <a:r>
              <a:rPr lang="uk-UA" sz="2400" dirty="0" err="1" smtClean="0"/>
              <a:t>імплатату</a:t>
            </a:r>
            <a:endParaRPr lang="ru-RU" sz="2400" dirty="0"/>
          </a:p>
        </p:txBody>
      </p:sp>
      <p:pic>
        <p:nvPicPr>
          <p:cNvPr id="2051" name="Picture 3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5834"/>
          <a:stretch/>
        </p:blipFill>
        <p:spPr bwMode="auto">
          <a:xfrm>
            <a:off x="70547" y="3310380"/>
            <a:ext cx="4501453" cy="2698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5596" y="3090184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Фронтальна частина в</a:t>
            </a:r>
            <a:r>
              <a:rPr lang="en-US" dirty="0" smtClean="0"/>
              <a:t>/</a:t>
            </a:r>
            <a:r>
              <a:rPr lang="uk-UA" dirty="0" smtClean="0"/>
              <a:t>щ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0547" y="4725144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547" y="5013176"/>
            <a:ext cx="2707587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</a:t>
            </a:r>
            <a:r>
              <a:rPr lang="uk-UA" sz="1600" dirty="0" smtClean="0"/>
              <a:t>ірургія м</a:t>
            </a:r>
            <a:r>
              <a:rPr lang="en-US" sz="1600" dirty="0" smtClean="0"/>
              <a:t>’</a:t>
            </a:r>
            <a:r>
              <a:rPr lang="uk-UA" sz="1600" dirty="0" smtClean="0"/>
              <a:t>яких тканин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547" y="5310727"/>
            <a:ext cx="2088232" cy="278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547" y="5589241"/>
            <a:ext cx="1196617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solidFill>
                  <a:schemeClr val="tx1"/>
                </a:solidFill>
              </a:rPr>
              <a:t>імплантат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72" b="50000"/>
          <a:stretch/>
        </p:blipFill>
        <p:spPr bwMode="auto">
          <a:xfrm>
            <a:off x="4624824" y="3287075"/>
            <a:ext cx="4411672" cy="2721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54496" y="3113489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Дистальна частина в</a:t>
            </a:r>
            <a:r>
              <a:rPr lang="en-US" dirty="0" smtClean="0"/>
              <a:t>/</a:t>
            </a:r>
            <a:r>
              <a:rPr lang="uk-UA" dirty="0" smtClean="0"/>
              <a:t>щ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24824" y="5720794"/>
            <a:ext cx="1196617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solidFill>
                  <a:schemeClr val="tx1"/>
                </a:solidFill>
              </a:rPr>
              <a:t>імплантат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24824" y="5442281"/>
            <a:ext cx="2088232" cy="278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24824" y="5166711"/>
            <a:ext cx="2707587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</a:t>
            </a:r>
            <a:r>
              <a:rPr lang="uk-UA" sz="1600" dirty="0" smtClean="0"/>
              <a:t>ірургія м</a:t>
            </a:r>
            <a:r>
              <a:rPr lang="en-US" sz="1600" dirty="0" smtClean="0"/>
              <a:t>’</a:t>
            </a:r>
            <a:r>
              <a:rPr lang="uk-UA" sz="1600" dirty="0" smtClean="0"/>
              <a:t>яких тканин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624824" y="4878679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861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619"/>
          <a:stretch/>
        </p:blipFill>
        <p:spPr bwMode="auto">
          <a:xfrm>
            <a:off x="4477692" y="3287076"/>
            <a:ext cx="4692814" cy="272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Windows\Desktop\Новая папка (3)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321" b="23801"/>
          <a:stretch/>
        </p:blipFill>
        <p:spPr bwMode="auto">
          <a:xfrm>
            <a:off x="-10818" y="3313945"/>
            <a:ext cx="4366794" cy="2694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2"/>
          <p:cNvSpPr>
            <a:spLocks noGrp="1"/>
          </p:cNvSpPr>
          <p:nvPr>
            <p:ph type="title"/>
          </p:nvPr>
        </p:nvSpPr>
        <p:spPr>
          <a:xfrm>
            <a:off x="0" y="1027584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Підготовчий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/>
            </a:r>
            <a:br>
              <a:rPr lang="uk-UA" sz="3600" b="1" dirty="0" smtClean="0"/>
            </a:b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 залежності від типу наявного </a:t>
            </a:r>
            <a:r>
              <a:rPr lang="uk-UA" sz="2400" dirty="0" err="1" smtClean="0"/>
              <a:t>резидуального</a:t>
            </a:r>
            <a:r>
              <a:rPr lang="uk-UA" sz="2400" dirty="0" smtClean="0"/>
              <a:t> кісткового гребня проводить додаткові хірургічні заходи для покращення функціональних та естетичних характеристик майбутнього </a:t>
            </a:r>
            <a:r>
              <a:rPr lang="uk-UA" sz="2400" dirty="0" err="1" smtClean="0"/>
              <a:t>імплатату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76299" y="3145150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Фронтальна частина н</a:t>
            </a:r>
            <a:r>
              <a:rPr lang="en-US" dirty="0" smtClean="0"/>
              <a:t>/</a:t>
            </a:r>
            <a:r>
              <a:rPr lang="uk-UA" dirty="0" smtClean="0"/>
              <a:t>щ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0818" y="4840225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5128258"/>
            <a:ext cx="2555776" cy="2332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</a:t>
            </a:r>
            <a:r>
              <a:rPr lang="uk-UA" sz="1600" dirty="0" smtClean="0"/>
              <a:t>ірургія м</a:t>
            </a:r>
            <a:r>
              <a:rPr lang="en-US" sz="1600" dirty="0" smtClean="0"/>
              <a:t>’</a:t>
            </a:r>
            <a:r>
              <a:rPr lang="uk-UA" sz="1600" dirty="0" smtClean="0"/>
              <a:t>яких тканин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361458"/>
            <a:ext cx="2088232" cy="27851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" y="5639971"/>
            <a:ext cx="1033297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chemeClr val="tx1"/>
                </a:solidFill>
              </a:rPr>
              <a:t>імплантат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54496" y="3145325"/>
            <a:ext cx="2952328" cy="393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Дистальна частина н</a:t>
            </a:r>
            <a:r>
              <a:rPr lang="en-US" dirty="0" smtClean="0"/>
              <a:t>/</a:t>
            </a:r>
            <a:r>
              <a:rPr lang="uk-UA" dirty="0" smtClean="0"/>
              <a:t>щ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477692" y="5685330"/>
            <a:ext cx="1102419" cy="28803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400" dirty="0" smtClean="0">
                <a:solidFill>
                  <a:schemeClr val="tx1"/>
                </a:solidFill>
              </a:rPr>
              <a:t>імплантат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77692" y="5417460"/>
            <a:ext cx="2088232" cy="2678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аугментація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80729" y="5128257"/>
            <a:ext cx="2707587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/>
              <a:t>х</a:t>
            </a:r>
            <a:r>
              <a:rPr lang="uk-UA" sz="1600" dirty="0" smtClean="0"/>
              <a:t>ірургія м</a:t>
            </a:r>
            <a:r>
              <a:rPr lang="en-US" sz="1600" dirty="0" smtClean="0"/>
              <a:t>’</a:t>
            </a:r>
            <a:r>
              <a:rPr lang="uk-UA" sz="1600" dirty="0" smtClean="0"/>
              <a:t>яких тканин</a:t>
            </a:r>
            <a:endParaRPr lang="ru-RU" sz="1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477692" y="4840226"/>
            <a:ext cx="208823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err="1" smtClean="0">
                <a:solidFill>
                  <a:schemeClr val="tx1"/>
                </a:solidFill>
              </a:rPr>
              <a:t>контурування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 smtClean="0"/>
              <a:t>Аугментація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5211" y="908720"/>
            <a:ext cx="8784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err="1" smtClean="0"/>
              <a:t>Аугментація</a:t>
            </a:r>
            <a:r>
              <a:rPr lang="uk-UA" sz="2000" dirty="0" smtClean="0"/>
              <a:t> </a:t>
            </a:r>
            <a:r>
              <a:rPr lang="uk-UA" sz="2000" dirty="0"/>
              <a:t>– застосування за показаннями додаткових заходів, спрямованих на поліпшення якісних і кількісних характеристик ділянки кісткової тканини для підвищення стабільності імплантації.</a:t>
            </a:r>
            <a:endParaRPr lang="ru-RU" sz="2000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286306401"/>
              </p:ext>
            </p:extLst>
          </p:nvPr>
        </p:nvGraphicFramePr>
        <p:xfrm>
          <a:off x="0" y="2276872"/>
          <a:ext cx="5448434" cy="4129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8" name="Picture 2" descr="C:\Users\Windows\Desktop\Новая папка (3)\augmenta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74671"/>
            <a:ext cx="4033562" cy="212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102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 smtClean="0"/>
              <a:t>Аугментація</a:t>
            </a:r>
            <a:endParaRPr lang="ru-RU" dirty="0"/>
          </a:p>
        </p:txBody>
      </p:sp>
      <p:pic>
        <p:nvPicPr>
          <p:cNvPr id="5122" name="Picture 2" descr="C:\Users\Windows\Desktop\Новая папка (3)\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275" b="34687"/>
          <a:stretch/>
        </p:blipFill>
        <p:spPr bwMode="auto">
          <a:xfrm>
            <a:off x="7640" y="1196752"/>
            <a:ext cx="4559776" cy="255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Windows\Desktop\Новая папка (3)\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193" b="36484"/>
          <a:stretch/>
        </p:blipFill>
        <p:spPr bwMode="auto">
          <a:xfrm>
            <a:off x="7640" y="3947384"/>
            <a:ext cx="4559776" cy="2545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Windows\Desktop\Новая папка (3)\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4" t="38886" r="6776"/>
          <a:stretch/>
        </p:blipFill>
        <p:spPr bwMode="auto">
          <a:xfrm>
            <a:off x="4464088" y="1196752"/>
            <a:ext cx="4428391" cy="2552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Windows\Desktop\Новая папка (3)\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57" t="37984" r="6000"/>
          <a:stretch/>
        </p:blipFill>
        <p:spPr bwMode="auto">
          <a:xfrm>
            <a:off x="4464088" y="3947384"/>
            <a:ext cx="4428391" cy="259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7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616624"/>
          </a:xfrm>
        </p:spPr>
        <p:txBody>
          <a:bodyPr anchor="t">
            <a:noAutofit/>
          </a:bodyPr>
          <a:lstStyle/>
          <a:p>
            <a:r>
              <a:rPr lang="uk-UA" sz="2400" dirty="0" smtClean="0"/>
              <a:t>Односторонні або двосторонні кінцеві дефекти зубних рядів;</a:t>
            </a:r>
          </a:p>
          <a:p>
            <a:pPr>
              <a:buNone/>
            </a:pPr>
            <a:endParaRPr lang="uk-UA" sz="2400" dirty="0" smtClean="0"/>
          </a:p>
          <a:p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r>
              <a:rPr lang="uk-UA" sz="2400" dirty="0" smtClean="0"/>
              <a:t>Включені дефекти зубних рядів малої , середньої  і великої протяжності;</a:t>
            </a:r>
          </a:p>
          <a:p>
            <a:pPr>
              <a:buNone/>
            </a:pPr>
            <a:endParaRPr lang="uk-UA" sz="24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Покази до імплантації</a:t>
            </a:r>
            <a:endParaRPr lang="ru-RU" sz="3600" b="1" dirty="0"/>
          </a:p>
        </p:txBody>
      </p:sp>
      <p:pic>
        <p:nvPicPr>
          <p:cNvPr id="2050" name="Picture 2" descr="C:\Users\HP\Desktop\Новая папка (3)\48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38506"/>
            <a:ext cx="2664296" cy="230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Картинки по запросу кінцеві дефек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3417710" cy="232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Картинки по запросу включені дефек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660009"/>
            <a:ext cx="3384376" cy="219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6" name="AutoShape 8" descr="Картинки по запросу включені дефек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8" name="AutoShape 10" descr="Картинки по запросу включені дефек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60" name="Picture 12" descr="Картинки по запросу включені дефект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623175"/>
            <a:ext cx="3575720" cy="223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678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 smtClean="0"/>
              <a:t>Синус-ліфтинг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1052736"/>
            <a:ext cx="8856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Синус-</a:t>
            </a:r>
            <a:r>
              <a:rPr lang="ru-RU" sz="2400" dirty="0" err="1"/>
              <a:t>ліфтинг</a:t>
            </a:r>
            <a:r>
              <a:rPr lang="ru-RU" sz="2400" dirty="0"/>
              <a:t> (англ. </a:t>
            </a:r>
            <a:r>
              <a:rPr lang="en-US" sz="2400" dirty="0"/>
              <a:t>Sinus lift - </a:t>
            </a:r>
            <a:r>
              <a:rPr lang="ru-RU" sz="2400" dirty="0" err="1"/>
              <a:t>піднімати</a:t>
            </a:r>
            <a:r>
              <a:rPr lang="ru-RU" sz="2400" dirty="0"/>
              <a:t> пазуху</a:t>
            </a:r>
            <a:r>
              <a:rPr lang="ru-RU" sz="2400" dirty="0" smtClean="0"/>
              <a:t>) - </a:t>
            </a:r>
            <a:r>
              <a:rPr lang="ru-RU" sz="2400" dirty="0"/>
              <a:t>процедура </a:t>
            </a:r>
            <a:r>
              <a:rPr lang="ru-RU" sz="2400" dirty="0" err="1"/>
              <a:t>збільшення</a:t>
            </a:r>
            <a:r>
              <a:rPr lang="ru-RU" sz="2400" dirty="0"/>
              <a:t> </a:t>
            </a:r>
            <a:r>
              <a:rPr lang="ru-RU" sz="2400" dirty="0" err="1"/>
              <a:t>обсягу</a:t>
            </a:r>
            <a:r>
              <a:rPr lang="ru-RU" sz="2400" dirty="0"/>
              <a:t> </a:t>
            </a:r>
            <a:r>
              <a:rPr lang="ru-RU" sz="2400" dirty="0" err="1"/>
              <a:t>кістки</a:t>
            </a:r>
            <a:r>
              <a:rPr lang="ru-RU" sz="2400" dirty="0"/>
              <a:t> </a:t>
            </a:r>
            <a:r>
              <a:rPr lang="ru-RU" sz="2400" dirty="0" err="1"/>
              <a:t>верхньої</a:t>
            </a:r>
            <a:r>
              <a:rPr lang="ru-RU" sz="2400" dirty="0"/>
              <a:t> </a:t>
            </a:r>
            <a:r>
              <a:rPr lang="ru-RU" sz="2400" dirty="0" err="1"/>
              <a:t>щелепи</a:t>
            </a:r>
            <a:r>
              <a:rPr lang="ru-RU" sz="2400" dirty="0"/>
              <a:t>, за </a:t>
            </a:r>
            <a:r>
              <a:rPr lang="ru-RU" sz="2400" dirty="0" err="1"/>
              <a:t>рахунок</a:t>
            </a:r>
            <a:r>
              <a:rPr lang="ru-RU" sz="2400" dirty="0"/>
              <a:t> </a:t>
            </a:r>
            <a:r>
              <a:rPr lang="ru-RU" sz="2400" dirty="0" err="1"/>
              <a:t>скорочення</a:t>
            </a:r>
            <a:r>
              <a:rPr lang="ru-RU" sz="2400" dirty="0"/>
              <a:t> </a:t>
            </a:r>
            <a:r>
              <a:rPr lang="ru-RU" sz="2400" dirty="0" err="1"/>
              <a:t>величини</a:t>
            </a:r>
            <a:r>
              <a:rPr lang="ru-RU" sz="2400" dirty="0"/>
              <a:t> </a:t>
            </a:r>
            <a:r>
              <a:rPr lang="ru-RU" sz="2400" dirty="0" err="1"/>
              <a:t>гайморової</a:t>
            </a:r>
            <a:r>
              <a:rPr lang="ru-RU" sz="2400" dirty="0"/>
              <a:t> </a:t>
            </a:r>
            <a:r>
              <a:rPr lang="ru-RU" sz="2400" dirty="0" smtClean="0"/>
              <a:t>пазухи.</a:t>
            </a:r>
            <a:endParaRPr lang="ru-RU" sz="2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540093069"/>
              </p:ext>
            </p:extLst>
          </p:nvPr>
        </p:nvGraphicFramePr>
        <p:xfrm>
          <a:off x="152805" y="2636912"/>
          <a:ext cx="4608512" cy="377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8" name="Picture 4" descr="Картинки по запросу sinus-lifti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541"/>
          <a:stretch/>
        </p:blipFill>
        <p:spPr bwMode="auto">
          <a:xfrm>
            <a:off x="2735287" y="3068960"/>
            <a:ext cx="6408713" cy="2576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845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err="1" smtClean="0"/>
              <a:t>Синус-ліфтинг</a:t>
            </a:r>
            <a:endParaRPr lang="ru-RU" dirty="0"/>
          </a:p>
        </p:txBody>
      </p:sp>
      <p:pic>
        <p:nvPicPr>
          <p:cNvPr id="8194" name="Picture 2" descr="Нижний край кости альвеолярного  отрост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6396"/>
          <a:stretch/>
        </p:blipFill>
        <p:spPr bwMode="auto">
          <a:xfrm>
            <a:off x="107504" y="836712"/>
            <a:ext cx="6840760" cy="3050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Обьём уровеня костной ткани после операции синус-лифтинг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016"/>
          <a:stretch/>
        </p:blipFill>
        <p:spPr bwMode="auto">
          <a:xfrm>
            <a:off x="2079373" y="3845106"/>
            <a:ext cx="7062869" cy="3012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8970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dirty="0" smtClean="0"/>
              <a:t>Пластика м</a:t>
            </a:r>
            <a:r>
              <a:rPr lang="en-US" dirty="0" smtClean="0"/>
              <a:t>’</a:t>
            </a:r>
            <a:r>
              <a:rPr lang="uk-UA" dirty="0" smtClean="0"/>
              <a:t>яких тканин: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1124744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	</a:t>
            </a:r>
            <a:r>
              <a:rPr lang="ru-RU" sz="2000" dirty="0" err="1" smtClean="0"/>
              <a:t>Тимчасова</a:t>
            </a:r>
            <a:r>
              <a:rPr lang="ru-RU" sz="2000" dirty="0" smtClean="0"/>
              <a:t> </a:t>
            </a:r>
            <a:r>
              <a:rPr lang="ru-RU" sz="2000" dirty="0" err="1"/>
              <a:t>відсутність</a:t>
            </a:r>
            <a:r>
              <a:rPr lang="ru-RU" sz="2000" dirty="0"/>
              <a:t> </a:t>
            </a:r>
            <a:r>
              <a:rPr lang="ru-RU" sz="2000" dirty="0" err="1"/>
              <a:t>зубів</a:t>
            </a:r>
            <a:r>
              <a:rPr lang="ru-RU" sz="2000" dirty="0"/>
              <a:t> є причиною </a:t>
            </a:r>
            <a:r>
              <a:rPr lang="ru-RU" sz="2000" dirty="0" err="1"/>
              <a:t>деформації</a:t>
            </a:r>
            <a:r>
              <a:rPr lang="ru-RU" sz="2000" dirty="0"/>
              <a:t> ясен.</a:t>
            </a:r>
          </a:p>
          <a:p>
            <a:pPr algn="just"/>
            <a:r>
              <a:rPr lang="ru-RU" sz="2000" dirty="0" smtClean="0"/>
              <a:t>	Тому </a:t>
            </a:r>
            <a:r>
              <a:rPr lang="ru-RU" sz="2000" dirty="0" err="1"/>
              <a:t>після</a:t>
            </a:r>
            <a:r>
              <a:rPr lang="ru-RU" sz="2000" dirty="0"/>
              <a:t> </a:t>
            </a:r>
            <a:r>
              <a:rPr lang="ru-RU" sz="2000" dirty="0" err="1"/>
              <a:t>імплантологічного</a:t>
            </a:r>
            <a:r>
              <a:rPr lang="ru-RU" sz="2000" dirty="0"/>
              <a:t> </a:t>
            </a:r>
            <a:r>
              <a:rPr lang="ru-RU" sz="2000" dirty="0" err="1"/>
              <a:t>лікування</a:t>
            </a:r>
            <a:r>
              <a:rPr lang="ru-RU" sz="2000" dirty="0"/>
              <a:t> </a:t>
            </a:r>
            <a:r>
              <a:rPr lang="ru-RU" sz="2000" dirty="0" err="1"/>
              <a:t>призначають</a:t>
            </a:r>
            <a:r>
              <a:rPr lang="ru-RU" sz="2000" dirty="0"/>
              <a:t> </a:t>
            </a:r>
            <a:r>
              <a:rPr lang="ru-RU" sz="2000" dirty="0" err="1"/>
              <a:t>м'якотканинну</a:t>
            </a:r>
            <a:r>
              <a:rPr lang="ru-RU" sz="2000" dirty="0"/>
              <a:t> пластику.</a:t>
            </a:r>
          </a:p>
          <a:p>
            <a:pPr algn="just"/>
            <a:r>
              <a:rPr lang="ru-RU" sz="2000" dirty="0" smtClean="0"/>
              <a:t>	Вона </a:t>
            </a:r>
            <a:r>
              <a:rPr lang="ru-RU" sz="2000" dirty="0" err="1"/>
              <a:t>дозволяє</a:t>
            </a:r>
            <a:r>
              <a:rPr lang="ru-RU" sz="2000" dirty="0"/>
              <a:t> </a:t>
            </a:r>
            <a:r>
              <a:rPr lang="ru-RU" sz="2000" dirty="0" err="1"/>
              <a:t>вирівняти</a:t>
            </a:r>
            <a:r>
              <a:rPr lang="ru-RU" sz="2000" dirty="0"/>
              <a:t> </a:t>
            </a:r>
            <a:r>
              <a:rPr lang="ru-RU" sz="2000" dirty="0" err="1"/>
              <a:t>лінію</a:t>
            </a:r>
            <a:r>
              <a:rPr lang="ru-RU" sz="2000" dirty="0"/>
              <a:t> ясен,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важливо</a:t>
            </a:r>
            <a:r>
              <a:rPr lang="ru-RU" sz="2000" dirty="0"/>
              <a:t> не </a:t>
            </a:r>
            <a:r>
              <a:rPr lang="ru-RU" sz="2000" dirty="0" err="1"/>
              <a:t>тільки</a:t>
            </a:r>
            <a:r>
              <a:rPr lang="ru-RU" sz="2000" dirty="0"/>
              <a:t> з </a:t>
            </a:r>
            <a:r>
              <a:rPr lang="ru-RU" sz="2000" dirty="0" err="1"/>
              <a:t>естетичного</a:t>
            </a:r>
            <a:r>
              <a:rPr lang="ru-RU" sz="2000" dirty="0"/>
              <a:t> боку, але й для </a:t>
            </a:r>
            <a:r>
              <a:rPr lang="ru-RU" sz="2000" dirty="0" err="1"/>
              <a:t>здоров'я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 smtClean="0"/>
              <a:t>	</a:t>
            </a:r>
            <a:r>
              <a:rPr lang="ru-RU" sz="2000" dirty="0" err="1" smtClean="0"/>
              <a:t>Адже</a:t>
            </a:r>
            <a:r>
              <a:rPr lang="ru-RU" sz="2000" dirty="0" smtClean="0"/>
              <a:t> </a:t>
            </a:r>
            <a:r>
              <a:rPr lang="ru-RU" sz="2000" dirty="0" err="1"/>
              <a:t>ясеневі</a:t>
            </a:r>
            <a:r>
              <a:rPr lang="ru-RU" sz="2000" dirty="0"/>
              <a:t> </a:t>
            </a:r>
            <a:r>
              <a:rPr lang="ru-RU" sz="2000" dirty="0" err="1"/>
              <a:t>тканини</a:t>
            </a:r>
            <a:r>
              <a:rPr lang="ru-RU" sz="2000" dirty="0"/>
              <a:t> </a:t>
            </a:r>
            <a:r>
              <a:rPr lang="ru-RU" sz="2000" dirty="0" err="1"/>
              <a:t>захищають</a:t>
            </a:r>
            <a:r>
              <a:rPr lang="ru-RU" sz="2000" dirty="0"/>
              <a:t> </a:t>
            </a:r>
            <a:r>
              <a:rPr lang="ru-RU" sz="2000" dirty="0" err="1"/>
              <a:t>імпланти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пошкоджень</a:t>
            </a:r>
            <a:r>
              <a:rPr lang="ru-RU" sz="2000" dirty="0"/>
              <a:t>, </a:t>
            </a:r>
            <a:r>
              <a:rPr lang="ru-RU" sz="2000" dirty="0" err="1"/>
              <a:t>попереджають</a:t>
            </a:r>
            <a:r>
              <a:rPr lang="ru-RU" sz="2000" dirty="0"/>
              <a:t> </a:t>
            </a:r>
            <a:r>
              <a:rPr lang="ru-RU" sz="2000" dirty="0" err="1"/>
              <a:t>розвиток</a:t>
            </a:r>
            <a:r>
              <a:rPr lang="ru-RU" sz="2000" dirty="0"/>
              <a:t> </a:t>
            </a:r>
            <a:r>
              <a:rPr lang="ru-RU" sz="2000" dirty="0" err="1"/>
              <a:t>периімплантита</a:t>
            </a:r>
            <a:r>
              <a:rPr lang="ru-RU" sz="2000" dirty="0"/>
              <a:t>, </a:t>
            </a:r>
            <a:r>
              <a:rPr lang="ru-RU" sz="2000" dirty="0" err="1"/>
              <a:t>запобігають</a:t>
            </a:r>
            <a:r>
              <a:rPr lang="ru-RU" sz="2000" dirty="0"/>
              <a:t> </a:t>
            </a:r>
            <a:r>
              <a:rPr lang="ru-RU" sz="2000" dirty="0" err="1"/>
              <a:t>оголенню</a:t>
            </a:r>
            <a:r>
              <a:rPr lang="ru-RU" sz="2000" dirty="0"/>
              <a:t> </a:t>
            </a:r>
            <a:r>
              <a:rPr lang="ru-RU" sz="2000" dirty="0" err="1"/>
              <a:t>коренів</a:t>
            </a:r>
            <a:r>
              <a:rPr lang="ru-RU" sz="2000" dirty="0"/>
              <a:t>,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руйнуванню</a:t>
            </a:r>
            <a:r>
              <a:rPr lang="ru-RU" sz="2000" dirty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збільшенню</a:t>
            </a:r>
            <a:r>
              <a:rPr lang="ru-RU" sz="2000" dirty="0"/>
              <a:t> </a:t>
            </a:r>
            <a:r>
              <a:rPr lang="ru-RU" sz="2000" dirty="0" err="1"/>
              <a:t>гіперчутливості</a:t>
            </a:r>
            <a:r>
              <a:rPr lang="ru-RU" sz="2000" dirty="0"/>
              <a:t> </a:t>
            </a:r>
            <a:r>
              <a:rPr lang="ru-RU" sz="2000" dirty="0" err="1"/>
              <a:t>зубів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</p:txBody>
      </p:sp>
      <p:pic>
        <p:nvPicPr>
          <p:cNvPr id="9218" name="Picture 2" descr="Картинки по запросу Gum Plastics During Implant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30" y="3710707"/>
            <a:ext cx="4733528" cy="3147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102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914400"/>
          </a:xfrm>
        </p:spPr>
        <p:txBody>
          <a:bodyPr/>
          <a:lstStyle/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розріз і відшарування </a:t>
            </a:r>
            <a:r>
              <a:rPr lang="uk-UA" sz="3600" b="1" dirty="0" err="1" smtClean="0"/>
              <a:t>слизово-надкісного</a:t>
            </a:r>
            <a:r>
              <a:rPr lang="uk-UA" sz="3600" b="1" dirty="0" smtClean="0"/>
              <a:t> клаптя</a:t>
            </a:r>
            <a:endParaRPr lang="ru-RU" sz="3600" b="1" dirty="0"/>
          </a:p>
        </p:txBody>
      </p:sp>
      <p:pic>
        <p:nvPicPr>
          <p:cNvPr id="1026" name="Picture 2" descr="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39691" y="2613981"/>
            <a:ext cx="2448271" cy="2997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988840"/>
            <a:ext cx="54008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Варіанти здійснення розрізу слизової оболонки: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/>
              <a:t>По центру альвеолярного гребня;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err="1" smtClean="0"/>
              <a:t>Орально</a:t>
            </a:r>
            <a:r>
              <a:rPr lang="uk-UA" dirty="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err="1" smtClean="0"/>
              <a:t>Вестибулярно</a:t>
            </a:r>
            <a:r>
              <a:rPr lang="uk-UA" dirty="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err="1" smtClean="0"/>
              <a:t>Зигзагоподібно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032" name="Picture 8" descr="Изображенный на фотографии разрез десны сделан с помощью кругового мукотом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3224653" cy="320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589240"/>
            <a:ext cx="8769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Можливе використання </a:t>
            </a:r>
            <a:r>
              <a:rPr lang="uk-UA" sz="2400" dirty="0" err="1" smtClean="0"/>
              <a:t>мукотома</a:t>
            </a:r>
            <a:r>
              <a:rPr lang="uk-UA" sz="2400" dirty="0" smtClean="0"/>
              <a:t> для проведення </a:t>
            </a:r>
            <a:r>
              <a:rPr lang="uk-UA" sz="2400" dirty="0" err="1" smtClean="0"/>
              <a:t>мінімально-інвазивного</a:t>
            </a:r>
            <a:r>
              <a:rPr lang="uk-UA" sz="2400" dirty="0" smtClean="0"/>
              <a:t> доступу до кісткової тканини.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15757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914400"/>
          </a:xfrm>
        </p:spPr>
        <p:txBody>
          <a:bodyPr/>
          <a:lstStyle/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створення кісткового ложа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534815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Для створення кісткового ложа використовують двома способами: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/>
              <a:t>За допомогою </a:t>
            </a:r>
            <a:r>
              <a:rPr lang="uk-UA" dirty="0" err="1" smtClean="0"/>
              <a:t>остеотома</a:t>
            </a:r>
            <a:r>
              <a:rPr lang="uk-UA" dirty="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/>
              <a:t>За допомогою </a:t>
            </a:r>
            <a:r>
              <a:rPr lang="uk-UA" dirty="0" err="1" smtClean="0"/>
              <a:t>сверління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6718" y="271784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Сверління</a:t>
            </a:r>
            <a:r>
              <a:rPr lang="uk-UA" dirty="0" smtClean="0"/>
              <a:t> кісткової тканини можна проводити: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/>
              <a:t>За допомогою </a:t>
            </a:r>
            <a:r>
              <a:rPr lang="uk-UA" dirty="0" err="1" smtClean="0"/>
              <a:t>пьєзоскальпеля</a:t>
            </a:r>
            <a:r>
              <a:rPr lang="uk-UA" dirty="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/>
              <a:t>За допомогою </a:t>
            </a:r>
            <a:r>
              <a:rPr lang="uk-UA" dirty="0" err="1" smtClean="0"/>
              <a:t>фізіодиспенсера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050" name="Picture 2" descr="Картинки по запросу физиодиспенсе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553" y="1996480"/>
            <a:ext cx="3118321" cy="3118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19" y="3722035"/>
            <a:ext cx="55050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err="1" smtClean="0"/>
              <a:t>Сверління</a:t>
            </a:r>
            <a:r>
              <a:rPr lang="uk-UA" dirty="0" smtClean="0"/>
              <a:t> за допомогою </a:t>
            </a:r>
            <a:r>
              <a:rPr lang="uk-UA" dirty="0" err="1" smtClean="0"/>
              <a:t>фізіодиспенсера</a:t>
            </a:r>
            <a:r>
              <a:rPr lang="uk-UA" dirty="0" smtClean="0"/>
              <a:t> </a:t>
            </a:r>
            <a:r>
              <a:rPr lang="uk-UA" dirty="0" err="1" smtClean="0"/>
              <a:t>прово-</a:t>
            </a:r>
            <a:endParaRPr lang="uk-UA" dirty="0" smtClean="0"/>
          </a:p>
          <a:p>
            <a:pPr algn="just"/>
            <a:r>
              <a:rPr lang="uk-UA" dirty="0" err="1"/>
              <a:t>д</a:t>
            </a:r>
            <a:r>
              <a:rPr lang="uk-UA" dirty="0" err="1" smtClean="0"/>
              <a:t>иться</a:t>
            </a:r>
            <a:r>
              <a:rPr lang="uk-UA" dirty="0" smtClean="0"/>
              <a:t> на низьких обертах із швидкістю </a:t>
            </a:r>
            <a:r>
              <a:rPr lang="uk-UA" dirty="0" err="1" smtClean="0"/>
              <a:t>обер-тання</a:t>
            </a:r>
            <a:r>
              <a:rPr lang="uk-UA" dirty="0" smtClean="0"/>
              <a:t> </a:t>
            </a:r>
            <a:r>
              <a:rPr lang="uk-UA" dirty="0" err="1" smtClean="0"/>
              <a:t>сверла</a:t>
            </a:r>
            <a:r>
              <a:rPr lang="uk-UA" dirty="0" smtClean="0"/>
              <a:t> 400-1000 об/хв. В якості охолоджуючої рідини використовується 0,9% р-н натрію хлориду (фізіологічний розчин).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23529" y="5373216"/>
            <a:ext cx="8551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В даній презентації ми розглянемо створення кісткового доступу за допомогою </a:t>
            </a:r>
            <a:r>
              <a:rPr lang="uk-UA" sz="2400" b="1" dirty="0" err="1" smtClean="0"/>
              <a:t>сверління</a:t>
            </a:r>
            <a:r>
              <a:rPr lang="uk-UA" sz="2400" b="1" dirty="0" smtClean="0"/>
              <a:t> з використанням </a:t>
            </a:r>
            <a:r>
              <a:rPr lang="uk-UA" sz="2400" b="1" dirty="0" err="1" smtClean="0"/>
              <a:t>фізіодиспенсера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404176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5472608" cy="4896544"/>
          </a:xfrm>
        </p:spPr>
        <p:txBody>
          <a:bodyPr anchor="t">
            <a:normAutofit lnSpcReduction="10000"/>
          </a:bodyPr>
          <a:lstStyle/>
          <a:p>
            <a:pPr marL="18288" indent="0" algn="just">
              <a:buNone/>
            </a:pPr>
            <a:r>
              <a:rPr lang="uk-UA" dirty="0" smtClean="0"/>
              <a:t>Препарування направляючого каналу здійснюється за допомогою </a:t>
            </a:r>
            <a:r>
              <a:rPr lang="uk-UA" dirty="0" err="1" smtClean="0"/>
              <a:t>сверла</a:t>
            </a:r>
            <a:r>
              <a:rPr lang="uk-UA" dirty="0" smtClean="0"/>
              <a:t> діаметром 2 мм. Препарування </a:t>
            </a:r>
            <a:r>
              <a:rPr lang="uk-UA" dirty="0" err="1" smtClean="0"/>
              <a:t>здійс-нюється</a:t>
            </a:r>
            <a:r>
              <a:rPr lang="uk-UA" dirty="0" smtClean="0"/>
              <a:t> на глибину, яка дорівнює довжині </a:t>
            </a:r>
            <a:r>
              <a:rPr lang="uk-UA" dirty="0" err="1" smtClean="0"/>
              <a:t>внутрішньокісткового</a:t>
            </a:r>
            <a:r>
              <a:rPr lang="uk-UA" dirty="0" smtClean="0"/>
              <a:t> елементу (імплантату).</a:t>
            </a:r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r>
              <a:rPr lang="uk-UA" dirty="0" smtClean="0"/>
              <a:t>Особлива увага приділяється нахилу </a:t>
            </a:r>
            <a:r>
              <a:rPr lang="uk-UA" dirty="0" err="1" smtClean="0"/>
              <a:t>сверла</a:t>
            </a:r>
            <a:r>
              <a:rPr lang="uk-UA" dirty="0" smtClean="0"/>
              <a:t>, який визначає оптимальний нахил імплантату.</a:t>
            </a:r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r>
              <a:rPr lang="uk-UA" dirty="0" smtClean="0"/>
              <a:t>Направляючий канал забезпечує орієнтири розташування і направлення вертикальної осі імплантату, який встановлюється.</a:t>
            </a:r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препарування направляючого каналу</a:t>
            </a:r>
            <a:endParaRPr lang="ru-RU" sz="3600" b="1" dirty="0"/>
          </a:p>
        </p:txBody>
      </p:sp>
      <p:pic>
        <p:nvPicPr>
          <p:cNvPr id="3074" name="Picture 2" descr="C:\Users\Windows\Desktop\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93" r="20111"/>
          <a:stretch/>
        </p:blipFill>
        <p:spPr bwMode="auto">
          <a:xfrm>
            <a:off x="5738176" y="1747529"/>
            <a:ext cx="3215224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56376" y="2348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 мм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82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препарування направляючого каналу</a:t>
            </a:r>
            <a:endParaRPr lang="ru-RU" sz="3600" b="1" dirty="0"/>
          </a:p>
        </p:txBody>
      </p:sp>
      <p:pic>
        <p:nvPicPr>
          <p:cNvPr id="4100" name="Picture 4" descr="C:\Users\Windows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9" y="1628800"/>
            <a:ext cx="5627975" cy="264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indows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74498"/>
            <a:ext cx="5299745" cy="2694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43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628800"/>
            <a:ext cx="5472608" cy="4896544"/>
          </a:xfrm>
        </p:spPr>
        <p:txBody>
          <a:bodyPr anchor="t">
            <a:normAutofit/>
          </a:bodyPr>
          <a:lstStyle/>
          <a:p>
            <a:pPr marL="18288" indent="0" algn="just">
              <a:buNone/>
            </a:pPr>
            <a:endParaRPr lang="uk-UA" dirty="0" smtClean="0"/>
          </a:p>
          <a:p>
            <a:pPr marL="18288" indent="0" algn="just">
              <a:buNone/>
            </a:pPr>
            <a:endParaRPr lang="uk-UA" dirty="0"/>
          </a:p>
          <a:p>
            <a:pPr marL="18288" indent="0" algn="just">
              <a:buNone/>
            </a:pPr>
            <a:r>
              <a:rPr lang="uk-UA" dirty="0" smtClean="0"/>
              <a:t>Розширення направляючого каналу проводять за допомогою </a:t>
            </a:r>
            <a:r>
              <a:rPr lang="uk-UA" dirty="0" err="1" smtClean="0"/>
              <a:t>сверла</a:t>
            </a:r>
            <a:r>
              <a:rPr lang="uk-UA" dirty="0" smtClean="0"/>
              <a:t> діаметром 2,8 - 3,2 мм. </a:t>
            </a:r>
          </a:p>
          <a:p>
            <a:pPr marL="18288" indent="0" algn="just">
              <a:buNone/>
            </a:pPr>
            <a:r>
              <a:rPr lang="uk-UA" dirty="0" smtClean="0"/>
              <a:t>При діаметрі </a:t>
            </a:r>
            <a:r>
              <a:rPr lang="uk-UA" dirty="0" err="1" smtClean="0"/>
              <a:t>внутрішньокісткової</a:t>
            </a:r>
            <a:r>
              <a:rPr lang="uk-UA" dirty="0" smtClean="0"/>
              <a:t> частини більше  3,75  мм проводиться додаткове препарування </a:t>
            </a:r>
            <a:r>
              <a:rPr lang="uk-UA" dirty="0" err="1" smtClean="0"/>
              <a:t>сверлом</a:t>
            </a:r>
            <a:r>
              <a:rPr lang="uk-UA" dirty="0" smtClean="0"/>
              <a:t> відповідного діаметру. </a:t>
            </a:r>
          </a:p>
          <a:p>
            <a:pPr marL="18288" indent="0" algn="just">
              <a:buNone/>
            </a:pPr>
            <a:r>
              <a:rPr lang="uk-UA" dirty="0" smtClean="0"/>
              <a:t>Розширення проводиться </a:t>
            </a:r>
            <a:r>
              <a:rPr lang="uk-UA" dirty="0" err="1" smtClean="0"/>
              <a:t>сверлами</a:t>
            </a:r>
            <a:r>
              <a:rPr lang="uk-UA" dirty="0" smtClean="0"/>
              <a:t>  із збільшенням діаметра кожного наступного інструмента на 0,5 – 1 мм.</a:t>
            </a:r>
            <a:endParaRPr lang="ru-RU" dirty="0"/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розширення направляючого каналу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956376" y="234888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 мм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Windows\Desktop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5"/>
            <a:ext cx="3265165" cy="44511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90454" y="197954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3,2 мм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468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розширення направляючого каналу</a:t>
            </a:r>
            <a:endParaRPr lang="ru-RU" sz="3600" b="1" dirty="0"/>
          </a:p>
        </p:txBody>
      </p:sp>
      <p:pic>
        <p:nvPicPr>
          <p:cNvPr id="6149" name="Picture 5" descr="C:\Users\Windows\Desktop\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49" y="1524135"/>
            <a:ext cx="6271102" cy="26963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Windows\Desktop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49" y="4365104"/>
            <a:ext cx="6297604" cy="2389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4364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розширення направляючого каналу</a:t>
            </a:r>
            <a:endParaRPr lang="ru-RU" sz="3600" b="1" dirty="0"/>
          </a:p>
        </p:txBody>
      </p:sp>
      <p:pic>
        <p:nvPicPr>
          <p:cNvPr id="7171" name="Picture 3" descr="C:\Users\Windows\Desktop\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3080"/>
            <a:ext cx="5653317" cy="2907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Windows\Desktop\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86" y="4149080"/>
            <a:ext cx="5872237" cy="2529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7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980728"/>
            <a:ext cx="8712968" cy="5544616"/>
          </a:xfrm>
        </p:spPr>
        <p:txBody>
          <a:bodyPr anchor="t">
            <a:noAutofit/>
          </a:bodyPr>
          <a:lstStyle/>
          <a:p>
            <a:r>
              <a:rPr lang="uk-UA" sz="2400" dirty="0" smtClean="0"/>
              <a:t>Необхідність </a:t>
            </a:r>
            <a:r>
              <a:rPr lang="uk-UA" sz="2400" dirty="0" err="1" smtClean="0"/>
              <a:t>ортодонтичного</a:t>
            </a:r>
            <a:r>
              <a:rPr lang="uk-UA" sz="2400" dirty="0" smtClean="0"/>
              <a:t> лікування (міні-імплантат слугує опорою для </a:t>
            </a:r>
            <a:r>
              <a:rPr lang="uk-UA" sz="2400" dirty="0" err="1" smtClean="0"/>
              <a:t>ортодонтичних</a:t>
            </a:r>
            <a:r>
              <a:rPr lang="uk-UA" sz="2400" dirty="0" smtClean="0"/>
              <a:t> апаратів );</a:t>
            </a:r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pPr>
              <a:buNone/>
            </a:pPr>
            <a:endParaRPr lang="uk-UA" sz="2400" dirty="0" smtClean="0"/>
          </a:p>
          <a:p>
            <a:r>
              <a:rPr lang="uk-UA" sz="2400" dirty="0" smtClean="0"/>
              <a:t>Повна відсутність зубів.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Покази до імплантації</a:t>
            </a:r>
            <a:endParaRPr lang="ru-RU" sz="3600" b="1" dirty="0"/>
          </a:p>
        </p:txBody>
      </p:sp>
      <p:pic>
        <p:nvPicPr>
          <p:cNvPr id="1026" name="Picture 2" descr="C:\Users\HP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581128"/>
            <a:ext cx="3653287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авантажен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844824"/>
            <a:ext cx="374141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miniimplantyi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844824"/>
            <a:ext cx="328271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Адент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553744"/>
            <a:ext cx="440746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678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розширення направляючого каналу</a:t>
            </a:r>
            <a:endParaRPr lang="ru-RU" sz="3600" b="1" dirty="0"/>
          </a:p>
        </p:txBody>
      </p:sp>
      <p:pic>
        <p:nvPicPr>
          <p:cNvPr id="8194" name="Picture 2" descr="C:\Users\Windows\Desktop\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6028937" cy="258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Windows\Desktop\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53" y="4077072"/>
            <a:ext cx="6516712" cy="2558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13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визначення глибини ложа</a:t>
            </a:r>
            <a:endParaRPr lang="ru-RU" sz="3600" b="1" dirty="0"/>
          </a:p>
        </p:txBody>
      </p:sp>
      <p:pic>
        <p:nvPicPr>
          <p:cNvPr id="9218" name="Picture 2" descr="C:\Users\Windows\Desktop\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88" y="2348880"/>
            <a:ext cx="8750424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005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введення імплантату</a:t>
            </a:r>
            <a:endParaRPr lang="ru-RU" sz="3600" b="1" dirty="0"/>
          </a:p>
        </p:txBody>
      </p:sp>
      <p:pic>
        <p:nvPicPr>
          <p:cNvPr id="10242" name="Picture 2" descr="C:\Users\Windows\Desktop\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79033"/>
            <a:ext cx="3344507" cy="4252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671" y="3404899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Введення імплантату можливе за допомогою   2-х способів: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/>
              <a:t>За допомогою </a:t>
            </a:r>
            <a:r>
              <a:rPr lang="uk-UA" dirty="0" err="1" smtClean="0"/>
              <a:t>імплантоводу</a:t>
            </a:r>
            <a:r>
              <a:rPr lang="uk-UA" dirty="0" smtClean="0"/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dirty="0" smtClean="0"/>
              <a:t>За допомогою машинного </a:t>
            </a:r>
            <a:r>
              <a:rPr lang="uk-UA" dirty="0" err="1" smtClean="0"/>
              <a:t>вкручування</a:t>
            </a:r>
            <a:r>
              <a:rPr lang="uk-UA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84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Windows\Desktop\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07" y="2060848"/>
            <a:ext cx="7354940" cy="3168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введення імплантату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18323" y="573846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Машинне введення </a:t>
            </a:r>
            <a:r>
              <a:rPr lang="uk-UA" sz="2400" dirty="0" err="1" smtClean="0"/>
              <a:t>імпланту</a:t>
            </a:r>
            <a:r>
              <a:rPr lang="uk-UA" sz="2400" dirty="0" smtClean="0"/>
              <a:t> із допомогою </a:t>
            </a:r>
            <a:r>
              <a:rPr lang="uk-UA" sz="2400" dirty="0" err="1" smtClean="0"/>
              <a:t>фізіодиспенсера</a:t>
            </a:r>
            <a:r>
              <a:rPr lang="uk-UA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5220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0" y="548680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введення імплантату</a:t>
            </a:r>
            <a:endParaRPr lang="ru-RU" sz="3600" b="1" dirty="0"/>
          </a:p>
        </p:txBody>
      </p:sp>
      <p:pic>
        <p:nvPicPr>
          <p:cNvPr id="12290" name="Picture 2" descr="C:\Users\Windows\Desktop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2971783" cy="3077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Windows\Desktop\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28800"/>
            <a:ext cx="5324376" cy="3077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085184"/>
            <a:ext cx="856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Ручне введення імплантату в сформоване кісткове ложе здійснюється за допомогою </a:t>
            </a:r>
            <a:r>
              <a:rPr lang="uk-UA" sz="2400" b="1" dirty="0" err="1" smtClean="0"/>
              <a:t>імплантоводу</a:t>
            </a:r>
            <a:r>
              <a:rPr lang="uk-UA" sz="2400" b="1" dirty="0" smtClean="0"/>
              <a:t>. 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9887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Windows\Desktop\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19064"/>
            <a:ext cx="484662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0" y="40466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err="1" smtClean="0"/>
              <a:t>вкручення</a:t>
            </a:r>
            <a:r>
              <a:rPr lang="uk-UA" sz="3600" b="1" dirty="0" smtClean="0"/>
              <a:t> імплантату</a:t>
            </a:r>
            <a:endParaRPr lang="ru-RU" sz="3600" b="1" dirty="0"/>
          </a:p>
        </p:txBody>
      </p:sp>
      <p:pic>
        <p:nvPicPr>
          <p:cNvPr id="13316" name="Picture 4" descr="C:\Users\Windows\Desktop\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49" y="3501008"/>
            <a:ext cx="5920482" cy="3157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1193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0" y="40466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встановлення </a:t>
            </a:r>
            <a:r>
              <a:rPr lang="uk-UA" sz="3600" b="1" dirty="0" err="1" smtClean="0"/>
              <a:t>винта-заглушки</a:t>
            </a:r>
            <a:endParaRPr lang="ru-RU" sz="3600" b="1" dirty="0"/>
          </a:p>
        </p:txBody>
      </p:sp>
      <p:pic>
        <p:nvPicPr>
          <p:cNvPr id="14339" name="Picture 3" descr="C:\Users\Windows\Desktop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84" y="1556792"/>
            <a:ext cx="7755463" cy="3422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229200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err="1" smtClean="0"/>
              <a:t>Винт-заглушка</a:t>
            </a:r>
            <a:r>
              <a:rPr lang="uk-UA" sz="2800" dirty="0" smtClean="0"/>
              <a:t> встановлюється для попередження вростання тканин епітелію у внутрішній різьбовий канал  імплантату.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2180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0" y="40466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ушивання рани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628800"/>
            <a:ext cx="8640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Ушивання рани здійснюється при використанні розрізу слизової оболонки альвеолярного гребня. При застосуванні </a:t>
            </a:r>
            <a:r>
              <a:rPr lang="uk-UA" sz="2000" dirty="0" err="1" smtClean="0"/>
              <a:t>мукотома</a:t>
            </a:r>
            <a:r>
              <a:rPr lang="uk-UA" sz="2000" dirty="0" smtClean="0"/>
              <a:t> необхідність в ушиванні рани зникає. Якщо ж шви накладаються, то необхідною умовою є відсутність натягу слизової оболонки.</a:t>
            </a:r>
          </a:p>
          <a:p>
            <a:pPr algn="ctr"/>
            <a:endParaRPr lang="uk-UA" sz="2000" dirty="0"/>
          </a:p>
          <a:p>
            <a:pPr algn="ctr"/>
            <a:r>
              <a:rPr lang="uk-UA" sz="2000" dirty="0" smtClean="0"/>
              <a:t>Зняття накладених швів проводиться на 7-10 день після імплантації.</a:t>
            </a:r>
            <a:endParaRPr lang="ru-RU" sz="2000" dirty="0"/>
          </a:p>
        </p:txBody>
      </p:sp>
      <p:pic>
        <p:nvPicPr>
          <p:cNvPr id="15362" name="Picture 2" descr="C:\Users\Windows\Desktop\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93" y="3591862"/>
            <a:ext cx="6537014" cy="3001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202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відкриття імплантату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8166" y="1700808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Відкриття імплантату проводять згідно протоколу через 3-4 місяці після </a:t>
            </a:r>
            <a:r>
              <a:rPr lang="uk-UA" sz="2400" dirty="0" err="1" smtClean="0"/>
              <a:t>заживлення</a:t>
            </a:r>
            <a:r>
              <a:rPr lang="uk-UA" sz="2400" dirty="0" smtClean="0"/>
              <a:t> на нижній щелепі, і 4-8 місяців відповідно на верхній щелепі.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780928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Але найбільш признаною є класифікація початку протезування згідно типу кістки (</a:t>
            </a:r>
            <a:r>
              <a:rPr lang="pl-PL" sz="2400" dirty="0"/>
              <a:t>Lekholm U., Zarb G., 1985</a:t>
            </a:r>
            <a:r>
              <a:rPr lang="uk-UA" sz="2400" dirty="0" smtClean="0"/>
              <a:t>):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70898"/>
              </p:ext>
            </p:extLst>
          </p:nvPr>
        </p:nvGraphicFramePr>
        <p:xfrm>
          <a:off x="539552" y="3789040"/>
          <a:ext cx="8136904" cy="2736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  <a:gridCol w="3744416"/>
              </a:tblGrid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Тип кістки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Терміни протезування</a:t>
                      </a:r>
                      <a:endParaRPr lang="ru-RU" dirty="0"/>
                    </a:p>
                  </a:txBody>
                  <a:tcPr/>
                </a:tc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D-I (</a:t>
                      </a:r>
                      <a:r>
                        <a:rPr lang="uk-UA" b="1" i="1" dirty="0" smtClean="0"/>
                        <a:t>кортикальна</a:t>
                      </a:r>
                      <a:r>
                        <a:rPr lang="en-US" b="1" i="1" dirty="0" smtClean="0"/>
                        <a:t>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3-6 місяців</a:t>
                      </a:r>
                      <a:endParaRPr lang="ru-RU" b="1" i="1" dirty="0"/>
                    </a:p>
                  </a:txBody>
                  <a:tcPr/>
                </a:tc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</a:t>
                      </a:r>
                      <a:r>
                        <a:rPr lang="uk-UA" b="1" i="1" dirty="0" smtClean="0"/>
                        <a:t>ІІ (щільна кортикально-губчаста)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3-6 місяців</a:t>
                      </a:r>
                      <a:endParaRPr lang="ru-RU" b="1" i="1" dirty="0"/>
                    </a:p>
                  </a:txBody>
                  <a:tcPr/>
                </a:tc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</a:t>
                      </a:r>
                      <a:r>
                        <a:rPr lang="uk-UA" b="1" i="1" dirty="0" smtClean="0"/>
                        <a:t>ІІІ (рихла кортикально-губчаста)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4-6 місяців</a:t>
                      </a:r>
                      <a:endParaRPr lang="ru-RU" b="1" i="1" dirty="0"/>
                    </a:p>
                  </a:txBody>
                  <a:tcPr/>
                </a:tc>
              </a:tr>
              <a:tr h="547261"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/>
                        <a:t>D-</a:t>
                      </a:r>
                      <a:r>
                        <a:rPr lang="uk-UA" b="1" i="1" dirty="0" smtClean="0"/>
                        <a:t>І</a:t>
                      </a:r>
                      <a:r>
                        <a:rPr lang="en-US" b="1" i="1" dirty="0" smtClean="0"/>
                        <a:t>V</a:t>
                      </a:r>
                      <a:r>
                        <a:rPr lang="uk-UA" b="1" i="1" dirty="0" smtClean="0"/>
                        <a:t> (губчаста)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i="1" dirty="0" smtClean="0"/>
                        <a:t>6-8 місяців</a:t>
                      </a:r>
                      <a:endParaRPr lang="ru-RU" b="1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87164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відкриття імплантату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1540" y="170080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Після розрізання м</a:t>
            </a:r>
            <a:r>
              <a:rPr lang="en-US" sz="2400" dirty="0" smtClean="0"/>
              <a:t>’</a:t>
            </a:r>
            <a:r>
              <a:rPr lang="uk-UA" sz="2400" dirty="0" smtClean="0"/>
              <a:t>яких тканин видаляється </a:t>
            </a:r>
            <a:r>
              <a:rPr lang="uk-UA" sz="2400" dirty="0" err="1" smtClean="0"/>
              <a:t>винт</a:t>
            </a:r>
            <a:r>
              <a:rPr lang="uk-UA" sz="2400" dirty="0" smtClean="0"/>
              <a:t> – заглушка, очищається внутрішня частина імплантату та ставиться формувач ясен на термін 2-4 тижні.</a:t>
            </a:r>
            <a:endParaRPr lang="ru-RU" sz="2400" dirty="0"/>
          </a:p>
        </p:txBody>
      </p:sp>
      <p:pic>
        <p:nvPicPr>
          <p:cNvPr id="16386" name="Picture 2" descr="C:\Users\Windows\Desktop\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62" y="2996952"/>
            <a:ext cx="7001073" cy="368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1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392488"/>
          </a:xfrm>
        </p:spPr>
        <p:txBody>
          <a:bodyPr anchor="t">
            <a:normAutofit/>
          </a:bodyPr>
          <a:lstStyle/>
          <a:p>
            <a:r>
              <a:rPr lang="uk-UA" b="1" dirty="0" smtClean="0"/>
              <a:t>Абсолютні загальні: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Порушення коагуляції та гомеостазу;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ВІЧ та інші </a:t>
            </a:r>
            <a:r>
              <a:rPr lang="uk-UA" dirty="0" err="1" smtClean="0"/>
              <a:t>серопозитивні</a:t>
            </a:r>
            <a:r>
              <a:rPr lang="uk-UA" dirty="0" smtClean="0"/>
              <a:t> інфекції;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Психічні захворювання.</a:t>
            </a:r>
          </a:p>
          <a:p>
            <a:r>
              <a:rPr lang="uk-UA" b="1" dirty="0" smtClean="0"/>
              <a:t>Відносні загальні: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Хронічні інфекційні захворювання (туберкульоз, актиномікоз);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Вагітність;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Недавно перенесені інфаркт та інсульт;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Високий ризик </a:t>
            </a:r>
            <a:r>
              <a:rPr lang="uk-UA" dirty="0" err="1" smtClean="0"/>
              <a:t>бактеріємії</a:t>
            </a:r>
            <a:r>
              <a:rPr lang="uk-UA" dirty="0" smtClean="0"/>
              <a:t> (пацієнти з протезами клапанів серця, перенесений ендокардит, ревматизм);</a:t>
            </a:r>
            <a:endParaRPr lang="uk-UA" dirty="0"/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Лікування препаратами, які погіршують регенерацію тканин.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Загальні </a:t>
            </a:r>
            <a:r>
              <a:rPr lang="uk-UA" sz="3600" b="1" dirty="0" err="1" smtClean="0"/>
              <a:t>протипокази</a:t>
            </a:r>
            <a:r>
              <a:rPr lang="uk-UA" sz="3600" b="1" dirty="0" smtClean="0"/>
              <a:t> до імплантації</a:t>
            </a:r>
            <a:endParaRPr lang="ru-RU" sz="3600" b="1" dirty="0"/>
          </a:p>
        </p:txBody>
      </p:sp>
    </p:spTree>
    <p:extLst>
      <p:ext uri="{BB962C8B-B14F-4D97-AF65-F5344CB8AC3E}">
        <p14:creationId xmlns="" xmlns:p14="http://schemas.microsoft.com/office/powerpoint/2010/main" val="395196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видалення гвинта - заглушки</a:t>
            </a:r>
            <a:endParaRPr lang="ru-RU" sz="3600" b="1" dirty="0"/>
          </a:p>
        </p:txBody>
      </p:sp>
      <p:pic>
        <p:nvPicPr>
          <p:cNvPr id="17410" name="Picture 2" descr="C:\Users\Windows\Desktop\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50745"/>
            <a:ext cx="6336704" cy="5153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400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постановка формувача ясен</a:t>
            </a:r>
            <a:endParaRPr lang="ru-RU" sz="3600" b="1" dirty="0"/>
          </a:p>
        </p:txBody>
      </p:sp>
      <p:pic>
        <p:nvPicPr>
          <p:cNvPr id="18434" name="Picture 2" descr="C:\Users\Windows\Desktop\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6" y="1700808"/>
            <a:ext cx="8077167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49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600" b="1" dirty="0" smtClean="0"/>
              <a:t>Х</a:t>
            </a:r>
            <a:r>
              <a:rPr lang="uk-UA" sz="3600" b="1" dirty="0" err="1" smtClean="0"/>
              <a:t>ірургічний</a:t>
            </a:r>
            <a:r>
              <a:rPr lang="uk-UA" sz="3600" b="1" dirty="0" smtClean="0"/>
              <a:t>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зняття формувача ясен</a:t>
            </a:r>
            <a:endParaRPr lang="ru-RU" sz="3600" b="1" dirty="0"/>
          </a:p>
        </p:txBody>
      </p:sp>
      <p:pic>
        <p:nvPicPr>
          <p:cNvPr id="19458" name="Picture 2" descr="Картинки по запросу формувачі ясен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039"/>
          <a:stretch/>
        </p:blipFill>
        <p:spPr bwMode="auto">
          <a:xfrm>
            <a:off x="1954560" y="3567792"/>
            <a:ext cx="5401802" cy="314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7" y="1628800"/>
            <a:ext cx="8499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Постановка формувача ясен здійснюється з метою: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 smtClean="0"/>
              <a:t>Хорошої колової адаптації навколо тканин імплантату;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 smtClean="0"/>
              <a:t>Можливості збільшення вестибулярного об</a:t>
            </a:r>
            <a:r>
              <a:rPr lang="en-US" sz="2000" dirty="0" smtClean="0"/>
              <a:t>’</a:t>
            </a:r>
            <a:r>
              <a:rPr lang="uk-UA" sz="2000" dirty="0" err="1" smtClean="0"/>
              <a:t>єму</a:t>
            </a:r>
            <a:r>
              <a:rPr lang="uk-UA" sz="2000" dirty="0" smtClean="0"/>
              <a:t> м</a:t>
            </a:r>
            <a:r>
              <a:rPr lang="en-US" sz="2000" dirty="0" smtClean="0"/>
              <a:t>’</a:t>
            </a:r>
            <a:r>
              <a:rPr lang="uk-UA" sz="2000" dirty="0" smtClean="0"/>
              <a:t>яких тканин;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 smtClean="0"/>
              <a:t> Формування міжзубних сосочків між імплантатом і зубом, або ж між імплантатами;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000" dirty="0" smtClean="0"/>
              <a:t>Створення фестончастого ясенного контуру.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415554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етапи зняття відбитків закритою ложко</a:t>
            </a:r>
            <a:r>
              <a:rPr lang="uk-UA" sz="3600" b="1" dirty="0"/>
              <a:t>ю</a:t>
            </a:r>
            <a:endParaRPr lang="ru-RU" sz="36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13" t="10178" r="25011" b="8589"/>
          <a:stretch/>
        </p:blipFill>
        <p:spPr bwMode="auto">
          <a:xfrm>
            <a:off x="179512" y="1748610"/>
            <a:ext cx="2639888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77" t="14120" r="27734" b="10205"/>
          <a:stretch/>
        </p:blipFill>
        <p:spPr bwMode="auto">
          <a:xfrm>
            <a:off x="3209160" y="1751112"/>
            <a:ext cx="2736304" cy="2025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53" y="3764834"/>
            <a:ext cx="302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1.Встановлений імплантат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137152" y="3776807"/>
            <a:ext cx="2869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2. Постановка </a:t>
            </a:r>
            <a:r>
              <a:rPr lang="uk-UA" dirty="0" err="1" smtClean="0"/>
              <a:t>трансфера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74861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1.</a:t>
            </a:r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57" t="9251" r="26139" b="9445"/>
          <a:stretch/>
        </p:blipFill>
        <p:spPr bwMode="auto">
          <a:xfrm>
            <a:off x="6300192" y="1748610"/>
            <a:ext cx="2587131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93936" y="3776807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3. Зняття відбитку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09160" y="174861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339550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3.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16" r="27979" b="9330"/>
          <a:stretch/>
        </p:blipFill>
        <p:spPr bwMode="auto">
          <a:xfrm>
            <a:off x="378571" y="4246177"/>
            <a:ext cx="2316956" cy="2077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37737" y="498181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4.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80134" y="6372742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4. Виймання відбитку</a:t>
            </a:r>
            <a:endParaRPr lang="ru-RU" dirty="0"/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88" r="26775" b="11010"/>
          <a:stretch/>
        </p:blipFill>
        <p:spPr bwMode="auto">
          <a:xfrm>
            <a:off x="3372355" y="4246178"/>
            <a:ext cx="2399290" cy="2077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64088" y="498181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5.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95792" y="6234242"/>
            <a:ext cx="31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5. Виймання трансферу і постановка його у відбиток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999141" y="4187529"/>
            <a:ext cx="31371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Додаткові маніпуляції з трансфером після постановки його у відбиток погіршують точність відбитку. Тому цей метод є менш точним, ніж метод відкритої ложки.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51097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етапи зняття відбитків відкритою ложко</a:t>
            </a:r>
            <a:r>
              <a:rPr lang="uk-UA" sz="3600" b="1" dirty="0"/>
              <a:t>ю</a:t>
            </a:r>
            <a:endParaRPr lang="ru-RU" sz="36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11" t="11783" r="33639" b="36967"/>
          <a:stretch/>
        </p:blipFill>
        <p:spPr bwMode="auto">
          <a:xfrm>
            <a:off x="179512" y="1751112"/>
            <a:ext cx="4964718" cy="3262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4230" y="2276872"/>
            <a:ext cx="383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1. Постановка </a:t>
            </a:r>
            <a:r>
              <a:rPr lang="uk-UA" sz="2400" dirty="0" err="1" smtClean="0"/>
              <a:t>трансфера</a:t>
            </a:r>
            <a:r>
              <a:rPr lang="uk-UA" sz="2400" dirty="0" smtClean="0"/>
              <a:t> </a:t>
            </a:r>
            <a:endParaRPr lang="ru-RU" sz="24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57" t="5258" r="8390" b="15532"/>
          <a:stretch/>
        </p:blipFill>
        <p:spPr bwMode="auto">
          <a:xfrm>
            <a:off x="3646536" y="3501008"/>
            <a:ext cx="5334001" cy="3253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4792" y="5445224"/>
            <a:ext cx="336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2. Фіксація </a:t>
            </a:r>
            <a:r>
              <a:rPr lang="uk-UA" sz="2400" dirty="0" err="1" smtClean="0"/>
              <a:t>трансфера</a:t>
            </a:r>
            <a:r>
              <a:rPr lang="uk-UA" sz="2400" dirty="0" smtClean="0"/>
              <a:t> за допомогою </a:t>
            </a:r>
            <a:r>
              <a:rPr lang="uk-UA" sz="2400" dirty="0" err="1" smtClean="0"/>
              <a:t>винта</a:t>
            </a:r>
            <a:r>
              <a:rPr lang="uk-UA" sz="2400" dirty="0" smtClean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8220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етапи зняття відбитків відкритою ложко</a:t>
            </a:r>
            <a:r>
              <a:rPr lang="uk-UA" sz="3600" b="1" dirty="0"/>
              <a:t>ю</a:t>
            </a:r>
            <a:endParaRPr lang="ru-RU" sz="3600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69" t="-218" r="8645" b="28834"/>
          <a:stretch/>
        </p:blipFill>
        <p:spPr bwMode="auto">
          <a:xfrm>
            <a:off x="251520" y="1751112"/>
            <a:ext cx="4998615" cy="2700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1929459"/>
            <a:ext cx="3600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3. Нанесення </a:t>
            </a:r>
            <a:r>
              <a:rPr lang="uk-UA" sz="2400" dirty="0" err="1" smtClean="0"/>
              <a:t>відбитковго</a:t>
            </a:r>
            <a:r>
              <a:rPr lang="uk-UA" sz="2400" dirty="0" smtClean="0"/>
              <a:t> матеріалу навколо трансферу</a:t>
            </a:r>
            <a:endParaRPr lang="ru-RU" sz="2400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71" t="2877" r="8590" b="10970"/>
          <a:stretch/>
        </p:blipFill>
        <p:spPr bwMode="auto">
          <a:xfrm>
            <a:off x="4211960" y="3645024"/>
            <a:ext cx="4680520" cy="3046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338" y="5168051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4. Зняття відбитку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7494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етапи зняття відбитків відкритою ложко</a:t>
            </a:r>
            <a:r>
              <a:rPr lang="uk-UA" sz="3600" b="1" dirty="0"/>
              <a:t>ю</a:t>
            </a:r>
            <a:endParaRPr lang="ru-RU" sz="36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49" t="7574" r="11204" b="15406"/>
          <a:stretch/>
        </p:blipFill>
        <p:spPr bwMode="auto">
          <a:xfrm>
            <a:off x="323528" y="1751112"/>
            <a:ext cx="4680857" cy="2928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08713" y="2262063"/>
            <a:ext cx="318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5. Відкручення </a:t>
            </a:r>
            <a:r>
              <a:rPr lang="uk-UA" sz="2400" dirty="0" err="1" smtClean="0"/>
              <a:t>винта</a:t>
            </a:r>
            <a:endParaRPr lang="ru-RU" sz="2400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23" t="2533" r="8087" b="11944"/>
          <a:stretch/>
        </p:blipFill>
        <p:spPr bwMode="auto">
          <a:xfrm>
            <a:off x="3923928" y="3356992"/>
            <a:ext cx="5092157" cy="3252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3528" y="515719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6. Виймання </a:t>
            </a:r>
            <a:r>
              <a:rPr lang="uk-UA" sz="2400" dirty="0" err="1" smtClean="0"/>
              <a:t>відбиткової</a:t>
            </a:r>
            <a:r>
              <a:rPr lang="uk-UA" sz="2400" dirty="0" smtClean="0"/>
              <a:t> ложки та оцінка відбитку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14510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етапи зняття відбитків відкритою ложко</a:t>
            </a:r>
            <a:r>
              <a:rPr lang="uk-UA" sz="3600" b="1" dirty="0"/>
              <a:t>ю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308713" y="2262063"/>
            <a:ext cx="353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5. Встановлення у відбиток аналогів імплантатів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5157191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6. Виготовлення моделей</a:t>
            </a:r>
            <a:endParaRPr lang="ru-RU" sz="24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03" t="7137" r="9501" b="9171"/>
          <a:stretch/>
        </p:blipFill>
        <p:spPr bwMode="auto">
          <a:xfrm>
            <a:off x="395536" y="1751112"/>
            <a:ext cx="4466005" cy="2902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97" t="10071" r="9489" b="10419"/>
          <a:stretch/>
        </p:blipFill>
        <p:spPr bwMode="auto">
          <a:xfrm>
            <a:off x="3851920" y="3646983"/>
            <a:ext cx="4973033" cy="305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7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7667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/>
              <a:t>в</a:t>
            </a:r>
            <a:r>
              <a:rPr lang="uk-UA" sz="3600" b="1" dirty="0" smtClean="0"/>
              <a:t>аріанти ортопедичної реабілітації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8158" y="1628800"/>
            <a:ext cx="85623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400" dirty="0" smtClean="0"/>
              <a:t>З використанням стандартного </a:t>
            </a:r>
            <a:r>
              <a:rPr lang="uk-UA" sz="2400" dirty="0" err="1" smtClean="0"/>
              <a:t>абатменту</a:t>
            </a:r>
            <a:r>
              <a:rPr lang="uk-UA" sz="2400" dirty="0" smtClean="0"/>
              <a:t>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dirty="0"/>
              <a:t> </a:t>
            </a:r>
            <a:r>
              <a:rPr lang="uk-UA" sz="2400" dirty="0" smtClean="0"/>
              <a:t>з препарування стандартного </a:t>
            </a:r>
            <a:r>
              <a:rPr lang="uk-UA" sz="2400" dirty="0" err="1" smtClean="0"/>
              <a:t>абатменту</a:t>
            </a:r>
            <a:r>
              <a:rPr lang="uk-UA" sz="2400" dirty="0" smtClean="0"/>
              <a:t> в клініці;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dirty="0" smtClean="0"/>
              <a:t>з препаруванням стандартного </a:t>
            </a:r>
            <a:r>
              <a:rPr lang="uk-UA" sz="2400" dirty="0" err="1" smtClean="0"/>
              <a:t>абатменту</a:t>
            </a:r>
            <a:r>
              <a:rPr lang="uk-UA" sz="2400" dirty="0" smtClean="0"/>
              <a:t> в лабораторії.</a:t>
            </a:r>
          </a:p>
          <a:p>
            <a:r>
              <a:rPr lang="uk-UA" sz="2400" dirty="0" smtClean="0"/>
              <a:t>2. З використанням індивідуального </a:t>
            </a:r>
            <a:r>
              <a:rPr lang="uk-UA" sz="2400" dirty="0" err="1" smtClean="0"/>
              <a:t>абатменту</a:t>
            </a:r>
            <a:r>
              <a:rPr lang="uk-UA" sz="2400" dirty="0" smtClean="0"/>
              <a:t> або фрезованого стандартного.</a:t>
            </a:r>
            <a:endParaRPr lang="ru-RU" sz="2400" dirty="0"/>
          </a:p>
        </p:txBody>
      </p:sp>
      <p:pic>
        <p:nvPicPr>
          <p:cNvPr id="26626" name="Picture 2" descr="Картинки по запросу стандартні абатмен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81" y="3645022"/>
            <a:ext cx="6703438" cy="308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9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11967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вибір </a:t>
            </a:r>
            <a:r>
              <a:rPr lang="uk-UA" sz="3600" b="1" dirty="0" err="1" smtClean="0"/>
              <a:t>абатменту</a:t>
            </a:r>
            <a:r>
              <a:rPr lang="uk-UA" sz="3600" b="1" dirty="0" smtClean="0"/>
              <a:t> для конкретної клінічної ситуації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2333685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/>
              <a:t>стандартний</a:t>
            </a:r>
            <a:r>
              <a:rPr lang="ru-RU" dirty="0"/>
              <a:t> </a:t>
            </a:r>
            <a:r>
              <a:rPr lang="ru-RU" dirty="0" err="1" smtClean="0"/>
              <a:t>абатмент</a:t>
            </a:r>
            <a:r>
              <a:rPr lang="en-US" dirty="0" smtClean="0"/>
              <a:t>.</a:t>
            </a:r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 smtClean="0"/>
          </a:p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 smtClean="0"/>
              <a:t>Кутовий</a:t>
            </a: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/>
          </a:p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/>
              <a:t>тимчасовий</a:t>
            </a:r>
            <a:r>
              <a:rPr lang="ru-RU" dirty="0"/>
              <a:t> (</a:t>
            </a:r>
            <a:r>
              <a:rPr lang="ru-RU" dirty="0" err="1"/>
              <a:t>інакше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формувач</a:t>
            </a:r>
            <a:r>
              <a:rPr lang="ru-RU" dirty="0"/>
              <a:t> </a:t>
            </a:r>
            <a:r>
              <a:rPr lang="ru-RU" dirty="0" err="1"/>
              <a:t>десни</a:t>
            </a:r>
            <a:r>
              <a:rPr lang="ru-RU" dirty="0" smtClean="0"/>
              <a:t>)</a:t>
            </a: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/>
          </a:p>
          <a:p>
            <a:pPr marL="285750" indent="-285750" fontAlgn="base">
              <a:buFont typeface="Wingdings" pitchFamily="2" charset="2"/>
              <a:buChar char="v"/>
            </a:pPr>
            <a:r>
              <a:rPr lang="ru-RU" dirty="0" err="1" smtClean="0"/>
              <a:t>Кульковий</a:t>
            </a: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en-US" dirty="0" smtClean="0"/>
          </a:p>
          <a:p>
            <a:pPr marL="285750" indent="-285750" fontAlgn="base"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33794" name="Picture 2" descr="Картинки по запросу стандартный абатме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904015"/>
            <a:ext cx="2592288" cy="1953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Картинки по запросу кутовий абатмен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916832"/>
            <a:ext cx="1224136" cy="267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Картинки по запросу ball abutm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060848"/>
            <a:ext cx="1844994" cy="2213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Картинки по запросу healing abut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913784"/>
            <a:ext cx="194421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2" name="Picture 10" descr="Картинки по запросу direct abutmen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3645024"/>
            <a:ext cx="2428875" cy="3781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691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8047" y="908720"/>
            <a:ext cx="8640960" cy="3384376"/>
          </a:xfrm>
        </p:spPr>
        <p:txBody>
          <a:bodyPr anchor="t">
            <a:normAutofit/>
          </a:bodyPr>
          <a:lstStyle/>
          <a:p>
            <a:r>
              <a:rPr lang="uk-UA" b="1" dirty="0" smtClean="0"/>
              <a:t>Абсолютні місцеві: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Хронічні запальні і пухлинні процеси кісткової тканини (остеомієліт, злоякісні пухлини, </a:t>
            </a:r>
            <a:r>
              <a:rPr lang="uk-UA" dirty="0" err="1" smtClean="0"/>
              <a:t>херувізм</a:t>
            </a:r>
            <a:r>
              <a:rPr lang="uk-UA" dirty="0" smtClean="0"/>
              <a:t>);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Злоякісні пухлини СОПР;</a:t>
            </a:r>
          </a:p>
          <a:p>
            <a:r>
              <a:rPr lang="uk-UA" b="1" dirty="0" smtClean="0"/>
              <a:t>Відносні місцеві: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Зменшення об</a:t>
            </a:r>
            <a:r>
              <a:rPr lang="en-US" dirty="0" smtClean="0"/>
              <a:t>’</a:t>
            </a:r>
            <a:r>
              <a:rPr lang="uk-UA" dirty="0" err="1" smtClean="0"/>
              <a:t>єму</a:t>
            </a:r>
            <a:r>
              <a:rPr lang="uk-UA" dirty="0" smtClean="0"/>
              <a:t>  кісткової тканини;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Неврологічні синдроми (невралгія трійчастого нерва, </a:t>
            </a:r>
            <a:r>
              <a:rPr lang="uk-UA" dirty="0" err="1" smtClean="0"/>
              <a:t>нейропатія</a:t>
            </a:r>
            <a:r>
              <a:rPr lang="uk-UA" dirty="0" smtClean="0"/>
              <a:t>, неврит, </a:t>
            </a:r>
            <a:r>
              <a:rPr lang="uk-UA" dirty="0" err="1" smtClean="0"/>
              <a:t>плексалгія</a:t>
            </a:r>
            <a:r>
              <a:rPr lang="uk-UA" dirty="0" smtClean="0"/>
              <a:t>);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Наявність кіст, доброякісних пухлин;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Місцеві </a:t>
            </a:r>
            <a:r>
              <a:rPr lang="uk-UA" sz="3600" b="1" dirty="0" err="1" smtClean="0"/>
              <a:t>протипокази</a:t>
            </a:r>
            <a:r>
              <a:rPr lang="uk-UA" sz="3600" b="1" dirty="0" smtClean="0"/>
              <a:t> до імплантації</a:t>
            </a:r>
            <a:endParaRPr lang="ru-RU" sz="3600" b="1" dirty="0"/>
          </a:p>
        </p:txBody>
      </p:sp>
      <p:pic>
        <p:nvPicPr>
          <p:cNvPr id="3074" name="Picture 2" descr="C:\Users\Windows\Desktop\Новая папка (3)\JClinImagingSci_2013_3_1_3_106616_u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291964"/>
            <a:ext cx="4752528" cy="2566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методика отримання </a:t>
            </a:r>
            <a:r>
              <a:rPr lang="uk-UA" sz="3600" b="1" dirty="0" err="1" smtClean="0"/>
              <a:t>одоетапного</a:t>
            </a:r>
            <a:r>
              <a:rPr lang="uk-UA" sz="3600" b="1" dirty="0" smtClean="0"/>
              <a:t> двошарового відбитку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4467" y="4869160"/>
            <a:ext cx="374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2. Нанесення </a:t>
            </a:r>
            <a:r>
              <a:rPr lang="uk-UA" sz="2400" dirty="0" err="1" smtClean="0"/>
              <a:t>адгезиву</a:t>
            </a:r>
            <a:r>
              <a:rPr lang="uk-UA" sz="2400" dirty="0" smtClean="0"/>
              <a:t> на поверхню ложки (для кращої фіксації маси)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5436096" y="2348880"/>
            <a:ext cx="3204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1. Фіксація </a:t>
            </a:r>
            <a:r>
              <a:rPr lang="uk-UA" sz="2400" dirty="0" err="1" smtClean="0"/>
              <a:t>абатменів</a:t>
            </a:r>
            <a:endParaRPr lang="ru-RU" sz="24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537" r="7161" b="8642"/>
          <a:stretch/>
        </p:blipFill>
        <p:spPr bwMode="auto">
          <a:xfrm>
            <a:off x="130334" y="1843810"/>
            <a:ext cx="5305762" cy="274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16" t="10550" r="14902" b="9154"/>
          <a:stretch/>
        </p:blipFill>
        <p:spPr bwMode="auto">
          <a:xfrm>
            <a:off x="4283968" y="3845835"/>
            <a:ext cx="4525011" cy="286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322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методика отримання </a:t>
            </a:r>
            <a:r>
              <a:rPr lang="uk-UA" sz="3600" b="1" dirty="0" err="1" smtClean="0"/>
              <a:t>одоетапного</a:t>
            </a:r>
            <a:r>
              <a:rPr lang="uk-UA" sz="3600" b="1" dirty="0" smtClean="0"/>
              <a:t> двошарового відбитку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2420887"/>
            <a:ext cx="3369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3. Нанесення </a:t>
            </a:r>
            <a:r>
              <a:rPr lang="uk-UA" sz="2400" dirty="0" err="1" smtClean="0"/>
              <a:t>відбиткової</a:t>
            </a:r>
            <a:r>
              <a:rPr lang="uk-UA" sz="2400" dirty="0" smtClean="0"/>
              <a:t> маси на ложку</a:t>
            </a:r>
            <a:endParaRPr lang="ru-RU" sz="24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7" t="8534" r="3549" b="10435"/>
          <a:stretch/>
        </p:blipFill>
        <p:spPr bwMode="auto">
          <a:xfrm>
            <a:off x="323528" y="1844824"/>
            <a:ext cx="4947502" cy="2680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3" t="5068" r="361" b="14339"/>
          <a:stretch/>
        </p:blipFill>
        <p:spPr bwMode="auto">
          <a:xfrm>
            <a:off x="3635896" y="3933056"/>
            <a:ext cx="524841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119" y="5198098"/>
            <a:ext cx="3374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4. Нанесення </a:t>
            </a:r>
            <a:r>
              <a:rPr lang="uk-UA" sz="2400" dirty="0" err="1" smtClean="0"/>
              <a:t>корегуючої</a:t>
            </a:r>
            <a:r>
              <a:rPr lang="uk-UA" sz="2400" dirty="0" smtClean="0"/>
              <a:t> маси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16715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методика отримання </a:t>
            </a:r>
            <a:r>
              <a:rPr lang="uk-UA" sz="3600" b="1" dirty="0" err="1" smtClean="0"/>
              <a:t>одоетапного</a:t>
            </a:r>
            <a:r>
              <a:rPr lang="uk-UA" sz="3600" b="1" dirty="0" smtClean="0"/>
              <a:t> двошарового відбитку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2420887"/>
            <a:ext cx="3369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3. Нанесення </a:t>
            </a:r>
            <a:r>
              <a:rPr lang="uk-UA" sz="2400" dirty="0" err="1" smtClean="0"/>
              <a:t>корегуючої</a:t>
            </a:r>
            <a:r>
              <a:rPr lang="uk-UA" sz="2400" dirty="0" smtClean="0"/>
              <a:t> маси в ділянці </a:t>
            </a:r>
            <a:r>
              <a:rPr lang="uk-UA" sz="2400" dirty="0" err="1" smtClean="0"/>
              <a:t>абатмену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64102" y="5233933"/>
            <a:ext cx="3374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4. Зняття відбитку</a:t>
            </a:r>
            <a:endParaRPr lang="ru-RU" sz="2400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358" r="27344" b="7765"/>
          <a:stretch/>
        </p:blipFill>
        <p:spPr bwMode="auto">
          <a:xfrm>
            <a:off x="323528" y="1771323"/>
            <a:ext cx="4896544" cy="2943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52" t="17396" r="17273" b="12680"/>
          <a:stretch/>
        </p:blipFill>
        <p:spPr bwMode="auto">
          <a:xfrm>
            <a:off x="3636236" y="3723880"/>
            <a:ext cx="5186401" cy="2948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710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9168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виготовлення робочих моделей та постановка в </a:t>
            </a:r>
            <a:r>
              <a:rPr lang="uk-UA" sz="3600" b="1" dirty="0" err="1" smtClean="0"/>
              <a:t>артикулятор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23529" y="5301208"/>
            <a:ext cx="8640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/>
              <a:t>Постановка в </a:t>
            </a:r>
            <a:r>
              <a:rPr lang="uk-UA" sz="2000" dirty="0" err="1" smtClean="0"/>
              <a:t>артикулятор</a:t>
            </a:r>
            <a:r>
              <a:rPr lang="uk-UA" sz="2000" dirty="0" smtClean="0"/>
              <a:t> забезпечується з метою виявлення </a:t>
            </a:r>
            <a:r>
              <a:rPr lang="uk-UA" sz="2000" dirty="0" err="1" smtClean="0"/>
              <a:t>супраконтактів</a:t>
            </a:r>
            <a:r>
              <a:rPr lang="uk-UA" sz="2000" dirty="0" smtClean="0"/>
              <a:t>, оцінки </a:t>
            </a:r>
            <a:r>
              <a:rPr lang="uk-UA" sz="2000" dirty="0" err="1" smtClean="0"/>
              <a:t>трансверзальних</a:t>
            </a:r>
            <a:r>
              <a:rPr lang="uk-UA" sz="2000" dirty="0" smtClean="0"/>
              <a:t> та сагітальних співвідношень зубів і зубних рядів, глибини різцевого перекриття, </a:t>
            </a:r>
            <a:r>
              <a:rPr lang="uk-UA" sz="2000" dirty="0" err="1" smtClean="0"/>
              <a:t>вираженості</a:t>
            </a:r>
            <a:r>
              <a:rPr lang="uk-UA" sz="2000" dirty="0" smtClean="0"/>
              <a:t> бугрів бокових зубів, </a:t>
            </a:r>
            <a:r>
              <a:rPr lang="uk-UA" sz="2000" dirty="0" err="1" smtClean="0"/>
              <a:t>вісьових</a:t>
            </a:r>
            <a:r>
              <a:rPr lang="uk-UA" sz="2000" dirty="0" smtClean="0"/>
              <a:t> співвідношень беззубих відділів альвеолярних відділів. </a:t>
            </a:r>
            <a:endParaRPr lang="ru-RU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97" t="10071" r="9489" b="10419"/>
          <a:stretch/>
        </p:blipFill>
        <p:spPr bwMode="auto">
          <a:xfrm>
            <a:off x="107504" y="1833701"/>
            <a:ext cx="4973033" cy="305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04" t="8927" r="8716" b="8355"/>
          <a:stretch/>
        </p:blipFill>
        <p:spPr bwMode="auto">
          <a:xfrm>
            <a:off x="4427984" y="2492896"/>
            <a:ext cx="4436842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71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62068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виготовлення ясенної маски</a:t>
            </a:r>
            <a:endParaRPr lang="ru-RU" sz="3600" b="1" dirty="0"/>
          </a:p>
        </p:txBody>
      </p:sp>
      <p:pic>
        <p:nvPicPr>
          <p:cNvPr id="1027" name="Picture 3" descr="C:\Users\HP\Desktop\1`2345667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356992"/>
            <a:ext cx="5477173" cy="325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5536" y="1772816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МАСКА ЯСЕННА — </a:t>
            </a:r>
            <a:r>
              <a:rPr lang="ru-RU" sz="2400" dirty="0" err="1" smtClean="0"/>
              <a:t>спеціальний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силіконовий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матеріал</a:t>
            </a:r>
            <a:r>
              <a:rPr lang="ru-RU" sz="2400" dirty="0" smtClean="0"/>
              <a:t>, </a:t>
            </a:r>
            <a:r>
              <a:rPr lang="ru-RU" sz="2400" dirty="0" err="1" smtClean="0"/>
              <a:t>який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використовується</a:t>
            </a:r>
            <a:r>
              <a:rPr lang="ru-RU" sz="2400" dirty="0" smtClean="0"/>
              <a:t> для </a:t>
            </a:r>
            <a:r>
              <a:rPr lang="ru-RU" sz="2400" dirty="0" err="1" smtClean="0"/>
              <a:t>імітації</a:t>
            </a:r>
            <a:r>
              <a:rPr lang="ru-RU" sz="2400" dirty="0" smtClean="0"/>
              <a:t> </a:t>
            </a:r>
            <a:r>
              <a:rPr lang="ru-RU" sz="2400" dirty="0" err="1" smtClean="0"/>
              <a:t>слизової</a:t>
            </a:r>
            <a:r>
              <a:rPr lang="ru-RU" sz="2400" dirty="0" smtClean="0"/>
              <a:t> </a:t>
            </a:r>
            <a:r>
              <a:rPr lang="ru-RU" sz="2400" dirty="0" err="1" smtClean="0"/>
              <a:t>оболонки</a:t>
            </a:r>
            <a:r>
              <a:rPr lang="ru-RU" sz="2400" dirty="0" smtClean="0"/>
              <a:t> на </a:t>
            </a:r>
            <a:r>
              <a:rPr lang="ru-RU" sz="2400" dirty="0" err="1" smtClean="0"/>
              <a:t>гіпсовій</a:t>
            </a:r>
            <a:r>
              <a:rPr lang="ru-RU" sz="2400" dirty="0" smtClean="0"/>
              <a:t> </a:t>
            </a:r>
            <a:r>
              <a:rPr lang="ru-RU" sz="2400" dirty="0" err="1" smtClean="0"/>
              <a:t>моделі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час </a:t>
            </a:r>
            <a:r>
              <a:rPr lang="ru-RU" sz="2400" dirty="0" err="1" smtClean="0"/>
              <a:t>виготовлення</a:t>
            </a:r>
            <a:r>
              <a:rPr lang="ru-RU" sz="2400" dirty="0" smtClean="0"/>
              <a:t> протеза.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постановка </a:t>
            </a:r>
            <a:r>
              <a:rPr lang="uk-UA" sz="3600" b="1" dirty="0" err="1" smtClean="0"/>
              <a:t>абатменту</a:t>
            </a:r>
            <a:r>
              <a:rPr lang="uk-UA" sz="3600" b="1" dirty="0" smtClean="0"/>
              <a:t> та нанесення маркувань</a:t>
            </a:r>
            <a:endParaRPr lang="ru-RU" sz="3600" b="1" dirty="0"/>
          </a:p>
        </p:txBody>
      </p:sp>
      <p:pic>
        <p:nvPicPr>
          <p:cNvPr id="2050" name="Picture 2" descr="C:\Users\HP\Desktop\1`2345667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536504" cy="2563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HP\Desktop\1`2345667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05064"/>
            <a:ext cx="49208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207505" y="2564904"/>
            <a:ext cx="3648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1.Постановка </a:t>
            </a:r>
            <a:r>
              <a:rPr lang="uk-UA" sz="2400" dirty="0" err="1" smtClean="0"/>
              <a:t>абатменту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2. Нанесення маркування для препарування </a:t>
            </a:r>
            <a:r>
              <a:rPr lang="uk-UA" sz="2400" dirty="0" err="1" smtClean="0"/>
              <a:t>абатменту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836712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препарування </a:t>
            </a:r>
            <a:r>
              <a:rPr lang="uk-UA" sz="3600" b="1" dirty="0" err="1" smtClean="0"/>
              <a:t>абатменту</a:t>
            </a:r>
            <a:r>
              <a:rPr lang="uk-UA" sz="3600" b="1" dirty="0" smtClean="0"/>
              <a:t> та перевірка </a:t>
            </a:r>
            <a:r>
              <a:rPr lang="uk-UA" sz="3600" b="1" dirty="0" err="1" smtClean="0"/>
              <a:t>оклюзійних</a:t>
            </a:r>
            <a:r>
              <a:rPr lang="uk-UA" sz="3600" b="1" dirty="0" smtClean="0"/>
              <a:t> співвідношень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91903" y="2564904"/>
            <a:ext cx="407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3.Препарування </a:t>
            </a:r>
            <a:r>
              <a:rPr lang="uk-UA" sz="2400" dirty="0" err="1" smtClean="0"/>
              <a:t>абатменту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4. Перевірка </a:t>
            </a:r>
            <a:r>
              <a:rPr lang="uk-UA" sz="2400" dirty="0" err="1" smtClean="0"/>
              <a:t>оклюзійних</a:t>
            </a:r>
            <a:r>
              <a:rPr lang="uk-UA" sz="2400" dirty="0" smtClean="0"/>
              <a:t> співвідношень</a:t>
            </a:r>
            <a:endParaRPr lang="uk-UA" sz="2400" dirty="0"/>
          </a:p>
        </p:txBody>
      </p:sp>
      <p:pic>
        <p:nvPicPr>
          <p:cNvPr id="3074" name="Picture 2" descr="C:\Users\HP\Desktop\1`2345667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68933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HP\Desktop\1`2345667\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776890"/>
            <a:ext cx="5012978" cy="2929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лиття металевих каркасів та нанесення керамічних мас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71017" y="2564904"/>
            <a:ext cx="3321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5.Відливання каркасів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6. Нанесення керамічних мас та спікання кераміки</a:t>
            </a:r>
            <a:endParaRPr lang="uk-UA" sz="2400" dirty="0"/>
          </a:p>
        </p:txBody>
      </p:sp>
      <p:pic>
        <p:nvPicPr>
          <p:cNvPr id="4098" name="Picture 2" descr="C:\Users\HP\Desktop\1`2345667\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16832"/>
            <a:ext cx="4740505" cy="280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HP\Desktop\1`2345667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6691" y="3861049"/>
            <a:ext cx="5094283" cy="276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434481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виготовлення незнімної конструкції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6023" y="1484784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Виготовлення  коронки (або </a:t>
            </a:r>
            <a:r>
              <a:rPr lang="uk-UA" dirty="0" err="1" smtClean="0"/>
              <a:t>мостоподібного</a:t>
            </a:r>
            <a:r>
              <a:rPr lang="uk-UA" dirty="0" smtClean="0"/>
              <a:t> протезу) з опорою на імплантати не відрізняється від класичного виготовлення металокерамічної коронки з опорою на </a:t>
            </a:r>
            <a:r>
              <a:rPr lang="uk-UA" dirty="0" err="1" smtClean="0"/>
              <a:t>культю</a:t>
            </a:r>
            <a:r>
              <a:rPr lang="uk-UA" dirty="0" smtClean="0"/>
              <a:t> зуба (або куксо-кореневу вкладку).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62" t="11426" r="9958" b="8742"/>
          <a:stretch/>
        </p:blipFill>
        <p:spPr bwMode="auto">
          <a:xfrm>
            <a:off x="1331640" y="2564903"/>
            <a:ext cx="6480720" cy="4022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1478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фіксація положення </a:t>
            </a:r>
            <a:r>
              <a:rPr lang="uk-UA" sz="3600" b="1" dirty="0" err="1" smtClean="0"/>
              <a:t>абатменту</a:t>
            </a:r>
            <a:r>
              <a:rPr lang="uk-UA" sz="3600" b="1" dirty="0" smtClean="0"/>
              <a:t> та видалення </a:t>
            </a:r>
            <a:r>
              <a:rPr lang="uk-UA" sz="3600" b="1" dirty="0" err="1" smtClean="0"/>
              <a:t>супраструктури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2420888"/>
            <a:ext cx="460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7.Фіксація положення </a:t>
            </a:r>
            <a:r>
              <a:rPr lang="uk-UA" sz="2400" dirty="0" err="1" smtClean="0"/>
              <a:t>абатментів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85184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8. Видалення </a:t>
            </a:r>
            <a:r>
              <a:rPr lang="uk-UA" sz="2400" dirty="0" err="1" smtClean="0"/>
              <a:t>винта-заглушки</a:t>
            </a:r>
            <a:r>
              <a:rPr lang="uk-UA" sz="2400" dirty="0" smtClean="0"/>
              <a:t> </a:t>
            </a:r>
            <a:r>
              <a:rPr lang="en-US" sz="2400" dirty="0" smtClean="0"/>
              <a:t>/</a:t>
            </a:r>
            <a:r>
              <a:rPr lang="uk-UA" sz="2400" dirty="0" smtClean="0"/>
              <a:t> або формувача ясен</a:t>
            </a:r>
            <a:endParaRPr lang="uk-UA" sz="2400" dirty="0"/>
          </a:p>
        </p:txBody>
      </p:sp>
      <p:pic>
        <p:nvPicPr>
          <p:cNvPr id="5122" name="Picture 2" descr="C:\Users\HP\Desktop\1`2345667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5108130" cy="2953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HP\Desktop\1`2345667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765972"/>
            <a:ext cx="5154191" cy="288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472608"/>
          </a:xfrm>
        </p:spPr>
        <p:txBody>
          <a:bodyPr anchor="t">
            <a:normAutofit lnSpcReduction="10000"/>
          </a:bodyPr>
          <a:lstStyle/>
          <a:p>
            <a:r>
              <a:rPr lang="uk-UA" b="1" dirty="0" smtClean="0"/>
              <a:t>За матеріалом виготовлення: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Титанові;</a:t>
            </a:r>
          </a:p>
          <a:p>
            <a:pPr>
              <a:buFont typeface="Arial" pitchFamily="34" charset="0"/>
              <a:buChar char="•"/>
            </a:pPr>
            <a:r>
              <a:rPr lang="uk-UA" dirty="0" err="1" smtClean="0"/>
              <a:t>Діоксид</a:t>
            </a:r>
            <a:r>
              <a:rPr lang="uk-UA" dirty="0" smtClean="0"/>
              <a:t> цирконієві (керамічні);</a:t>
            </a:r>
          </a:p>
          <a:p>
            <a:pPr>
              <a:buFont typeface="Arial" pitchFamily="34" charset="0"/>
              <a:buChar char="•"/>
            </a:pPr>
            <a:r>
              <a:rPr lang="uk-UA" dirty="0" err="1" smtClean="0"/>
              <a:t>Кобальто-хромові</a:t>
            </a:r>
            <a:r>
              <a:rPr lang="uk-UA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На основі сплавів заліза;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Танталові.</a:t>
            </a:r>
          </a:p>
          <a:p>
            <a:r>
              <a:rPr lang="uk-UA" b="1" dirty="0" smtClean="0"/>
              <a:t>За </a:t>
            </a:r>
            <a:r>
              <a:rPr lang="uk-UA" b="1" dirty="0" err="1" smtClean="0"/>
              <a:t>біосумісністю</a:t>
            </a:r>
            <a:r>
              <a:rPr lang="uk-UA" b="1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uk-UA" dirty="0" err="1" smtClean="0"/>
              <a:t>Біотолерантні</a:t>
            </a:r>
            <a:r>
              <a:rPr lang="uk-UA" dirty="0" smtClean="0"/>
              <a:t> (КХС, нержавіюча сталь);</a:t>
            </a:r>
          </a:p>
          <a:p>
            <a:pPr>
              <a:buFont typeface="Arial" pitchFamily="34" charset="0"/>
              <a:buChar char="•"/>
            </a:pPr>
            <a:r>
              <a:rPr lang="uk-UA" dirty="0" err="1" smtClean="0"/>
              <a:t>Біоінертні</a:t>
            </a:r>
            <a:r>
              <a:rPr lang="uk-UA" dirty="0" smtClean="0"/>
              <a:t> (титанові, керамічні);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Біоактивні (покриття титанових імплантатів </a:t>
            </a:r>
            <a:r>
              <a:rPr lang="uk-UA" dirty="0" err="1" smtClean="0"/>
              <a:t>гідроксиапатитом</a:t>
            </a:r>
            <a:r>
              <a:rPr lang="uk-UA" dirty="0" smtClean="0"/>
              <a:t>, </a:t>
            </a:r>
            <a:r>
              <a:rPr lang="uk-UA" dirty="0" err="1" smtClean="0"/>
              <a:t>трикальційфосфатною</a:t>
            </a:r>
            <a:r>
              <a:rPr lang="uk-UA" dirty="0" smtClean="0"/>
              <a:t> керамікою).</a:t>
            </a:r>
          </a:p>
          <a:p>
            <a:r>
              <a:rPr lang="uk-UA" b="1" dirty="0" smtClean="0"/>
              <a:t>За формою: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Конусоподібні (коренеподібні);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Циліндричні;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Листовидні (пластинчасті).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725" y="116632"/>
            <a:ext cx="8712968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Класифікація імплантатів</a:t>
            </a:r>
            <a:endParaRPr lang="ru-RU" sz="3600" b="1" dirty="0"/>
          </a:p>
        </p:txBody>
      </p:sp>
      <p:pic>
        <p:nvPicPr>
          <p:cNvPr id="2050" name="Picture 2" descr="Картинки по запросу дентальный импланта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3041678" cy="2433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991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980728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очищення імплантату та фіксація </a:t>
            </a:r>
            <a:r>
              <a:rPr lang="uk-UA" sz="3600" b="1" dirty="0" err="1" smtClean="0"/>
              <a:t>абатменту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2420888"/>
            <a:ext cx="460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7.Очищення внутрішньої поверхні імплантату</a:t>
            </a:r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301208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8. Постановка та фіксація </a:t>
            </a:r>
            <a:r>
              <a:rPr lang="uk-UA" sz="2400" dirty="0" err="1" smtClean="0"/>
              <a:t>абатменту</a:t>
            </a:r>
            <a:endParaRPr lang="uk-UA" sz="2400" dirty="0"/>
          </a:p>
        </p:txBody>
      </p:sp>
      <p:pic>
        <p:nvPicPr>
          <p:cNvPr id="6146" name="Picture 2" descr="C:\Users\HP\Desktop\1`2345667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998021" cy="309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HP\Desktop\1`2345667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54342"/>
            <a:ext cx="5084515" cy="3093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0" y="764704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sz="3600" b="1" dirty="0" smtClean="0"/>
              <a:t>Ортопедичний етап імплантації:</a:t>
            </a:r>
            <a:br>
              <a:rPr lang="uk-UA" sz="3600" b="1" dirty="0" smtClean="0"/>
            </a:br>
            <a:r>
              <a:rPr lang="uk-UA" sz="3600" b="1" dirty="0" smtClean="0"/>
              <a:t>фіксація </a:t>
            </a:r>
            <a:r>
              <a:rPr lang="uk-UA" sz="3600" b="1" dirty="0" err="1" smtClean="0"/>
              <a:t>абатменту</a:t>
            </a:r>
            <a:r>
              <a:rPr lang="uk-UA" sz="3600" b="1" dirty="0" smtClean="0"/>
              <a:t> </a:t>
            </a:r>
            <a:r>
              <a:rPr lang="uk-UA" sz="3600" b="1" dirty="0" err="1" smtClean="0"/>
              <a:t>винтом</a:t>
            </a:r>
            <a:r>
              <a:rPr lang="uk-UA" sz="3600" b="1" dirty="0" smtClean="0"/>
              <a:t> та фіксація конструкції</a:t>
            </a:r>
            <a:endParaRPr lang="ru-RU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063345" y="2363688"/>
            <a:ext cx="3901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9. Фіксація </a:t>
            </a:r>
            <a:r>
              <a:rPr lang="uk-UA" sz="2400" dirty="0" err="1" smtClean="0"/>
              <a:t>абатменту</a:t>
            </a:r>
            <a:r>
              <a:rPr lang="uk-UA" sz="2400" dirty="0" smtClean="0"/>
              <a:t> </a:t>
            </a:r>
            <a:r>
              <a:rPr lang="uk-UA" sz="2400" dirty="0" err="1" smtClean="0"/>
              <a:t>винтом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45163" y="4972879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10. Цементна фіксація конструкції</a:t>
            </a:r>
            <a:endParaRPr lang="ru-RU" sz="2400" dirty="0"/>
          </a:p>
        </p:txBody>
      </p:sp>
      <p:pic>
        <p:nvPicPr>
          <p:cNvPr id="7170" name="Picture 2" descr="C:\Users\HP\Desktop\1`2345667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608512" cy="3026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HP\Desktop\1`2345667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6774" y="3501008"/>
            <a:ext cx="4733329" cy="313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5019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00200" y="548680"/>
            <a:ext cx="7543800" cy="914400"/>
          </a:xfrm>
        </p:spPr>
        <p:txBody>
          <a:bodyPr/>
          <a:lstStyle/>
          <a:p>
            <a:pPr algn="r"/>
            <a:r>
              <a:rPr lang="uk-UA" dirty="0" smtClean="0"/>
              <a:t>Клінічний випадок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P\Desktop\Францішек Гібел - копия\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90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Францішек Гібел - копия\IMG_6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012" y="260648"/>
            <a:ext cx="9385116" cy="6256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Desktop\Францішек Гібел - копия\IMG_6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020" y="404664"/>
            <a:ext cx="918102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Desktop\Францішек Гібел - копия\IMG_6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Desktop\Францішек Гібел - копия\IMG_6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020" y="404664"/>
            <a:ext cx="9181020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Францішек Гібел - копия\IMG_61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52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Францішек Гібел - копия\IMG_6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472608"/>
          </a:xfrm>
        </p:spPr>
        <p:txBody>
          <a:bodyPr anchor="t"/>
          <a:lstStyle/>
          <a:p>
            <a:pPr algn="just"/>
            <a:r>
              <a:rPr lang="uk-UA" dirty="0" smtClean="0"/>
              <a:t>За структурою матеріалу: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 smtClean="0"/>
              <a:t>Безпористі</a:t>
            </a:r>
            <a:r>
              <a:rPr lang="uk-UA" dirty="0" smtClean="0"/>
              <a:t>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Поверхнево-пористі;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З наскрізною пористістю;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Комбіновані.</a:t>
            </a:r>
          </a:p>
          <a:p>
            <a:pPr algn="just"/>
            <a:r>
              <a:rPr lang="uk-UA" dirty="0" smtClean="0"/>
              <a:t>За локалізацією: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 smtClean="0"/>
              <a:t>Внутрішньокісткові</a:t>
            </a:r>
            <a:r>
              <a:rPr lang="uk-UA" dirty="0" smtClean="0"/>
              <a:t> (</a:t>
            </a:r>
            <a:r>
              <a:rPr lang="uk-UA" dirty="0" err="1" smtClean="0"/>
              <a:t>ендоосальні</a:t>
            </a:r>
            <a:r>
              <a:rPr lang="uk-UA" dirty="0" smtClean="0"/>
              <a:t>);</a:t>
            </a:r>
            <a:endParaRPr lang="uk-UA" dirty="0"/>
          </a:p>
          <a:p>
            <a:pPr algn="just">
              <a:buFont typeface="Arial" pitchFamily="34" charset="0"/>
              <a:buChar char="•"/>
            </a:pPr>
            <a:r>
              <a:rPr lang="uk-UA" dirty="0" err="1" smtClean="0"/>
              <a:t>Піднадокісні</a:t>
            </a:r>
            <a:r>
              <a:rPr lang="uk-UA" dirty="0" smtClean="0"/>
              <a:t> (</a:t>
            </a:r>
            <a:r>
              <a:rPr lang="uk-UA" dirty="0" err="1" smtClean="0"/>
              <a:t>субперіостальні</a:t>
            </a:r>
            <a:r>
              <a:rPr lang="uk-UA" dirty="0" smtClean="0"/>
              <a:t>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err="1" smtClean="0"/>
              <a:t>Внутрішньослизові</a:t>
            </a:r>
            <a:r>
              <a:rPr lang="uk-UA" dirty="0" smtClean="0"/>
              <a:t>;</a:t>
            </a:r>
          </a:p>
          <a:p>
            <a:pPr algn="just"/>
            <a:r>
              <a:rPr lang="uk-UA" dirty="0" smtClean="0"/>
              <a:t>За сприйняттям жувального навантаження: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З амортизатором (</a:t>
            </a:r>
            <a:r>
              <a:rPr lang="uk-UA" dirty="0" err="1" smtClean="0"/>
              <a:t>позакістковим</a:t>
            </a:r>
            <a:r>
              <a:rPr lang="uk-UA" dirty="0" smtClean="0"/>
              <a:t>, </a:t>
            </a:r>
            <a:r>
              <a:rPr lang="uk-UA" dirty="0" err="1" smtClean="0"/>
              <a:t>внутрішньокістковим</a:t>
            </a:r>
            <a:r>
              <a:rPr lang="uk-UA" dirty="0" smtClean="0"/>
              <a:t>, </a:t>
            </a:r>
            <a:r>
              <a:rPr lang="uk-UA" dirty="0" err="1" smtClean="0"/>
              <a:t>комбі-нованим</a:t>
            </a:r>
            <a:r>
              <a:rPr lang="uk-UA" dirty="0" smtClean="0"/>
              <a:t>);</a:t>
            </a:r>
          </a:p>
          <a:p>
            <a:pPr algn="just">
              <a:buFont typeface="Arial" pitchFamily="34" charset="0"/>
              <a:buChar char="•"/>
            </a:pPr>
            <a:r>
              <a:rPr lang="uk-UA" dirty="0" smtClean="0"/>
              <a:t>Без амортизатора.</a:t>
            </a:r>
          </a:p>
          <a:p>
            <a:pPr algn="just">
              <a:buFont typeface="Arial" pitchFamily="34" charset="0"/>
              <a:buChar char="•"/>
            </a:pPr>
            <a:endParaRPr lang="uk-UA" dirty="0" smtClean="0"/>
          </a:p>
          <a:p>
            <a:pPr algn="just"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14400"/>
          </a:xfrm>
        </p:spPr>
        <p:txBody>
          <a:bodyPr/>
          <a:lstStyle/>
          <a:p>
            <a:pPr algn="ctr"/>
            <a:r>
              <a:rPr lang="uk-UA" sz="3600" b="1" dirty="0" smtClean="0"/>
              <a:t>Класифікація імплантатів</a:t>
            </a:r>
            <a:endParaRPr lang="ru-RU" sz="3600" b="1" dirty="0"/>
          </a:p>
        </p:txBody>
      </p:sp>
      <p:pic>
        <p:nvPicPr>
          <p:cNvPr id="3074" name="Picture 2" descr="Картинки по запросу дентальный импланта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33" y="1772816"/>
            <a:ext cx="5287187" cy="23762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022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Францішек Гібел - копия\IMG_6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9344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Францішек Гібел - копия\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228"/>
            <a:ext cx="9144000" cy="5907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Desktop\Францішек Гібел - копия\IMG_6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Desktop\Францішек Гібел - копия\IMG_6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Францішек Гібел - копия\IMG_6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Францішек Гібел - копия\IMG_6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Desktop\Францішек Гібел - копия\IMG_6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Desktop\Францішек Гібел - копия\IMG_6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Desktop\Францішек Гібел - копия\IMG_6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Desktop\Францішек Гібел - копия\IMG_6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4695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1311</TotalTime>
  <Words>2635</Words>
  <Application>Microsoft Office PowerPoint</Application>
  <PresentationFormat>Экран (4:3)</PresentationFormat>
  <Paragraphs>426</Paragraphs>
  <Slides>102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Базовая</vt:lpstr>
      <vt:lpstr>ДВНЗ «Ужгородський національний університет» Кафедра ортопедичної стоматології</vt:lpstr>
      <vt:lpstr>Імплантація</vt:lpstr>
      <vt:lpstr>Імплантат</vt:lpstr>
      <vt:lpstr>Покази до імплантації</vt:lpstr>
      <vt:lpstr>Покази до імплантації</vt:lpstr>
      <vt:lpstr>Загальні протипокази до імплантації</vt:lpstr>
      <vt:lpstr>Місцеві протипокази до імплантації</vt:lpstr>
      <vt:lpstr>Класифікація імплантатів</vt:lpstr>
      <vt:lpstr>Класифікація імплантатів</vt:lpstr>
      <vt:lpstr>Класифікація імплантатів</vt:lpstr>
      <vt:lpstr>ІДЕНТИФІКАЦІЯ ДЕНТАЛЬНИХ ІМПЛАНТАТІВ</vt:lpstr>
      <vt:lpstr>ІДЕНТИФІКАЦІЯ ДЕНТАЛЬНИХ ІМПЛАНТАТІВ</vt:lpstr>
      <vt:lpstr>ІДЕНТИФІКАЦІЯ ДЕНТАЛЬНИХ ІМПЛАНТАТІВ</vt:lpstr>
      <vt:lpstr>Класифікація кісткової тканини (Lekholm U., Zarb G., 1985)</vt:lpstr>
      <vt:lpstr>Класифікація кісткової тканини (Lekholm U., Zarb G., 1985)</vt:lpstr>
      <vt:lpstr>Слайд 16</vt:lpstr>
      <vt:lpstr>Класифікація кісткової тканини (Lekholm U., Zarb G., 1985)</vt:lpstr>
      <vt:lpstr>Структурні особливості імплантату</vt:lpstr>
      <vt:lpstr>Класифікація методів імплантації</vt:lpstr>
      <vt:lpstr>За терміном установки  імплантата  після  видалення  зуба</vt:lpstr>
      <vt:lpstr>За ознакою контакту з порожниною рота в момент остеоінтеграції</vt:lpstr>
      <vt:lpstr>За термінами  оклюзійного навантаження</vt:lpstr>
      <vt:lpstr>Діагностичний етап імплантації: ОПТГ</vt:lpstr>
      <vt:lpstr>Діагностичний етап імплантації: КТ</vt:lpstr>
      <vt:lpstr>Діагностичний та плановий етап імплантації:</vt:lpstr>
      <vt:lpstr>Планування імплантації:</vt:lpstr>
      <vt:lpstr>Планування імплантації:</vt:lpstr>
      <vt:lpstr>Планування імплантації: безпечна зона нижньоальвеолярного нерва</vt:lpstr>
      <vt:lpstr>Класифікація резорбції альвеолярного відростка та альвеолярної частини  (Misch and Judy, 1985) </vt:lpstr>
      <vt:lpstr>Планування імплантації: оцінка наявного резидуального кісткового гребня </vt:lpstr>
      <vt:lpstr> Класифікація атрофії щелеп  (J. Cawood та R. Howell) НИЖНЯ ЩЕЛЕПА</vt:lpstr>
      <vt:lpstr> Класифікація атрофії щелеп  (J. Cawood та R. Howell) ВЕРХНЯ ЩЕЛЕПА</vt:lpstr>
      <vt:lpstr>Планування імплантації: позиціонування імплантата </vt:lpstr>
      <vt:lpstr>Планування імплантації: позиціонування імплантата </vt:lpstr>
      <vt:lpstr>Діагностичний етап імплантації: розрахункові схеми протезів з опорою на імплантати</vt:lpstr>
      <vt:lpstr>Підготовчий етап імплантації:  </vt:lpstr>
      <vt:lpstr>Підготовчий етап імплантації:  </vt:lpstr>
      <vt:lpstr>Аугментація</vt:lpstr>
      <vt:lpstr>Аугментація</vt:lpstr>
      <vt:lpstr>Синус-ліфтинг</vt:lpstr>
      <vt:lpstr>Синус-ліфтинг</vt:lpstr>
      <vt:lpstr>Пластика м’яких тканин:</vt:lpstr>
      <vt:lpstr>Хірургічний етап імплантації: розріз і відшарування слизово-надкісного клаптя</vt:lpstr>
      <vt:lpstr>Хірургічний етап імплантації: створення кісткового ложа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Клінічний випадок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ДВНЗ «Ужгородський національний університет» Кафедра ортопедичної стоматології</dc:title>
  <dc:creator>Windows</dc:creator>
  <cp:lastModifiedBy>HP</cp:lastModifiedBy>
  <cp:revision>105</cp:revision>
  <dcterms:created xsi:type="dcterms:W3CDTF">2017-03-13T17:10:55Z</dcterms:created>
  <dcterms:modified xsi:type="dcterms:W3CDTF">2017-10-25T06:19:35Z</dcterms:modified>
</cp:coreProperties>
</file>