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5"/>
  </p:notesMasterIdLst>
  <p:handoutMasterIdLst>
    <p:handoutMasterId r:id="rId96"/>
  </p:handoutMasterIdLst>
  <p:sldIdLst>
    <p:sldId id="256" r:id="rId2"/>
    <p:sldId id="344" r:id="rId3"/>
    <p:sldId id="345" r:id="rId4"/>
    <p:sldId id="346" r:id="rId5"/>
    <p:sldId id="257" r:id="rId6"/>
    <p:sldId id="258" r:id="rId7"/>
    <p:sldId id="259" r:id="rId8"/>
    <p:sldId id="260" r:id="rId9"/>
    <p:sldId id="261" r:id="rId10"/>
    <p:sldId id="262" r:id="rId11"/>
    <p:sldId id="338" r:id="rId12"/>
    <p:sldId id="352" r:id="rId13"/>
    <p:sldId id="263" r:id="rId14"/>
    <p:sldId id="347" r:id="rId15"/>
    <p:sldId id="264" r:id="rId16"/>
    <p:sldId id="353" r:id="rId17"/>
    <p:sldId id="279" r:id="rId18"/>
    <p:sldId id="358" r:id="rId19"/>
    <p:sldId id="268" r:id="rId20"/>
    <p:sldId id="267" r:id="rId21"/>
    <p:sldId id="280" r:id="rId22"/>
    <p:sldId id="269" r:id="rId23"/>
    <p:sldId id="360" r:id="rId24"/>
    <p:sldId id="359" r:id="rId25"/>
    <p:sldId id="271" r:id="rId26"/>
    <p:sldId id="356" r:id="rId27"/>
    <p:sldId id="357" r:id="rId28"/>
    <p:sldId id="275" r:id="rId29"/>
    <p:sldId id="281" r:id="rId30"/>
    <p:sldId id="276" r:id="rId31"/>
    <p:sldId id="282" r:id="rId32"/>
    <p:sldId id="354" r:id="rId33"/>
    <p:sldId id="272" r:id="rId34"/>
    <p:sldId id="273" r:id="rId35"/>
    <p:sldId id="350" r:id="rId36"/>
    <p:sldId id="351" r:id="rId37"/>
    <p:sldId id="278" r:id="rId38"/>
    <p:sldId id="283" r:id="rId39"/>
    <p:sldId id="285" r:id="rId40"/>
    <p:sldId id="284" r:id="rId41"/>
    <p:sldId id="286" r:id="rId42"/>
    <p:sldId id="288" r:id="rId43"/>
    <p:sldId id="287" r:id="rId44"/>
    <p:sldId id="289" r:id="rId45"/>
    <p:sldId id="290" r:id="rId46"/>
    <p:sldId id="291" r:id="rId47"/>
    <p:sldId id="292" r:id="rId48"/>
    <p:sldId id="339" r:id="rId49"/>
    <p:sldId id="295" r:id="rId50"/>
    <p:sldId id="296" r:id="rId51"/>
    <p:sldId id="297" r:id="rId52"/>
    <p:sldId id="299" r:id="rId53"/>
    <p:sldId id="300" r:id="rId54"/>
    <p:sldId id="349" r:id="rId55"/>
    <p:sldId id="301" r:id="rId56"/>
    <p:sldId id="298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3" r:id="rId67"/>
    <p:sldId id="314" r:id="rId68"/>
    <p:sldId id="315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7" r:id="rId86"/>
    <p:sldId id="334" r:id="rId87"/>
    <p:sldId id="335" r:id="rId88"/>
    <p:sldId id="336" r:id="rId89"/>
    <p:sldId id="340" r:id="rId90"/>
    <p:sldId id="341" r:id="rId91"/>
    <p:sldId id="342" r:id="rId92"/>
    <p:sldId id="316" r:id="rId93"/>
    <p:sldId id="343" r:id="rId9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CCFF33"/>
    <a:srgbClr val="990099"/>
    <a:srgbClr val="DE0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 autoAdjust="0"/>
    <p:restoredTop sz="94662" autoAdjust="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12525-8E82-4428-9E29-C6F886245D8C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05450-38C2-4A1C-BCE3-96403E4E713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72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78EEE-8CE6-4780-A2EB-0D2664AE0F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953C3-FCD6-481C-815F-C7EE3606B92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6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F653-5924-477E-80DA-189B49A448A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2A2A-2A4E-4AF8-B865-058929DF88E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7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F653-5924-477E-80DA-189B49A448A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2A2A-2A4E-4AF8-B865-058929DF88E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2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F653-5924-477E-80DA-189B49A448A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2A2A-2A4E-4AF8-B865-058929DF88E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4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F653-5924-477E-80DA-189B49A448A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2A2A-2A4E-4AF8-B865-058929DF88E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6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F653-5924-477E-80DA-189B49A448A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2A2A-2A4E-4AF8-B865-058929DF88E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0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F653-5924-477E-80DA-189B49A448A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2A2A-2A4E-4AF8-B865-058929DF88E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F653-5924-477E-80DA-189B49A448A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2A2A-2A4E-4AF8-B865-058929DF88E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12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F653-5924-477E-80DA-189B49A448A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2A2A-2A4E-4AF8-B865-058929DF88E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5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F653-5924-477E-80DA-189B49A448A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2A2A-2A4E-4AF8-B865-058929DF88E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4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F653-5924-477E-80DA-189B49A448A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2A2A-2A4E-4AF8-B865-058929DF88E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2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F653-5924-477E-80DA-189B49A448A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2A2A-2A4E-4AF8-B865-058929DF88E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3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F653-5924-477E-80DA-189B49A448A4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2A2A-2A4E-4AF8-B865-058929DF88E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93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gif"/><Relationship Id="rId4" Type="http://schemas.openxmlformats.org/officeDocument/2006/relationships/image" Target="../media/image6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92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C000"/>
                </a:solidFill>
              </a:rPr>
              <a:t>Сучасні матеріали для пломбування. </a:t>
            </a:r>
            <a:r>
              <a:rPr lang="uk-UA" b="1" dirty="0" err="1">
                <a:solidFill>
                  <a:srgbClr val="FFC000"/>
                </a:solidFill>
              </a:rPr>
              <a:t>Фотополімерні</a:t>
            </a:r>
            <a:r>
              <a:rPr lang="uk-UA" b="1" dirty="0">
                <a:solidFill>
                  <a:srgbClr val="FFC000"/>
                </a:solidFill>
              </a:rPr>
              <a:t> композитні матеріали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д</a:t>
            </a:r>
            <a:r>
              <a:rPr lang="uk-UA"/>
              <a:t>.</a:t>
            </a:r>
            <a:r>
              <a:rPr lang="uk-UA" dirty="0"/>
              <a:t>мед.н.,доц. Костенко </a:t>
            </a:r>
            <a:endParaRPr lang="en-US" dirty="0"/>
          </a:p>
          <a:p>
            <a:r>
              <a:rPr lang="uk-UA" dirty="0"/>
              <a:t>Світлана Борисівна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476672"/>
            <a:ext cx="4873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Міністерство освіти та науки України</a:t>
            </a:r>
          </a:p>
          <a:p>
            <a:r>
              <a:rPr lang="uk-UA" dirty="0"/>
              <a:t>ДВНЗ Ужгородський національний університет</a:t>
            </a:r>
          </a:p>
          <a:p>
            <a:r>
              <a:rPr lang="uk-UA" dirty="0"/>
              <a:t>Стоматологічний факультет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55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Класифікація </a:t>
            </a:r>
            <a:r>
              <a:rPr lang="uk-UA" dirty="0" err="1">
                <a:solidFill>
                  <a:srgbClr val="FFFF00"/>
                </a:solidFill>
              </a:rPr>
              <a:t>пломбувальних</a:t>
            </a:r>
            <a:r>
              <a:rPr lang="uk-UA" dirty="0">
                <a:solidFill>
                  <a:srgbClr val="FFFF00"/>
                </a:solidFill>
              </a:rPr>
              <a:t> матеріалів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85689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430">
              <a:spcBef>
                <a:spcPts val="2270"/>
              </a:spcBef>
              <a:spcAft>
                <a:spcPts val="0"/>
              </a:spcAft>
            </a:pPr>
            <a:r>
              <a:rPr lang="ru-RU" sz="2400" b="1" spc="-25" dirty="0">
                <a:ea typeface="Times New Roman"/>
              </a:rPr>
              <a:t> </a:t>
            </a:r>
            <a:r>
              <a:rPr lang="uk-UA" sz="2800" b="1" spc="-25" dirty="0" err="1">
                <a:ea typeface="Times New Roman"/>
              </a:rPr>
              <a:t>Первиннотверді</a:t>
            </a:r>
            <a:r>
              <a:rPr lang="uk-UA" sz="2800" b="1" spc="-25" dirty="0">
                <a:ea typeface="Times New Roman"/>
              </a:rPr>
              <a:t>:</a:t>
            </a:r>
            <a:endParaRPr lang="ru-RU" sz="2800" b="1" dirty="0">
              <a:effectLst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02590" algn="l"/>
              </a:tabLst>
            </a:pPr>
            <a:r>
              <a:rPr lang="uk-UA" sz="2400" spc="-10" dirty="0">
                <a:ea typeface="Times New Roman"/>
              </a:rPr>
              <a:t>1  </a:t>
            </a:r>
            <a:r>
              <a:rPr lang="uk-UA" sz="2400" spc="-10" dirty="0" err="1">
                <a:ea typeface="Times New Roman"/>
              </a:rPr>
              <a:t>.Вініри</a:t>
            </a:r>
            <a:r>
              <a:rPr lang="uk-UA" sz="2400" spc="-10" dirty="0">
                <a:ea typeface="Times New Roman"/>
              </a:rPr>
              <a:t> — </a:t>
            </a:r>
            <a:r>
              <a:rPr lang="uk-UA" sz="2400" spc="-10" dirty="0" err="1">
                <a:ea typeface="Times New Roman"/>
              </a:rPr>
              <a:t>адгезивне</a:t>
            </a:r>
            <a:r>
              <a:rPr lang="uk-UA" sz="2400" spc="-10" dirty="0">
                <a:ea typeface="Times New Roman"/>
              </a:rPr>
              <a:t> облицювання.</a:t>
            </a:r>
            <a:endParaRPr lang="ru-RU" sz="2400" dirty="0">
              <a:effectLst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402590" algn="l"/>
              </a:tabLst>
            </a:pPr>
            <a:r>
              <a:rPr lang="en-US" sz="2400" spc="-15" dirty="0">
                <a:ea typeface="Times New Roman"/>
              </a:rPr>
              <a:t>2.  </a:t>
            </a:r>
            <a:r>
              <a:rPr lang="uk-UA" sz="2400" spc="-15" dirty="0">
                <a:ea typeface="Times New Roman"/>
              </a:rPr>
              <a:t>Вкладки:</a:t>
            </a:r>
            <a:endParaRPr lang="ru-RU" sz="2400" dirty="0">
              <a:effectLst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ea typeface="Times New Roman"/>
              </a:rPr>
              <a:t>-</a:t>
            </a:r>
            <a:r>
              <a:rPr lang="en-US" sz="2400" spc="-15" dirty="0">
                <a:ea typeface="Times New Roman"/>
              </a:rPr>
              <a:t> </a:t>
            </a:r>
            <a:r>
              <a:rPr lang="uk-UA" sz="2400" spc="-15" dirty="0">
                <a:ea typeface="Times New Roman"/>
              </a:rPr>
              <a:t>металеві;</a:t>
            </a:r>
            <a:endParaRPr lang="ru-RU" sz="2400" dirty="0">
              <a:effectLst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544195" algn="l"/>
              </a:tabLst>
            </a:pPr>
            <a:r>
              <a:rPr lang="uk-UA" sz="2400" dirty="0" err="1">
                <a:ea typeface="Times New Roman"/>
              </a:rPr>
              <a:t>-фарфорові</a:t>
            </a:r>
            <a:r>
              <a:rPr lang="uk-UA" sz="2400" dirty="0">
                <a:ea typeface="Times New Roman"/>
              </a:rPr>
              <a:t>;</a:t>
            </a:r>
            <a:endParaRPr lang="ru-RU" sz="2400" dirty="0">
              <a:effectLst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544195" algn="l"/>
              </a:tabLst>
            </a:pPr>
            <a:r>
              <a:rPr lang="uk-UA" sz="2400" spc="-30" dirty="0" err="1">
                <a:effectLst/>
                <a:ea typeface="Times New Roman"/>
                <a:cs typeface="Times New Roman"/>
              </a:rPr>
              <a:t>-пластмасові</a:t>
            </a:r>
            <a:r>
              <a:rPr lang="uk-UA" sz="2400" spc="-30" dirty="0">
                <a:effectLst/>
                <a:ea typeface="Times New Roman"/>
              </a:rPr>
              <a:t> (</a:t>
            </a:r>
            <a:r>
              <a:rPr lang="uk-UA" sz="2400" spc="-30" dirty="0">
                <a:effectLst/>
                <a:ea typeface="Times New Roman"/>
                <a:cs typeface="Times New Roman"/>
              </a:rPr>
              <a:t>у</a:t>
            </a:r>
            <a:r>
              <a:rPr lang="uk-UA" sz="2400" spc="-30" dirty="0">
                <a:effectLst/>
                <a:ea typeface="Times New Roman"/>
              </a:rPr>
              <a:t> </a:t>
            </a:r>
            <a:r>
              <a:rPr lang="uk-UA" sz="2400" spc="-30" dirty="0">
                <a:effectLst/>
                <a:ea typeface="Times New Roman"/>
                <a:cs typeface="Times New Roman"/>
              </a:rPr>
              <a:t>тому</a:t>
            </a:r>
            <a:r>
              <a:rPr lang="uk-UA" sz="2400" spc="-30" dirty="0">
                <a:effectLst/>
                <a:ea typeface="Times New Roman"/>
              </a:rPr>
              <a:t> </a:t>
            </a:r>
            <a:r>
              <a:rPr lang="uk-UA" sz="2400" spc="-30" dirty="0">
                <a:effectLst/>
                <a:ea typeface="Times New Roman"/>
                <a:cs typeface="Times New Roman"/>
              </a:rPr>
              <a:t>числі</a:t>
            </a:r>
            <a:r>
              <a:rPr lang="uk-UA" sz="2400" spc="-30" dirty="0">
                <a:effectLst/>
                <a:ea typeface="Times New Roman"/>
              </a:rPr>
              <a:t> </a:t>
            </a:r>
            <a:r>
              <a:rPr lang="uk-UA" sz="2400" spc="-30" dirty="0">
                <a:effectLst/>
                <a:ea typeface="Times New Roman"/>
                <a:cs typeface="Times New Roman"/>
              </a:rPr>
              <a:t>композитні</a:t>
            </a:r>
            <a:r>
              <a:rPr lang="uk-UA" sz="2400" spc="-30" dirty="0">
                <a:effectLst/>
                <a:ea typeface="Times New Roman"/>
              </a:rPr>
              <a:t>);</a:t>
            </a:r>
            <a:endParaRPr lang="ru-RU" sz="2400" dirty="0">
              <a:effectLst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544195" algn="l"/>
              </a:tabLst>
            </a:pPr>
            <a:r>
              <a:rPr lang="uk-UA" sz="2400" spc="5" dirty="0" err="1">
                <a:ea typeface="Times New Roman"/>
              </a:rPr>
              <a:t>-комбіновані</a:t>
            </a:r>
            <a:r>
              <a:rPr lang="uk-UA" sz="2400" spc="5" dirty="0">
                <a:ea typeface="Times New Roman"/>
              </a:rPr>
              <a:t> (метал і фарфор).</a:t>
            </a:r>
            <a:endParaRPr lang="ru-RU" sz="2400" dirty="0">
              <a:effectLst/>
              <a:ea typeface="Times New Roman"/>
            </a:endParaRPr>
          </a:p>
          <a:p>
            <a:pPr marL="260350">
              <a:spcAft>
                <a:spcPts val="0"/>
              </a:spcAft>
              <a:tabLst>
                <a:tab pos="402590" algn="l"/>
              </a:tabLst>
            </a:pPr>
            <a:r>
              <a:rPr lang="uk-UA" sz="2400" spc="-40" dirty="0">
                <a:ea typeface="Times New Roman"/>
              </a:rPr>
              <a:t>3.</a:t>
            </a:r>
            <a:r>
              <a:rPr lang="uk-UA" sz="2400" dirty="0">
                <a:ea typeface="Times New Roman"/>
              </a:rPr>
              <a:t>	</a:t>
            </a:r>
            <a:r>
              <a:rPr lang="uk-UA" sz="2400" spc="-5" dirty="0" err="1">
                <a:ea typeface="Times New Roman"/>
              </a:rPr>
              <a:t>Ретенційні</a:t>
            </a:r>
            <a:r>
              <a:rPr lang="uk-UA" sz="2400" spc="-5" dirty="0">
                <a:ea typeface="Times New Roman"/>
              </a:rPr>
              <a:t> пристрої:</a:t>
            </a:r>
            <a:endParaRPr lang="ru-RU" sz="2400" dirty="0">
              <a:effectLst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544195" algn="l"/>
              </a:tabLst>
            </a:pPr>
            <a:r>
              <a:rPr lang="uk-UA" sz="2400" spc="10" dirty="0" err="1">
                <a:ea typeface="Times New Roman"/>
              </a:rPr>
              <a:t>парапульпарні</a:t>
            </a:r>
            <a:r>
              <a:rPr lang="uk-UA" sz="2400" spc="10" dirty="0">
                <a:ea typeface="Times New Roman"/>
              </a:rPr>
              <a:t> штифти (піни);</a:t>
            </a:r>
            <a:endParaRPr lang="ru-RU" sz="2400" dirty="0">
              <a:effectLst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544195" algn="l"/>
              </a:tabLst>
            </a:pPr>
            <a:r>
              <a:rPr lang="uk-UA" sz="2400" spc="5" dirty="0" err="1">
                <a:ea typeface="Times New Roman"/>
              </a:rPr>
              <a:t>внутрішньоканальні</a:t>
            </a:r>
            <a:r>
              <a:rPr lang="uk-UA" sz="2400" spc="5" dirty="0">
                <a:ea typeface="Times New Roman"/>
              </a:rPr>
              <a:t> штифти (пости).</a:t>
            </a:r>
            <a:endParaRPr lang="ru-RU" sz="2400" dirty="0">
              <a:effectLst/>
              <a:ea typeface="Times New Roman"/>
            </a:endParaRPr>
          </a:p>
        </p:txBody>
      </p:sp>
      <p:pic>
        <p:nvPicPr>
          <p:cNvPr id="24578" name="Picture 2" descr="E:\керамич_вклад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089920" cy="190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pr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3089920" cy="20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0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Класифікація </a:t>
            </a:r>
            <a:r>
              <a:rPr lang="uk-UA" dirty="0" err="1">
                <a:solidFill>
                  <a:srgbClr val="FFFF00"/>
                </a:solidFill>
              </a:rPr>
              <a:t>пломбувальних</a:t>
            </a:r>
            <a:r>
              <a:rPr lang="uk-UA" dirty="0">
                <a:solidFill>
                  <a:srgbClr val="FFFF00"/>
                </a:solidFill>
              </a:rPr>
              <a:t> матеріалів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36174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>
                <a:ea typeface="Times New Roman"/>
              </a:rPr>
              <a:t>Металеві </a:t>
            </a:r>
            <a:r>
              <a:rPr lang="uk-UA" sz="2800" b="1" dirty="0" err="1">
                <a:ea typeface="Times New Roman"/>
              </a:rPr>
              <a:t>пломбувальні</a:t>
            </a:r>
            <a:r>
              <a:rPr lang="uk-UA" sz="2800" b="1" dirty="0">
                <a:ea typeface="Times New Roman"/>
              </a:rPr>
              <a:t> матеріали:</a:t>
            </a:r>
          </a:p>
          <a:p>
            <a:pPr lvl="0"/>
            <a:r>
              <a:rPr lang="uk-UA" sz="2400" dirty="0"/>
              <a:t>	</a:t>
            </a:r>
            <a:endParaRPr lang="ru-RU" sz="2400" dirty="0">
              <a:latin typeface="Arial"/>
              <a:ea typeface="Times New Roman"/>
            </a:endParaRPr>
          </a:p>
          <a:p>
            <a:pPr marL="242570" lvl="0">
              <a:tabLst>
                <a:tab pos="480060" algn="l"/>
              </a:tabLst>
            </a:pPr>
            <a:r>
              <a:rPr lang="uk-UA" sz="2400" dirty="0">
                <a:ea typeface="Times New Roman"/>
              </a:rPr>
              <a:t>	-з </a:t>
            </a:r>
            <a:r>
              <a:rPr lang="uk-UA" sz="2400" spc="-20" dirty="0">
                <a:ea typeface="Times New Roman"/>
              </a:rPr>
              <a:t>амальгами:</a:t>
            </a:r>
            <a:endParaRPr lang="ru-RU" sz="2400" dirty="0">
              <a:latin typeface="Arial"/>
              <a:ea typeface="Times New Roman"/>
            </a:endParaRPr>
          </a:p>
          <a:p>
            <a:pPr marL="342900" lvl="0" indent="-342900">
              <a:buFont typeface="Arial"/>
              <a:buChar char="*"/>
              <a:tabLst>
                <a:tab pos="608330" algn="l"/>
              </a:tabLst>
            </a:pPr>
            <a:r>
              <a:rPr lang="uk-UA" sz="2400" spc="-10" dirty="0">
                <a:ea typeface="Times New Roman"/>
              </a:rPr>
              <a:t>срібної;</a:t>
            </a:r>
            <a:endParaRPr lang="ru-RU" sz="2400" dirty="0">
              <a:latin typeface="Arial"/>
              <a:ea typeface="Times New Roman"/>
            </a:endParaRPr>
          </a:p>
          <a:p>
            <a:pPr marL="342900" lvl="0" indent="-342900">
              <a:buFont typeface="Arial"/>
              <a:buChar char="*"/>
              <a:tabLst>
                <a:tab pos="608330" algn="l"/>
              </a:tabLst>
            </a:pPr>
            <a:r>
              <a:rPr lang="uk-UA" sz="2400" spc="-25" dirty="0">
                <a:ea typeface="Times New Roman"/>
              </a:rPr>
              <a:t>мідної</a:t>
            </a:r>
            <a:endParaRPr lang="ru-RU" sz="2400" dirty="0">
              <a:latin typeface="Arial"/>
              <a:ea typeface="Times New Roman"/>
            </a:endParaRPr>
          </a:p>
          <a:p>
            <a:pPr lvl="0"/>
            <a:r>
              <a:rPr lang="ru-RU" sz="2400" dirty="0">
                <a:latin typeface="Arial"/>
                <a:ea typeface="Times New Roman"/>
              </a:rPr>
              <a:t> </a:t>
            </a:r>
          </a:p>
          <a:p>
            <a:pPr lvl="0"/>
            <a:r>
              <a:rPr lang="ru-RU" sz="2400" dirty="0">
                <a:latin typeface="Arial"/>
                <a:ea typeface="Times New Roman"/>
              </a:rPr>
              <a:t>      </a:t>
            </a:r>
            <a:r>
              <a:rPr lang="uk-UA" sz="2400" dirty="0" err="1">
                <a:ea typeface="Times New Roman"/>
              </a:rPr>
              <a:t>-зі</a:t>
            </a:r>
            <a:r>
              <a:rPr lang="uk-UA" sz="2400" dirty="0">
                <a:ea typeface="Times New Roman"/>
              </a:rPr>
              <a:t> сплаву галію.</a:t>
            </a:r>
            <a:endParaRPr lang="ru-RU" sz="2400" dirty="0">
              <a:latin typeface="Arial"/>
              <a:ea typeface="Times New Roman"/>
            </a:endParaRPr>
          </a:p>
          <a:p>
            <a:pPr lvl="0">
              <a:tabLst>
                <a:tab pos="480060" algn="l"/>
              </a:tabLst>
            </a:pPr>
            <a:r>
              <a:rPr lang="uk-UA" sz="2400" spc="5" dirty="0">
                <a:ea typeface="Times New Roman"/>
              </a:rPr>
              <a:t>       </a:t>
            </a:r>
            <a:r>
              <a:rPr lang="uk-UA" sz="2400" spc="5" dirty="0" err="1">
                <a:ea typeface="Times New Roman"/>
              </a:rPr>
              <a:t>-із</a:t>
            </a:r>
            <a:r>
              <a:rPr lang="uk-UA" sz="2400" spc="5" dirty="0">
                <a:ea typeface="Times New Roman"/>
              </a:rPr>
              <a:t> золота для прямого пломбування</a:t>
            </a:r>
            <a:r>
              <a:rPr lang="uk-UA" sz="2400" spc="5" dirty="0">
                <a:solidFill>
                  <a:srgbClr val="000000"/>
                </a:solidFill>
                <a:ea typeface="Times New Roman"/>
              </a:rPr>
              <a:t>.</a:t>
            </a:r>
            <a:endParaRPr lang="ru-RU" sz="2400" dirty="0">
              <a:solidFill>
                <a:prstClr val="black"/>
              </a:solidFill>
              <a:latin typeface="Arial"/>
              <a:ea typeface="Times New Roman"/>
            </a:endParaRPr>
          </a:p>
        </p:txBody>
      </p:sp>
      <p:pic>
        <p:nvPicPr>
          <p:cNvPr id="23554" name="Picture 2" descr="E:\filling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43092"/>
            <a:ext cx="2360394" cy="26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marmaris.dentist/wp-content/uploads/2015/03/onlay-300x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28" y="4682328"/>
            <a:ext cx="28575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protezi-zubov.ru/wp-content/uploads/2013/10/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009" y="4666155"/>
            <a:ext cx="24479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46" y="2085556"/>
            <a:ext cx="20955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48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solidFill>
                  <a:srgbClr val="FFFF00"/>
                </a:solidFill>
              </a:rPr>
              <a:t>Полімерні</a:t>
            </a:r>
            <a:r>
              <a:rPr lang="uk-UA" dirty="0"/>
              <a:t> </a:t>
            </a:r>
            <a:r>
              <a:rPr lang="uk-UA" sz="4000" dirty="0">
                <a:solidFill>
                  <a:srgbClr val="FFFF00"/>
                </a:solidFill>
              </a:rPr>
              <a:t>матеріали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127" y="1412776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полімерними</a:t>
            </a:r>
            <a:r>
              <a:rPr lang="ru-RU" sz="2800" dirty="0"/>
              <a:t> </a:t>
            </a:r>
            <a:r>
              <a:rPr lang="ru-RU" sz="2800" dirty="0" err="1"/>
              <a:t>називаються</a:t>
            </a:r>
            <a:r>
              <a:rPr lang="ru-RU" sz="2800" dirty="0"/>
              <a:t> </a:t>
            </a:r>
            <a:r>
              <a:rPr lang="ru-RU" sz="2800" dirty="0" err="1"/>
              <a:t>матеріали</a:t>
            </a:r>
            <a:r>
              <a:rPr lang="ru-RU" sz="2800" dirty="0"/>
              <a:t>, в </a:t>
            </a:r>
            <a:r>
              <a:rPr lang="ru-RU" sz="2800" dirty="0" err="1"/>
              <a:t>механізмі</a:t>
            </a:r>
            <a:r>
              <a:rPr lang="ru-RU" sz="2800" dirty="0"/>
              <a:t> </a:t>
            </a:r>
            <a:r>
              <a:rPr lang="ru-RU" sz="2800" dirty="0" err="1"/>
              <a:t>затвердіння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місце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полімеризації</a:t>
            </a:r>
            <a:r>
              <a:rPr lang="ru-RU" sz="2800" dirty="0"/>
              <a:t> - </a:t>
            </a:r>
            <a:r>
              <a:rPr lang="ru-RU" sz="2800" dirty="0" err="1"/>
              <a:t>реакції</a:t>
            </a:r>
            <a:r>
              <a:rPr lang="ru-RU" sz="2800" dirty="0"/>
              <a:t> </a:t>
            </a:r>
            <a:r>
              <a:rPr lang="ru-RU" sz="2800" dirty="0" err="1"/>
              <a:t>з'єднання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собою </a:t>
            </a:r>
            <a:r>
              <a:rPr lang="ru-RU" sz="2800" dirty="0" err="1"/>
              <a:t>великої</a:t>
            </a:r>
            <a:r>
              <a:rPr lang="ru-RU" sz="2800" dirty="0"/>
              <a:t> </a:t>
            </a:r>
            <a:r>
              <a:rPr lang="ru-RU" sz="2800" dirty="0" err="1"/>
              <a:t>кількості</a:t>
            </a:r>
            <a:r>
              <a:rPr lang="ru-RU" sz="2800" dirty="0"/>
              <a:t> </a:t>
            </a:r>
            <a:r>
              <a:rPr lang="ru-RU" sz="2800" dirty="0" err="1"/>
              <a:t>дрібних</a:t>
            </a:r>
            <a:r>
              <a:rPr lang="ru-RU" sz="2800" dirty="0"/>
              <a:t> молекул (</a:t>
            </a:r>
            <a:r>
              <a:rPr lang="ru-RU" sz="2800" dirty="0" err="1"/>
              <a:t>мономерів</a:t>
            </a:r>
            <a:r>
              <a:rPr lang="ru-RU" sz="2800" dirty="0"/>
              <a:t>) в одну </a:t>
            </a:r>
            <a:r>
              <a:rPr lang="ru-RU" sz="2800" dirty="0" err="1"/>
              <a:t>велику</a:t>
            </a:r>
            <a:r>
              <a:rPr lang="ru-RU" sz="2800" dirty="0"/>
              <a:t> (</a:t>
            </a:r>
            <a:r>
              <a:rPr lang="ru-RU" sz="2800" dirty="0" err="1"/>
              <a:t>полімер</a:t>
            </a:r>
            <a:r>
              <a:rPr lang="ru-RU" sz="2800" dirty="0"/>
              <a:t>).</a:t>
            </a:r>
          </a:p>
          <a:p>
            <a:r>
              <a:rPr lang="uk-UA" sz="2800" dirty="0"/>
              <a:t>Розрізняють  2 основних класи </a:t>
            </a:r>
            <a:r>
              <a:rPr lang="uk-UA" sz="2800" dirty="0" err="1"/>
              <a:t>пломбувальних</a:t>
            </a:r>
            <a:r>
              <a:rPr lang="uk-UA" sz="2800" dirty="0"/>
              <a:t> полімерних матеріалів:</a:t>
            </a:r>
          </a:p>
          <a:p>
            <a:r>
              <a:rPr lang="uk-UA" sz="2800" b="1" dirty="0"/>
              <a:t>1.Ненаповнені композити </a:t>
            </a:r>
          </a:p>
          <a:p>
            <a:r>
              <a:rPr lang="uk-UA" sz="2800" b="1" dirty="0"/>
              <a:t>2.Наповнені композити</a:t>
            </a:r>
          </a:p>
        </p:txBody>
      </p:sp>
    </p:spTree>
    <p:extLst>
      <p:ext uri="{BB962C8B-B14F-4D97-AF65-F5344CB8AC3E}">
        <p14:creationId xmlns:p14="http://schemas.microsoft.com/office/powerpoint/2010/main" val="377285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i="1" spc="35" dirty="0">
                <a:solidFill>
                  <a:srgbClr val="FFFF00"/>
                </a:solidFill>
                <a:ea typeface="Times New Roman"/>
              </a:rPr>
              <a:t> Пластмаси І покоління (ненаповнені полімери)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673" y="1916832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905">
              <a:spcAft>
                <a:spcPts val="0"/>
              </a:spcAft>
            </a:pPr>
            <a:endParaRPr lang="ru-RU" sz="2400" dirty="0">
              <a:effectLst/>
              <a:latin typeface="Arial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370205" algn="l"/>
              </a:tabLst>
            </a:pPr>
            <a:r>
              <a:rPr lang="uk-UA" sz="2400" spc="20" dirty="0">
                <a:ea typeface="Times New Roman"/>
              </a:rPr>
              <a:t>Це </a:t>
            </a:r>
            <a:r>
              <a:rPr lang="uk-UA" sz="2800" b="1" spc="20" dirty="0" err="1">
                <a:ea typeface="Times New Roman"/>
              </a:rPr>
              <a:t>швидкотвердіючи</a:t>
            </a:r>
            <a:r>
              <a:rPr lang="uk-UA" sz="2800" b="1" spc="20" dirty="0">
                <a:ea typeface="Times New Roman"/>
              </a:rPr>
              <a:t> пластмаси </a:t>
            </a:r>
            <a:r>
              <a:rPr lang="uk-UA" sz="2400" spc="20" dirty="0">
                <a:ea typeface="Times New Roman"/>
              </a:rPr>
              <a:t>холодної </a:t>
            </a:r>
            <a:r>
              <a:rPr lang="uk-UA" sz="2400" spc="20" dirty="0" err="1">
                <a:ea typeface="Times New Roman"/>
              </a:rPr>
              <a:t>полімерізації</a:t>
            </a:r>
            <a:r>
              <a:rPr lang="uk-UA" sz="2400" spc="20" dirty="0">
                <a:ea typeface="Times New Roman"/>
              </a:rPr>
              <a:t> виготовлені на основі </a:t>
            </a:r>
            <a:r>
              <a:rPr lang="uk-UA" sz="2400" b="1" spc="20" dirty="0" err="1">
                <a:ea typeface="Times New Roman"/>
              </a:rPr>
              <a:t>акрілових</a:t>
            </a:r>
            <a:r>
              <a:rPr lang="uk-UA" sz="2400" b="1" spc="20" dirty="0">
                <a:ea typeface="Times New Roman"/>
              </a:rPr>
              <a:t> та епоксидних смол.</a:t>
            </a:r>
          </a:p>
          <a:p>
            <a:pPr lvl="0">
              <a:spcAft>
                <a:spcPts val="0"/>
              </a:spcAft>
              <a:tabLst>
                <a:tab pos="370205" algn="l"/>
              </a:tabLst>
            </a:pPr>
            <a:r>
              <a:rPr lang="uk-UA" sz="2400" spc="20" dirty="0">
                <a:ea typeface="Times New Roman"/>
              </a:rPr>
              <a:t>В основі реакції </a:t>
            </a:r>
            <a:r>
              <a:rPr lang="uk-UA" sz="2400" spc="20" dirty="0" err="1">
                <a:ea typeface="Times New Roman"/>
              </a:rPr>
              <a:t>полімерізації</a:t>
            </a:r>
            <a:r>
              <a:rPr lang="uk-UA" sz="2400" spc="20" dirty="0">
                <a:ea typeface="Times New Roman"/>
              </a:rPr>
              <a:t> лежить зшивання молекул мономеру в полімерні ланцюги,але </a:t>
            </a:r>
            <a:r>
              <a:rPr lang="uk-UA" sz="2400" spc="20" dirty="0" err="1">
                <a:ea typeface="Times New Roman"/>
              </a:rPr>
              <a:t>непрореагований</a:t>
            </a:r>
            <a:r>
              <a:rPr lang="en-US" sz="2400" spc="20" dirty="0">
                <a:ea typeface="Times New Roman"/>
              </a:rPr>
              <a:t> (</a:t>
            </a:r>
            <a:r>
              <a:rPr lang="uk-UA" sz="2800" b="1" spc="20" dirty="0">
                <a:ea typeface="Times New Roman"/>
              </a:rPr>
              <a:t>залишковий</a:t>
            </a:r>
            <a:r>
              <a:rPr lang="uk-UA" sz="2400" spc="20" dirty="0">
                <a:ea typeface="Times New Roman"/>
              </a:rPr>
              <a:t>) мономер залишається та спричиняє подразнюючу дію на пульпу зуба</a:t>
            </a:r>
          </a:p>
          <a:p>
            <a:pPr lvl="0">
              <a:spcAft>
                <a:spcPts val="0"/>
              </a:spcAft>
              <a:tabLst>
                <a:tab pos="370205" algn="l"/>
              </a:tabLst>
            </a:pPr>
            <a:r>
              <a:rPr lang="uk-UA" sz="2400" spc="20" dirty="0">
                <a:ea typeface="Times New Roman"/>
              </a:rPr>
              <a:t>тому ненаповнені полімери мають  </a:t>
            </a:r>
            <a:r>
              <a:rPr lang="uk-UA" sz="2800" spc="20" dirty="0">
                <a:ea typeface="Times New Roman"/>
              </a:rPr>
              <a:t>негативні властивості</a:t>
            </a:r>
            <a:r>
              <a:rPr lang="uk-UA" sz="2400" spc="20" dirty="0">
                <a:ea typeface="Times New Roman"/>
              </a:rPr>
              <a:t>,що обмежує їх використання як </a:t>
            </a:r>
            <a:r>
              <a:rPr lang="uk-UA" sz="2400" spc="20" dirty="0" err="1">
                <a:ea typeface="Times New Roman"/>
              </a:rPr>
              <a:t>пломбувального</a:t>
            </a:r>
            <a:r>
              <a:rPr lang="uk-UA" sz="2400" spc="20" dirty="0">
                <a:ea typeface="Times New Roman"/>
              </a:rPr>
              <a:t> матеріалу</a:t>
            </a:r>
          </a:p>
        </p:txBody>
      </p:sp>
    </p:spTree>
    <p:extLst>
      <p:ext uri="{BB962C8B-B14F-4D97-AF65-F5344CB8AC3E}">
        <p14:creationId xmlns:p14="http://schemas.microsoft.com/office/powerpoint/2010/main" val="338420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Негативні властивості пластмас </a:t>
            </a:r>
            <a:br>
              <a:rPr lang="uk-UA" dirty="0">
                <a:solidFill>
                  <a:srgbClr val="FFFF00"/>
                </a:solidFill>
              </a:rPr>
            </a:br>
            <a:r>
              <a:rPr lang="uk-UA" dirty="0">
                <a:solidFill>
                  <a:srgbClr val="FFFF00"/>
                </a:solidFill>
              </a:rPr>
              <a:t>1 покоління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79928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70205" algn="l"/>
              </a:tabLst>
            </a:pPr>
            <a:r>
              <a:rPr lang="uk-UA" sz="2400" spc="20" dirty="0">
                <a:solidFill>
                  <a:prstClr val="white"/>
                </a:solidFill>
                <a:ea typeface="Times New Roman"/>
              </a:rPr>
              <a:t>*значна полімеризаційна усадка (до 21%), яка позначалася на крайовому </a:t>
            </a:r>
            <a:r>
              <a:rPr lang="uk-UA" sz="2400" dirty="0">
                <a:solidFill>
                  <a:prstClr val="white"/>
                </a:solidFill>
                <a:ea typeface="Times New Roman"/>
              </a:rPr>
              <a:t>приляганні пломби;</a:t>
            </a:r>
            <a:endParaRPr lang="ru-RU" sz="2400" dirty="0">
              <a:solidFill>
                <a:prstClr val="white"/>
              </a:solidFill>
              <a:latin typeface="Arial"/>
              <a:ea typeface="Times New Roman"/>
            </a:endParaRPr>
          </a:p>
          <a:p>
            <a:pPr lvl="0">
              <a:tabLst>
                <a:tab pos="370205" algn="l"/>
              </a:tabLst>
            </a:pPr>
            <a:r>
              <a:rPr lang="uk-UA" sz="2400" spc="-10" dirty="0">
                <a:solidFill>
                  <a:prstClr val="white"/>
                </a:solidFill>
                <a:ea typeface="Times New Roman"/>
              </a:rPr>
              <a:t>*висока токсичність через молекули мономера, які не прореагували по закін­</a:t>
            </a:r>
            <a:r>
              <a:rPr lang="uk-UA" sz="2400" spc="-5" dirty="0">
                <a:solidFill>
                  <a:prstClr val="white"/>
                </a:solidFill>
                <a:ea typeface="Times New Roman"/>
              </a:rPr>
              <a:t>ченні полімеризації </a:t>
            </a:r>
            <a:endParaRPr lang="ru-RU" sz="2400" dirty="0">
              <a:solidFill>
                <a:prstClr val="white"/>
              </a:solidFill>
              <a:latin typeface="Arial"/>
              <a:ea typeface="Times New Roman"/>
            </a:endParaRPr>
          </a:p>
          <a:p>
            <a:pPr lvl="0">
              <a:tabLst>
                <a:tab pos="370205" algn="l"/>
              </a:tabLst>
            </a:pPr>
            <a:r>
              <a:rPr lang="uk-UA" sz="2400" spc="-5" dirty="0">
                <a:solidFill>
                  <a:prstClr val="white"/>
                </a:solidFill>
                <a:ea typeface="Times New Roman"/>
              </a:rPr>
              <a:t>*висока різниця коефіцієнтів теплового розширення пломби та тканин зуба;</a:t>
            </a:r>
            <a:endParaRPr lang="ru-RU" sz="2400" dirty="0">
              <a:solidFill>
                <a:prstClr val="white"/>
              </a:solidFill>
              <a:latin typeface="Arial"/>
              <a:ea typeface="Times New Roman"/>
            </a:endParaRPr>
          </a:p>
          <a:p>
            <a:pPr lvl="0">
              <a:tabLst>
                <a:tab pos="370205" algn="l"/>
              </a:tabLst>
            </a:pPr>
            <a:r>
              <a:rPr lang="uk-UA" sz="2400" spc="-5" dirty="0">
                <a:solidFill>
                  <a:prstClr val="white"/>
                </a:solidFill>
                <a:ea typeface="Times New Roman"/>
              </a:rPr>
              <a:t>*недостатня міцність;</a:t>
            </a:r>
            <a:endParaRPr lang="ru-RU" sz="2400" dirty="0">
              <a:solidFill>
                <a:prstClr val="white"/>
              </a:solidFill>
              <a:latin typeface="Arial"/>
              <a:ea typeface="Times New Roman"/>
            </a:endParaRPr>
          </a:p>
          <a:p>
            <a:pPr lvl="0">
              <a:tabLst>
                <a:tab pos="370205" algn="l"/>
              </a:tabLst>
            </a:pPr>
            <a:r>
              <a:rPr lang="uk-UA" sz="2400" dirty="0">
                <a:solidFill>
                  <a:prstClr val="white"/>
                </a:solidFill>
                <a:ea typeface="Times New Roman"/>
              </a:rPr>
              <a:t>*значне </a:t>
            </a:r>
            <a:r>
              <a:rPr lang="uk-UA" sz="2400" dirty="0" err="1">
                <a:solidFill>
                  <a:prstClr val="white"/>
                </a:solidFill>
                <a:ea typeface="Times New Roman"/>
              </a:rPr>
              <a:t>водопоглинання</a:t>
            </a:r>
            <a:r>
              <a:rPr lang="uk-UA" sz="2400" dirty="0">
                <a:solidFill>
                  <a:prstClr val="white"/>
                </a:solidFill>
                <a:ea typeface="Times New Roman"/>
              </a:rPr>
              <a:t>.</a:t>
            </a:r>
            <a:endParaRPr lang="ru-RU" dirty="0"/>
          </a:p>
        </p:txBody>
      </p:sp>
      <p:pic>
        <p:nvPicPr>
          <p:cNvPr id="4098" name="Picture 2" descr="http://www.farmin.by/i/pages/472/karbo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28282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04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676" y="243603"/>
            <a:ext cx="8229600" cy="1143000"/>
          </a:xfrm>
        </p:spPr>
        <p:txBody>
          <a:bodyPr>
            <a:noAutofit/>
          </a:bodyPr>
          <a:lstStyle/>
          <a:p>
            <a:pPr marL="4445" indent="251460" algn="l">
              <a:spcAft>
                <a:spcPts val="0"/>
              </a:spcAft>
            </a:pPr>
            <a:r>
              <a:rPr lang="uk-UA" sz="4000" i="1" spc="-5" dirty="0">
                <a:solidFill>
                  <a:srgbClr val="FFFF00"/>
                </a:solidFill>
                <a:ea typeface="Times New Roman"/>
              </a:rPr>
              <a:t>К</a:t>
            </a:r>
            <a:r>
              <a:rPr lang="uk-UA" sz="4000" i="1" spc="-5" dirty="0">
                <a:solidFill>
                  <a:srgbClr val="FFFF00"/>
                </a:solidFill>
                <a:effectLst/>
                <a:ea typeface="Times New Roman"/>
              </a:rPr>
              <a:t>омпозитні плас­</a:t>
            </a:r>
            <a:r>
              <a:rPr lang="uk-UA" sz="4000" i="1" spc="5" dirty="0">
                <a:solidFill>
                  <a:srgbClr val="FFFF00"/>
                </a:solidFill>
                <a:effectLst/>
                <a:ea typeface="Times New Roman"/>
              </a:rPr>
              <a:t>тмаси </a:t>
            </a:r>
            <a:r>
              <a:rPr lang="en-US" sz="4000" i="1" spc="5" dirty="0">
                <a:solidFill>
                  <a:srgbClr val="FFFF00"/>
                </a:solidFill>
                <a:effectLst/>
                <a:ea typeface="Times New Roman"/>
              </a:rPr>
              <a:t>II </a:t>
            </a:r>
            <a:r>
              <a:rPr lang="uk-UA" sz="4000" i="1" spc="5" dirty="0">
                <a:solidFill>
                  <a:srgbClr val="FFFF00"/>
                </a:solidFill>
                <a:effectLst/>
                <a:ea typeface="Times New Roman"/>
              </a:rPr>
              <a:t>      покоління</a:t>
            </a:r>
            <a:r>
              <a:rPr lang="uk-UA" sz="4000" i="1" spc="5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4000" i="1" dirty="0">
                <a:solidFill>
                  <a:srgbClr val="FFFF00"/>
                </a:solidFill>
                <a:ea typeface="Times New Roman"/>
              </a:rPr>
              <a:t>(</a:t>
            </a:r>
            <a:r>
              <a:rPr lang="ru-RU" sz="4000" i="1" dirty="0" err="1">
                <a:solidFill>
                  <a:srgbClr val="FFFF00"/>
                </a:solidFill>
                <a:ea typeface="Times New Roman"/>
              </a:rPr>
              <a:t>композити</a:t>
            </a:r>
            <a:r>
              <a:rPr lang="ru-RU" sz="4000" i="1" dirty="0">
                <a:solidFill>
                  <a:srgbClr val="FFFF00"/>
                </a:solidFill>
                <a:ea typeface="Times New Roman"/>
              </a:rPr>
              <a:t>)</a:t>
            </a: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82417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R. I. Bowen </a:t>
            </a:r>
            <a:r>
              <a:rPr lang="uk-UA" sz="2000" b="1" dirty="0">
                <a:solidFill>
                  <a:srgbClr val="FFFF00"/>
                </a:solidFill>
              </a:rPr>
              <a:t>в 1958 році</a:t>
            </a:r>
            <a:r>
              <a:rPr lang="uk-UA" sz="2000" b="1" dirty="0"/>
              <a:t> </a:t>
            </a:r>
            <a:r>
              <a:rPr lang="uk-UA" sz="2000" dirty="0" err="1"/>
              <a:t>модифікувал</a:t>
            </a:r>
            <a:r>
              <a:rPr lang="uk-UA" sz="2000" dirty="0"/>
              <a:t>  </a:t>
            </a:r>
            <a:r>
              <a:rPr lang="uk-UA" sz="2000" dirty="0" err="1"/>
              <a:t>пломбувальний</a:t>
            </a:r>
            <a:r>
              <a:rPr lang="uk-UA" sz="2000" dirty="0"/>
              <a:t> матеріал на основі акрилових пластмас </a:t>
            </a:r>
            <a:r>
              <a:rPr lang="uk-UA" sz="2000" dirty="0" err="1"/>
              <a:t>зарахунок</a:t>
            </a:r>
            <a:r>
              <a:rPr lang="uk-UA" sz="2000" dirty="0"/>
              <a:t> створення нового мономера  (</a:t>
            </a:r>
            <a:r>
              <a:rPr lang="en-US" sz="2000" dirty="0">
                <a:solidFill>
                  <a:srgbClr val="FFFF00"/>
                </a:solidFill>
              </a:rPr>
              <a:t>BISGMA)</a:t>
            </a:r>
            <a:r>
              <a:rPr lang="en-US" sz="2000" dirty="0"/>
              <a:t> </a:t>
            </a:r>
            <a:r>
              <a:rPr lang="uk-UA" sz="2000" dirty="0"/>
              <a:t>що </a:t>
            </a:r>
            <a:r>
              <a:rPr lang="uk-UA" sz="2000" dirty="0" err="1"/>
              <a:t>полімериззується</a:t>
            </a:r>
            <a:r>
              <a:rPr lang="uk-UA" sz="2000" dirty="0"/>
              <a:t> хімічним шляхом. </a:t>
            </a:r>
          </a:p>
          <a:p>
            <a:r>
              <a:rPr lang="uk-UA" sz="2000" dirty="0"/>
              <a:t>В </a:t>
            </a:r>
            <a:r>
              <a:rPr lang="uk-UA" sz="2000" dirty="0">
                <a:solidFill>
                  <a:srgbClr val="FFFF00"/>
                </a:solidFill>
              </a:rPr>
              <a:t>1964р</a:t>
            </a:r>
            <a:r>
              <a:rPr lang="uk-UA" sz="2000" dirty="0"/>
              <a:t> представлені компанією </a:t>
            </a:r>
            <a:r>
              <a:rPr lang="uk-UA" sz="2400" b="1" dirty="0">
                <a:solidFill>
                  <a:srgbClr val="FF0000"/>
                </a:solidFill>
              </a:rPr>
              <a:t>3М</a:t>
            </a:r>
            <a:r>
              <a:rPr lang="uk-UA" sz="2000" b="1" dirty="0"/>
              <a:t> </a:t>
            </a:r>
            <a:r>
              <a:rPr lang="uk-UA" sz="2000" dirty="0"/>
              <a:t>,як композити </a:t>
            </a:r>
            <a:r>
              <a:rPr lang="uk-UA" sz="2000" dirty="0" err="1"/>
              <a:t>хімичного</a:t>
            </a:r>
            <a:r>
              <a:rPr lang="uk-UA" sz="2000" dirty="0"/>
              <a:t> твердіння, але без </a:t>
            </a:r>
            <a:r>
              <a:rPr lang="uk-UA" sz="2000" dirty="0" err="1"/>
              <a:t>адгезивних</a:t>
            </a:r>
            <a:r>
              <a:rPr lang="uk-UA" sz="2000" dirty="0"/>
              <a:t> систем вони не мали </a:t>
            </a:r>
            <a:r>
              <a:rPr lang="uk-UA" sz="2000" dirty="0" err="1"/>
              <a:t>звязку</a:t>
            </a:r>
            <a:r>
              <a:rPr lang="uk-UA" sz="2000" dirty="0"/>
              <a:t> з тканинами зуба</a:t>
            </a:r>
          </a:p>
          <a:p>
            <a:endParaRPr lang="uk-UA" sz="2000" dirty="0"/>
          </a:p>
          <a:p>
            <a:r>
              <a:rPr lang="uk-UA" sz="2000" dirty="0"/>
              <a:t>У </a:t>
            </a:r>
            <a:r>
              <a:rPr lang="uk-UA" sz="2000" b="1" dirty="0">
                <a:solidFill>
                  <a:srgbClr val="FFFF00"/>
                </a:solidFill>
              </a:rPr>
              <a:t>1977р</a:t>
            </a:r>
            <a:r>
              <a:rPr lang="uk-UA" sz="2000" dirty="0"/>
              <a:t> у композити  почали додавати </a:t>
            </a:r>
            <a:r>
              <a:rPr lang="uk-UA" sz="2000" dirty="0" err="1"/>
              <a:t>камфорохінон-каталізатор</a:t>
            </a:r>
            <a:r>
              <a:rPr lang="uk-UA" sz="2000" dirty="0"/>
              <a:t> світлової </a:t>
            </a:r>
            <a:r>
              <a:rPr lang="uk-UA" sz="2000" dirty="0" err="1"/>
              <a:t>полімерізації</a:t>
            </a:r>
            <a:r>
              <a:rPr lang="uk-UA" sz="2000" dirty="0"/>
              <a:t>  , освітлюючи </a:t>
            </a:r>
            <a:r>
              <a:rPr lang="uk-UA" sz="2000" dirty="0" err="1"/>
              <a:t>пломбувальний</a:t>
            </a:r>
            <a:r>
              <a:rPr lang="uk-UA" sz="2000" dirty="0"/>
              <a:t> матеріал  при довжині хвилі 400-500нм </a:t>
            </a:r>
            <a:r>
              <a:rPr lang="uk-UA" sz="2000" dirty="0" err="1"/>
              <a:t>–</a:t>
            </a:r>
            <a:r>
              <a:rPr lang="uk-UA" sz="2000" b="1" dirty="0" err="1"/>
              <a:t>перші</a:t>
            </a:r>
            <a:r>
              <a:rPr lang="uk-UA" sz="2000" b="1" dirty="0"/>
              <a:t> </a:t>
            </a:r>
            <a:r>
              <a:rPr lang="uk-UA" sz="2000" b="1" dirty="0" err="1">
                <a:solidFill>
                  <a:srgbClr val="FFFF00"/>
                </a:solidFill>
              </a:rPr>
              <a:t>фотополімери</a:t>
            </a:r>
            <a:r>
              <a:rPr lang="uk-UA" sz="2000" dirty="0">
                <a:solidFill>
                  <a:srgbClr val="FFFF00"/>
                </a:solidFill>
              </a:rPr>
              <a:t>.</a:t>
            </a:r>
          </a:p>
          <a:p>
            <a:endParaRPr lang="uk-UA" sz="2000" dirty="0"/>
          </a:p>
          <a:p>
            <a:r>
              <a:rPr lang="uk-UA" sz="2000" dirty="0"/>
              <a:t>У </a:t>
            </a:r>
            <a:r>
              <a:rPr lang="uk-UA" sz="2000" b="1" dirty="0">
                <a:solidFill>
                  <a:srgbClr val="FFFF00"/>
                </a:solidFill>
              </a:rPr>
              <a:t>1985р</a:t>
            </a:r>
            <a:r>
              <a:rPr lang="uk-UA" sz="2000" dirty="0"/>
              <a:t> були створені </a:t>
            </a:r>
            <a:r>
              <a:rPr lang="uk-UA" sz="2000" b="1" dirty="0" err="1">
                <a:solidFill>
                  <a:srgbClr val="FFFF00"/>
                </a:solidFill>
              </a:rPr>
              <a:t>мікрогібрідні</a:t>
            </a:r>
            <a:r>
              <a:rPr lang="uk-UA" sz="2000" b="1" dirty="0"/>
              <a:t> композити,</a:t>
            </a:r>
            <a:r>
              <a:rPr lang="uk-UA" sz="2000" dirty="0" err="1"/>
              <a:t>яки</a:t>
            </a:r>
            <a:r>
              <a:rPr lang="uk-UA" sz="2000" dirty="0"/>
              <a:t> стали </a:t>
            </a:r>
            <a:r>
              <a:rPr lang="uk-UA" sz="2000" dirty="0" err="1"/>
              <a:t>унііверсальним</a:t>
            </a:r>
            <a:r>
              <a:rPr lang="uk-UA" sz="2000" dirty="0"/>
              <a:t> матеріалом для пломбування  всіх каріозних порожнин за </a:t>
            </a:r>
            <a:r>
              <a:rPr lang="uk-UA" sz="2000" dirty="0" err="1"/>
              <a:t>Блеком</a:t>
            </a:r>
            <a:endParaRPr lang="uk-UA" sz="2000" dirty="0"/>
          </a:p>
          <a:p>
            <a:r>
              <a:rPr lang="uk-UA" sz="2000" dirty="0"/>
              <a:t> У  </a:t>
            </a:r>
            <a:r>
              <a:rPr lang="uk-UA" sz="2000" b="1" dirty="0">
                <a:solidFill>
                  <a:srgbClr val="FFFF00"/>
                </a:solidFill>
              </a:rPr>
              <a:t>1974</a:t>
            </a:r>
            <a:r>
              <a:rPr lang="uk-UA" sz="2000" dirty="0">
                <a:solidFill>
                  <a:srgbClr val="FFFF00"/>
                </a:solidFill>
              </a:rPr>
              <a:t> </a:t>
            </a:r>
            <a:r>
              <a:rPr lang="uk-UA" sz="2000" dirty="0"/>
              <a:t>році з,явився термін «</a:t>
            </a:r>
            <a:r>
              <a:rPr lang="uk-UA" sz="2000" b="1" dirty="0" err="1">
                <a:solidFill>
                  <a:srgbClr val="FFFF00"/>
                </a:solidFill>
              </a:rPr>
              <a:t>нанокомпозит</a:t>
            </a:r>
            <a:r>
              <a:rPr lang="uk-UA" sz="2000" b="1" dirty="0">
                <a:solidFill>
                  <a:srgbClr val="FFFF00"/>
                </a:solidFill>
              </a:rPr>
              <a:t>»</a:t>
            </a:r>
            <a:r>
              <a:rPr lang="uk-UA" sz="2000" dirty="0"/>
              <a:t>,що обумовило прорив в розробці нових </a:t>
            </a:r>
            <a:r>
              <a:rPr lang="uk-UA" sz="2000" dirty="0" err="1"/>
              <a:t>стоматлогічних</a:t>
            </a:r>
            <a:r>
              <a:rPr lang="uk-UA" sz="2000" dirty="0"/>
              <a:t> </a:t>
            </a:r>
            <a:r>
              <a:rPr lang="uk-UA" sz="2000" dirty="0" err="1"/>
              <a:t>пломбувальних</a:t>
            </a:r>
            <a:r>
              <a:rPr lang="uk-UA" sz="2000" dirty="0"/>
              <a:t> матеріалів,</a:t>
            </a:r>
            <a:r>
              <a:rPr lang="uk-UA" sz="2000" dirty="0" err="1"/>
              <a:t>фізіко-хімічні</a:t>
            </a:r>
            <a:r>
              <a:rPr lang="uk-UA" sz="2000" dirty="0"/>
              <a:t> властивості яких задовольняють вимоги як стоматологів так і </a:t>
            </a:r>
            <a:r>
              <a:rPr lang="uk-UA" sz="2000" dirty="0" err="1"/>
              <a:t>паціентів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41439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Хімічна будова композитних матеріалів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0349"/>
            <a:ext cx="3960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99FF33"/>
                </a:solidFill>
              </a:rPr>
              <a:t>Органічний </a:t>
            </a:r>
            <a:r>
              <a:rPr lang="uk-UA" sz="2400" b="1" dirty="0" err="1">
                <a:solidFill>
                  <a:srgbClr val="99FF33"/>
                </a:solidFill>
              </a:rPr>
              <a:t>матрикс-</a:t>
            </a:r>
            <a:endParaRPr lang="uk-UA" sz="2400" b="1" dirty="0">
              <a:solidFill>
                <a:srgbClr val="99FF33"/>
              </a:solidFill>
            </a:endParaRPr>
          </a:p>
          <a:p>
            <a:r>
              <a:rPr lang="uk-UA" sz="2400" b="1" dirty="0">
                <a:solidFill>
                  <a:srgbClr val="99FF33"/>
                </a:solidFill>
              </a:rPr>
              <a:t>(полімерна матриця)</a:t>
            </a:r>
          </a:p>
          <a:p>
            <a:r>
              <a:rPr lang="uk-UA" sz="2400" dirty="0"/>
              <a:t>.*мономери:</a:t>
            </a:r>
          </a:p>
          <a:p>
            <a:r>
              <a:rPr lang="uk-UA" sz="2400" dirty="0"/>
              <a:t>-В</a:t>
            </a:r>
            <a:r>
              <a:rPr lang="en-US" sz="2400" dirty="0"/>
              <a:t>ISGMA</a:t>
            </a:r>
          </a:p>
          <a:p>
            <a:r>
              <a:rPr lang="en-US" sz="2400" dirty="0"/>
              <a:t>-UDGMA</a:t>
            </a:r>
          </a:p>
          <a:p>
            <a:r>
              <a:rPr lang="en-US" sz="2400" dirty="0"/>
              <a:t>-DGMA</a:t>
            </a:r>
          </a:p>
          <a:p>
            <a:r>
              <a:rPr lang="en-US" sz="2400" dirty="0"/>
              <a:t>-TEGMA</a:t>
            </a:r>
            <a:endParaRPr lang="uk-UA" sz="2400" dirty="0"/>
          </a:p>
          <a:p>
            <a:r>
              <a:rPr lang="uk-UA" sz="2400" dirty="0"/>
              <a:t>*інгібітори </a:t>
            </a:r>
            <a:r>
              <a:rPr lang="uk-UA" sz="2400" dirty="0" err="1"/>
              <a:t>полімерізаці</a:t>
            </a:r>
            <a:r>
              <a:rPr lang="uk-UA" sz="2400" dirty="0"/>
              <a:t>(для збільшення часу роботи)</a:t>
            </a:r>
          </a:p>
          <a:p>
            <a:r>
              <a:rPr lang="uk-UA" sz="2400" dirty="0"/>
              <a:t>*активатори світлової </a:t>
            </a:r>
          </a:p>
          <a:p>
            <a:r>
              <a:rPr lang="uk-UA" sz="2400" dirty="0" err="1"/>
              <a:t>полімерізації</a:t>
            </a:r>
            <a:r>
              <a:rPr lang="uk-UA" sz="2400" dirty="0"/>
              <a:t> (</a:t>
            </a:r>
            <a:r>
              <a:rPr lang="uk-UA" sz="2400" dirty="0" err="1"/>
              <a:t>камфорохінон</a:t>
            </a:r>
            <a:r>
              <a:rPr lang="uk-UA" sz="2400" dirty="0"/>
              <a:t>) </a:t>
            </a:r>
          </a:p>
          <a:p>
            <a:r>
              <a:rPr lang="uk-UA" sz="2400" dirty="0"/>
              <a:t>*поглинач у</a:t>
            </a:r>
            <a:r>
              <a:rPr lang="en-US" sz="2400" dirty="0"/>
              <a:t>/</a:t>
            </a:r>
            <a:r>
              <a:rPr lang="uk-UA" sz="2400" dirty="0"/>
              <a:t>ф променів</a:t>
            </a:r>
            <a:endParaRPr lang="en-US" sz="2400" dirty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480348"/>
            <a:ext cx="4248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99FF33"/>
                </a:solidFill>
              </a:rPr>
              <a:t>Неорганічний наповнювач  </a:t>
            </a:r>
          </a:p>
          <a:p>
            <a:r>
              <a:rPr lang="uk-UA" sz="2000" dirty="0"/>
              <a:t>(частинки)більше 50%</a:t>
            </a:r>
          </a:p>
          <a:p>
            <a:r>
              <a:rPr lang="uk-UA" sz="2000" dirty="0" err="1"/>
              <a:t>-скло</a:t>
            </a:r>
            <a:r>
              <a:rPr lang="uk-UA" sz="2000" dirty="0"/>
              <a:t>:барієве</a:t>
            </a:r>
          </a:p>
          <a:p>
            <a:r>
              <a:rPr lang="uk-UA" sz="2000" dirty="0"/>
              <a:t>          </a:t>
            </a:r>
            <a:r>
              <a:rPr lang="uk-UA" sz="2000" dirty="0" err="1"/>
              <a:t>алюмосілікатне</a:t>
            </a:r>
            <a:endParaRPr lang="uk-UA" sz="2000" dirty="0"/>
          </a:p>
          <a:p>
            <a:r>
              <a:rPr lang="uk-UA" sz="2000" dirty="0"/>
              <a:t>           </a:t>
            </a:r>
            <a:r>
              <a:rPr lang="uk-UA" sz="2000" dirty="0" err="1"/>
              <a:t>фторсілікатне</a:t>
            </a:r>
            <a:endParaRPr lang="uk-UA" sz="2000" dirty="0"/>
          </a:p>
          <a:p>
            <a:r>
              <a:rPr lang="uk-UA" sz="2000" dirty="0"/>
              <a:t>Кварц (</a:t>
            </a:r>
            <a:r>
              <a:rPr lang="uk-UA" sz="2000" dirty="0" err="1"/>
              <a:t>плавлений+крісталічний</a:t>
            </a:r>
            <a:r>
              <a:rPr lang="uk-UA" sz="2000" dirty="0"/>
              <a:t>)</a:t>
            </a:r>
          </a:p>
          <a:p>
            <a:r>
              <a:rPr lang="uk-UA" sz="2000" dirty="0"/>
              <a:t>Двоокис кремнію</a:t>
            </a:r>
          </a:p>
          <a:p>
            <a:r>
              <a:rPr lang="uk-UA" sz="2000" dirty="0"/>
              <a:t>Алмазний пил</a:t>
            </a:r>
          </a:p>
          <a:p>
            <a:r>
              <a:rPr lang="uk-UA" sz="2000" dirty="0"/>
              <a:t>Штучно синтезовані речовини</a:t>
            </a:r>
          </a:p>
          <a:p>
            <a:r>
              <a:rPr lang="uk-UA" sz="2000" dirty="0"/>
              <a:t>Розмір:</a:t>
            </a:r>
            <a:r>
              <a:rPr lang="uk-UA" sz="2000" dirty="0" err="1"/>
              <a:t>-макро</a:t>
            </a:r>
            <a:r>
              <a:rPr lang="uk-UA" sz="2000" dirty="0"/>
              <a:t>(8-45мкм)</a:t>
            </a:r>
          </a:p>
          <a:p>
            <a:r>
              <a:rPr lang="uk-UA" sz="2000" dirty="0"/>
              <a:t>            </a:t>
            </a:r>
            <a:r>
              <a:rPr lang="uk-UA" sz="2000" dirty="0" err="1"/>
              <a:t>-міні</a:t>
            </a:r>
            <a:r>
              <a:rPr lang="uk-UA" sz="2000" dirty="0"/>
              <a:t>     (1-5мкм)</a:t>
            </a:r>
          </a:p>
          <a:p>
            <a:r>
              <a:rPr lang="uk-UA" sz="2000" dirty="0"/>
              <a:t>            </a:t>
            </a:r>
            <a:r>
              <a:rPr lang="uk-UA" sz="2000" dirty="0" err="1"/>
              <a:t>-мікро</a:t>
            </a:r>
            <a:r>
              <a:rPr lang="uk-UA" sz="2000" dirty="0"/>
              <a:t>(0.04-0.01мкм)</a:t>
            </a:r>
          </a:p>
          <a:p>
            <a:r>
              <a:rPr lang="uk-UA" sz="2000" dirty="0"/>
              <a:t>            </a:t>
            </a:r>
            <a:r>
              <a:rPr lang="uk-UA" sz="2000" dirty="0" err="1"/>
              <a:t>-нано</a:t>
            </a:r>
            <a:r>
              <a:rPr lang="uk-UA" sz="2000" dirty="0"/>
              <a:t> (0.02-0.075мкм</a:t>
            </a:r>
          </a:p>
          <a:p>
            <a:r>
              <a:rPr lang="uk-UA" sz="2000" dirty="0" err="1"/>
              <a:t>Форма-сферічна</a:t>
            </a:r>
            <a:r>
              <a:rPr lang="uk-UA" sz="2000" dirty="0"/>
              <a:t>,стружки,паличок,  вусів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636912"/>
            <a:ext cx="34968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99FF33"/>
                </a:solidFill>
                <a:latin typeface="Arial"/>
              </a:rPr>
              <a:t>     </a:t>
            </a:r>
            <a:r>
              <a:rPr lang="uk-UA" sz="3200" dirty="0" err="1">
                <a:solidFill>
                  <a:srgbClr val="99FF33"/>
                </a:solidFill>
                <a:latin typeface="Arial"/>
              </a:rPr>
              <a:t>Силани</a:t>
            </a:r>
            <a:r>
              <a:rPr lang="en-US" sz="3200" dirty="0">
                <a:solidFill>
                  <a:srgbClr val="99FF33"/>
                </a:solidFill>
                <a:latin typeface="Arial"/>
              </a:rPr>
              <a:t>-</a:t>
            </a:r>
            <a:endParaRPr lang="uk-UA" sz="3200" dirty="0">
              <a:solidFill>
                <a:srgbClr val="99FF33"/>
              </a:solidFill>
              <a:latin typeface="Arial"/>
            </a:endParaRPr>
          </a:p>
          <a:p>
            <a:r>
              <a:rPr lang="uk-UA" sz="2000" dirty="0">
                <a:latin typeface="Arial"/>
              </a:rPr>
              <a:t>Міжмолекулярна фаза</a:t>
            </a:r>
            <a:endParaRPr lang="ru-RU" sz="20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775815" y="914691"/>
            <a:ext cx="484632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969644" y="15174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16216" y="914690"/>
            <a:ext cx="484632" cy="618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6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0573" y="1340768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9FF33"/>
                </a:solidFill>
              </a:rPr>
              <a:t>BIS</a:t>
            </a:r>
            <a:r>
              <a:rPr lang="uk-UA" sz="2400" b="1" dirty="0">
                <a:solidFill>
                  <a:srgbClr val="99FF33"/>
                </a:solidFill>
              </a:rPr>
              <a:t>-</a:t>
            </a:r>
            <a:r>
              <a:rPr lang="en-US" sz="2400" b="1" dirty="0">
                <a:solidFill>
                  <a:srgbClr val="99FF33"/>
                </a:solidFill>
              </a:rPr>
              <a:t>GMA</a:t>
            </a:r>
            <a:r>
              <a:rPr lang="uk-UA" sz="2400" b="1" dirty="0">
                <a:solidFill>
                  <a:srgbClr val="99FF33"/>
                </a:solidFill>
              </a:rPr>
              <a:t> </a:t>
            </a:r>
            <a:r>
              <a:rPr lang="uk-UA" sz="2400" dirty="0"/>
              <a:t>(</a:t>
            </a:r>
            <a:r>
              <a:rPr lang="uk-UA" sz="2400" dirty="0" err="1"/>
              <a:t>бісфенол-А-гліцидилметакрилат</a:t>
            </a:r>
            <a:r>
              <a:rPr lang="uk-UA" sz="2400" dirty="0"/>
              <a:t>) являє собою мономер, з високою молекулярною масою. Це гібридна молекула, в якій до епоксидної смоли приєднані </a:t>
            </a:r>
            <a:r>
              <a:rPr lang="uk-UA" sz="2400" dirty="0" err="1"/>
              <a:t>реакційноздатні</a:t>
            </a:r>
            <a:r>
              <a:rPr lang="uk-UA" sz="2400" dirty="0"/>
              <a:t> </a:t>
            </a:r>
            <a:r>
              <a:rPr lang="uk-UA" sz="2400" dirty="0" err="1"/>
              <a:t>метакрилові</a:t>
            </a:r>
            <a:r>
              <a:rPr lang="uk-UA" sz="2400" dirty="0"/>
              <a:t> групи</a:t>
            </a:r>
            <a:r>
              <a:rPr lang="uk-UA" sz="2400" dirty="0">
                <a:solidFill>
                  <a:srgbClr val="FFFF00"/>
                </a:solidFill>
              </a:rPr>
              <a:t>,забезпечує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uk-UA" sz="2400" dirty="0">
                <a:solidFill>
                  <a:srgbClr val="FFFF00"/>
                </a:solidFill>
              </a:rPr>
              <a:t> хімічну </a:t>
            </a:r>
            <a:r>
              <a:rPr lang="uk-UA" sz="2400" dirty="0" err="1">
                <a:solidFill>
                  <a:srgbClr val="FFFF00"/>
                </a:solidFill>
              </a:rPr>
              <a:t>стабильність</a:t>
            </a:r>
            <a:r>
              <a:rPr lang="uk-UA" sz="2400" dirty="0">
                <a:solidFill>
                  <a:srgbClr val="FFFF00"/>
                </a:solidFill>
              </a:rPr>
              <a:t>,біологічну сумісність,відсутність запаху , стійкість кольору та велику </a:t>
            </a:r>
            <a:r>
              <a:rPr lang="uk-UA" sz="2400" dirty="0" err="1">
                <a:solidFill>
                  <a:srgbClr val="FFFF00"/>
                </a:solidFill>
              </a:rPr>
              <a:t>вязкість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99FF33"/>
                </a:solidFill>
              </a:rPr>
              <a:t>UDMA</a:t>
            </a:r>
            <a:r>
              <a:rPr lang="uk-UA" sz="2400" dirty="0"/>
              <a:t> (</a:t>
            </a:r>
            <a:r>
              <a:rPr lang="uk-UA" sz="2400" dirty="0" err="1"/>
              <a:t>уретандиметилметакрилат</a:t>
            </a:r>
            <a:r>
              <a:rPr lang="uk-UA" sz="2400" dirty="0"/>
              <a:t>) широко використовується у виробництві композитів. Він виконує ту ж роль, що і </a:t>
            </a:r>
            <a:r>
              <a:rPr lang="en-US" sz="2400" dirty="0"/>
              <a:t>BIS</a:t>
            </a:r>
            <a:r>
              <a:rPr lang="uk-UA" sz="2400" dirty="0"/>
              <a:t>-</a:t>
            </a:r>
            <a:r>
              <a:rPr lang="en-US" sz="2400" dirty="0"/>
              <a:t>GMA</a:t>
            </a:r>
            <a:r>
              <a:rPr lang="uk-UA" sz="2400" dirty="0"/>
              <a:t>, але </a:t>
            </a:r>
            <a:r>
              <a:rPr lang="uk-UA" sz="2400" dirty="0">
                <a:solidFill>
                  <a:srgbClr val="FFFF00"/>
                </a:solidFill>
              </a:rPr>
              <a:t>має меншу полімеризаційну усадку, додає матеріалу велику густоту і міцність. 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uk-UA" sz="2400" b="1" dirty="0">
                <a:solidFill>
                  <a:srgbClr val="99FF33"/>
                </a:solidFill>
              </a:rPr>
              <a:t>ТЕ</a:t>
            </a:r>
            <a:r>
              <a:rPr lang="en-US" sz="2400" b="1" dirty="0">
                <a:solidFill>
                  <a:srgbClr val="99FF33"/>
                </a:solidFill>
              </a:rPr>
              <a:t>GD</a:t>
            </a:r>
            <a:r>
              <a:rPr lang="uk-UA" sz="2400" b="1" dirty="0">
                <a:solidFill>
                  <a:srgbClr val="99FF33"/>
                </a:solidFill>
              </a:rPr>
              <a:t>МА </a:t>
            </a:r>
            <a:r>
              <a:rPr lang="uk-UA" sz="2400" dirty="0"/>
              <a:t>(</a:t>
            </a:r>
            <a:r>
              <a:rPr lang="uk-UA" sz="2400" dirty="0" err="1"/>
              <a:t>триетиленглікольдиметакрилат</a:t>
            </a:r>
            <a:r>
              <a:rPr lang="uk-UA" sz="2400" dirty="0"/>
              <a:t>),та </a:t>
            </a:r>
            <a:r>
              <a:rPr lang="en-US" sz="2400" b="1" dirty="0">
                <a:solidFill>
                  <a:srgbClr val="99FF33"/>
                </a:solidFill>
              </a:rPr>
              <a:t>DG</a:t>
            </a:r>
            <a:r>
              <a:rPr lang="uk-UA" sz="2400" b="1" dirty="0">
                <a:solidFill>
                  <a:srgbClr val="99FF33"/>
                </a:solidFill>
              </a:rPr>
              <a:t>МА  </a:t>
            </a:r>
            <a:r>
              <a:rPr lang="uk-UA" sz="2400" dirty="0"/>
              <a:t>також використовується у виготовленні композитів, завдяки чому вдається </a:t>
            </a:r>
            <a:r>
              <a:rPr lang="uk-UA" sz="2400" dirty="0">
                <a:solidFill>
                  <a:srgbClr val="FFFF00"/>
                </a:solidFill>
              </a:rPr>
              <a:t>знизити в'язкість і час полімеризації матеріалів</a:t>
            </a:r>
            <a:r>
              <a:rPr lang="uk-UA" sz="2400" dirty="0"/>
              <a:t>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solidFill>
                  <a:srgbClr val="FFFF00"/>
                </a:solidFill>
              </a:rPr>
              <a:t>Органічний </a:t>
            </a:r>
            <a:r>
              <a:rPr lang="uk-UA" sz="4000" dirty="0" err="1">
                <a:solidFill>
                  <a:srgbClr val="FFFF00"/>
                </a:solidFill>
              </a:rPr>
              <a:t>матрікс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39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155" y="1303740"/>
            <a:ext cx="29516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99FF33"/>
                </a:solidFill>
              </a:rPr>
              <a:t>BIS</a:t>
            </a:r>
            <a:r>
              <a:rPr lang="uk-UA" sz="2400" b="1" dirty="0">
                <a:solidFill>
                  <a:srgbClr val="99FF33"/>
                </a:solidFill>
              </a:rPr>
              <a:t>-</a:t>
            </a:r>
            <a:r>
              <a:rPr lang="en-US" sz="2400" b="1" dirty="0">
                <a:solidFill>
                  <a:srgbClr val="99FF33"/>
                </a:solidFill>
              </a:rPr>
              <a:t>GMA</a:t>
            </a:r>
            <a:endParaRPr lang="uk-UA" sz="2400" b="1" dirty="0">
              <a:solidFill>
                <a:srgbClr val="99FF33"/>
              </a:solidFill>
            </a:endParaRPr>
          </a:p>
          <a:p>
            <a:pPr lvl="0"/>
            <a:r>
              <a:rPr lang="uk-UA" sz="2400" b="1" dirty="0">
                <a:solidFill>
                  <a:srgbClr val="99FF33"/>
                </a:solidFill>
              </a:rPr>
              <a:t> </a:t>
            </a:r>
            <a:r>
              <a:rPr lang="uk-UA" sz="2400" dirty="0">
                <a:solidFill>
                  <a:prstClr val="white"/>
                </a:solidFill>
              </a:rPr>
              <a:t>(</a:t>
            </a:r>
            <a:r>
              <a:rPr lang="uk-UA" sz="2400" dirty="0" err="1">
                <a:solidFill>
                  <a:prstClr val="white"/>
                </a:solidFill>
              </a:rPr>
              <a:t>бісфенол-А-гліцидилметакрилат</a:t>
            </a:r>
            <a:r>
              <a:rPr lang="uk-UA" sz="2400" dirty="0">
                <a:solidFill>
                  <a:prstClr val="white"/>
                </a:solidFill>
              </a:rPr>
              <a:t>) мономер з високою молекулярною масою.</a:t>
            </a:r>
          </a:p>
          <a:p>
            <a:pPr lvl="0"/>
            <a:r>
              <a:rPr lang="uk-UA" sz="2400" dirty="0" err="1"/>
              <a:t>забеспечує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uk-UA" sz="2400" dirty="0">
                <a:solidFill>
                  <a:srgbClr val="FFFF00"/>
                </a:solidFill>
              </a:rPr>
              <a:t>:</a:t>
            </a:r>
          </a:p>
          <a:p>
            <a:pPr marL="342900" lvl="0" indent="-342900">
              <a:buFontTx/>
              <a:buChar char="-"/>
            </a:pPr>
            <a:r>
              <a:rPr lang="uk-UA" sz="2400" dirty="0">
                <a:solidFill>
                  <a:srgbClr val="FFFF00"/>
                </a:solidFill>
              </a:rPr>
              <a:t>хімічну </a:t>
            </a:r>
            <a:r>
              <a:rPr lang="uk-UA" sz="2400" dirty="0" err="1">
                <a:solidFill>
                  <a:srgbClr val="FFFF00"/>
                </a:solidFill>
              </a:rPr>
              <a:t>стабильність</a:t>
            </a:r>
            <a:r>
              <a:rPr lang="uk-UA" sz="2400" dirty="0">
                <a:solidFill>
                  <a:srgbClr val="FFFF00"/>
                </a:solidFill>
              </a:rPr>
              <a:t>,</a:t>
            </a:r>
          </a:p>
          <a:p>
            <a:pPr marL="342900" lvl="0" indent="-342900">
              <a:buFontTx/>
              <a:buChar char="-"/>
            </a:pPr>
            <a:r>
              <a:rPr lang="uk-UA" sz="2400" dirty="0">
                <a:solidFill>
                  <a:srgbClr val="FFFF00"/>
                </a:solidFill>
              </a:rPr>
              <a:t>біологічну сумісність,</a:t>
            </a:r>
          </a:p>
          <a:p>
            <a:pPr marL="342900" lvl="0" indent="-342900">
              <a:buFontTx/>
              <a:buChar char="-"/>
            </a:pPr>
            <a:r>
              <a:rPr lang="uk-UA" sz="2400" dirty="0">
                <a:solidFill>
                  <a:srgbClr val="FFFF00"/>
                </a:solidFill>
              </a:rPr>
              <a:t>відсутність запаху</a:t>
            </a:r>
          </a:p>
          <a:p>
            <a:pPr marL="342900" lvl="0" indent="-342900">
              <a:buFontTx/>
              <a:buChar char="-"/>
            </a:pPr>
            <a:r>
              <a:rPr lang="uk-UA" sz="2400" dirty="0">
                <a:solidFill>
                  <a:srgbClr val="FFFF00"/>
                </a:solidFill>
              </a:rPr>
              <a:t>стійкість кольору </a:t>
            </a:r>
          </a:p>
          <a:p>
            <a:pPr lvl="0"/>
            <a:r>
              <a:rPr lang="uk-UA" sz="2400" dirty="0">
                <a:solidFill>
                  <a:srgbClr val="FFFF00"/>
                </a:solidFill>
              </a:rPr>
              <a:t>-   велику </a:t>
            </a:r>
            <a:r>
              <a:rPr lang="uk-UA" sz="2400" dirty="0" err="1">
                <a:solidFill>
                  <a:srgbClr val="FFFF00"/>
                </a:solidFill>
              </a:rPr>
              <a:t>вязкість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303740"/>
            <a:ext cx="25922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99FF33"/>
                </a:solidFill>
              </a:rPr>
              <a:t>UDMA</a:t>
            </a:r>
            <a:r>
              <a:rPr lang="uk-UA" sz="2400" dirty="0">
                <a:solidFill>
                  <a:prstClr val="white"/>
                </a:solidFill>
              </a:rPr>
              <a:t> (</a:t>
            </a:r>
            <a:r>
              <a:rPr lang="uk-UA" sz="2400" dirty="0" err="1">
                <a:solidFill>
                  <a:prstClr val="white"/>
                </a:solidFill>
              </a:rPr>
              <a:t>уретандиметил</a:t>
            </a:r>
            <a:endParaRPr lang="uk-UA" sz="2400" dirty="0">
              <a:solidFill>
                <a:prstClr val="white"/>
              </a:solidFill>
            </a:endParaRPr>
          </a:p>
          <a:p>
            <a:pPr lvl="0"/>
            <a:r>
              <a:rPr lang="uk-UA" sz="2400" dirty="0" err="1">
                <a:solidFill>
                  <a:prstClr val="white"/>
                </a:solidFill>
              </a:rPr>
              <a:t>метакрилат</a:t>
            </a:r>
            <a:r>
              <a:rPr lang="uk-UA" sz="2400" dirty="0">
                <a:solidFill>
                  <a:prstClr val="white"/>
                </a:solidFill>
              </a:rPr>
              <a:t>) </a:t>
            </a:r>
          </a:p>
          <a:p>
            <a:pPr lvl="0"/>
            <a:r>
              <a:rPr lang="uk-UA" sz="2400" dirty="0">
                <a:solidFill>
                  <a:prstClr val="white"/>
                </a:solidFill>
              </a:rPr>
              <a:t>. Він виконує ту ж роль, що і </a:t>
            </a:r>
            <a:r>
              <a:rPr lang="en-US" sz="2400" dirty="0">
                <a:solidFill>
                  <a:prstClr val="white"/>
                </a:solidFill>
              </a:rPr>
              <a:t>BIS</a:t>
            </a:r>
            <a:r>
              <a:rPr lang="uk-UA" sz="2400" dirty="0">
                <a:solidFill>
                  <a:prstClr val="white"/>
                </a:solidFill>
              </a:rPr>
              <a:t>-</a:t>
            </a:r>
            <a:r>
              <a:rPr lang="en-US" sz="2400" dirty="0">
                <a:solidFill>
                  <a:prstClr val="white"/>
                </a:solidFill>
              </a:rPr>
              <a:t>GMA</a:t>
            </a:r>
            <a:r>
              <a:rPr lang="uk-UA" sz="2400" dirty="0">
                <a:solidFill>
                  <a:prstClr val="white"/>
                </a:solidFill>
              </a:rPr>
              <a:t>, але</a:t>
            </a:r>
          </a:p>
          <a:p>
            <a:pPr marL="342900" lvl="0" indent="-342900">
              <a:buFontTx/>
              <a:buChar char="-"/>
            </a:pPr>
            <a:r>
              <a:rPr lang="uk-UA" sz="2400" dirty="0">
                <a:solidFill>
                  <a:srgbClr val="FFFF00"/>
                </a:solidFill>
              </a:rPr>
              <a:t>має меншу полімеризаційну усадку,</a:t>
            </a:r>
          </a:p>
          <a:p>
            <a:pPr marL="342900" lvl="0" indent="-342900">
              <a:buFontTx/>
              <a:buChar char="-"/>
            </a:pPr>
            <a:r>
              <a:rPr lang="uk-UA" sz="2400" dirty="0">
                <a:solidFill>
                  <a:srgbClr val="FFFF00"/>
                </a:solidFill>
              </a:rPr>
              <a:t> додає матеріалу велику густоту і міцність.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1303740"/>
            <a:ext cx="2736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99FF33"/>
                </a:solidFill>
              </a:rPr>
              <a:t>ТЕ</a:t>
            </a:r>
            <a:r>
              <a:rPr lang="en-US" sz="2400" b="1" dirty="0">
                <a:solidFill>
                  <a:srgbClr val="99FF33"/>
                </a:solidFill>
              </a:rPr>
              <a:t>GD</a:t>
            </a:r>
            <a:r>
              <a:rPr lang="uk-UA" sz="2400" b="1" dirty="0">
                <a:solidFill>
                  <a:srgbClr val="99FF33"/>
                </a:solidFill>
              </a:rPr>
              <a:t>МА </a:t>
            </a:r>
            <a:r>
              <a:rPr lang="uk-UA" sz="2400" dirty="0">
                <a:solidFill>
                  <a:prstClr val="white"/>
                </a:solidFill>
              </a:rPr>
              <a:t>(</a:t>
            </a:r>
            <a:r>
              <a:rPr lang="uk-UA" sz="2400" dirty="0" err="1">
                <a:solidFill>
                  <a:prstClr val="white"/>
                </a:solidFill>
              </a:rPr>
              <a:t>триетиленгліколь</a:t>
            </a:r>
            <a:endParaRPr lang="uk-UA" sz="2400" dirty="0">
              <a:solidFill>
                <a:prstClr val="white"/>
              </a:solidFill>
            </a:endParaRPr>
          </a:p>
          <a:p>
            <a:r>
              <a:rPr lang="uk-UA" sz="2400" dirty="0" err="1">
                <a:solidFill>
                  <a:prstClr val="white"/>
                </a:solidFill>
              </a:rPr>
              <a:t>диметакрилат</a:t>
            </a:r>
            <a:r>
              <a:rPr lang="uk-UA" sz="2400" dirty="0">
                <a:solidFill>
                  <a:prstClr val="white"/>
                </a:solidFill>
              </a:rPr>
              <a:t>) та </a:t>
            </a:r>
            <a:r>
              <a:rPr lang="en-US" sz="2400" b="1" dirty="0">
                <a:solidFill>
                  <a:srgbClr val="99FF33"/>
                </a:solidFill>
              </a:rPr>
              <a:t>DG</a:t>
            </a:r>
            <a:r>
              <a:rPr lang="uk-UA" sz="2400" b="1" dirty="0">
                <a:solidFill>
                  <a:srgbClr val="99FF33"/>
                </a:solidFill>
              </a:rPr>
              <a:t>МА </a:t>
            </a:r>
            <a:r>
              <a:rPr lang="uk-UA" sz="2400" b="1" dirty="0"/>
              <a:t>(</a:t>
            </a:r>
            <a:r>
              <a:rPr lang="uk-UA" sz="2400" dirty="0" err="1"/>
              <a:t>дигліцедилметакрілат</a:t>
            </a:r>
            <a:r>
              <a:rPr lang="uk-UA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solidFill>
                  <a:srgbClr val="FFFF00"/>
                </a:solidFill>
              </a:rPr>
              <a:t>знижує в'язкість</a:t>
            </a:r>
          </a:p>
          <a:p>
            <a:pPr marL="342900" indent="-342900">
              <a:buFontTx/>
              <a:buChar char="-"/>
            </a:pPr>
            <a:r>
              <a:rPr lang="uk-UA" sz="2400" dirty="0">
                <a:solidFill>
                  <a:srgbClr val="FFFF00"/>
                </a:solidFill>
              </a:rPr>
              <a:t> знижує час полімеризації матеріалів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29" y="157744"/>
            <a:ext cx="51212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616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Фізико-хімічні властивості композитних матеріалів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879" y="1412776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99FF33"/>
                </a:solidFill>
              </a:rPr>
              <a:t>Органічний </a:t>
            </a:r>
            <a:r>
              <a:rPr lang="uk-UA" sz="2400" b="1" dirty="0" err="1">
                <a:solidFill>
                  <a:srgbClr val="99FF33"/>
                </a:solidFill>
              </a:rPr>
              <a:t>матрікс</a:t>
            </a:r>
            <a:r>
              <a:rPr lang="uk-UA" sz="2400" b="1" dirty="0">
                <a:solidFill>
                  <a:srgbClr val="99FF33"/>
                </a:solidFill>
              </a:rPr>
              <a:t>  </a:t>
            </a:r>
            <a:r>
              <a:rPr lang="uk-UA" sz="2400" dirty="0"/>
              <a:t>забезпечує</a:t>
            </a:r>
          </a:p>
          <a:p>
            <a:r>
              <a:rPr lang="uk-UA" sz="2400" dirty="0"/>
              <a:t> - пластичність композиту, </a:t>
            </a:r>
          </a:p>
          <a:p>
            <a:r>
              <a:rPr lang="uk-UA" sz="2400" dirty="0"/>
              <a:t>-  </a:t>
            </a:r>
            <a:r>
              <a:rPr lang="uk-UA" sz="2400" dirty="0" err="1"/>
              <a:t>адгезивні</a:t>
            </a:r>
            <a:r>
              <a:rPr lang="uk-UA" sz="2400" dirty="0"/>
              <a:t> властивості</a:t>
            </a:r>
          </a:p>
          <a:p>
            <a:r>
              <a:rPr lang="uk-UA" sz="2400" dirty="0"/>
              <a:t>-  </a:t>
            </a:r>
            <a:r>
              <a:rPr lang="uk-UA" sz="2400" dirty="0" err="1"/>
              <a:t>біосумісність</a:t>
            </a:r>
            <a:r>
              <a:rPr lang="uk-UA" sz="2400" dirty="0"/>
              <a:t>,</a:t>
            </a:r>
          </a:p>
          <a:p>
            <a:r>
              <a:rPr lang="uk-UA" sz="2400" dirty="0"/>
              <a:t>-  сприяє </a:t>
            </a:r>
            <a:r>
              <a:rPr lang="uk-UA" sz="2400" dirty="0" err="1"/>
              <a:t>міцністі</a:t>
            </a:r>
            <a:r>
              <a:rPr lang="uk-UA" sz="2400" dirty="0"/>
              <a:t>, </a:t>
            </a:r>
            <a:r>
              <a:rPr lang="uk-UA" sz="2400" dirty="0" err="1"/>
              <a:t>кольоростійкості</a:t>
            </a:r>
            <a:r>
              <a:rPr lang="uk-UA" sz="2400" dirty="0"/>
              <a:t>, </a:t>
            </a:r>
          </a:p>
          <a:p>
            <a:r>
              <a:rPr lang="uk-UA" sz="2400" dirty="0"/>
              <a:t>-  визначає ступінь полімеризації матеріалу,</a:t>
            </a:r>
          </a:p>
          <a:p>
            <a:r>
              <a:rPr lang="uk-UA" sz="2400" dirty="0"/>
              <a:t>-  від його об’єму залежить величина усадки </a:t>
            </a:r>
          </a:p>
          <a:p>
            <a:r>
              <a:rPr lang="uk-UA" sz="2400" b="1" dirty="0" err="1">
                <a:solidFill>
                  <a:srgbClr val="99FF33"/>
                </a:solidFill>
              </a:rPr>
              <a:t>Неорганичний</a:t>
            </a:r>
            <a:r>
              <a:rPr lang="uk-UA" sz="2400" b="1" dirty="0">
                <a:solidFill>
                  <a:srgbClr val="99FF33"/>
                </a:solidFill>
              </a:rPr>
              <a:t> наповнювач</a:t>
            </a:r>
          </a:p>
          <a:p>
            <a:r>
              <a:rPr lang="uk-UA" sz="2400" dirty="0"/>
              <a:t>-  Механічні властивості (</a:t>
            </a:r>
            <a:r>
              <a:rPr lang="uk-UA" sz="2400" dirty="0" err="1"/>
              <a:t>стійкйсть</a:t>
            </a:r>
            <a:r>
              <a:rPr lang="uk-UA" sz="2400" dirty="0"/>
              <a:t> до стирання,твердість)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Оптичні властивості (прозорість,</a:t>
            </a:r>
            <a:r>
              <a:rPr lang="uk-UA" sz="2400" dirty="0" err="1"/>
              <a:t>опаковість</a:t>
            </a:r>
            <a:r>
              <a:rPr lang="uk-UA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uk-UA" sz="2400" dirty="0" err="1"/>
              <a:t>Кольоростійкість</a:t>
            </a:r>
            <a:r>
              <a:rPr lang="uk-UA" sz="2400" dirty="0"/>
              <a:t> (здатність пропускати барвники)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Здатність зберігати «сухий блиск» тривалий час після полірування</a:t>
            </a:r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47" y="1412776"/>
            <a:ext cx="2845393" cy="194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27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57" y="1436488"/>
            <a:ext cx="508242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plombirovka_kanalov_zub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30138"/>
            <a:ext cx="2952328" cy="26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vremia1-728x3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70" y="4581128"/>
            <a:ext cx="3506502" cy="212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f415ccc80b2cee6cc58d957a405c8b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88640"/>
            <a:ext cx="3060700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ordinacija-leko.hr/wp-content/uploads/2015/10/djecja_stomatologija_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72" y="241572"/>
            <a:ext cx="27432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17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633" y="65760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Силани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997" y="112474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400" dirty="0"/>
              <a:t>Поверхнево-активні речовини (</a:t>
            </a:r>
            <a:r>
              <a:rPr lang="uk-UA" sz="2400" dirty="0" err="1"/>
              <a:t>силани</a:t>
            </a:r>
            <a:r>
              <a:rPr lang="uk-UA" sz="2400" dirty="0"/>
              <a:t>, </a:t>
            </a:r>
            <a:r>
              <a:rPr lang="uk-UA" sz="2400" b="1" dirty="0">
                <a:solidFill>
                  <a:srgbClr val="99FF33"/>
                </a:solidFill>
              </a:rPr>
              <a:t>міжмолекулярна фаза</a:t>
            </a:r>
            <a:r>
              <a:rPr lang="uk-UA" sz="2400" dirty="0">
                <a:solidFill>
                  <a:srgbClr val="99FF33"/>
                </a:solidFill>
              </a:rPr>
              <a:t>)</a:t>
            </a:r>
            <a:r>
              <a:rPr lang="uk-UA" sz="2400" dirty="0"/>
              <a:t>,  – в'язка субстанція, яка забезпечує </a:t>
            </a:r>
            <a:r>
              <a:rPr lang="uk-UA" sz="2400" b="1" dirty="0">
                <a:solidFill>
                  <a:srgbClr val="FFFF00"/>
                </a:solidFill>
              </a:rPr>
              <a:t>зчеплення наповнювача і органічної матриці</a:t>
            </a:r>
            <a:r>
              <a:rPr lang="uk-UA" sz="2400" dirty="0"/>
              <a:t>, завдяки цьому структура композиту стає </a:t>
            </a:r>
            <a:r>
              <a:rPr lang="uk-UA" sz="2400" b="1" dirty="0"/>
              <a:t>однорідною</a:t>
            </a:r>
            <a:r>
              <a:rPr lang="uk-UA" sz="2400" dirty="0"/>
              <a:t>. Вони наносяться на поверхню неорганічного наповнювача в заводських умовах.  Утворюють хімічні зв'язки наповнювача з органічною матрицею, забезпечуючи їх стійке з'єднання. </a:t>
            </a:r>
            <a:endParaRPr lang="ru-RU" sz="2400" dirty="0"/>
          </a:p>
        </p:txBody>
      </p:sp>
      <p:pic>
        <p:nvPicPr>
          <p:cNvPr id="2050" name="Picture 2" descr="http://for-medic.info/wp-content/uploads/2011/03/kompozitnye_plombirovochnye_materialy_opredelenie_tendencii_razvitiya_himicheskii_sostav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02400"/>
            <a:ext cx="4536504" cy="28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15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FF00"/>
                </a:solidFill>
              </a:rPr>
              <a:t>C</a:t>
            </a:r>
            <a:r>
              <a:rPr lang="uk-UA" sz="4000" dirty="0" err="1">
                <a:solidFill>
                  <a:srgbClr val="FFFF00"/>
                </a:solidFill>
              </a:rPr>
              <a:t>илани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387" y="1844824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Завдяки наявності </a:t>
            </a:r>
            <a:r>
              <a:rPr lang="uk-UA" sz="3200" dirty="0" err="1"/>
              <a:t>силанів</a:t>
            </a:r>
            <a:r>
              <a:rPr lang="uk-UA" sz="3200" dirty="0"/>
              <a:t> композити набувають </a:t>
            </a:r>
            <a:r>
              <a:rPr lang="uk-UA" sz="3200" b="1" dirty="0"/>
              <a:t>поліпшені властивості:</a:t>
            </a:r>
            <a:endParaRPr lang="ru-RU" sz="3200" b="1" dirty="0"/>
          </a:p>
          <a:p>
            <a:r>
              <a:rPr lang="uk-UA" sz="3200" dirty="0"/>
              <a:t>- частинки наповнювача стають </a:t>
            </a:r>
            <a:r>
              <a:rPr lang="uk-UA" sz="3200" b="1" dirty="0" err="1">
                <a:solidFill>
                  <a:srgbClr val="FFFF00"/>
                </a:solidFill>
              </a:rPr>
              <a:t>водовідштовхуючими</a:t>
            </a:r>
            <a:r>
              <a:rPr lang="uk-UA" sz="3200" b="1" dirty="0">
                <a:solidFill>
                  <a:srgbClr val="FFFF00"/>
                </a:solidFill>
              </a:rPr>
              <a:t> (гідрофобними)</a:t>
            </a:r>
            <a:endParaRPr lang="ru-RU" sz="3200" b="1" dirty="0">
              <a:solidFill>
                <a:srgbClr val="FFFF00"/>
              </a:solidFill>
            </a:endParaRPr>
          </a:p>
          <a:p>
            <a:r>
              <a:rPr lang="uk-UA" sz="3200" dirty="0"/>
              <a:t> - знижується </a:t>
            </a:r>
            <a:r>
              <a:rPr lang="uk-UA" sz="3200" dirty="0" err="1"/>
              <a:t>водопоглинання</a:t>
            </a:r>
            <a:r>
              <a:rPr lang="uk-UA" sz="3200" dirty="0"/>
              <a:t> матеріалу,</a:t>
            </a:r>
          </a:p>
          <a:p>
            <a:r>
              <a:rPr lang="uk-UA" sz="3200" dirty="0"/>
              <a:t> - поліпшується </a:t>
            </a:r>
            <a:r>
              <a:rPr lang="uk-UA" sz="3200" dirty="0" err="1"/>
              <a:t>кольоростійкість</a:t>
            </a:r>
            <a:r>
              <a:rPr lang="uk-UA" sz="3200" dirty="0"/>
              <a:t>;</a:t>
            </a:r>
            <a:endParaRPr lang="ru-RU" sz="3200" dirty="0"/>
          </a:p>
          <a:p>
            <a:r>
              <a:rPr lang="uk-UA" sz="3200" dirty="0"/>
              <a:t> - підвищується міцність і зносостійкість.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99593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52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Фізичні властивості композитних матеріалів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130529"/>
            <a:ext cx="49251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pPr marL="285750" indent="-285750">
              <a:buFontTx/>
              <a:buChar char="-"/>
            </a:pPr>
            <a:r>
              <a:rPr lang="uk-UA" sz="2400" dirty="0"/>
              <a:t>полімеризаційна усадка,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 </a:t>
            </a:r>
            <a:r>
              <a:rPr lang="uk-UA" sz="2400" dirty="0" err="1"/>
              <a:t>водопоглинання</a:t>
            </a:r>
            <a:r>
              <a:rPr lang="uk-UA" sz="2400" dirty="0"/>
              <a:t>,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 коефіці­єнт термічного розширення,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 міцність на вигин і стискання,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 деформацію і модуль пружності. </a:t>
            </a:r>
          </a:p>
          <a:p>
            <a:endParaRPr lang="uk-UA" sz="2400" b="1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860032" y="2060848"/>
            <a:ext cx="1224136" cy="3096344"/>
          </a:xfrm>
          <a:prstGeom prst="rightBrace">
            <a:avLst>
              <a:gd name="adj1" fmla="val 8333"/>
              <a:gd name="adj2" fmla="val 5074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454" y="1785005"/>
            <a:ext cx="2592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/>
              <a:t>Їх визначає: </a:t>
            </a:r>
          </a:p>
          <a:p>
            <a:r>
              <a:rPr lang="uk-UA" sz="2400" dirty="0" err="1"/>
              <a:t>-склад</a:t>
            </a:r>
            <a:r>
              <a:rPr lang="uk-UA" sz="2400" dirty="0"/>
              <a:t> полімерної матриці</a:t>
            </a:r>
          </a:p>
          <a:p>
            <a:r>
              <a:rPr lang="uk-UA" sz="2400" dirty="0" err="1"/>
              <a:t>-розмір</a:t>
            </a:r>
            <a:r>
              <a:rPr lang="uk-UA" sz="2400" dirty="0"/>
              <a:t> часток</a:t>
            </a:r>
          </a:p>
          <a:p>
            <a:r>
              <a:rPr lang="uk-UA" sz="2400" dirty="0" err="1"/>
              <a:t>-кількість</a:t>
            </a:r>
            <a:r>
              <a:rPr lang="uk-UA" sz="2400" dirty="0"/>
              <a:t> і гомо­генність розподілу неорганічного наповнювача ,що впливає  на </a:t>
            </a:r>
            <a:r>
              <a:rPr lang="uk-UA" sz="2400" b="1" dirty="0"/>
              <a:t>критерії ефективності</a:t>
            </a:r>
          </a:p>
        </p:txBody>
      </p:sp>
    </p:spTree>
    <p:extLst>
      <p:ext uri="{BB962C8B-B14F-4D97-AF65-F5344CB8AC3E}">
        <p14:creationId xmlns:p14="http://schemas.microsoft.com/office/powerpoint/2010/main" val="923334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5359" y="332656"/>
            <a:ext cx="70223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критерії ефективності пломбування:    </a:t>
            </a:r>
            <a:endParaRPr lang="uk-UA" sz="2800" dirty="0"/>
          </a:p>
          <a:p>
            <a:r>
              <a:rPr lang="uk-UA" sz="2400" dirty="0"/>
              <a:t>                                   </a:t>
            </a:r>
            <a:r>
              <a:rPr lang="uk-UA" sz="2800" dirty="0"/>
              <a:t>Естетичність</a:t>
            </a:r>
          </a:p>
          <a:p>
            <a:r>
              <a:rPr lang="uk-UA" sz="2800" dirty="0"/>
              <a:t>                              Стійкість кольору</a:t>
            </a:r>
          </a:p>
          <a:p>
            <a:r>
              <a:rPr lang="uk-UA" sz="2800" dirty="0"/>
              <a:t>                              Міцність</a:t>
            </a:r>
          </a:p>
          <a:p>
            <a:r>
              <a:rPr lang="uk-UA" sz="2800" dirty="0"/>
              <a:t>                              Крайове прилягання</a:t>
            </a:r>
          </a:p>
          <a:p>
            <a:r>
              <a:rPr lang="uk-UA" sz="2800" dirty="0"/>
              <a:t>                              Стійкість до абразивного зносу</a:t>
            </a:r>
          </a:p>
          <a:p>
            <a:r>
              <a:rPr lang="uk-UA" sz="2800" dirty="0"/>
              <a:t>Стійкість до поглинання барвників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5" y="414908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30" y="45611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90" y="4149080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519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ОПТИЧНІ ВЛАСТИВОСТІ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 err="1"/>
              <a:t>композитів</a:t>
            </a:r>
            <a:r>
              <a:rPr lang="ru-RU" sz="2400" dirty="0"/>
              <a:t> </a:t>
            </a:r>
            <a:r>
              <a:rPr lang="ru-RU" sz="2400" dirty="0" err="1"/>
              <a:t>проявляються</a:t>
            </a:r>
            <a:r>
              <a:rPr lang="ru-RU" sz="2400" dirty="0"/>
              <a:t> при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 з </a:t>
            </a:r>
            <a:r>
              <a:rPr lang="ru-RU" sz="2400" dirty="0" err="1"/>
              <a:t>електромагнітними</a:t>
            </a:r>
            <a:r>
              <a:rPr lang="ru-RU" sz="2400" dirty="0"/>
              <a:t> </a:t>
            </a:r>
            <a:r>
              <a:rPr lang="ru-RU" sz="2400" dirty="0" err="1"/>
              <a:t>коливаннями</a:t>
            </a:r>
            <a:r>
              <a:rPr lang="ru-RU" sz="2400" dirty="0"/>
              <a:t> видимого </a:t>
            </a:r>
            <a:r>
              <a:rPr lang="ru-RU" sz="2400" dirty="0" err="1"/>
              <a:t>світла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рефлексії</a:t>
            </a:r>
            <a:r>
              <a:rPr lang="ru-RU" sz="2400" dirty="0"/>
              <a:t> (</a:t>
            </a:r>
            <a:r>
              <a:rPr lang="ru-RU" sz="2400" dirty="0" err="1"/>
              <a:t>відображення</a:t>
            </a:r>
            <a:r>
              <a:rPr lang="ru-RU" sz="2400" dirty="0"/>
              <a:t>), </a:t>
            </a:r>
            <a:r>
              <a:rPr lang="ru-RU" sz="2400" dirty="0" err="1"/>
              <a:t>рефракції</a:t>
            </a:r>
            <a:r>
              <a:rPr lang="ru-RU" sz="2400" dirty="0"/>
              <a:t> (</a:t>
            </a:r>
            <a:r>
              <a:rPr lang="ru-RU" sz="2400" dirty="0" err="1"/>
              <a:t>заломлення</a:t>
            </a:r>
            <a:r>
              <a:rPr lang="ru-RU" sz="2400" dirty="0"/>
              <a:t>), </a:t>
            </a:r>
            <a:r>
              <a:rPr lang="ru-RU" sz="2400" dirty="0" err="1"/>
              <a:t>абсорбції</a:t>
            </a:r>
            <a:r>
              <a:rPr lang="ru-RU" sz="2400" dirty="0"/>
              <a:t> (</a:t>
            </a:r>
            <a:r>
              <a:rPr lang="ru-RU" sz="2400" dirty="0" err="1"/>
              <a:t>поглинання</a:t>
            </a:r>
            <a:r>
              <a:rPr lang="ru-RU" sz="2400" dirty="0"/>
              <a:t>), </a:t>
            </a:r>
            <a:r>
              <a:rPr lang="ru-RU" sz="2400" dirty="0" err="1"/>
              <a:t>флюоресценції</a:t>
            </a:r>
            <a:r>
              <a:rPr lang="ru-RU" sz="2400" dirty="0"/>
              <a:t> (</a:t>
            </a:r>
            <a:r>
              <a:rPr lang="ru-RU" sz="2400" dirty="0" err="1"/>
              <a:t>світіння</a:t>
            </a:r>
            <a:r>
              <a:rPr lang="ru-RU" sz="2400" dirty="0"/>
              <a:t>) і (</a:t>
            </a:r>
            <a:r>
              <a:rPr lang="ru-RU" sz="2400" dirty="0" err="1"/>
              <a:t>або</a:t>
            </a:r>
            <a:r>
              <a:rPr lang="ru-RU" sz="2400" dirty="0"/>
              <a:t>) </a:t>
            </a:r>
            <a:r>
              <a:rPr lang="ru-RU" sz="2400" dirty="0" err="1"/>
              <a:t>трансмісії</a:t>
            </a:r>
            <a:r>
              <a:rPr lang="ru-RU" sz="2400" dirty="0"/>
              <a:t> (</a:t>
            </a:r>
            <a:r>
              <a:rPr lang="ru-RU" sz="2400" dirty="0" err="1"/>
              <a:t>передачі</a:t>
            </a:r>
            <a:r>
              <a:rPr lang="ru-RU" sz="2400" dirty="0"/>
              <a:t> </a:t>
            </a:r>
            <a:r>
              <a:rPr lang="ru-RU" sz="2400" dirty="0" err="1"/>
              <a:t>світлових</a:t>
            </a:r>
            <a:r>
              <a:rPr lang="ru-RU" sz="2400" dirty="0"/>
              <a:t> </a:t>
            </a:r>
            <a:r>
              <a:rPr lang="ru-RU" sz="2400" dirty="0" err="1"/>
              <a:t>хвиль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4970" y="3711807"/>
            <a:ext cx="5727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Колір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2400" dirty="0"/>
              <a:t>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сприйняття</a:t>
            </a:r>
            <a:r>
              <a:rPr lang="ru-RU" sz="2400" dirty="0"/>
              <a:t> оком </a:t>
            </a:r>
            <a:r>
              <a:rPr lang="ru-RU" sz="2400" dirty="0" err="1"/>
              <a:t>переважної</a:t>
            </a:r>
            <a:r>
              <a:rPr lang="ru-RU" sz="2400" dirty="0"/>
              <a:t> </a:t>
            </a:r>
            <a:r>
              <a:rPr lang="ru-RU" sz="2400" dirty="0" err="1"/>
              <a:t>довжини</a:t>
            </a:r>
            <a:r>
              <a:rPr lang="ru-RU" sz="2400" dirty="0"/>
              <a:t> </a:t>
            </a:r>
            <a:r>
              <a:rPr lang="ru-RU" sz="2400" dirty="0" err="1"/>
              <a:t>електромагнітних</a:t>
            </a:r>
            <a:r>
              <a:rPr lang="ru-RU" sz="2400" dirty="0"/>
              <a:t> </a:t>
            </a:r>
            <a:r>
              <a:rPr lang="ru-RU" sz="2400" dirty="0" err="1"/>
              <a:t>хвиль</a:t>
            </a:r>
            <a:r>
              <a:rPr lang="ru-RU" sz="2400" dirty="0"/>
              <a:t>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94116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Композитні</a:t>
            </a:r>
            <a:r>
              <a:rPr lang="ru-RU" sz="2400" dirty="0"/>
              <a:t> </a:t>
            </a:r>
            <a:r>
              <a:rPr lang="ru-RU" sz="2400" dirty="0" err="1"/>
              <a:t>матеріали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добре </a:t>
            </a:r>
            <a:r>
              <a:rPr lang="ru-RU" sz="2400" dirty="0" err="1"/>
              <a:t>поглинають</a:t>
            </a:r>
            <a:r>
              <a:rPr lang="ru-RU" sz="2400" dirty="0"/>
              <a:t> </a:t>
            </a:r>
            <a:r>
              <a:rPr lang="ru-RU" sz="2400" dirty="0" err="1"/>
              <a:t>світлові</a:t>
            </a:r>
            <a:r>
              <a:rPr lang="ru-RU" sz="2400" dirty="0"/>
              <a:t> </a:t>
            </a:r>
            <a:r>
              <a:rPr lang="ru-RU" sz="2400" dirty="0" err="1"/>
              <a:t>електромагнітні</a:t>
            </a:r>
            <a:r>
              <a:rPr lang="ru-RU" sz="2400" dirty="0"/>
              <a:t> </a:t>
            </a:r>
            <a:r>
              <a:rPr lang="ru-RU" sz="2400" dirty="0" err="1"/>
              <a:t>хвилі</a:t>
            </a:r>
            <a:r>
              <a:rPr lang="ru-RU" sz="2400" dirty="0"/>
              <a:t>, </a:t>
            </a:r>
            <a:r>
              <a:rPr lang="ru-RU" sz="2400" dirty="0" err="1"/>
              <a:t>називаються</a:t>
            </a:r>
            <a:r>
              <a:rPr lang="ru-RU" sz="2400" dirty="0"/>
              <a:t> </a:t>
            </a:r>
            <a:r>
              <a:rPr lang="ru-RU" sz="2400" dirty="0" err="1"/>
              <a:t>опаковими</a:t>
            </a:r>
            <a:r>
              <a:rPr lang="ru-RU" sz="2400" dirty="0"/>
              <a:t>, в </a:t>
            </a:r>
            <a:r>
              <a:rPr lang="ru-RU" sz="2400" dirty="0" err="1"/>
              <a:t>меншій</a:t>
            </a:r>
            <a:r>
              <a:rPr lang="ru-RU" sz="2400" dirty="0"/>
              <a:t> </a:t>
            </a:r>
            <a:r>
              <a:rPr lang="ru-RU" sz="2400" dirty="0" err="1"/>
              <a:t>степені</a:t>
            </a:r>
            <a:r>
              <a:rPr lang="ru-RU" sz="2400" dirty="0"/>
              <a:t> </a:t>
            </a:r>
            <a:r>
              <a:rPr lang="ru-RU" sz="2400" dirty="0" err="1"/>
              <a:t>напівпрозорими</a:t>
            </a:r>
            <a:r>
              <a:rPr lang="ru-RU" sz="2400" dirty="0"/>
              <a:t> і </a:t>
            </a:r>
            <a:r>
              <a:rPr lang="ru-RU" sz="2400" dirty="0" err="1"/>
              <a:t>прозорими</a:t>
            </a:r>
            <a:r>
              <a:rPr lang="ru-RU" sz="2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48464" y="3356992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Стоматологічні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діляться</a:t>
            </a:r>
            <a:r>
              <a:rPr lang="ru-RU" dirty="0"/>
              <a:t> на </a:t>
            </a:r>
            <a:r>
              <a:rPr lang="ru-RU" dirty="0" err="1"/>
              <a:t>прозорі</a:t>
            </a:r>
            <a:r>
              <a:rPr lang="ru-RU" dirty="0"/>
              <a:t> (</a:t>
            </a:r>
            <a:r>
              <a:rPr lang="en-US" dirty="0"/>
              <a:t>transparent), </a:t>
            </a:r>
            <a:r>
              <a:rPr lang="ru-RU" dirty="0" err="1"/>
              <a:t>напівпрозорі</a:t>
            </a:r>
            <a:r>
              <a:rPr lang="ru-RU" dirty="0"/>
              <a:t> (</a:t>
            </a:r>
            <a:r>
              <a:rPr lang="en-US" dirty="0"/>
              <a:t>translucence) </a:t>
            </a:r>
            <a:r>
              <a:rPr lang="ru-RU" dirty="0"/>
              <a:t>і </a:t>
            </a:r>
            <a:r>
              <a:rPr lang="ru-RU" dirty="0" err="1"/>
              <a:t>непрозорі</a:t>
            </a:r>
            <a:r>
              <a:rPr lang="ru-RU" dirty="0"/>
              <a:t> (</a:t>
            </a:r>
            <a:r>
              <a:rPr lang="en-US" dirty="0" err="1"/>
              <a:t>opague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7" name="Picture 5" descr="E:\csgmain_3_1_4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26" y="3495784"/>
            <a:ext cx="2077181" cy="138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67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380" y="-129307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FFFF00"/>
                </a:solidFill>
              </a:rPr>
              <a:t>Оптичні властивості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174" y="836712"/>
            <a:ext cx="56776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/>
              <a:t>-</a:t>
            </a:r>
            <a:r>
              <a:rPr lang="uk-UA" sz="2800" dirty="0" err="1"/>
              <a:t>Опаковість</a:t>
            </a:r>
            <a:r>
              <a:rPr lang="uk-UA" sz="2800" dirty="0"/>
              <a:t> </a:t>
            </a:r>
            <a:r>
              <a:rPr lang="uk-UA" sz="2800" dirty="0" err="1"/>
              <a:t>–властивіть</a:t>
            </a:r>
            <a:r>
              <a:rPr lang="uk-UA" sz="2800" dirty="0"/>
              <a:t> поглинати світлові </a:t>
            </a:r>
            <a:r>
              <a:rPr lang="uk-UA" sz="2800" dirty="0" err="1"/>
              <a:t>електромагнитні</a:t>
            </a:r>
            <a:r>
              <a:rPr lang="uk-UA" sz="2800" dirty="0"/>
              <a:t> хвилі(</a:t>
            </a:r>
            <a:r>
              <a:rPr lang="uk-UA" sz="2800" dirty="0" err="1"/>
              <a:t>транслюцентність</a:t>
            </a:r>
            <a:r>
              <a:rPr lang="uk-UA" sz="2800" dirty="0"/>
              <a:t>)</a:t>
            </a:r>
          </a:p>
          <a:p>
            <a:r>
              <a:rPr lang="uk-UA" sz="2800" dirty="0" err="1"/>
              <a:t>-опалесценція</a:t>
            </a:r>
            <a:endParaRPr lang="uk-UA" sz="2800" dirty="0"/>
          </a:p>
          <a:p>
            <a:r>
              <a:rPr lang="uk-UA" sz="2800" dirty="0" err="1"/>
              <a:t>-транспарентність</a:t>
            </a:r>
            <a:endParaRPr lang="uk-UA" sz="2800" dirty="0"/>
          </a:p>
          <a:p>
            <a:r>
              <a:rPr lang="uk-UA" sz="2800" dirty="0" err="1"/>
              <a:t>-флюоресценція</a:t>
            </a:r>
            <a:endParaRPr lang="uk-UA" sz="2800" dirty="0"/>
          </a:p>
          <a:p>
            <a:endParaRPr lang="ru-RU" sz="2800" dirty="0"/>
          </a:p>
        </p:txBody>
      </p:sp>
      <p:pic>
        <p:nvPicPr>
          <p:cNvPr id="2052" name="Picture 4" descr="E:\1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4" y="3789040"/>
            <a:ext cx="3888432" cy="13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sj.bdj.2009.667-f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2952328" cy="169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p_Incisal-Translucency1_Page-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76" y="836712"/>
            <a:ext cx="2857500" cy="337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829027"/>
            <a:ext cx="4104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4" y="5222205"/>
            <a:ext cx="34877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552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5" y="67055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Оптичні властивості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192" y="1213407"/>
            <a:ext cx="850126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Опалесценція</a:t>
            </a:r>
            <a:r>
              <a:rPr lang="uk-UA" sz="2400" dirty="0"/>
              <a:t>-явище різниці показників розсіювання довгохвильового (червоного) та короткохвильового (</a:t>
            </a:r>
            <a:r>
              <a:rPr lang="uk-UA" sz="2400" dirty="0" err="1"/>
              <a:t>синего</a:t>
            </a:r>
            <a:r>
              <a:rPr lang="uk-UA" sz="2400" dirty="0"/>
              <a:t>) світла </a:t>
            </a:r>
            <a:r>
              <a:rPr lang="uk-UA" sz="2400" dirty="0" err="1"/>
              <a:t>зарахунок</a:t>
            </a:r>
            <a:r>
              <a:rPr lang="uk-UA" sz="2400" dirty="0"/>
              <a:t> </a:t>
            </a:r>
            <a:r>
              <a:rPr lang="uk-UA" sz="2400" b="1" dirty="0">
                <a:solidFill>
                  <a:srgbClr val="FFFF00"/>
                </a:solidFill>
              </a:rPr>
              <a:t>різних індексів </a:t>
            </a:r>
            <a:r>
              <a:rPr lang="uk-UA" sz="2400" b="1" dirty="0" err="1">
                <a:solidFill>
                  <a:srgbClr val="FFFF00"/>
                </a:solidFill>
              </a:rPr>
              <a:t>відбівання</a:t>
            </a:r>
            <a:r>
              <a:rPr lang="uk-UA" sz="2400" b="1" dirty="0">
                <a:solidFill>
                  <a:srgbClr val="FFFF00"/>
                </a:solidFill>
              </a:rPr>
              <a:t> органічних та неорганічних складових полімеру</a:t>
            </a:r>
            <a:r>
              <a:rPr lang="uk-UA" sz="2400" dirty="0"/>
              <a:t>. Довгі хвилі </a:t>
            </a:r>
            <a:r>
              <a:rPr lang="uk-UA" sz="2400" dirty="0" err="1"/>
              <a:t>–проходять</a:t>
            </a:r>
            <a:r>
              <a:rPr lang="uk-UA" sz="2400" dirty="0"/>
              <a:t>, а короткі </a:t>
            </a:r>
            <a:r>
              <a:rPr lang="uk-UA" sz="2400" dirty="0" err="1"/>
              <a:t>–відбиваються</a:t>
            </a:r>
            <a:r>
              <a:rPr lang="uk-UA" sz="2400" dirty="0"/>
              <a:t> та призводять </a:t>
            </a:r>
            <a:r>
              <a:rPr lang="uk-UA" sz="2400" dirty="0" err="1"/>
              <a:t>голубовате</a:t>
            </a:r>
            <a:r>
              <a:rPr lang="uk-UA" sz="2400" dirty="0"/>
              <a:t> </a:t>
            </a:r>
            <a:r>
              <a:rPr lang="uk-UA" sz="2400" dirty="0" err="1"/>
              <a:t>мірцання</a:t>
            </a:r>
            <a:r>
              <a:rPr lang="uk-UA" sz="2400" dirty="0"/>
              <a:t>         ( ефект Гало)</a:t>
            </a:r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r>
              <a:rPr lang="uk-UA" sz="2400" b="1" dirty="0" err="1"/>
              <a:t>Транспарентність</a:t>
            </a:r>
            <a:r>
              <a:rPr lang="uk-UA" sz="2400" dirty="0" err="1"/>
              <a:t>=прозорість</a:t>
            </a:r>
            <a:endParaRPr lang="uk-UA" sz="2400" dirty="0"/>
          </a:p>
          <a:p>
            <a:endParaRPr lang="uk-UA" sz="2400" dirty="0"/>
          </a:p>
          <a:p>
            <a:r>
              <a:rPr lang="uk-UA" sz="2400" b="1" dirty="0" err="1"/>
              <a:t>Транслюцентність</a:t>
            </a:r>
            <a:r>
              <a:rPr lang="uk-UA" sz="2400" dirty="0" err="1"/>
              <a:t>=</a:t>
            </a:r>
            <a:r>
              <a:rPr lang="uk-UA" sz="2400" dirty="0"/>
              <a:t> </a:t>
            </a:r>
            <a:r>
              <a:rPr lang="uk-UA" sz="2400" dirty="0" err="1"/>
              <a:t>опаковість-</a:t>
            </a:r>
            <a:r>
              <a:rPr lang="uk-UA" sz="2400" dirty="0"/>
              <a:t> ступень </a:t>
            </a:r>
          </a:p>
          <a:p>
            <a:r>
              <a:rPr lang="uk-UA" sz="2400" dirty="0" err="1"/>
              <a:t>замутнення</a:t>
            </a:r>
            <a:r>
              <a:rPr lang="uk-UA" sz="2400" dirty="0"/>
              <a:t>  </a:t>
            </a:r>
          </a:p>
          <a:p>
            <a:r>
              <a:rPr lang="uk-UA" sz="2400" dirty="0"/>
              <a:t>.</a:t>
            </a:r>
          </a:p>
          <a:p>
            <a:endParaRPr lang="ru-RU" dirty="0"/>
          </a:p>
        </p:txBody>
      </p:sp>
      <p:pic>
        <p:nvPicPr>
          <p:cNvPr id="1026" name="Picture 2" descr="C:\Users\Оля\Desktop\COC_5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3"/>
            <a:ext cx="1746412" cy="9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я\Desktop\COC_5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18001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я\Desktop\COC_5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3"/>
            <a:ext cx="1872208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я\Desktop\Без названия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02681"/>
            <a:ext cx="1584176" cy="8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я\Desktop\images (2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5589240"/>
            <a:ext cx="201622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08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Оптичні властивості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Оля\Desktop\COC_5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988841"/>
            <a:ext cx="28083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198884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Флюоресценція</a:t>
            </a:r>
            <a:r>
              <a:rPr lang="uk-UA" sz="2800" dirty="0"/>
              <a:t>-виникає  при наявності пігментів,</a:t>
            </a:r>
            <a:r>
              <a:rPr lang="uk-UA" sz="2800" dirty="0" err="1"/>
              <a:t>яки</a:t>
            </a:r>
            <a:r>
              <a:rPr lang="uk-UA" sz="2800" dirty="0"/>
              <a:t> віддають енергію , придбану </a:t>
            </a:r>
            <a:r>
              <a:rPr lang="uk-UA" sz="2800" dirty="0" err="1"/>
              <a:t>зарахунок</a:t>
            </a:r>
            <a:r>
              <a:rPr lang="uk-UA" sz="2800" dirty="0"/>
              <a:t> ультрафіолетового світла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7588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6037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Класифікація композитних </a:t>
            </a:r>
            <a:r>
              <a:rPr lang="uk-UA" dirty="0" err="1">
                <a:solidFill>
                  <a:srgbClr val="FFFF00"/>
                </a:solidFill>
              </a:rPr>
              <a:t>пломбувальних</a:t>
            </a:r>
            <a:r>
              <a:rPr lang="uk-UA" dirty="0">
                <a:solidFill>
                  <a:srgbClr val="FFFF00"/>
                </a:solidFill>
              </a:rPr>
              <a:t> матеріалів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56575"/>
            <a:ext cx="61206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99FF33"/>
                </a:solidFill>
              </a:rPr>
              <a:t>За призначенням:</a:t>
            </a:r>
            <a:endParaRPr lang="ru-RU" sz="2800" dirty="0">
              <a:solidFill>
                <a:srgbClr val="99FF33"/>
              </a:solidFill>
            </a:endParaRPr>
          </a:p>
          <a:p>
            <a:pPr lvl="0"/>
            <a:r>
              <a:rPr lang="en-US" sz="2400" dirty="0"/>
              <a:t>-</a:t>
            </a:r>
            <a:r>
              <a:rPr lang="uk-UA" sz="2400" dirty="0"/>
              <a:t>для пломбування фронтальної групи </a:t>
            </a:r>
            <a:r>
              <a:rPr lang="en-US" sz="2400" dirty="0"/>
              <a:t>-</a:t>
            </a:r>
            <a:r>
              <a:rPr lang="uk-UA" sz="2400" dirty="0"/>
              <a:t>зубів;</a:t>
            </a:r>
            <a:endParaRPr lang="ru-RU" sz="2400" dirty="0"/>
          </a:p>
          <a:p>
            <a:pPr lvl="0"/>
            <a:r>
              <a:rPr lang="en-US" sz="2400" dirty="0"/>
              <a:t>-</a:t>
            </a:r>
            <a:r>
              <a:rPr lang="uk-UA" sz="2400" dirty="0"/>
              <a:t>для пломбування бічної групи зубів;</a:t>
            </a:r>
            <a:endParaRPr lang="ru-RU" sz="2400" dirty="0"/>
          </a:p>
          <a:p>
            <a:pPr lvl="0"/>
            <a:r>
              <a:rPr lang="en-US" sz="2400" dirty="0"/>
              <a:t>-</a:t>
            </a:r>
            <a:r>
              <a:rPr lang="uk-UA" sz="2400" dirty="0"/>
              <a:t>універсальні композити.</a:t>
            </a:r>
            <a:endParaRPr lang="en-US" sz="2400" dirty="0"/>
          </a:p>
          <a:p>
            <a:pPr lvl="0"/>
            <a:endParaRPr lang="uk-UA" sz="2400" b="1" i="1" dirty="0"/>
          </a:p>
          <a:p>
            <a:pPr lvl="0"/>
            <a:r>
              <a:rPr lang="uk-UA" sz="2800" b="1" i="1" dirty="0">
                <a:solidFill>
                  <a:srgbClr val="99FF33"/>
                </a:solidFill>
              </a:rPr>
              <a:t>За способом твердіння:</a:t>
            </a:r>
            <a:endParaRPr lang="ru-RU" sz="2800" b="1" dirty="0">
              <a:solidFill>
                <a:srgbClr val="99FF33"/>
              </a:solidFill>
            </a:endParaRPr>
          </a:p>
          <a:p>
            <a:r>
              <a:rPr lang="ru-RU" sz="2400" dirty="0"/>
              <a:t> -</a:t>
            </a:r>
            <a:r>
              <a:rPr lang="uk-UA" sz="2400" dirty="0"/>
              <a:t>хімічного твердіння;</a:t>
            </a:r>
            <a:endParaRPr lang="ru-RU" sz="2400" dirty="0"/>
          </a:p>
          <a:p>
            <a:r>
              <a:rPr lang="en-US" sz="2400" dirty="0"/>
              <a:t>-</a:t>
            </a:r>
            <a:r>
              <a:rPr lang="uk-UA" sz="2400" dirty="0"/>
              <a:t>теплового твердіння</a:t>
            </a:r>
            <a:endParaRPr lang="ru-RU" sz="2400" dirty="0"/>
          </a:p>
          <a:p>
            <a:r>
              <a:rPr lang="ru-RU" sz="2400" dirty="0"/>
              <a:t>-</a:t>
            </a:r>
            <a:r>
              <a:rPr lang="uk-UA" sz="2400" dirty="0"/>
              <a:t>світлового твердіння</a:t>
            </a:r>
          </a:p>
          <a:p>
            <a:r>
              <a:rPr lang="uk-UA" sz="2400" dirty="0"/>
              <a:t>(</a:t>
            </a:r>
            <a:r>
              <a:rPr lang="uk-UA" sz="2400" dirty="0" err="1"/>
              <a:t>фотополімери</a:t>
            </a:r>
            <a:r>
              <a:rPr lang="uk-UA" sz="2400" dirty="0"/>
              <a:t>)</a:t>
            </a:r>
            <a:endParaRPr lang="ru-RU" sz="2400" dirty="0"/>
          </a:p>
          <a:p>
            <a:pPr lvl="0"/>
            <a:r>
              <a:rPr lang="en-US" sz="2400" dirty="0"/>
              <a:t>-</a:t>
            </a:r>
            <a:r>
              <a:rPr lang="uk-UA" sz="2400" dirty="0"/>
              <a:t>подвійного твердіння:</a:t>
            </a:r>
            <a:endParaRPr lang="ru-RU" sz="2400" dirty="0"/>
          </a:p>
          <a:p>
            <a:r>
              <a:rPr lang="ru-RU" sz="2400" dirty="0"/>
              <a:t>-</a:t>
            </a:r>
            <a:r>
              <a:rPr lang="uk-UA" sz="2400" dirty="0"/>
              <a:t>світлового та хімічного;</a:t>
            </a:r>
            <a:endParaRPr lang="ru-RU" sz="2400" dirty="0"/>
          </a:p>
          <a:p>
            <a:r>
              <a:rPr lang="en-US" sz="2400" dirty="0"/>
              <a:t>-</a:t>
            </a:r>
            <a:r>
              <a:rPr lang="uk-UA" sz="2400" dirty="0"/>
              <a:t>світлового та теплового.</a:t>
            </a:r>
            <a:br>
              <a:rPr lang="uk-UA" sz="2000" dirty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3320" y="3573016"/>
            <a:ext cx="4757152" cy="222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255">
              <a:spcAft>
                <a:spcPts val="0"/>
              </a:spcAft>
              <a:tabLst>
                <a:tab pos="3544570" algn="l"/>
              </a:tabLst>
            </a:pPr>
            <a:r>
              <a:rPr lang="uk-UA" sz="2800" b="1" i="1" spc="-5" dirty="0">
                <a:solidFill>
                  <a:srgbClr val="99FF33"/>
                </a:solidFill>
                <a:ea typeface="Times New Roman"/>
              </a:rPr>
              <a:t>За ступенем неорганічного наповнення:</a:t>
            </a:r>
            <a:r>
              <a:rPr lang="uk-UA" sz="2800" b="1" i="1" dirty="0">
                <a:solidFill>
                  <a:srgbClr val="99FF33"/>
                </a:solidFill>
                <a:ea typeface="Times New Roman"/>
              </a:rPr>
              <a:t>	</a:t>
            </a:r>
            <a:endParaRPr lang="ru-RU" sz="2800" b="1" dirty="0">
              <a:solidFill>
                <a:srgbClr val="99FF33"/>
              </a:solidFill>
              <a:ea typeface="Times New Roman"/>
            </a:endParaRPr>
          </a:p>
          <a:p>
            <a:pPr marL="265430">
              <a:spcBef>
                <a:spcPts val="1270"/>
              </a:spcBef>
              <a:spcAft>
                <a:spcPts val="0"/>
              </a:spcAft>
              <a:tabLst>
                <a:tab pos="423545" algn="l"/>
                <a:tab pos="3343910" algn="l"/>
              </a:tabLst>
            </a:pPr>
            <a:r>
              <a:rPr lang="uk-UA" sz="2400" dirty="0">
                <a:solidFill>
                  <a:srgbClr val="000000"/>
                </a:solidFill>
                <a:ea typeface="Times New Roman"/>
              </a:rPr>
              <a:t>	</a:t>
            </a:r>
            <a:r>
              <a:rPr lang="uk-UA" sz="2400" spc="-10" dirty="0" err="1">
                <a:ea typeface="Times New Roman"/>
              </a:rPr>
              <a:t>сильнонаповнені</a:t>
            </a:r>
            <a:r>
              <a:rPr lang="uk-UA" sz="2400" spc="-10" dirty="0">
                <a:ea typeface="Times New Roman"/>
              </a:rPr>
              <a:t> </a:t>
            </a:r>
            <a:r>
              <a:rPr lang="uk-UA" sz="2400" spc="-10" dirty="0" err="1">
                <a:ea typeface="Times New Roman"/>
              </a:rPr>
              <a:t>-понад</a:t>
            </a:r>
            <a:r>
              <a:rPr lang="uk-UA" sz="2400" spc="-10" dirty="0">
                <a:ea typeface="Times New Roman"/>
              </a:rPr>
              <a:t> 70% </a:t>
            </a:r>
            <a:r>
              <a:rPr lang="uk-UA" sz="2400" dirty="0">
                <a:ea typeface="Times New Roman"/>
              </a:rPr>
              <a:t>	</a:t>
            </a:r>
            <a:r>
              <a:rPr lang="uk-UA" sz="2400" spc="-20" dirty="0" err="1">
                <a:ea typeface="Times New Roman"/>
              </a:rPr>
              <a:t>середньонаповнені</a:t>
            </a:r>
            <a:r>
              <a:rPr lang="uk-UA" sz="2400" spc="-20" dirty="0">
                <a:ea typeface="Times New Roman"/>
              </a:rPr>
              <a:t> -66—70% </a:t>
            </a:r>
            <a:r>
              <a:rPr lang="uk-UA" sz="2400" dirty="0">
                <a:ea typeface="Times New Roman"/>
              </a:rPr>
              <a:t>	</a:t>
            </a:r>
            <a:r>
              <a:rPr lang="uk-UA" sz="2400" dirty="0" err="1">
                <a:ea typeface="Times New Roman"/>
              </a:rPr>
              <a:t>слабконаповнені</a:t>
            </a:r>
            <a:r>
              <a:rPr lang="uk-UA" sz="2400" dirty="0">
                <a:ea typeface="Times New Roman"/>
              </a:rPr>
              <a:t> -  </a:t>
            </a:r>
            <a:r>
              <a:rPr lang="uk-UA" sz="2400" dirty="0" err="1">
                <a:ea typeface="Times New Roman"/>
              </a:rPr>
              <a:t>меньш</a:t>
            </a:r>
            <a:r>
              <a:rPr lang="uk-UA" sz="2400" dirty="0">
                <a:ea typeface="Times New Roman"/>
              </a:rPr>
              <a:t> 66%   </a:t>
            </a:r>
            <a:endParaRPr lang="ru-RU" sz="24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5361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4817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Класифікація композитних </a:t>
            </a:r>
            <a:r>
              <a:rPr lang="uk-UA" dirty="0" err="1">
                <a:solidFill>
                  <a:srgbClr val="FFFF00"/>
                </a:solidFill>
              </a:rPr>
              <a:t>пломбувальних</a:t>
            </a:r>
            <a:r>
              <a:rPr lang="uk-UA" dirty="0">
                <a:solidFill>
                  <a:srgbClr val="FFFF00"/>
                </a:solidFill>
              </a:rPr>
              <a:t> матеріалів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E:\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55" y="4609995"/>
            <a:ext cx="2664296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729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35805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Kakie_zubnie_plombi_luchshe_i_kogda_nuzhno_obrashatsya_k_stomatologu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2376264" cy="21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624723"/>
            <a:ext cx="79208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i="1" dirty="0">
                <a:solidFill>
                  <a:srgbClr val="99FF33"/>
                </a:solidFill>
              </a:rPr>
              <a:t>За консистенцією:</a:t>
            </a:r>
            <a:endParaRPr lang="ru-RU" sz="2800" dirty="0">
              <a:solidFill>
                <a:srgbClr val="99FF33"/>
              </a:solidFill>
            </a:endParaRPr>
          </a:p>
          <a:p>
            <a:r>
              <a:rPr lang="ru-RU" sz="2400" dirty="0"/>
              <a:t> -</a:t>
            </a:r>
            <a:r>
              <a:rPr lang="uk-UA" sz="2400" dirty="0"/>
              <a:t>традиційні композити звичайної консистенції;</a:t>
            </a:r>
            <a:endParaRPr lang="ru-RU" sz="2400" dirty="0"/>
          </a:p>
          <a:p>
            <a:pPr lvl="0"/>
            <a:r>
              <a:rPr lang="en-US" sz="2400" dirty="0"/>
              <a:t>-</a:t>
            </a:r>
            <a:r>
              <a:rPr lang="uk-UA" sz="2400" dirty="0"/>
              <a:t> композити підвищеної плинності (рідкі);</a:t>
            </a:r>
            <a:endParaRPr lang="ru-RU" sz="2400" dirty="0"/>
          </a:p>
          <a:p>
            <a:pPr lvl="0"/>
            <a:r>
              <a:rPr lang="en-US" sz="2400" dirty="0"/>
              <a:t>-</a:t>
            </a:r>
            <a:r>
              <a:rPr lang="uk-UA" sz="2400" dirty="0"/>
              <a:t> конденсовані або паковані композити.</a:t>
            </a:r>
            <a:br>
              <a:rPr lang="uk-UA" sz="2400" dirty="0"/>
            </a:br>
            <a:endParaRPr lang="ru-RU" sz="2400" dirty="0"/>
          </a:p>
        </p:txBody>
      </p:sp>
      <p:pic>
        <p:nvPicPr>
          <p:cNvPr id="6146" name="Picture 2" descr="E:\54_Ceram-X_duo_SyrStarter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86629"/>
            <a:ext cx="2592287" cy="223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condensable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05" y="4570907"/>
            <a:ext cx="2762250" cy="20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7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Пломбування</a:t>
            </a:r>
            <a:br>
              <a:rPr lang="uk-UA" dirty="0"/>
            </a:br>
            <a:r>
              <a:rPr lang="uk-UA" sz="3600" dirty="0"/>
              <a:t>- процес заповнення порожнини,або дефекту зуба,котрий передбачає використання різноманітних </a:t>
            </a:r>
            <a:r>
              <a:rPr lang="uk-UA" sz="3600" dirty="0" err="1"/>
              <a:t>пломбувальних</a:t>
            </a:r>
            <a:r>
              <a:rPr lang="uk-UA" sz="3600" dirty="0"/>
              <a:t> матеріалів</a:t>
            </a:r>
            <a:br>
              <a:rPr lang="uk-UA" sz="3600" dirty="0"/>
            </a:br>
            <a:br>
              <a:rPr lang="uk-UA" sz="3600" dirty="0"/>
            </a:br>
            <a:r>
              <a:rPr lang="uk-UA" dirty="0">
                <a:solidFill>
                  <a:srgbClr val="FFFF00"/>
                </a:solidFill>
              </a:rPr>
              <a:t>Мета </a:t>
            </a:r>
            <a:r>
              <a:rPr lang="uk-UA" dirty="0" err="1">
                <a:solidFill>
                  <a:srgbClr val="FFFF00"/>
                </a:solidFill>
              </a:rPr>
              <a:t>пломбування-</a:t>
            </a:r>
            <a:br>
              <a:rPr lang="uk-UA" dirty="0"/>
            </a:br>
            <a:r>
              <a:rPr lang="uk-UA" sz="3600" dirty="0"/>
              <a:t>герметичне заповнення та </a:t>
            </a:r>
            <a:br>
              <a:rPr lang="uk-UA" sz="3600" dirty="0"/>
            </a:br>
            <a:r>
              <a:rPr lang="uk-UA" sz="3600" dirty="0"/>
              <a:t>ізоляція внутрішніх структур зуба від зовнішнього середовища,</a:t>
            </a:r>
            <a:br>
              <a:rPr lang="uk-UA" sz="3600" dirty="0"/>
            </a:br>
            <a:r>
              <a:rPr lang="uk-UA" sz="3600" dirty="0"/>
              <a:t>відновлення форми,функції та кольору зубів</a:t>
            </a:r>
            <a:br>
              <a:rPr lang="uk-UA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77063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Класифікація композитних </a:t>
            </a:r>
            <a:r>
              <a:rPr lang="uk-UA" dirty="0" err="1">
                <a:solidFill>
                  <a:srgbClr val="FFFF00"/>
                </a:solidFill>
              </a:rPr>
              <a:t>пломбувальних</a:t>
            </a:r>
            <a:r>
              <a:rPr lang="uk-UA" dirty="0">
                <a:solidFill>
                  <a:srgbClr val="FFFF00"/>
                </a:solidFill>
              </a:rPr>
              <a:t> матеріалів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18022"/>
            <a:ext cx="815972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br>
              <a:rPr lang="uk-UA" dirty="0"/>
            </a:br>
            <a:r>
              <a:rPr lang="uk-UA" sz="2800" b="1" i="1" dirty="0">
                <a:solidFill>
                  <a:srgbClr val="99FF33"/>
                </a:solidFill>
              </a:rPr>
              <a:t>За розміром часток наповнювача:</a:t>
            </a:r>
            <a:endParaRPr lang="ru-RU" sz="2800" b="1" dirty="0">
              <a:solidFill>
                <a:srgbClr val="99FF33"/>
              </a:solidFill>
            </a:endParaRPr>
          </a:p>
          <a:p>
            <a:r>
              <a:rPr lang="ru-RU" sz="2000" dirty="0"/>
              <a:t> </a:t>
            </a:r>
            <a:r>
              <a:rPr lang="uk-UA" sz="2400" b="1" dirty="0" err="1">
                <a:solidFill>
                  <a:srgbClr val="FFFF00"/>
                </a:solidFill>
              </a:rPr>
              <a:t>Макронаповнені</a:t>
            </a:r>
            <a:r>
              <a:rPr lang="uk-UA" sz="2400" b="1" dirty="0"/>
              <a:t> </a:t>
            </a:r>
            <a:r>
              <a:rPr lang="uk-UA" sz="2000" dirty="0" err="1"/>
              <a:t>-розмір</a:t>
            </a:r>
            <a:r>
              <a:rPr lang="uk-UA" sz="2000" dirty="0"/>
              <a:t> часток </a:t>
            </a:r>
            <a:r>
              <a:rPr lang="uk-UA" sz="2000" b="1" dirty="0"/>
              <a:t>1 -8 до45 мкм</a:t>
            </a:r>
            <a:endParaRPr lang="ru-RU" sz="2000" b="1" dirty="0"/>
          </a:p>
          <a:p>
            <a:pPr lvl="0"/>
            <a:r>
              <a:rPr lang="uk-UA" sz="2400" dirty="0"/>
              <a:t> </a:t>
            </a:r>
            <a:r>
              <a:rPr lang="uk-UA" sz="2400" b="1" dirty="0" err="1">
                <a:solidFill>
                  <a:srgbClr val="FFFF00"/>
                </a:solidFill>
              </a:rPr>
              <a:t>Мінінаповнені</a:t>
            </a:r>
            <a:r>
              <a:rPr lang="uk-UA" sz="2000" dirty="0">
                <a:solidFill>
                  <a:srgbClr val="FFFF00"/>
                </a:solidFill>
              </a:rPr>
              <a:t>  </a:t>
            </a:r>
            <a:r>
              <a:rPr lang="uk-UA" sz="2000" dirty="0"/>
              <a:t>     </a:t>
            </a:r>
            <a:r>
              <a:rPr lang="uk-UA" sz="2000" dirty="0" err="1"/>
              <a:t>-розмір</a:t>
            </a:r>
            <a:r>
              <a:rPr lang="uk-UA" sz="2000" dirty="0"/>
              <a:t> часток </a:t>
            </a:r>
            <a:r>
              <a:rPr lang="uk-UA" sz="2000" b="1" dirty="0"/>
              <a:t>1-5 мкм</a:t>
            </a:r>
            <a:endParaRPr lang="ru-RU" sz="2000" b="1" dirty="0"/>
          </a:p>
          <a:p>
            <a:pPr lvl="0"/>
            <a:r>
              <a:rPr lang="uk-UA" sz="2400" dirty="0"/>
              <a:t> </a:t>
            </a:r>
            <a:r>
              <a:rPr lang="uk-UA" sz="2400" b="1" dirty="0" err="1">
                <a:solidFill>
                  <a:srgbClr val="FFFF00"/>
                </a:solidFill>
              </a:rPr>
              <a:t>Мікронаповнені</a:t>
            </a:r>
            <a:r>
              <a:rPr lang="uk-UA" sz="2000" b="1" dirty="0">
                <a:solidFill>
                  <a:srgbClr val="FFFF00"/>
                </a:solidFill>
              </a:rPr>
              <a:t> </a:t>
            </a:r>
            <a:r>
              <a:rPr lang="uk-UA" sz="2000" dirty="0">
                <a:solidFill>
                  <a:srgbClr val="FFFF00"/>
                </a:solidFill>
              </a:rPr>
              <a:t> </a:t>
            </a:r>
            <a:r>
              <a:rPr lang="uk-UA" sz="2000" dirty="0"/>
              <a:t> - розмір часток </a:t>
            </a:r>
            <a:r>
              <a:rPr lang="uk-UA" sz="2000" b="1" dirty="0"/>
              <a:t>0,04-0,1 мкм</a:t>
            </a:r>
            <a:endParaRPr lang="ru-RU" sz="2000" b="1" dirty="0"/>
          </a:p>
          <a:p>
            <a:pPr lvl="0"/>
            <a:r>
              <a:rPr lang="uk-UA" sz="2400" dirty="0"/>
              <a:t> </a:t>
            </a:r>
            <a:r>
              <a:rPr lang="uk-UA" sz="2400" b="1" dirty="0">
                <a:solidFill>
                  <a:srgbClr val="FFFF00"/>
                </a:solidFill>
              </a:rPr>
              <a:t>Гібридні:</a:t>
            </a:r>
            <a:endParaRPr lang="ru-RU" sz="2400" b="1" dirty="0">
              <a:solidFill>
                <a:srgbClr val="FFFF00"/>
              </a:solidFill>
            </a:endParaRPr>
          </a:p>
          <a:p>
            <a:pPr lvl="0"/>
            <a:r>
              <a:rPr lang="uk-UA" sz="2000" dirty="0"/>
              <a:t>       </a:t>
            </a:r>
            <a:r>
              <a:rPr lang="uk-UA" sz="2000" dirty="0" err="1"/>
              <a:t>-</a:t>
            </a:r>
            <a:r>
              <a:rPr lang="uk-UA" sz="2400" b="1" i="1" dirty="0" err="1">
                <a:solidFill>
                  <a:srgbClr val="FFC000"/>
                </a:solidFill>
              </a:rPr>
              <a:t>Макрогібридн</a:t>
            </a:r>
            <a:r>
              <a:rPr lang="uk-UA" sz="2000" b="1" i="1" dirty="0" err="1">
                <a:solidFill>
                  <a:srgbClr val="FFC000"/>
                </a:solidFill>
              </a:rPr>
              <a:t>і</a:t>
            </a:r>
            <a:r>
              <a:rPr lang="uk-UA" sz="2000" dirty="0">
                <a:solidFill>
                  <a:srgbClr val="FFC000"/>
                </a:solidFill>
              </a:rPr>
              <a:t> </a:t>
            </a:r>
            <a:r>
              <a:rPr lang="uk-UA" sz="2000" dirty="0"/>
              <a:t>-  розмір часток 0,04-0,1 мкм, </a:t>
            </a:r>
            <a:r>
              <a:rPr lang="uk-UA" sz="2000" dirty="0" err="1"/>
              <a:t>більші-</a:t>
            </a:r>
            <a:r>
              <a:rPr lang="uk-UA" sz="2000" dirty="0"/>
              <a:t> 8-10 мкм</a:t>
            </a:r>
            <a:endParaRPr lang="ru-RU" sz="2000" dirty="0"/>
          </a:p>
          <a:p>
            <a:pPr lvl="0"/>
            <a:r>
              <a:rPr lang="uk-UA" sz="2400" i="1" dirty="0"/>
              <a:t>      </a:t>
            </a:r>
            <a:r>
              <a:rPr lang="uk-UA" sz="2400" i="1" dirty="0" err="1"/>
              <a:t>-</a:t>
            </a:r>
            <a:r>
              <a:rPr lang="uk-UA" sz="2400" b="1" i="1" dirty="0" err="1">
                <a:solidFill>
                  <a:srgbClr val="FFC000"/>
                </a:solidFill>
              </a:rPr>
              <a:t>Мікрогібридні</a:t>
            </a:r>
            <a:r>
              <a:rPr lang="uk-UA" sz="2400" i="1" dirty="0"/>
              <a:t> </a:t>
            </a:r>
            <a:r>
              <a:rPr lang="uk-UA" sz="2000" dirty="0"/>
              <a:t> - розмір часток  0,04-Імкм  ,0,5-0,6 мкм</a:t>
            </a:r>
            <a:r>
              <a:rPr lang="ru-RU" sz="2000" dirty="0"/>
              <a:t>-</a:t>
            </a:r>
          </a:p>
          <a:p>
            <a:pPr lvl="0"/>
            <a:r>
              <a:rPr lang="ru-RU" sz="2000" dirty="0"/>
              <a:t>      </a:t>
            </a:r>
            <a:r>
              <a:rPr lang="uk-UA" sz="2000" dirty="0"/>
              <a:t> </a:t>
            </a:r>
            <a:r>
              <a:rPr lang="uk-UA" sz="2000" dirty="0" err="1"/>
              <a:t>-</a:t>
            </a:r>
            <a:r>
              <a:rPr lang="uk-UA" sz="2400" b="1" i="1" dirty="0" err="1">
                <a:solidFill>
                  <a:srgbClr val="FFC000"/>
                </a:solidFill>
              </a:rPr>
              <a:t>Тотально</a:t>
            </a:r>
            <a:r>
              <a:rPr lang="uk-UA" sz="2400" b="1" i="1" dirty="0">
                <a:solidFill>
                  <a:srgbClr val="FFC000"/>
                </a:solidFill>
              </a:rPr>
              <a:t> виконан</a:t>
            </a:r>
            <a:r>
              <a:rPr lang="uk-UA" sz="2400" i="1" dirty="0">
                <a:solidFill>
                  <a:srgbClr val="FFC000"/>
                </a:solidFill>
              </a:rPr>
              <a:t>і </a:t>
            </a:r>
            <a:r>
              <a:rPr lang="uk-UA" sz="2400" dirty="0">
                <a:solidFill>
                  <a:srgbClr val="FFC000"/>
                </a:solidFill>
              </a:rPr>
              <a:t>гібридні</a:t>
            </a:r>
            <a:r>
              <a:rPr lang="uk-UA" sz="2000" dirty="0"/>
              <a:t> композити (максимально наповнені різних розмірів: </a:t>
            </a:r>
            <a:r>
              <a:rPr lang="uk-UA" sz="2000" dirty="0" err="1"/>
              <a:t>мікро-</a:t>
            </a:r>
            <a:r>
              <a:rPr lang="uk-UA" sz="2000" dirty="0"/>
              <a:t>, </a:t>
            </a:r>
            <a:r>
              <a:rPr lang="uk-UA" sz="2000" dirty="0" err="1"/>
              <a:t>міні-</a:t>
            </a:r>
            <a:r>
              <a:rPr lang="uk-UA" sz="2000" dirty="0"/>
              <a:t> та </a:t>
            </a:r>
            <a:r>
              <a:rPr lang="uk-UA" sz="2000" dirty="0" err="1"/>
              <a:t>макрочастками</a:t>
            </a:r>
            <a:r>
              <a:rPr lang="uk-UA" sz="2000" dirty="0"/>
              <a:t>);</a:t>
            </a:r>
            <a:endParaRPr lang="ru-RU" sz="2000" dirty="0"/>
          </a:p>
          <a:p>
            <a:pPr lvl="0"/>
            <a:r>
              <a:rPr lang="uk-UA" sz="2000" dirty="0"/>
              <a:t> розмір часток 0,02-0,07 мкм, 0,5-1 </a:t>
            </a:r>
            <a:r>
              <a:rPr lang="uk-UA" sz="2000" dirty="0" err="1"/>
              <a:t>мкм</a:t>
            </a:r>
            <a:endParaRPr lang="ru-RU" sz="2000" dirty="0"/>
          </a:p>
          <a:p>
            <a:r>
              <a:rPr lang="uk-UA" sz="2400" b="1" i="1" dirty="0">
                <a:solidFill>
                  <a:srgbClr val="FFFF00"/>
                </a:solidFill>
              </a:rPr>
              <a:t> Істинні </a:t>
            </a:r>
            <a:r>
              <a:rPr lang="uk-UA" sz="2400" b="1" i="1" dirty="0" err="1">
                <a:solidFill>
                  <a:srgbClr val="FFFF00"/>
                </a:solidFill>
              </a:rPr>
              <a:t>нанокомпозити</a:t>
            </a:r>
            <a:r>
              <a:rPr lang="uk-UA" sz="2400" b="1" i="1" dirty="0">
                <a:solidFill>
                  <a:srgbClr val="FFFF00"/>
                </a:solidFill>
              </a:rPr>
              <a:t> </a:t>
            </a:r>
            <a:r>
              <a:rPr lang="uk-UA" sz="2000" dirty="0"/>
              <a:t>— </a:t>
            </a:r>
            <a:r>
              <a:rPr lang="uk-UA" sz="2000" dirty="0" err="1"/>
              <a:t>нанокластерні</a:t>
            </a:r>
            <a:r>
              <a:rPr lang="uk-UA" sz="2000" dirty="0"/>
              <a:t> (розмір </a:t>
            </a:r>
            <a:r>
              <a:rPr lang="uk-UA" sz="2000" dirty="0" err="1"/>
              <a:t>наночасток</a:t>
            </a:r>
            <a:r>
              <a:rPr lang="uk-UA" sz="2000" dirty="0"/>
              <a:t> — 0,02-0,075 мкм: частина </a:t>
            </a:r>
            <a:r>
              <a:rPr lang="uk-UA" sz="2000" dirty="0" err="1"/>
              <a:t>наночасток</a:t>
            </a:r>
            <a:r>
              <a:rPr lang="uk-UA" sz="2000" dirty="0"/>
              <a:t> </a:t>
            </a:r>
            <a:r>
              <a:rPr lang="uk-UA" sz="2000" dirty="0" err="1"/>
              <a:t>агломерована</a:t>
            </a:r>
            <a:r>
              <a:rPr lang="uk-UA" sz="2000" dirty="0"/>
              <a:t> в </a:t>
            </a:r>
            <a:r>
              <a:rPr lang="uk-UA" sz="2000" dirty="0" err="1"/>
              <a:t>нанокластери</a:t>
            </a:r>
            <a:r>
              <a:rPr lang="uk-UA" sz="2000" dirty="0"/>
              <a:t> розміром до 1 мкм; простір між </a:t>
            </a:r>
            <a:r>
              <a:rPr lang="uk-UA" sz="2000" dirty="0" err="1"/>
              <a:t>нанокластерами</a:t>
            </a:r>
            <a:r>
              <a:rPr lang="uk-UA" sz="2000" dirty="0"/>
              <a:t> рівномірно заповнений вільними </a:t>
            </a:r>
            <a:r>
              <a:rPr lang="uk-UA" sz="2000" dirty="0" err="1"/>
              <a:t>наночастками</a:t>
            </a:r>
            <a:r>
              <a:rPr lang="uk-UA" dirty="0"/>
              <a:t>).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229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Класифікація за розміром частинок наповнювача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500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44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image001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28" y="304550"/>
            <a:ext cx="671723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84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94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uk-UA" dirty="0">
                <a:solidFill>
                  <a:srgbClr val="FFFF00"/>
                </a:solidFill>
              </a:rPr>
              <a:t>Композитні матеріали хімічного твердіння.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726" y="1700808"/>
            <a:ext cx="7713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Хімічно активуючі композитні матеріали (композити хімічного твердіння, </a:t>
            </a:r>
            <a:r>
              <a:rPr lang="uk-UA" sz="2400" dirty="0" err="1"/>
              <a:t>самотвердіючі</a:t>
            </a:r>
            <a:r>
              <a:rPr lang="uk-UA" sz="2400" dirty="0"/>
              <a:t>) представляють собою: двокомпонентні системи (паста-паста; порошок-рідина). Один компонент містить </a:t>
            </a:r>
            <a:r>
              <a:rPr lang="uk-UA" sz="2400" b="1" dirty="0"/>
              <a:t>хімічний активатор </a:t>
            </a:r>
            <a:r>
              <a:rPr lang="uk-UA" sz="2400" dirty="0"/>
              <a:t>– </a:t>
            </a:r>
            <a:r>
              <a:rPr lang="uk-UA" sz="2400" dirty="0" err="1"/>
              <a:t>тритинні</a:t>
            </a:r>
            <a:r>
              <a:rPr lang="uk-UA" sz="2400" dirty="0"/>
              <a:t> ароматичні аміни, інший – </a:t>
            </a:r>
            <a:r>
              <a:rPr lang="uk-UA" sz="2400" b="1" dirty="0"/>
              <a:t>хімічний ініціатор </a:t>
            </a:r>
            <a:r>
              <a:rPr lang="uk-UA" sz="2400" dirty="0"/>
              <a:t>полімеризації – </a:t>
            </a:r>
            <a:r>
              <a:rPr lang="uk-UA" sz="2400" dirty="0" err="1"/>
              <a:t>перикись</a:t>
            </a:r>
            <a:r>
              <a:rPr lang="uk-UA" sz="2400" dirty="0"/>
              <a:t> </a:t>
            </a:r>
            <a:r>
              <a:rPr lang="uk-UA" sz="2400" dirty="0" err="1"/>
              <a:t>бензоїлу</a:t>
            </a:r>
            <a:r>
              <a:rPr lang="uk-UA" sz="2400" dirty="0"/>
              <a:t>. </a:t>
            </a:r>
            <a:endParaRPr lang="ru-RU" sz="2400" dirty="0"/>
          </a:p>
        </p:txBody>
      </p:sp>
      <p:pic>
        <p:nvPicPr>
          <p:cNvPr id="3074" name="Picture 2" descr="E:\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08" y="4149080"/>
            <a:ext cx="3060116" cy="22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0674" y="454282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/>
              <a:t>Представники</a:t>
            </a:r>
          </a:p>
          <a:p>
            <a:r>
              <a:rPr lang="uk-UA" sz="2000" dirty="0"/>
              <a:t> “</a:t>
            </a:r>
            <a:r>
              <a:rPr lang="uk-UA" sz="2000" dirty="0" err="1"/>
              <a:t>Composite</a:t>
            </a:r>
            <a:r>
              <a:rPr lang="uk-UA" sz="2000" dirty="0"/>
              <a:t>” (Alpha-Dent), “</a:t>
            </a:r>
            <a:r>
              <a:rPr lang="uk-UA" sz="2000" dirty="0" err="1"/>
              <a:t>Evicrol</a:t>
            </a:r>
            <a:r>
              <a:rPr lang="uk-UA" sz="2000" dirty="0"/>
              <a:t> </a:t>
            </a:r>
            <a:r>
              <a:rPr lang="uk-UA" sz="2000" dirty="0" err="1"/>
              <a:t>Anterior</a:t>
            </a:r>
            <a:r>
              <a:rPr lang="uk-UA" sz="2000" dirty="0"/>
              <a:t>” (</a:t>
            </a:r>
            <a:r>
              <a:rPr lang="uk-UA" sz="2000" dirty="0" err="1"/>
              <a:t>SpofaDental</a:t>
            </a:r>
            <a:r>
              <a:rPr lang="uk-UA" sz="2000" dirty="0"/>
              <a:t>), “</a:t>
            </a:r>
            <a:r>
              <a:rPr lang="uk-UA" sz="2000" dirty="0" err="1"/>
              <a:t>Degufil</a:t>
            </a:r>
            <a:r>
              <a:rPr lang="uk-UA" sz="2000" dirty="0"/>
              <a:t> SC” (</a:t>
            </a:r>
            <a:r>
              <a:rPr lang="uk-UA" sz="2000" dirty="0" err="1"/>
              <a:t>Degussa</a:t>
            </a:r>
            <a:r>
              <a:rPr lang="uk-UA" sz="2000" dirty="0"/>
              <a:t>), “</a:t>
            </a:r>
            <a:r>
              <a:rPr lang="uk-UA" sz="2000" dirty="0" err="1"/>
              <a:t>Compolux</a:t>
            </a:r>
            <a:r>
              <a:rPr lang="uk-UA" sz="2000" dirty="0"/>
              <a:t>” (</a:t>
            </a:r>
            <a:r>
              <a:rPr lang="uk-UA" sz="2000" dirty="0" err="1"/>
              <a:t>Septodont</a:t>
            </a:r>
            <a:r>
              <a:rPr lang="uk-UA" sz="2000" dirty="0"/>
              <a:t>), “</a:t>
            </a:r>
            <a:r>
              <a:rPr lang="uk-UA" sz="2000" dirty="0" err="1"/>
              <a:t>Evicrol</a:t>
            </a:r>
            <a:r>
              <a:rPr lang="uk-UA" sz="2000" dirty="0"/>
              <a:t> </a:t>
            </a:r>
            <a:r>
              <a:rPr lang="en-US" sz="2000" dirty="0" err="1"/>
              <a:t>Pos</a:t>
            </a:r>
            <a:r>
              <a:rPr lang="uk-UA" sz="2000" dirty="0" err="1"/>
              <a:t>terior</a:t>
            </a:r>
            <a:r>
              <a:rPr lang="uk-UA" sz="2000" dirty="0"/>
              <a:t>” (</a:t>
            </a:r>
            <a:r>
              <a:rPr lang="uk-UA" sz="2000" dirty="0" err="1"/>
              <a:t>SpofaDental</a:t>
            </a:r>
            <a:r>
              <a:rPr lang="uk-UA" sz="2000" dirty="0"/>
              <a:t>), “</a:t>
            </a:r>
            <a:r>
              <a:rPr lang="en-US" sz="2000" dirty="0"/>
              <a:t>Charisma F</a:t>
            </a:r>
            <a:r>
              <a:rPr lang="uk-UA" sz="2000" dirty="0"/>
              <a:t>” (</a:t>
            </a:r>
            <a:r>
              <a:rPr lang="en-US" sz="2000" dirty="0" err="1"/>
              <a:t>Kulzer</a:t>
            </a:r>
            <a:r>
              <a:rPr lang="uk-UA" sz="2000" dirty="0"/>
              <a:t>),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05484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Композиційні матеріали хімічного твердіння.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97960"/>
              </p:ext>
            </p:extLst>
          </p:nvPr>
        </p:nvGraphicFramePr>
        <p:xfrm>
          <a:off x="683568" y="1484783"/>
          <a:ext cx="7632848" cy="529119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Позитивні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93" marR="48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Негативні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93" marR="48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28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uk-UA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рівномірна</a:t>
                      </a: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полімеризація незалежно від глибини порожнини і товщини пломби;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простота застосування;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-мінімальний</a:t>
                      </a:r>
                      <a:r>
                        <a:rPr lang="uk-UA" sz="18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час </a:t>
                      </a:r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виготовлення реставрації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93" marR="48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потемніння пломби (за рахунок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непрореагованого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остаточного активатора – 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термоаміна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яке отримало назву "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амінове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забарвлення");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невисокі естетичні властивості;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     низька зносостійкість;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     пористість матеріалу (змішування компонентів);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      токсичність;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r>
                        <a:rPr lang="uk-UA" sz="14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високий відсоток полімеризаційної усадки;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r>
                        <a:rPr lang="uk-UA" sz="14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важкість формування анатомічного рельєфу і після полімеризаційна обробка (видалення надлишку матеріалу);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полімеризація починається зразу після змішування компонентів, в результаті міняється в’язкість матеріалу в процесі пломбування. Якщо "</a:t>
                      </a:r>
                      <a:r>
                        <a:rPr lang="uk-UA" sz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просрочити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" час його внесення в порожнину то змінюється його міцність і адгезія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r>
                        <a:rPr lang="uk-UA" sz="14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uk-UA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обмежений час роботи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393" marR="483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879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>
                <a:solidFill>
                  <a:srgbClr val="FFFF00"/>
                </a:solidFill>
              </a:rPr>
              <a:t>Фотополімерні</a:t>
            </a:r>
            <a:r>
              <a:rPr lang="uk-UA" dirty="0">
                <a:solidFill>
                  <a:srgbClr val="FFFF00"/>
                </a:solidFill>
              </a:rPr>
              <a:t> композитні матеріали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5556" y="1358953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/>
              <a:t>Світлотвердіючі</a:t>
            </a:r>
            <a:r>
              <a:rPr lang="uk-UA" sz="2400" b="1" dirty="0"/>
              <a:t> композитні </a:t>
            </a:r>
            <a:r>
              <a:rPr lang="uk-UA" sz="2400" b="1" dirty="0" err="1"/>
              <a:t>пломбувальні</a:t>
            </a:r>
            <a:r>
              <a:rPr lang="uk-UA" sz="2400" b="1" dirty="0"/>
              <a:t> матеріали (</a:t>
            </a:r>
            <a:r>
              <a:rPr lang="uk-UA" sz="2400" b="1" dirty="0" err="1">
                <a:solidFill>
                  <a:srgbClr val="FFFF00"/>
                </a:solidFill>
              </a:rPr>
              <a:t>фотополімери</a:t>
            </a:r>
            <a:r>
              <a:rPr lang="uk-UA" sz="2400" b="1" dirty="0">
                <a:solidFill>
                  <a:srgbClr val="FFFF00"/>
                </a:solidFill>
              </a:rPr>
              <a:t>). </a:t>
            </a:r>
            <a:r>
              <a:rPr lang="uk-UA" sz="2400" dirty="0"/>
              <a:t>Представляють собою </a:t>
            </a:r>
            <a:r>
              <a:rPr lang="uk-UA" sz="2400" dirty="0" err="1"/>
              <a:t>однопастні</a:t>
            </a:r>
            <a:r>
              <a:rPr lang="uk-UA" sz="2400" dirty="0"/>
              <a:t> системи. Механізм полімеризації їх такий же, як і матеріалів хімічного твердіння. Відмінність лише в тому, що активація реакції полімеризації здійснюється не хімічним активатором, а світловою (фотонною) енергією. </a:t>
            </a:r>
          </a:p>
          <a:p>
            <a:r>
              <a:rPr lang="uk-UA" sz="2400" dirty="0"/>
              <a:t>У 1970 році були впроваджені матеріали, що активуються ультрафіолетовими променями (УФП), а в 1977 році – видимим світлом </a:t>
            </a:r>
            <a:r>
              <a:rPr lang="uk-UA" sz="2400" dirty="0" err="1"/>
              <a:t>галогенової</a:t>
            </a:r>
            <a:r>
              <a:rPr lang="uk-UA" sz="2400" dirty="0"/>
              <a:t> лампи (блакитною частиною спектру).400-500нм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286000" y="13576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https://en.wiki2.org/wikipedia/commons/thumb/8/8c/Polymerisationslampe_an_20090930_03.JPG/im264-320px-Polymerisationslampe_an_20090930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60002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vitcom.ru/sites/default/files/optradent_01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90" y="4975785"/>
            <a:ext cx="2286000" cy="16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89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Фотополімерні</a:t>
            </a:r>
            <a:r>
              <a:rPr lang="uk-UA" sz="4000" dirty="0">
                <a:solidFill>
                  <a:srgbClr val="FFFF00"/>
                </a:solidFill>
              </a:rPr>
              <a:t> композити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4326" y="1484784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Випускаються також композити подвійного твердіння:</a:t>
            </a:r>
            <a:endParaRPr lang="ru-RU" sz="2400" dirty="0"/>
          </a:p>
          <a:p>
            <a:r>
              <a:rPr lang="uk-UA" sz="2400" dirty="0"/>
              <a:t>1. Світлове + хімічне – вони застосовуються в основному для фіксації анкерних штифтів, незнімних </a:t>
            </a:r>
            <a:r>
              <a:rPr lang="uk-UA" sz="2400" dirty="0" err="1"/>
              <a:t>світлонепроникаючих</a:t>
            </a:r>
            <a:r>
              <a:rPr lang="uk-UA" sz="2400" dirty="0"/>
              <a:t> ортопедичних і </a:t>
            </a:r>
            <a:r>
              <a:rPr lang="uk-UA" sz="2400" dirty="0" err="1"/>
              <a:t>ортодонтичних</a:t>
            </a:r>
            <a:r>
              <a:rPr lang="uk-UA" sz="2400" dirty="0"/>
              <a:t> конструкцій.</a:t>
            </a:r>
            <a:endParaRPr lang="ru-RU" sz="2400" dirty="0"/>
          </a:p>
          <a:p>
            <a:r>
              <a:rPr lang="uk-UA" sz="2400" dirty="0"/>
              <a:t>2. Світлове + теплове – ці матеріали застосовуються для виготовлення композитних реставрацій в лабораторних умовах, нагрівання при цьому застосовується для збільшення ступеня полімеризації композиту. </a:t>
            </a:r>
            <a:endParaRPr lang="ru-RU" sz="2400" dirty="0"/>
          </a:p>
          <a:p>
            <a:r>
              <a:rPr lang="uk-UA" sz="2400" b="1" i="1" dirty="0"/>
              <a:t>Для полімеризації </a:t>
            </a:r>
            <a:r>
              <a:rPr lang="uk-UA" sz="2400" b="1" i="1" dirty="0" err="1"/>
              <a:t>світлотвердіючих</a:t>
            </a:r>
            <a:r>
              <a:rPr lang="uk-UA" sz="2400" b="1" i="1" dirty="0"/>
              <a:t> композитів в даний час використовують спеціальні активуючі лампи – прилади для фотополімеризації, що дають </a:t>
            </a:r>
            <a:r>
              <a:rPr lang="uk-UA" sz="2400" b="1" i="1" dirty="0" err="1"/>
              <a:t>високоінтенсивне</a:t>
            </a:r>
            <a:r>
              <a:rPr lang="uk-UA" sz="2400" b="1" i="1" dirty="0"/>
              <a:t> блакитне світло з довжиною хвилі 400-500 </a:t>
            </a:r>
            <a:r>
              <a:rPr lang="uk-UA" sz="2400" b="1" i="1" dirty="0" err="1"/>
              <a:t>нм</a:t>
            </a:r>
            <a:r>
              <a:rPr lang="uk-UA" sz="2400" b="1" i="1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2960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908720"/>
            <a:ext cx="8229600" cy="1143000"/>
          </a:xfrm>
        </p:spPr>
        <p:txBody>
          <a:bodyPr>
            <a:noAutofit/>
          </a:bodyPr>
          <a:lstStyle/>
          <a:p>
            <a:r>
              <a:rPr lang="uk-UA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Переваги </a:t>
            </a:r>
            <a:r>
              <a:rPr lang="uk-UA" sz="4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світлополімерних</a:t>
            </a:r>
            <a:r>
              <a:rPr lang="uk-UA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композиційних </a:t>
            </a:r>
            <a:r>
              <a:rPr lang="uk-UA" sz="40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пломбувальних</a:t>
            </a:r>
            <a:r>
              <a:rPr lang="uk-UA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000" i="1" dirty="0">
                <a:solidFill>
                  <a:srgbClr val="FFFF00"/>
                </a:solidFill>
              </a:rPr>
              <a:t>матеріалів перед хімічними</a:t>
            </a:r>
            <a:r>
              <a:rPr lang="uk-UA" sz="4000" i="1" dirty="0"/>
              <a:t>: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77768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Не вимагають змішування компонентів;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Не міняють в'язкість під час роботи;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Дозволяють довше моделювати пломбу;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Полімеризація за рішенням лікаря (по команді);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Однорідність (відсутність повітряних прошарків);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Низький відсоток полімеризаційної усадки;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Робота без відходів;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Не змінюють колір;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Вищий ступінь полімеризації;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Високі естетичні результати.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5258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78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rgbClr val="FFFF00"/>
                </a:solidFill>
              </a:rPr>
              <a:t>Макронаповнені</a:t>
            </a:r>
            <a:r>
              <a:rPr lang="uk-UA" dirty="0">
                <a:solidFill>
                  <a:srgbClr val="FFFF00"/>
                </a:solidFill>
              </a:rPr>
              <a:t> композити (</a:t>
            </a:r>
            <a:r>
              <a:rPr lang="uk-UA" dirty="0" err="1">
                <a:solidFill>
                  <a:srgbClr val="FFFF00"/>
                </a:solidFill>
              </a:rPr>
              <a:t>макрофільні</a:t>
            </a:r>
            <a:r>
              <a:rPr lang="uk-UA" dirty="0">
                <a:solidFill>
                  <a:srgbClr val="FFFF00"/>
                </a:solidFill>
              </a:rPr>
              <a:t>)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547396"/>
            <a:ext cx="85388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 Композити, до складу яких входить</a:t>
            </a:r>
          </a:p>
          <a:p>
            <a:r>
              <a:rPr lang="uk-UA" sz="2400" dirty="0"/>
              <a:t> неорганічний наповнювач з розміром часток у межах                  від </a:t>
            </a:r>
            <a:r>
              <a:rPr lang="uk-UA" sz="2400" b="1" dirty="0">
                <a:solidFill>
                  <a:srgbClr val="FFFF00"/>
                </a:solidFill>
              </a:rPr>
              <a:t>1-8 до 45 мкм</a:t>
            </a:r>
          </a:p>
          <a:p>
            <a:r>
              <a:rPr lang="uk-UA" sz="2400" dirty="0">
                <a:solidFill>
                  <a:srgbClr val="FFFF00"/>
                </a:solidFill>
              </a:rPr>
              <a:t> ступінь наповнення матеріалу неорганічним наповнювачем </a:t>
            </a:r>
            <a:r>
              <a:rPr lang="uk-UA" sz="2400" dirty="0"/>
              <a:t>становить </a:t>
            </a:r>
            <a:r>
              <a:rPr lang="uk-UA" sz="2400" dirty="0">
                <a:solidFill>
                  <a:srgbClr val="FFFF00"/>
                </a:solidFill>
              </a:rPr>
              <a:t>70—80% за масою і 60—70% за об'ємом.</a:t>
            </a:r>
          </a:p>
          <a:p>
            <a:r>
              <a:rPr lang="uk-UA" sz="2400" dirty="0"/>
              <a:t> Перший представник </a:t>
            </a:r>
            <a:r>
              <a:rPr lang="uk-UA" sz="2400" dirty="0" err="1"/>
              <a:t>макронаповнених</a:t>
            </a:r>
            <a:r>
              <a:rPr lang="uk-UA" sz="2400" dirty="0"/>
              <a:t> композитів був запропонований </a:t>
            </a:r>
            <a:r>
              <a:rPr lang="en-US" sz="2400" dirty="0"/>
              <a:t>R</a:t>
            </a:r>
            <a:r>
              <a:rPr lang="ru-RU" sz="2400" dirty="0"/>
              <a:t>. </a:t>
            </a:r>
            <a:r>
              <a:rPr lang="en-US" sz="2400" dirty="0"/>
              <a:t>L</a:t>
            </a:r>
            <a:r>
              <a:rPr lang="uk-UA" sz="2400" dirty="0"/>
              <a:t>.</a:t>
            </a:r>
            <a:r>
              <a:rPr lang="en-US" sz="2400" dirty="0"/>
              <a:t>Bowen</a:t>
            </a:r>
            <a:r>
              <a:rPr lang="ru-RU" sz="2400" dirty="0"/>
              <a:t>.</a:t>
            </a:r>
            <a:r>
              <a:rPr lang="uk-UA" sz="2400" dirty="0"/>
              <a:t> Він містив наповнювач із кварцових часток розміром до 30мкм  </a:t>
            </a:r>
            <a:endParaRPr lang="ru-RU" sz="2400" dirty="0"/>
          </a:p>
        </p:txBody>
      </p:sp>
      <p:pic>
        <p:nvPicPr>
          <p:cNvPr id="14" name="Рисунок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94384"/>
            <a:ext cx="4146364" cy="210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9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Макронаповнені</a:t>
            </a:r>
            <a:r>
              <a:rPr lang="uk-UA" sz="4000" dirty="0">
                <a:solidFill>
                  <a:srgbClr val="FFFF00"/>
                </a:solidFill>
              </a:rPr>
              <a:t> композити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278201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uk-UA" dirty="0"/>
          </a:p>
          <a:p>
            <a:pPr lvl="0"/>
            <a:r>
              <a:rPr lang="uk-UA" sz="2800" b="1" dirty="0">
                <a:solidFill>
                  <a:srgbClr val="99FF33"/>
                </a:solidFill>
              </a:rPr>
              <a:t>Позитивні властивості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прийнятна естетичність;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висока фізико-механічна міцність (на вигин),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стійкість до відламування;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 err="1"/>
              <a:t>рентгеноконтрастність</a:t>
            </a:r>
            <a:endParaRPr lang="ru-RU" sz="2400" dirty="0"/>
          </a:p>
          <a:p>
            <a:r>
              <a:rPr lang="uk-UA" sz="2800" b="1" dirty="0">
                <a:solidFill>
                  <a:srgbClr val="99FF33"/>
                </a:solidFill>
              </a:rPr>
              <a:t>Негативні властивості</a:t>
            </a:r>
            <a:endParaRPr lang="ru-RU" sz="2800" b="1" dirty="0">
              <a:solidFill>
                <a:srgbClr val="99FF33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недостатнє полірування поверхні;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висока шорсткість поверхні;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швидке накопичення зубного нальоту;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недостатня стійкість кольору;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низька зносостійкість поверхні (швидке стирання пломби і втрата висоти прикусу);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виражене стирання зубів-антагоністів;</a:t>
            </a:r>
            <a:endParaRPr lang="ru-RU" sz="2400" dirty="0"/>
          </a:p>
          <a:p>
            <a:pPr lvl="0"/>
            <a:br>
              <a:rPr lang="uk-UA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657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3406" y="8121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 </a:t>
            </a:r>
            <a:r>
              <a:rPr lang="uk-UA" sz="3600" b="1" dirty="0">
                <a:solidFill>
                  <a:srgbClr val="FFFF00"/>
                </a:solidFill>
              </a:rPr>
              <a:t>діагноз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927604" y="947971"/>
            <a:ext cx="719236" cy="489204"/>
          </a:xfrm>
          <a:prstGeom prst="downArrow">
            <a:avLst>
              <a:gd name="adj1" fmla="val 50000"/>
              <a:gd name="adj2" fmla="val 65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4918" y="744677"/>
            <a:ext cx="5519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             </a:t>
            </a:r>
            <a:r>
              <a:rPr lang="uk-UA" sz="2400" b="1" dirty="0"/>
              <a:t>Розробка плану лікування</a:t>
            </a:r>
            <a:r>
              <a:rPr lang="en-US" sz="2400" b="1" dirty="0"/>
              <a:t> –</a:t>
            </a:r>
            <a:endParaRPr lang="uk-UA" sz="2400" b="1" dirty="0"/>
          </a:p>
          <a:p>
            <a:r>
              <a:rPr lang="uk-UA" sz="2400" b="1" dirty="0"/>
              <a:t>Що робити </a:t>
            </a:r>
            <a:r>
              <a:rPr lang="en-US" sz="2400" b="1" dirty="0"/>
              <a:t>?</a:t>
            </a:r>
            <a:r>
              <a:rPr lang="uk-UA" sz="2400" b="1" dirty="0"/>
              <a:t> Як робити </a:t>
            </a:r>
            <a:r>
              <a:rPr lang="en-US" sz="2400" b="1" dirty="0"/>
              <a:t>?</a:t>
            </a:r>
            <a:r>
              <a:rPr lang="uk-UA" sz="2400" b="1" dirty="0"/>
              <a:t>чим робити</a:t>
            </a:r>
            <a:r>
              <a:rPr lang="en-US" sz="2400" b="1" dirty="0"/>
              <a:t>?</a:t>
            </a:r>
            <a:endParaRPr lang="uk-UA" sz="2400" b="1" dirty="0"/>
          </a:p>
          <a:p>
            <a:endParaRPr lang="ru-RU" sz="24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976902" y="1816246"/>
            <a:ext cx="62064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0730" y="211285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Вибір необхідних інструментів та матеріалів  в   залежності від вимог</a:t>
            </a:r>
            <a:r>
              <a:rPr lang="en-US" sz="2400" b="1" dirty="0"/>
              <a:t> </a:t>
            </a:r>
            <a:r>
              <a:rPr lang="uk-UA" sz="2400" b="1" dirty="0"/>
              <a:t>та клінічних обставин  </a:t>
            </a:r>
          </a:p>
          <a:p>
            <a:r>
              <a:rPr lang="uk-UA" sz="2400" b="1" dirty="0"/>
              <a:t>(</a:t>
            </a:r>
            <a:r>
              <a:rPr lang="uk-UA" sz="2400" b="1" dirty="0" err="1"/>
              <a:t>росташування</a:t>
            </a:r>
            <a:r>
              <a:rPr lang="uk-UA" sz="2400" b="1" dirty="0"/>
              <a:t>,глибина та необхідність відновлення)</a:t>
            </a:r>
            <a:endParaRPr lang="ru-RU" sz="24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995936" y="3398282"/>
            <a:ext cx="601934" cy="432048"/>
          </a:xfrm>
          <a:prstGeom prst="downArrow">
            <a:avLst>
              <a:gd name="adj1" fmla="val 50000"/>
              <a:gd name="adj2" fmla="val 36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47664" y="3637501"/>
            <a:ext cx="5576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    </a:t>
            </a:r>
            <a:r>
              <a:rPr lang="uk-UA" sz="2400" b="1" dirty="0" err="1"/>
              <a:t>Індівідуальні</a:t>
            </a:r>
            <a:r>
              <a:rPr lang="uk-UA" sz="2400" b="1" dirty="0"/>
              <a:t> мануальні навички </a:t>
            </a:r>
          </a:p>
          <a:p>
            <a:r>
              <a:rPr lang="uk-UA" sz="2400" b="1" dirty="0"/>
              <a:t>та проведення необхідних маніпуляцій</a:t>
            </a:r>
            <a:endParaRPr lang="ru-RU" sz="24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995936" y="4544609"/>
            <a:ext cx="631747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18804" y="4800263"/>
            <a:ext cx="8319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Задоволення  </a:t>
            </a:r>
            <a:r>
              <a:rPr lang="uk-UA" sz="2800" b="1" dirty="0" err="1">
                <a:solidFill>
                  <a:srgbClr val="FFFF00"/>
                </a:solidFill>
              </a:rPr>
              <a:t>паціента</a:t>
            </a:r>
            <a:r>
              <a:rPr lang="uk-UA" sz="2800" b="1" dirty="0">
                <a:solidFill>
                  <a:srgbClr val="FFFF00"/>
                </a:solidFill>
              </a:rPr>
              <a:t> та </a:t>
            </a:r>
            <a:r>
              <a:rPr lang="uk-UA" sz="2800" b="1" dirty="0" err="1">
                <a:solidFill>
                  <a:srgbClr val="FFFF00"/>
                </a:solidFill>
              </a:rPr>
              <a:t>довготривалість</a:t>
            </a:r>
            <a:r>
              <a:rPr lang="uk-UA" sz="2800" b="1" dirty="0">
                <a:solidFill>
                  <a:srgbClr val="FFFF00"/>
                </a:solidFill>
              </a:rPr>
              <a:t>        </a:t>
            </a:r>
            <a:r>
              <a:rPr lang="uk-UA" sz="2800" b="1" dirty="0" err="1">
                <a:solidFill>
                  <a:srgbClr val="FFFF00"/>
                </a:solidFill>
              </a:rPr>
              <a:t>реставрації-</a:t>
            </a:r>
            <a:endParaRPr lang="uk-UA" sz="2800" b="1" dirty="0">
              <a:solidFill>
                <a:srgbClr val="FFFF00"/>
              </a:solidFill>
            </a:endParaRP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    успіх в вашої стоматологічній діяльності 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95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169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i="1" dirty="0">
                <a:solidFill>
                  <a:srgbClr val="FFFF00"/>
                </a:solidFill>
              </a:rPr>
              <a:t>Показання до застосування </a:t>
            </a:r>
            <a:r>
              <a:rPr lang="uk-UA" i="1" dirty="0" err="1">
                <a:solidFill>
                  <a:srgbClr val="FFFF00"/>
                </a:solidFill>
              </a:rPr>
              <a:t>макронаповнених</a:t>
            </a:r>
            <a:r>
              <a:rPr lang="uk-UA" i="1" dirty="0">
                <a:solidFill>
                  <a:srgbClr val="FFFF00"/>
                </a:solidFill>
              </a:rPr>
              <a:t> композитів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849" y="1225689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pPr lvl="0"/>
            <a:r>
              <a:rPr lang="uk-UA" sz="2400" dirty="0" err="1"/>
              <a:t>-Порожнини</a:t>
            </a:r>
            <a:r>
              <a:rPr lang="uk-UA" sz="2400" dirty="0"/>
              <a:t> І—</a:t>
            </a:r>
            <a:r>
              <a:rPr lang="en-US" sz="2400" dirty="0"/>
              <a:t>II </a:t>
            </a:r>
            <a:r>
              <a:rPr lang="uk-UA" sz="2400" dirty="0"/>
              <a:t>класу за </a:t>
            </a:r>
            <a:r>
              <a:rPr lang="uk-UA" sz="2400" dirty="0" err="1"/>
              <a:t>Блеком</a:t>
            </a:r>
            <a:r>
              <a:rPr lang="uk-UA" sz="2400" dirty="0"/>
              <a:t>.</a:t>
            </a:r>
            <a:endParaRPr lang="ru-RU" sz="2400" dirty="0"/>
          </a:p>
          <a:p>
            <a:pPr lvl="0"/>
            <a:r>
              <a:rPr lang="uk-UA" sz="2400" dirty="0" err="1"/>
              <a:t>-Великі</a:t>
            </a:r>
            <a:r>
              <a:rPr lang="uk-UA" sz="2400" dirty="0"/>
              <a:t> реставрації коронок молярів і </a:t>
            </a:r>
            <a:r>
              <a:rPr lang="uk-UA" sz="2400" dirty="0" err="1"/>
              <a:t>премолярів</a:t>
            </a:r>
            <a:r>
              <a:rPr lang="uk-UA" sz="2400" dirty="0"/>
              <a:t>, які нестимуть значні </a:t>
            </a:r>
            <a:r>
              <a:rPr lang="uk-UA" sz="2400" dirty="0" err="1"/>
              <a:t>оклюзійні</a:t>
            </a:r>
            <a:r>
              <a:rPr lang="uk-UA" sz="2400" dirty="0"/>
              <a:t> навантаження під час виконання функції.</a:t>
            </a:r>
            <a:endParaRPr lang="ru-RU" sz="2400" dirty="0"/>
          </a:p>
          <a:p>
            <a:pPr lvl="0"/>
            <a:r>
              <a:rPr lang="uk-UA" sz="2400" dirty="0" err="1"/>
              <a:t>-Порожнини</a:t>
            </a:r>
            <a:r>
              <a:rPr lang="uk-UA" sz="2400" dirty="0"/>
              <a:t> </a:t>
            </a:r>
            <a:r>
              <a:rPr lang="en-US" sz="2400" dirty="0"/>
              <a:t>III </a:t>
            </a:r>
            <a:r>
              <a:rPr lang="uk-UA" sz="2400" dirty="0"/>
              <a:t>класу за </a:t>
            </a:r>
            <a:r>
              <a:rPr lang="uk-UA" sz="2400" dirty="0" err="1"/>
              <a:t>Блеком</a:t>
            </a:r>
            <a:r>
              <a:rPr lang="uk-UA" sz="2400" dirty="0"/>
              <a:t>, які не вимагають досягнення високого ес­тетичного результату </a:t>
            </a:r>
            <a:endParaRPr lang="ru-RU" sz="2400" dirty="0"/>
          </a:p>
          <a:p>
            <a:pPr lvl="0"/>
            <a:r>
              <a:rPr lang="uk-UA" sz="2400" dirty="0" err="1"/>
              <a:t>-Порожнини</a:t>
            </a:r>
            <a:r>
              <a:rPr lang="uk-UA" sz="2400" dirty="0"/>
              <a:t> </a:t>
            </a:r>
            <a:r>
              <a:rPr lang="en-US" sz="2400" dirty="0"/>
              <a:t>IV </a:t>
            </a:r>
            <a:r>
              <a:rPr lang="uk-UA" sz="2400" dirty="0"/>
              <a:t>класу за </a:t>
            </a:r>
            <a:r>
              <a:rPr lang="uk-UA" sz="2400" dirty="0" err="1"/>
              <a:t>Блеком</a:t>
            </a:r>
            <a:r>
              <a:rPr lang="uk-UA" sz="2400" dirty="0"/>
              <a:t> (при сильно зруйнованих коронках фрон­тальних зубів з наступним облицюванням вестибулярної поверхні більш естетичним</a:t>
            </a:r>
            <a:br>
              <a:rPr lang="uk-UA" sz="2400" dirty="0"/>
            </a:br>
            <a:r>
              <a:rPr lang="uk-UA" sz="2400" dirty="0"/>
              <a:t>матеріалом</a:t>
            </a:r>
            <a:endParaRPr lang="ru-RU" sz="2400" dirty="0"/>
          </a:p>
          <a:p>
            <a:pPr lvl="0"/>
            <a:r>
              <a:rPr lang="uk-UA" sz="2400" dirty="0" err="1"/>
              <a:t>-Порожнини</a:t>
            </a:r>
            <a:r>
              <a:rPr lang="uk-UA" sz="2400" dirty="0"/>
              <a:t> </a:t>
            </a:r>
            <a:r>
              <a:rPr lang="en-US" sz="2400" dirty="0"/>
              <a:t>V </a:t>
            </a:r>
            <a:r>
              <a:rPr lang="uk-UA" sz="2400" dirty="0"/>
              <a:t>класу за </a:t>
            </a:r>
            <a:r>
              <a:rPr lang="uk-UA" sz="2400" dirty="0" err="1"/>
              <a:t>Блеком</a:t>
            </a:r>
            <a:r>
              <a:rPr lang="uk-UA" sz="2400" dirty="0"/>
              <a:t> у молярах і </a:t>
            </a:r>
            <a:r>
              <a:rPr lang="uk-UA" sz="2400" dirty="0" err="1"/>
              <a:t>премолярах</a:t>
            </a:r>
            <a:r>
              <a:rPr lang="uk-UA" sz="2400" dirty="0"/>
              <a:t>.</a:t>
            </a:r>
            <a:endParaRPr lang="ru-RU" sz="2400" dirty="0"/>
          </a:p>
          <a:p>
            <a:pPr lvl="0"/>
            <a:r>
              <a:rPr lang="uk-UA" sz="2400" dirty="0" err="1"/>
              <a:t>-Моделювання</a:t>
            </a:r>
            <a:r>
              <a:rPr lang="uk-UA" sz="2400" dirty="0"/>
              <a:t> кукси зуба під коронку.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6712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Макронаповнені</a:t>
            </a:r>
            <a:r>
              <a:rPr lang="uk-UA" sz="4000" dirty="0">
                <a:solidFill>
                  <a:srgbClr val="FFFF00"/>
                </a:solidFill>
              </a:rPr>
              <a:t> композити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8376" y="1443841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Представники</a:t>
            </a:r>
          </a:p>
          <a:p>
            <a:r>
              <a:rPr lang="uk-UA" sz="2400" b="1" i="1" dirty="0"/>
              <a:t> </a:t>
            </a:r>
            <a:r>
              <a:rPr lang="en-US" sz="2400" i="1" dirty="0" err="1"/>
              <a:t>Prismafil</a:t>
            </a:r>
            <a:r>
              <a:rPr lang="uk-UA" sz="2400" dirty="0"/>
              <a:t> (</a:t>
            </a:r>
            <a:r>
              <a:rPr lang="en-US" sz="2400" dirty="0"/>
              <a:t>Caulk</a:t>
            </a:r>
            <a:r>
              <a:rPr lang="uk-UA" sz="2400" dirty="0"/>
              <a:t>), </a:t>
            </a:r>
            <a:r>
              <a:rPr lang="uk-UA" sz="2400" dirty="0" err="1"/>
              <a:t>Со</a:t>
            </a:r>
            <a:r>
              <a:rPr lang="en-US" sz="2400" dirty="0" err="1"/>
              <a:t>ncise</a:t>
            </a:r>
            <a:r>
              <a:rPr lang="uk-UA" sz="2400" dirty="0"/>
              <a:t> (ЗМ Е</a:t>
            </a:r>
            <a:r>
              <a:rPr lang="en-US" sz="2400" dirty="0"/>
              <a:t>S</a:t>
            </a:r>
            <a:r>
              <a:rPr lang="uk-UA" sz="2400" dirty="0"/>
              <a:t>РЕ), </a:t>
            </a:r>
            <a:r>
              <a:rPr lang="en-US" sz="2400" dirty="0" err="1"/>
              <a:t>Valux</a:t>
            </a:r>
            <a:r>
              <a:rPr lang="uk-UA" sz="2400" dirty="0"/>
              <a:t> (ЗМ Е</a:t>
            </a:r>
            <a:r>
              <a:rPr lang="en-US" sz="2400" dirty="0"/>
              <a:t>S</a:t>
            </a:r>
            <a:r>
              <a:rPr lang="uk-UA" sz="2400" dirty="0"/>
              <a:t>РЕ), </a:t>
            </a:r>
            <a:r>
              <a:rPr lang="en-US" sz="2400" dirty="0" err="1"/>
              <a:t>Estilux</a:t>
            </a:r>
            <a:r>
              <a:rPr lang="uk-UA" sz="2400" dirty="0"/>
              <a:t> (Не</a:t>
            </a:r>
            <a:r>
              <a:rPr lang="en-US" sz="2400" dirty="0" err="1"/>
              <a:t>raeus</a:t>
            </a:r>
            <a:r>
              <a:rPr lang="uk-UA" sz="2400" dirty="0"/>
              <a:t> К</a:t>
            </a:r>
            <a:r>
              <a:rPr lang="en-US" sz="2400" dirty="0" err="1"/>
              <a:t>ulzer</a:t>
            </a:r>
            <a:r>
              <a:rPr lang="uk-UA" sz="2400" dirty="0"/>
              <a:t>),</a:t>
            </a:r>
            <a:r>
              <a:rPr lang="en-US" sz="2400" dirty="0" err="1"/>
              <a:t>Evicrol</a:t>
            </a:r>
            <a:r>
              <a:rPr lang="en-US" sz="2400" cap="small" dirty="0"/>
              <a:t> </a:t>
            </a:r>
            <a:r>
              <a:rPr lang="uk-UA" sz="2400" dirty="0"/>
              <a:t>(</a:t>
            </a:r>
            <a:r>
              <a:rPr lang="en-US" sz="2400" dirty="0" err="1"/>
              <a:t>Spofa</a:t>
            </a:r>
            <a:r>
              <a:rPr lang="en-US" sz="2400" dirty="0"/>
              <a:t> Dental</a:t>
            </a:r>
            <a:r>
              <a:rPr lang="uk-UA" sz="2400" dirty="0"/>
              <a:t>),</a:t>
            </a:r>
            <a:endParaRPr lang="ru-RU" sz="2400" dirty="0"/>
          </a:p>
          <a:p>
            <a:r>
              <a:rPr lang="uk-UA" sz="2400" dirty="0"/>
              <a:t> </a:t>
            </a:r>
            <a:r>
              <a:rPr lang="uk-UA" sz="2400" dirty="0" err="1"/>
              <a:t>Со</a:t>
            </a:r>
            <a:r>
              <a:rPr lang="en-US" sz="2400" dirty="0" err="1"/>
              <a:t>radent</a:t>
            </a:r>
            <a:r>
              <a:rPr lang="uk-UA" sz="2400" dirty="0"/>
              <a:t>; (</a:t>
            </a:r>
            <a:r>
              <a:rPr lang="en-US" sz="2400" dirty="0" err="1"/>
              <a:t>Vivadent</a:t>
            </a:r>
            <a:r>
              <a:rPr lang="uk-UA" sz="2400" dirty="0"/>
              <a:t>), </a:t>
            </a:r>
            <a:r>
              <a:rPr lang="en-US" sz="2400" dirty="0" err="1"/>
              <a:t>Rebilda</a:t>
            </a:r>
            <a:r>
              <a:rPr lang="uk-UA" sz="2400" dirty="0"/>
              <a:t> (</a:t>
            </a:r>
            <a:r>
              <a:rPr lang="en-US" sz="2400" dirty="0"/>
              <a:t>V</a:t>
            </a:r>
            <a:r>
              <a:rPr lang="uk-UA" sz="2400" dirty="0"/>
              <a:t>ОСО), «</a:t>
            </a:r>
            <a:r>
              <a:rPr lang="uk-UA" sz="2400" dirty="0" err="1"/>
              <a:t>Епакрил</a:t>
            </a:r>
            <a:r>
              <a:rPr lang="uk-UA" sz="2400" dirty="0"/>
              <a:t>» («Стома»), «</a:t>
            </a:r>
            <a:r>
              <a:rPr lang="uk-UA" sz="2400" dirty="0" err="1"/>
              <a:t>Комподент</a:t>
            </a:r>
            <a:r>
              <a:rPr lang="uk-UA" sz="2400" dirty="0"/>
              <a:t>» («</a:t>
            </a:r>
            <a:r>
              <a:rPr lang="uk-UA" sz="2400" dirty="0" err="1"/>
              <a:t>Медполімер</a:t>
            </a:r>
            <a:r>
              <a:rPr lang="uk-UA" sz="2400" dirty="0"/>
              <a:t>»), «</a:t>
            </a:r>
            <a:r>
              <a:rPr lang="uk-UA" sz="2400" dirty="0" err="1"/>
              <a:t>Фолакор-С</a:t>
            </a:r>
            <a:r>
              <a:rPr lang="uk-UA" sz="2400" dirty="0"/>
              <a:t>» («Радуга Р»).</a:t>
            </a:r>
            <a:endParaRPr lang="ru-RU" sz="2400" dirty="0"/>
          </a:p>
        </p:txBody>
      </p:sp>
      <p:pic>
        <p:nvPicPr>
          <p:cNvPr id="4098" name="Picture 2" descr="E:\ValuxP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0243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E: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0963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orthodepot.com/images/product_images/thumbnail_images/1768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2082527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82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>
                <a:solidFill>
                  <a:srgbClr val="FFFF00"/>
                </a:solidFill>
              </a:rPr>
              <a:t>Мінінаповнені</a:t>
            </a:r>
            <a:r>
              <a:rPr lang="uk-UA" dirty="0">
                <a:solidFill>
                  <a:srgbClr val="FFFF00"/>
                </a:solidFill>
              </a:rPr>
              <a:t> композити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2" y="1124744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400" dirty="0"/>
              <a:t>композити, які мають роз­мір часток неорганічного наповнювача </a:t>
            </a:r>
            <a:r>
              <a:rPr lang="uk-UA" sz="2800" b="1" dirty="0">
                <a:solidFill>
                  <a:srgbClr val="FFFF00"/>
                </a:solidFill>
              </a:rPr>
              <a:t>1-5 мкм</a:t>
            </a:r>
            <a:r>
              <a:rPr lang="uk-UA" sz="2800" b="1" dirty="0"/>
              <a:t>. </a:t>
            </a:r>
            <a:r>
              <a:rPr lang="uk-UA" sz="2400" dirty="0"/>
              <a:t>Згідно із законами фізики змен­шення розміру часток наповнювача призводить до збільшення загальної площі поверхні. Отже, для їх обволікання і зв'язування слід було додати більшу кіль­кість смоли. </a:t>
            </a:r>
            <a:r>
              <a:rPr lang="uk-UA" sz="2400" dirty="0">
                <a:solidFill>
                  <a:srgbClr val="FFFF00"/>
                </a:solidFill>
              </a:rPr>
              <a:t>Відсотковий вміст неорганічного наповнювача</a:t>
            </a:r>
            <a:r>
              <a:rPr lang="uk-UA" sz="2400" dirty="0"/>
              <a:t> відповідно знизився за об'ємом у середньому </a:t>
            </a:r>
            <a:r>
              <a:rPr lang="uk-UA" sz="2400" dirty="0">
                <a:solidFill>
                  <a:srgbClr val="FFFF00"/>
                </a:solidFill>
              </a:rPr>
              <a:t>до 50—55%, </a:t>
            </a:r>
            <a:r>
              <a:rPr lang="uk-UA" sz="2400" dirty="0"/>
              <a:t>що негативно позначилося на механічній міц­ності матеріалу.</a:t>
            </a:r>
            <a:endParaRPr lang="ru-RU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388426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07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Мінінаповнені</a:t>
            </a:r>
            <a:r>
              <a:rPr lang="uk-UA" sz="4000" dirty="0">
                <a:solidFill>
                  <a:srgbClr val="FFFF00"/>
                </a:solidFill>
              </a:rPr>
              <a:t> композити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6225" y="1466677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Позитивні властивості </a:t>
            </a:r>
            <a:endParaRPr lang="ru-RU" sz="2400" dirty="0">
              <a:solidFill>
                <a:srgbClr val="99FF33"/>
              </a:solidFill>
            </a:endParaRPr>
          </a:p>
          <a:p>
            <a:pPr lvl="0"/>
            <a:r>
              <a:rPr lang="uk-UA" sz="2400" dirty="0"/>
              <a:t>добре полірування поверхні;</a:t>
            </a:r>
            <a:endParaRPr lang="ru-RU" sz="2400" dirty="0"/>
          </a:p>
          <a:p>
            <a:pPr lvl="0"/>
            <a:r>
              <a:rPr lang="uk-UA" sz="2400" dirty="0"/>
              <a:t>добра естетичність.</a:t>
            </a:r>
          </a:p>
          <a:p>
            <a:pPr lvl="0"/>
            <a:endParaRPr lang="ru-RU" sz="2400" dirty="0"/>
          </a:p>
          <a:p>
            <a:r>
              <a:rPr lang="uk-UA" sz="2400" b="1" i="1" dirty="0">
                <a:solidFill>
                  <a:srgbClr val="99FF33"/>
                </a:solidFill>
              </a:rPr>
              <a:t>Негативні властивості </a:t>
            </a:r>
            <a:endParaRPr lang="ru-RU" sz="2400" dirty="0">
              <a:solidFill>
                <a:srgbClr val="99FF33"/>
              </a:solidFill>
            </a:endParaRPr>
          </a:p>
          <a:p>
            <a:r>
              <a:rPr lang="uk-UA" sz="2400" dirty="0" err="1"/>
              <a:t>-низька</a:t>
            </a:r>
            <a:r>
              <a:rPr lang="uk-UA" sz="2400" dirty="0"/>
              <a:t> механічна міцність</a:t>
            </a:r>
          </a:p>
          <a:p>
            <a:endParaRPr lang="uk-UA" sz="2400" dirty="0"/>
          </a:p>
          <a:p>
            <a:r>
              <a:rPr lang="uk-UA" sz="2400" dirty="0"/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8233" y="3947572"/>
            <a:ext cx="73441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99FF33"/>
                </a:solidFill>
              </a:rPr>
              <a:t>Показання</a:t>
            </a:r>
            <a:r>
              <a:rPr lang="ru-RU" sz="2400" b="1" i="1" dirty="0">
                <a:solidFill>
                  <a:srgbClr val="99FF33"/>
                </a:solidFill>
              </a:rPr>
              <a:t> до </a:t>
            </a:r>
            <a:r>
              <a:rPr lang="ru-RU" sz="2400" b="1" i="1" dirty="0" err="1">
                <a:solidFill>
                  <a:srgbClr val="99FF33"/>
                </a:solidFill>
              </a:rPr>
              <a:t>застосування</a:t>
            </a:r>
            <a:r>
              <a:rPr lang="ru-RU" sz="2400" b="1" i="1" dirty="0">
                <a:solidFill>
                  <a:srgbClr val="99FF33"/>
                </a:solidFill>
              </a:rPr>
              <a:t> </a:t>
            </a:r>
            <a:r>
              <a:rPr lang="ru-RU" sz="2400" dirty="0">
                <a:solidFill>
                  <a:srgbClr val="99FF33"/>
                </a:solidFill>
              </a:rPr>
              <a:t>.</a:t>
            </a:r>
          </a:p>
          <a:p>
            <a:r>
              <a:rPr lang="ru-RU" sz="2400" dirty="0" err="1"/>
              <a:t>Порожнини</a:t>
            </a:r>
            <a:r>
              <a:rPr lang="ru-RU" sz="2400" dirty="0"/>
              <a:t> в молярах і </a:t>
            </a:r>
            <a:r>
              <a:rPr lang="ru-RU" sz="2400" dirty="0" err="1"/>
              <a:t>премолярах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не </a:t>
            </a:r>
            <a:r>
              <a:rPr lang="ru-RU" sz="2400" dirty="0" err="1"/>
              <a:t>зазнають</a:t>
            </a:r>
            <a:r>
              <a:rPr lang="ru-RU" sz="2400" dirty="0"/>
              <a:t> </a:t>
            </a:r>
            <a:r>
              <a:rPr lang="ru-RU" sz="2400" dirty="0" err="1"/>
              <a:t>оклюзійного</a:t>
            </a:r>
            <a:r>
              <a:rPr lang="ru-RU" sz="2400" dirty="0"/>
              <a:t> </a:t>
            </a:r>
            <a:r>
              <a:rPr lang="ru-RU" sz="2400" dirty="0" err="1"/>
              <a:t>навантаження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err="1"/>
              <a:t>Пломбування</a:t>
            </a:r>
            <a:r>
              <a:rPr lang="ru-RU" sz="2400" dirty="0"/>
              <a:t> </a:t>
            </a:r>
            <a:r>
              <a:rPr lang="ru-RU" sz="2400" dirty="0" err="1"/>
              <a:t>фронтальної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зубів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9343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Мінінаповнені</a:t>
            </a:r>
            <a:r>
              <a:rPr lang="uk-UA" sz="4000" dirty="0">
                <a:solidFill>
                  <a:srgbClr val="FFFF00"/>
                </a:solidFill>
              </a:rPr>
              <a:t> композити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4481" y="169516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Представники </a:t>
            </a:r>
          </a:p>
          <a:p>
            <a:r>
              <a:rPr lang="uk-UA" sz="2400" b="1" i="1" dirty="0"/>
              <a:t> </a:t>
            </a:r>
            <a:r>
              <a:rPr lang="uk-UA" sz="2400" dirty="0"/>
              <a:t>Ре</a:t>
            </a:r>
            <a:r>
              <a:rPr lang="en-US" sz="2400" dirty="0" err="1"/>
              <a:t>rmaplast</a:t>
            </a:r>
            <a:r>
              <a:rPr lang="uk-UA" sz="2400" dirty="0"/>
              <a:t> (М+</a:t>
            </a:r>
            <a:r>
              <a:rPr lang="en-US" sz="2400" dirty="0"/>
              <a:t>W</a:t>
            </a:r>
            <a:r>
              <a:rPr lang="uk-UA" sz="2400" dirty="0"/>
              <a:t>), </a:t>
            </a:r>
            <a:r>
              <a:rPr lang="uk-UA" sz="2400" dirty="0" err="1"/>
              <a:t>Ві</a:t>
            </a:r>
            <a:r>
              <a:rPr lang="en-US" sz="2400" dirty="0"/>
              <a:t>s</a:t>
            </a:r>
            <a:r>
              <a:rPr lang="uk-UA" sz="2400" dirty="0"/>
              <a:t>-</a:t>
            </a:r>
            <a:r>
              <a:rPr lang="en-US" sz="2400" dirty="0"/>
              <a:t>F</a:t>
            </a:r>
            <a:r>
              <a:rPr lang="uk-UA" sz="2400" dirty="0"/>
              <a:t>і</a:t>
            </a:r>
            <a:r>
              <a:rPr lang="en-US" sz="2400" dirty="0"/>
              <a:t>l II </a:t>
            </a:r>
            <a:r>
              <a:rPr lang="uk-UA" sz="2400" dirty="0"/>
              <a:t>(</a:t>
            </a:r>
            <a:r>
              <a:rPr lang="uk-UA" sz="2400" dirty="0" err="1"/>
              <a:t>Ві</a:t>
            </a:r>
            <a:r>
              <a:rPr lang="en-US" sz="2400" dirty="0"/>
              <a:t>s</a:t>
            </a:r>
            <a:r>
              <a:rPr lang="uk-UA" sz="2400" dirty="0" err="1"/>
              <a:t>со</a:t>
            </a:r>
            <a:r>
              <a:rPr lang="uk-UA" sz="2400" dirty="0"/>
              <a:t>), </a:t>
            </a:r>
            <a:r>
              <a:rPr lang="en-US" sz="2400" dirty="0"/>
              <a:t>V</a:t>
            </a:r>
            <a:r>
              <a:rPr lang="uk-UA" sz="2400" dirty="0"/>
              <a:t>і</a:t>
            </a:r>
            <a:r>
              <a:rPr lang="en-US" sz="2400" dirty="0"/>
              <a:t>s</a:t>
            </a:r>
            <a:r>
              <a:rPr lang="uk-UA" sz="2400" dirty="0" err="1"/>
              <a:t>іо-</a:t>
            </a:r>
            <a:r>
              <a:rPr lang="en-US" sz="2400" dirty="0" err="1"/>
              <a:t>Fil</a:t>
            </a:r>
            <a:r>
              <a:rPr lang="en-US" sz="2400" dirty="0"/>
              <a:t> S</a:t>
            </a:r>
            <a:r>
              <a:rPr lang="uk-UA" sz="2400" dirty="0"/>
              <a:t> (ЗМ Е</a:t>
            </a:r>
            <a:r>
              <a:rPr lang="en-US" sz="2400" dirty="0"/>
              <a:t>S</a:t>
            </a:r>
            <a:r>
              <a:rPr lang="uk-UA" sz="2400" dirty="0"/>
              <a:t>РЕ), Ма</a:t>
            </a:r>
            <a:r>
              <a:rPr lang="en-US" sz="2400" dirty="0" err="1"/>
              <a:t>rathon</a:t>
            </a:r>
            <a:r>
              <a:rPr lang="en-US" sz="2400" dirty="0"/>
              <a:t> V</a:t>
            </a:r>
            <a:r>
              <a:rPr lang="ru-RU" sz="2400" dirty="0"/>
              <a:t> (</a:t>
            </a:r>
            <a:r>
              <a:rPr lang="en-US" sz="2400" dirty="0"/>
              <a:t>Den</a:t>
            </a:r>
            <a:r>
              <a:rPr lang="uk-UA" sz="2400" dirty="0" err="1"/>
              <a:t>-Ма</a:t>
            </a:r>
            <a:r>
              <a:rPr lang="en-US" sz="2400" dirty="0"/>
              <a:t>t</a:t>
            </a:r>
            <a:r>
              <a:rPr lang="uk-UA" sz="2400" dirty="0"/>
              <a:t>;), Р</a:t>
            </a:r>
            <a:r>
              <a:rPr lang="en-US" sz="2400" dirty="0" err="1"/>
              <a:t>rismaFil</a:t>
            </a:r>
            <a:r>
              <a:rPr lang="en-US" sz="2400" dirty="0"/>
              <a:t> </a:t>
            </a:r>
            <a:r>
              <a:rPr lang="uk-UA" sz="2400" dirty="0"/>
              <a:t> (</a:t>
            </a:r>
            <a:r>
              <a:rPr lang="en-US" sz="2400" dirty="0" err="1"/>
              <a:t>Dentsplay</a:t>
            </a:r>
            <a:r>
              <a:rPr lang="uk-UA" sz="2400" dirty="0"/>
              <a:t>), «Призма» («</a:t>
            </a:r>
            <a:r>
              <a:rPr lang="uk-UA" sz="2400" dirty="0" err="1"/>
              <a:t>СтомаДент</a:t>
            </a:r>
            <a:r>
              <a:rPr lang="uk-UA" sz="2400" dirty="0"/>
              <a:t>»).</a:t>
            </a:r>
            <a:endParaRPr lang="ru-RU" sz="2400" dirty="0"/>
          </a:p>
        </p:txBody>
      </p:sp>
      <p:pic>
        <p:nvPicPr>
          <p:cNvPr id="1028" name="Picture 4" descr="http://medisave.ru/image/cache/data/img12/18951-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16424"/>
            <a:ext cx="311779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4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rgbClr val="FFFF00"/>
                </a:solidFill>
              </a:rPr>
              <a:t>Мікронаповнені</a:t>
            </a:r>
            <a:r>
              <a:rPr lang="uk-UA" dirty="0">
                <a:solidFill>
                  <a:srgbClr val="FFFF00"/>
                </a:solidFill>
              </a:rPr>
              <a:t> композити 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79208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Представники цієї групи композитів мають розмір часток неорганічного на­повнювача </a:t>
            </a:r>
            <a:r>
              <a:rPr lang="uk-UA" sz="2800" b="1" dirty="0">
                <a:solidFill>
                  <a:srgbClr val="FFFF00"/>
                </a:solidFill>
              </a:rPr>
              <a:t>0,04—0,1 мкм. </a:t>
            </a:r>
            <a:r>
              <a:rPr lang="uk-UA" sz="2400" dirty="0"/>
              <a:t>Ступінь наповнення матеріалу неорганічним наповнюва­чем становить </a:t>
            </a:r>
            <a:r>
              <a:rPr lang="uk-UA" sz="2400" dirty="0">
                <a:solidFill>
                  <a:srgbClr val="FFFF00"/>
                </a:solidFill>
              </a:rPr>
              <a:t>30—60% за масою і 20—35% за об'ємом</a:t>
            </a:r>
            <a:r>
              <a:rPr lang="uk-UA" sz="2400" dirty="0"/>
              <a:t>, що призводить до зниження міцності </a:t>
            </a:r>
            <a:r>
              <a:rPr lang="uk-UA" sz="2400" dirty="0" err="1"/>
              <a:t>мікронаповненого</a:t>
            </a:r>
            <a:r>
              <a:rPr lang="uk-UA" sz="2400" dirty="0"/>
              <a:t> матеріалу і виключає його застосування в порожни­нах, які несуть </a:t>
            </a:r>
            <a:r>
              <a:rPr lang="uk-UA" sz="2400" dirty="0" err="1"/>
              <a:t>оклюзійні</a:t>
            </a:r>
            <a:r>
              <a:rPr lang="uk-UA" sz="2400" dirty="0"/>
              <a:t> навантаження. </a:t>
            </a:r>
            <a:endParaRPr lang="ru-RU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Рисунок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581128"/>
            <a:ext cx="3733800" cy="19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306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17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rgbClr val="FFFF00"/>
                </a:solidFill>
              </a:rPr>
              <a:t>Мікронаповнені</a:t>
            </a:r>
            <a:r>
              <a:rPr lang="uk-UA" dirty="0">
                <a:solidFill>
                  <a:srgbClr val="FFFF00"/>
                </a:solidFill>
              </a:rPr>
              <a:t> композити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117" y="1916832"/>
            <a:ext cx="4572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b="1" i="1" dirty="0">
                <a:solidFill>
                  <a:srgbClr val="99FF33"/>
                </a:solidFill>
              </a:rPr>
              <a:t>Позитивні властивості: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Полірування поверхні до сухого блиску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Висока естетичність реставрації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Стійкість глянцевої поверхні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Висока зносостійкість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Стійкість кольору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335956"/>
            <a:ext cx="4302224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b="1" i="1" dirty="0">
                <a:solidFill>
                  <a:srgbClr val="99FF33"/>
                </a:solidFill>
              </a:rPr>
              <a:t>Негативні властивості: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Низька механічна міцність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Високий коефіцієнт термічного розширення</a:t>
            </a:r>
          </a:p>
          <a:p>
            <a:pPr>
              <a:lnSpc>
                <a:spcPct val="90000"/>
              </a:lnSpc>
            </a:pPr>
            <a:r>
              <a:rPr lang="uk-UA" sz="2400" dirty="0"/>
              <a:t>Висока полімеризаційна усадка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dirty="0"/>
              <a:t>	</a:t>
            </a:r>
            <a:endParaRPr lang="ru-RU" dirty="0"/>
          </a:p>
        </p:txBody>
      </p:sp>
      <p:pic>
        <p:nvPicPr>
          <p:cNvPr id="5" name="Picture 4" descr="78778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59" y="1916832"/>
            <a:ext cx="302577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stoma.guru/images/27445/vosstanovlenie-zub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3" y="4514680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303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830" y="1844824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Показання до застосування </a:t>
            </a:r>
            <a:endParaRPr lang="en-US" sz="2400" b="1" i="1" dirty="0"/>
          </a:p>
          <a:p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Порожнини </a:t>
            </a:r>
            <a:r>
              <a:rPr lang="en-US" sz="2400" dirty="0"/>
              <a:t>III </a:t>
            </a:r>
            <a:r>
              <a:rPr lang="uk-UA" sz="2400" dirty="0"/>
              <a:t>класу за </a:t>
            </a:r>
            <a:r>
              <a:rPr lang="uk-UA" sz="2400" dirty="0" err="1"/>
              <a:t>Блеком</a:t>
            </a:r>
            <a:r>
              <a:rPr lang="uk-UA" sz="2400" dirty="0"/>
              <a:t>.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Порожнини </a:t>
            </a:r>
            <a:r>
              <a:rPr lang="en-US" sz="2400" dirty="0"/>
              <a:t>IV </a:t>
            </a:r>
            <a:r>
              <a:rPr lang="uk-UA" sz="2400" dirty="0"/>
              <a:t>класу за </a:t>
            </a:r>
            <a:r>
              <a:rPr lang="uk-UA" sz="2400" dirty="0" err="1"/>
              <a:t>Блеком</a:t>
            </a:r>
            <a:r>
              <a:rPr lang="uk-UA" sz="2400" dirty="0"/>
              <a:t> для облицювання вестибулярної поверхні</a:t>
            </a:r>
            <a:r>
              <a:rPr lang="en-US" sz="2400" dirty="0"/>
              <a:t> </a:t>
            </a:r>
            <a:r>
              <a:rPr lang="uk-UA" sz="2400" dirty="0"/>
              <a:t>реставрації, що виконується за методом «листкової реставрації»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Порожнини </a:t>
            </a:r>
            <a:r>
              <a:rPr lang="en-US" sz="2400" dirty="0"/>
              <a:t>V </a:t>
            </a:r>
            <a:r>
              <a:rPr lang="uk-UA" sz="2400" dirty="0"/>
              <a:t>класу за </a:t>
            </a:r>
            <a:r>
              <a:rPr lang="uk-UA" sz="2400" dirty="0" err="1"/>
              <a:t>Блеком</a:t>
            </a:r>
            <a:r>
              <a:rPr lang="uk-UA" sz="2400" dirty="0"/>
              <a:t>.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 err="1"/>
              <a:t>Некаріозні</a:t>
            </a:r>
            <a:r>
              <a:rPr lang="uk-UA" sz="2400" dirty="0"/>
              <a:t> дефекти твердих тканин зубів: ерозії емалі, клиноподібні де­фекти, гіпоплазія тощо.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Естетичні </a:t>
            </a:r>
            <a:r>
              <a:rPr lang="uk-UA" sz="2400" dirty="0" err="1"/>
              <a:t>адгезивні</a:t>
            </a:r>
            <a:r>
              <a:rPr lang="uk-UA" sz="2400" dirty="0"/>
              <a:t> облицювання (</a:t>
            </a:r>
            <a:r>
              <a:rPr lang="uk-UA" sz="2400" dirty="0" err="1"/>
              <a:t>вініри</a:t>
            </a:r>
            <a:r>
              <a:rPr lang="uk-UA" sz="2400" dirty="0"/>
              <a:t>) без перекриття різального краю</a:t>
            </a:r>
            <a:r>
              <a:rPr lang="en-US" sz="2400" dirty="0"/>
              <a:t> </a:t>
            </a:r>
            <a:r>
              <a:rPr lang="uk-UA" sz="2400" dirty="0"/>
              <a:t>зуба.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rgbClr val="FFFF00"/>
                </a:solidFill>
              </a:rPr>
              <a:t>Мікронаповнені</a:t>
            </a:r>
            <a:r>
              <a:rPr lang="uk-UA" dirty="0">
                <a:solidFill>
                  <a:srgbClr val="FFFF00"/>
                </a:solidFill>
              </a:rPr>
              <a:t> композити 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01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Мікронаповнені</a:t>
            </a:r>
            <a:r>
              <a:rPr lang="uk-UA" sz="4000" dirty="0">
                <a:solidFill>
                  <a:srgbClr val="FFFF00"/>
                </a:solidFill>
              </a:rPr>
              <a:t> композити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3" name="Picture 8" descr="http://www.firsatdeposu.com/image/cache/data/resimler/304-179-750x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3" y="3951329"/>
            <a:ext cx="3347864" cy="251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clickdental.com/assets/img/products/product-2175-0-0-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26" y="1484784"/>
            <a:ext cx="2492408" cy="20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udfiles.ru/html/2706/433/html_35TfsaCbCW.RG7H/htmlconvd-UX4POq_html_m750ebf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33" y="3951329"/>
            <a:ext cx="3831699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65937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i="1" dirty="0">
                <a:solidFill>
                  <a:srgbClr val="99FF33"/>
                </a:solidFill>
              </a:rPr>
              <a:t>Представники</a:t>
            </a:r>
            <a:r>
              <a:rPr lang="uk-UA" sz="2000" b="1" i="1" dirty="0"/>
              <a:t>:</a:t>
            </a:r>
            <a:endParaRPr lang="en-US" sz="2000" b="1" i="1" dirty="0"/>
          </a:p>
          <a:p>
            <a:pPr>
              <a:lnSpc>
                <a:spcPct val="90000"/>
              </a:lnSpc>
            </a:pPr>
            <a:r>
              <a:rPr lang="en-US" sz="2000" dirty="0" err="1"/>
              <a:t>Filtek</a:t>
            </a:r>
            <a:r>
              <a:rPr lang="en-US" sz="2000" dirty="0"/>
              <a:t> A 110 (3M ESPE)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Durafill</a:t>
            </a:r>
            <a:r>
              <a:rPr lang="en-US" sz="2000" dirty="0"/>
              <a:t> VC (</a:t>
            </a:r>
            <a:r>
              <a:rPr lang="en-US" sz="2000" dirty="0" err="1"/>
              <a:t>Heraus</a:t>
            </a:r>
            <a:r>
              <a:rPr lang="en-US" sz="2000" dirty="0"/>
              <a:t> </a:t>
            </a:r>
            <a:r>
              <a:rPr lang="en-US" sz="2000" dirty="0" err="1"/>
              <a:t>Kulzer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Bisfill</a:t>
            </a:r>
            <a:r>
              <a:rPr lang="en-US" sz="2000" dirty="0"/>
              <a:t> M (</a:t>
            </a:r>
            <a:r>
              <a:rPr lang="en-US" sz="2000" dirty="0" err="1"/>
              <a:t>Bisco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dirty="0" err="1"/>
              <a:t>Estelite</a:t>
            </a:r>
            <a:r>
              <a:rPr lang="en-US" sz="2000" dirty="0"/>
              <a:t> Sigma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dirty="0" err="1"/>
              <a:t>Estelite</a:t>
            </a:r>
            <a:r>
              <a:rPr lang="en-US" sz="2000" dirty="0"/>
              <a:t> flow </a:t>
            </a:r>
            <a:r>
              <a:rPr lang="en-US" sz="2000" dirty="0" err="1"/>
              <a:t>quik</a:t>
            </a:r>
            <a:r>
              <a:rPr lang="en-US" sz="2000" dirty="0"/>
              <a:t>(</a:t>
            </a:r>
            <a:r>
              <a:rPr lang="en-US" sz="2000" dirty="0" err="1"/>
              <a:t>Tokiyama</a:t>
            </a:r>
            <a:r>
              <a:rPr lang="en-US" sz="2000" dirty="0"/>
              <a:t> dental)</a:t>
            </a:r>
            <a:endParaRPr lang="uk-UA" sz="2000" dirty="0"/>
          </a:p>
          <a:p>
            <a:pPr>
              <a:lnSpc>
                <a:spcPct val="90000"/>
              </a:lnSpc>
            </a:pPr>
            <a:endParaRPr lang="ru-RU" sz="2000" dirty="0"/>
          </a:p>
        </p:txBody>
      </p:sp>
      <p:pic>
        <p:nvPicPr>
          <p:cNvPr id="7" name="Picture 4" descr="_QfrnlM0L6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10861"/>
            <a:ext cx="2448272" cy="145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6633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Гібридні композити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7016" y="956497"/>
            <a:ext cx="7977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Перші гібридні композити були створені для підвищення міцності </a:t>
            </a:r>
            <a:r>
              <a:rPr lang="uk-UA" sz="2400" dirty="0" err="1">
                <a:solidFill>
                  <a:srgbClr val="FFFF00"/>
                </a:solidFill>
              </a:rPr>
              <a:t>мікронаповнених</a:t>
            </a:r>
            <a:r>
              <a:rPr lang="uk-UA" sz="2400" dirty="0"/>
              <a:t> композитів завдяки введенню до їх складу часток неорганічного напов­нювача великих розмірів — </a:t>
            </a:r>
            <a:r>
              <a:rPr lang="uk-UA" sz="2400" dirty="0" err="1">
                <a:solidFill>
                  <a:srgbClr val="FFFF00"/>
                </a:solidFill>
              </a:rPr>
              <a:t>макрогібрид</a:t>
            </a:r>
            <a:r>
              <a:rPr lang="en-US" sz="2400" dirty="0" err="1">
                <a:solidFill>
                  <a:srgbClr val="FFFF00"/>
                </a:solidFill>
              </a:rPr>
              <a:t>i</a:t>
            </a:r>
            <a:r>
              <a:rPr lang="uk-UA" sz="2400" dirty="0">
                <a:solidFill>
                  <a:srgbClr val="FFFF00"/>
                </a:solidFill>
              </a:rPr>
              <a:t>в</a:t>
            </a:r>
            <a:r>
              <a:rPr lang="uk-UA" sz="2400" dirty="0"/>
              <a:t>. Надалі для поліпшення естетичних і зносостійких показників реставрації до складу </a:t>
            </a:r>
            <a:r>
              <a:rPr lang="uk-UA" sz="2400" dirty="0" err="1">
                <a:solidFill>
                  <a:srgbClr val="FFFF00"/>
                </a:solidFill>
              </a:rPr>
              <a:t>мікронаповнених</a:t>
            </a:r>
            <a:r>
              <a:rPr lang="uk-UA" sz="2400" dirty="0"/>
              <a:t> композитів додали </a:t>
            </a:r>
            <a:r>
              <a:rPr lang="uk-UA" sz="2400" dirty="0" err="1"/>
              <a:t>мінічастки</a:t>
            </a:r>
            <a:r>
              <a:rPr lang="uk-UA" sz="2400" dirty="0"/>
              <a:t> неорганічного наповнювача — </a:t>
            </a:r>
            <a:r>
              <a:rPr lang="uk-UA" sz="2400" dirty="0" err="1">
                <a:solidFill>
                  <a:srgbClr val="FFFF00"/>
                </a:solidFill>
              </a:rPr>
              <a:t>мікрогібриди</a:t>
            </a:r>
            <a:r>
              <a:rPr lang="uk-UA" sz="2400" dirty="0"/>
              <a:t>. У структурі </a:t>
            </a:r>
            <a:r>
              <a:rPr lang="uk-UA" sz="2400" dirty="0" err="1">
                <a:solidFill>
                  <a:srgbClr val="FFFF00"/>
                </a:solidFill>
              </a:rPr>
              <a:t>тоталь­но</a:t>
            </a:r>
            <a:r>
              <a:rPr lang="uk-UA" sz="2400" dirty="0">
                <a:solidFill>
                  <a:srgbClr val="FFFF00"/>
                </a:solidFill>
              </a:rPr>
              <a:t> виконаних гібридних </a:t>
            </a:r>
            <a:r>
              <a:rPr lang="uk-UA" sz="2400" dirty="0"/>
              <a:t>композитів поєднуються частки неорганічного напов­нювача різних розмірів: </a:t>
            </a:r>
            <a:r>
              <a:rPr lang="uk-UA" sz="2400" b="1" dirty="0" err="1"/>
              <a:t>мікро-</a:t>
            </a:r>
            <a:r>
              <a:rPr lang="uk-UA" sz="2400" b="1" dirty="0"/>
              <a:t>, </a:t>
            </a:r>
            <a:r>
              <a:rPr lang="uk-UA" sz="2400" b="1" dirty="0" err="1"/>
              <a:t>міні-</a:t>
            </a:r>
            <a:r>
              <a:rPr lang="uk-UA" sz="2400" b="1" dirty="0"/>
              <a:t> і </a:t>
            </a:r>
            <a:r>
              <a:rPr lang="uk-UA" sz="2400" b="1" dirty="0" err="1"/>
              <a:t>макрочастки</a:t>
            </a:r>
            <a:r>
              <a:rPr lang="uk-UA" sz="2400" b="1" dirty="0"/>
              <a:t>.</a:t>
            </a:r>
            <a:r>
              <a:rPr lang="uk-UA" sz="2400" dirty="0"/>
              <a:t> Поліпшені фізико-механічні показники були досягнуті модифікуванням структури </a:t>
            </a:r>
            <a:r>
              <a:rPr lang="uk-UA" sz="2400" dirty="0" err="1"/>
              <a:t>мікрогібридів</a:t>
            </a:r>
            <a:r>
              <a:rPr lang="uk-UA" sz="2400" dirty="0"/>
              <a:t> </a:t>
            </a:r>
            <a:r>
              <a:rPr lang="uk-UA" sz="2400" dirty="0" err="1"/>
              <a:t>нанонаповнювачем</a:t>
            </a:r>
            <a:r>
              <a:rPr lang="uk-UA" sz="2400" dirty="0"/>
              <a:t> </a:t>
            </a:r>
            <a:r>
              <a:rPr lang="uk-UA" sz="2400" b="1" dirty="0"/>
              <a:t>— </a:t>
            </a:r>
            <a:r>
              <a:rPr lang="uk-UA" sz="2400" b="1" dirty="0" err="1">
                <a:solidFill>
                  <a:srgbClr val="FFFF00"/>
                </a:solidFill>
              </a:rPr>
              <a:t>наногібриди</a:t>
            </a:r>
            <a:r>
              <a:rPr lang="uk-UA" sz="2400" b="1" dirty="0">
                <a:solidFill>
                  <a:srgbClr val="FFFF00"/>
                </a:solidFill>
              </a:rPr>
              <a:t>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9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228" y="692696"/>
            <a:ext cx="8229600" cy="1143000"/>
          </a:xfrm>
        </p:spPr>
        <p:txBody>
          <a:bodyPr>
            <a:noAutofit/>
          </a:bodyPr>
          <a:lstStyle/>
          <a:p>
            <a:r>
              <a:rPr lang="uk-UA" sz="4000" dirty="0">
                <a:solidFill>
                  <a:srgbClr val="FFFF00"/>
                </a:solidFill>
              </a:rPr>
              <a:t>Основні групи матеріалів для пломбування</a:t>
            </a:r>
            <a:br>
              <a:rPr lang="ru-RU" sz="4000" dirty="0">
                <a:solidFill>
                  <a:srgbClr val="FFFF00"/>
                </a:solidFill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216" y="1742420"/>
            <a:ext cx="8461611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" marR="59690" indent="260350" algn="just">
              <a:spcBef>
                <a:spcPts val="1550"/>
              </a:spcBef>
              <a:spcAft>
                <a:spcPts val="0"/>
              </a:spcAft>
            </a:pPr>
            <a:endParaRPr lang="uk-UA" sz="2400" spc="-10" dirty="0">
              <a:ea typeface="Times New Roman"/>
            </a:endParaRPr>
          </a:p>
          <a:p>
            <a:pPr marL="4445" marR="59690" indent="260350" algn="just">
              <a:spcBef>
                <a:spcPts val="1550"/>
              </a:spcBef>
              <a:spcAft>
                <a:spcPts val="0"/>
              </a:spcAft>
            </a:pPr>
            <a:endParaRPr lang="ru-RU" sz="2400" dirty="0">
              <a:effectLst/>
              <a:latin typeface="Arial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*"/>
              <a:tabLst>
                <a:tab pos="361315" algn="l"/>
              </a:tabLst>
            </a:pPr>
            <a:r>
              <a:rPr lang="uk-UA" sz="3200" spc="-10" dirty="0">
                <a:ea typeface="Times New Roman"/>
              </a:rPr>
              <a:t>постійного пломбування;</a:t>
            </a:r>
            <a:endParaRPr lang="ru-RU" sz="3200" dirty="0">
              <a:effectLst/>
              <a:latin typeface="Arial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*"/>
              <a:tabLst>
                <a:tab pos="361315" algn="l"/>
              </a:tabLst>
            </a:pPr>
            <a:r>
              <a:rPr lang="uk-UA" sz="3200" dirty="0">
                <a:ea typeface="Times New Roman"/>
              </a:rPr>
              <a:t>лікувальних прокладок;</a:t>
            </a:r>
            <a:endParaRPr lang="ru-RU" sz="3200" dirty="0">
              <a:effectLst/>
              <a:latin typeface="Arial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*"/>
              <a:tabLst>
                <a:tab pos="361315" algn="l"/>
              </a:tabLst>
            </a:pPr>
            <a:r>
              <a:rPr lang="uk-UA" sz="3200" spc="-10" dirty="0">
                <a:ea typeface="Times New Roman"/>
              </a:rPr>
              <a:t>ізолюючих прокладок;</a:t>
            </a:r>
            <a:endParaRPr lang="ru-RU" sz="3200" dirty="0">
              <a:effectLst/>
              <a:latin typeface="Arial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*"/>
              <a:tabLst>
                <a:tab pos="361315" algn="l"/>
              </a:tabLst>
            </a:pPr>
            <a:r>
              <a:rPr lang="uk-UA" sz="3200" spc="-5" dirty="0">
                <a:ea typeface="Times New Roman"/>
              </a:rPr>
              <a:t>тимчасового пломбування;</a:t>
            </a:r>
            <a:endParaRPr lang="ru-RU" sz="3200" dirty="0">
              <a:effectLst/>
              <a:latin typeface="Arial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*"/>
              <a:tabLst>
                <a:tab pos="361315" algn="l"/>
              </a:tabLst>
            </a:pPr>
            <a:r>
              <a:rPr lang="uk-UA" sz="3200" spc="-15" dirty="0">
                <a:ea typeface="Times New Roman"/>
              </a:rPr>
              <a:t>герметизації </a:t>
            </a:r>
            <a:r>
              <a:rPr lang="uk-UA" sz="3200" spc="-15" dirty="0" err="1">
                <a:ea typeface="Times New Roman"/>
              </a:rPr>
              <a:t>фисур</a:t>
            </a:r>
            <a:r>
              <a:rPr lang="uk-UA" sz="3200" spc="-15" dirty="0">
                <a:ea typeface="Times New Roman"/>
              </a:rPr>
              <a:t> і анатомічних заглиблень;</a:t>
            </a:r>
            <a:endParaRPr lang="ru-RU" sz="3200" dirty="0">
              <a:effectLst/>
              <a:latin typeface="Arial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*"/>
              <a:tabLst>
                <a:tab pos="361315" algn="l"/>
              </a:tabLst>
            </a:pPr>
            <a:r>
              <a:rPr lang="uk-UA" sz="3200" dirty="0">
                <a:ea typeface="Times New Roman"/>
              </a:rPr>
              <a:t>заповнення кореневих каналів.</a:t>
            </a:r>
            <a:endParaRPr lang="ru-RU" sz="3200" dirty="0">
              <a:effectLst/>
              <a:latin typeface="Arial"/>
              <a:ea typeface="Times New Roman"/>
            </a:endParaRPr>
          </a:p>
        </p:txBody>
      </p:sp>
      <p:pic>
        <p:nvPicPr>
          <p:cNvPr id="2050" name="Picture 2" descr="E:\147749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90" y="1988840"/>
            <a:ext cx="3240359" cy="24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419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Макрогібрідні</a:t>
            </a:r>
            <a:r>
              <a:rPr lang="uk-UA" sz="4000" dirty="0">
                <a:solidFill>
                  <a:srgbClr val="FFFF00"/>
                </a:solidFill>
              </a:rPr>
              <a:t> композити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9998" y="148478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/>
              <a:t>Макрогібридні</a:t>
            </a:r>
            <a:r>
              <a:rPr lang="uk-UA" sz="2400" dirty="0"/>
              <a:t> композити, завдяки поєднанню мікрочастинок </a:t>
            </a:r>
            <a:r>
              <a:rPr lang="uk-UA" sz="2400" b="1" dirty="0">
                <a:solidFill>
                  <a:srgbClr val="FFFF00"/>
                </a:solidFill>
              </a:rPr>
              <a:t>до 1 мкм </a:t>
            </a:r>
            <a:r>
              <a:rPr lang="uk-UA" sz="2400" dirty="0"/>
              <a:t>і </a:t>
            </a:r>
            <a:r>
              <a:rPr lang="uk-UA" sz="2400" dirty="0" err="1"/>
              <a:t>макрочастинок</a:t>
            </a:r>
            <a:r>
              <a:rPr lang="uk-UA" sz="2400" dirty="0"/>
              <a:t> </a:t>
            </a:r>
            <a:r>
              <a:rPr lang="uk-UA" sz="2400" b="1" dirty="0">
                <a:solidFill>
                  <a:srgbClr val="FFFF00"/>
                </a:solidFill>
              </a:rPr>
              <a:t>8-12 мкм, </a:t>
            </a:r>
            <a:r>
              <a:rPr lang="uk-UA" sz="2400" dirty="0"/>
              <a:t>володіють позитивними і зберігають негативні властивості </a:t>
            </a:r>
            <a:r>
              <a:rPr lang="uk-UA" sz="2400" dirty="0" err="1"/>
              <a:t>макронаповнених</a:t>
            </a:r>
            <a:r>
              <a:rPr lang="uk-UA" sz="2400" dirty="0"/>
              <a:t> композитів (зміна кольору за рахунок поглинання пігментів їжі, недосконале полірування – </a:t>
            </a:r>
            <a:r>
              <a:rPr lang="uk-UA" sz="2400" dirty="0" err="1"/>
              <a:t>шероховатість</a:t>
            </a:r>
            <a:r>
              <a:rPr lang="uk-UA" sz="2400" dirty="0"/>
              <a:t> поверхні пломби, стирання зубів-антагоністів). </a:t>
            </a:r>
            <a:endParaRPr lang="ru-RU" sz="2400" dirty="0"/>
          </a:p>
        </p:txBody>
      </p:sp>
      <p:pic>
        <p:nvPicPr>
          <p:cNvPr id="10242" name="Рисунок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80" y="4663354"/>
            <a:ext cx="41338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791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Макрогібрідні</a:t>
            </a:r>
            <a:r>
              <a:rPr lang="uk-UA" sz="4000" dirty="0">
                <a:solidFill>
                  <a:srgbClr val="FFFF00"/>
                </a:solidFill>
              </a:rPr>
              <a:t> композити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556792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99FF33"/>
                </a:solidFill>
              </a:rPr>
              <a:t>Позитивні</a:t>
            </a:r>
            <a:r>
              <a:rPr lang="ru-RU" sz="2400" b="1" i="1" dirty="0">
                <a:solidFill>
                  <a:srgbClr val="99FF33"/>
                </a:solidFill>
              </a:rPr>
              <a:t> </a:t>
            </a:r>
            <a:r>
              <a:rPr lang="ru-RU" sz="2400" b="1" i="1" dirty="0" err="1">
                <a:solidFill>
                  <a:srgbClr val="99FF33"/>
                </a:solidFill>
              </a:rPr>
              <a:t>властивості</a:t>
            </a:r>
            <a:r>
              <a:rPr lang="ru-RU" sz="2400" b="1" i="1" dirty="0">
                <a:solidFill>
                  <a:srgbClr val="99FF33"/>
                </a:solidFill>
              </a:rPr>
              <a:t> </a:t>
            </a:r>
            <a:r>
              <a:rPr lang="ru-RU" sz="2400" dirty="0">
                <a:solidFill>
                  <a:srgbClr val="99FF33"/>
                </a:solidFill>
              </a:rPr>
              <a:t>:</a:t>
            </a:r>
          </a:p>
          <a:p>
            <a:r>
              <a:rPr lang="ru-RU" sz="2400" dirty="0"/>
              <a:t>-	</a:t>
            </a:r>
            <a:r>
              <a:rPr lang="ru-RU" sz="2400" dirty="0" err="1"/>
              <a:t>висока</a:t>
            </a:r>
            <a:r>
              <a:rPr lang="ru-RU" sz="2400" dirty="0"/>
              <a:t> </a:t>
            </a:r>
            <a:r>
              <a:rPr lang="ru-RU" sz="2400" dirty="0" err="1"/>
              <a:t>міцність</a:t>
            </a:r>
            <a:r>
              <a:rPr lang="ru-RU" sz="2400" dirty="0"/>
              <a:t>;</a:t>
            </a:r>
          </a:p>
          <a:p>
            <a:r>
              <a:rPr lang="ru-RU" sz="2400" dirty="0"/>
              <a:t>-	</a:t>
            </a:r>
            <a:r>
              <a:rPr lang="ru-RU" sz="2400" dirty="0" err="1"/>
              <a:t>прийнятне</a:t>
            </a:r>
            <a:r>
              <a:rPr lang="ru-RU" sz="2400" dirty="0"/>
              <a:t> </a:t>
            </a:r>
            <a:r>
              <a:rPr lang="ru-RU" sz="2400" dirty="0" err="1"/>
              <a:t>полірування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r>
              <a:rPr lang="ru-RU" sz="2400" dirty="0"/>
              <a:t> та </a:t>
            </a:r>
            <a:r>
              <a:rPr lang="ru-RU" sz="2400" dirty="0" err="1"/>
              <a:t>естетичність</a:t>
            </a:r>
            <a:r>
              <a:rPr lang="ru-RU" sz="2400" dirty="0"/>
              <a:t>;</a:t>
            </a:r>
          </a:p>
          <a:p>
            <a:r>
              <a:rPr lang="ru-RU" sz="2400" dirty="0"/>
              <a:t>-	</a:t>
            </a:r>
            <a:r>
              <a:rPr lang="ru-RU" sz="2400" dirty="0" err="1"/>
              <a:t>рентгеноконтрастність</a:t>
            </a:r>
            <a:r>
              <a:rPr lang="ru-RU" sz="2400" dirty="0"/>
              <a:t>.</a:t>
            </a:r>
          </a:p>
          <a:p>
            <a:r>
              <a:rPr lang="ru-RU" sz="2400" b="1" i="1" dirty="0" err="1">
                <a:solidFill>
                  <a:srgbClr val="99FF33"/>
                </a:solidFill>
              </a:rPr>
              <a:t>Негативні</a:t>
            </a:r>
            <a:r>
              <a:rPr lang="ru-RU" sz="2400" b="1" i="1" dirty="0">
                <a:solidFill>
                  <a:srgbClr val="99FF33"/>
                </a:solidFill>
              </a:rPr>
              <a:t> </a:t>
            </a:r>
            <a:r>
              <a:rPr lang="ru-RU" sz="2400" b="1" i="1" dirty="0" err="1">
                <a:solidFill>
                  <a:srgbClr val="99FF33"/>
                </a:solidFill>
              </a:rPr>
              <a:t>властивості</a:t>
            </a:r>
            <a:r>
              <a:rPr lang="ru-RU" sz="2400" b="1" i="1" dirty="0">
                <a:solidFill>
                  <a:srgbClr val="99FF33"/>
                </a:solidFill>
              </a:rPr>
              <a:t> </a:t>
            </a:r>
            <a:endParaRPr lang="ru-RU" sz="2400" dirty="0">
              <a:solidFill>
                <a:srgbClr val="99FF33"/>
              </a:solidFill>
            </a:endParaRPr>
          </a:p>
          <a:p>
            <a:r>
              <a:rPr lang="ru-RU" sz="2400" dirty="0"/>
              <a:t>-	</a:t>
            </a:r>
            <a:r>
              <a:rPr lang="ru-RU" sz="2400" dirty="0" err="1"/>
              <a:t>поява</a:t>
            </a:r>
            <a:r>
              <a:rPr lang="ru-RU" sz="2400" dirty="0"/>
              <a:t> </a:t>
            </a:r>
            <a:r>
              <a:rPr lang="ru-RU" sz="2400" dirty="0" err="1"/>
              <a:t>шорсткої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r>
              <a:rPr lang="ru-RU" sz="2400" dirty="0"/>
              <a:t> при </a:t>
            </a:r>
            <a:r>
              <a:rPr lang="ru-RU" sz="2400" dirty="0" err="1"/>
              <a:t>експлуатації</a:t>
            </a:r>
            <a:r>
              <a:rPr lang="ru-RU" sz="2400" dirty="0"/>
              <a:t>;</a:t>
            </a:r>
          </a:p>
          <a:p>
            <a:r>
              <a:rPr lang="ru-RU" sz="2400" dirty="0"/>
              <a:t>-	</a:t>
            </a:r>
            <a:r>
              <a:rPr lang="ru-RU" sz="2400" dirty="0" err="1"/>
              <a:t>низька</a:t>
            </a:r>
            <a:r>
              <a:rPr lang="ru-RU" sz="2400" dirty="0"/>
              <a:t> </a:t>
            </a:r>
            <a:r>
              <a:rPr lang="ru-RU" sz="2400" dirty="0" err="1"/>
              <a:t>стійкість</a:t>
            </a:r>
            <a:r>
              <a:rPr lang="ru-RU" sz="2400" dirty="0"/>
              <a:t> </a:t>
            </a:r>
            <a:r>
              <a:rPr lang="ru-RU" sz="2400" dirty="0" err="1"/>
              <a:t>кольору</a:t>
            </a:r>
            <a:r>
              <a:rPr lang="ru-RU" sz="2400" dirty="0"/>
              <a:t>;</a:t>
            </a:r>
          </a:p>
          <a:p>
            <a:r>
              <a:rPr lang="ru-RU" sz="2400" dirty="0"/>
              <a:t>-	</a:t>
            </a:r>
            <a:r>
              <a:rPr lang="ru-RU" sz="2400" dirty="0" err="1"/>
              <a:t>стирання</a:t>
            </a:r>
            <a:r>
              <a:rPr lang="ru-RU" sz="2400" dirty="0"/>
              <a:t> </a:t>
            </a:r>
            <a:r>
              <a:rPr lang="ru-RU" sz="2400" dirty="0" err="1"/>
              <a:t>зубів-антагоністів</a:t>
            </a:r>
            <a:r>
              <a:rPr lang="ru-RU" sz="2400" dirty="0"/>
              <a:t>.</a:t>
            </a:r>
          </a:p>
          <a:p>
            <a:r>
              <a:rPr lang="ru-RU" sz="2400" dirty="0"/>
              <a:t>  </a:t>
            </a:r>
            <a:r>
              <a:rPr lang="ru-RU" sz="2400" b="1" i="1" dirty="0" err="1">
                <a:solidFill>
                  <a:srgbClr val="99FF33"/>
                </a:solidFill>
              </a:rPr>
              <a:t>Представники</a:t>
            </a:r>
            <a:endParaRPr lang="ru-RU" sz="2400" dirty="0"/>
          </a:p>
          <a:p>
            <a:r>
              <a:rPr lang="ru-RU" sz="2400" dirty="0"/>
              <a:t> «</a:t>
            </a:r>
            <a:r>
              <a:rPr lang="ru-RU" sz="2400" dirty="0" err="1"/>
              <a:t>Прпзмафіл</a:t>
            </a:r>
            <a:r>
              <a:rPr lang="ru-RU" sz="2400" dirty="0"/>
              <a:t>» («</a:t>
            </a:r>
            <a:r>
              <a:rPr lang="ru-RU" sz="2400" dirty="0" err="1"/>
              <a:t>СтомаДент</a:t>
            </a:r>
            <a:r>
              <a:rPr lang="ru-RU" sz="2400" dirty="0"/>
              <a:t>»),</a:t>
            </a:r>
          </a:p>
          <a:p>
            <a:r>
              <a:rPr lang="ru-RU" sz="2400" dirty="0"/>
              <a:t> </a:t>
            </a:r>
            <a:r>
              <a:rPr lang="en-US" sz="2400" dirty="0" err="1"/>
              <a:t>Profill</a:t>
            </a:r>
            <a:r>
              <a:rPr lang="en-US" sz="2400" dirty="0"/>
              <a:t> (V</a:t>
            </a:r>
            <a:r>
              <a:rPr lang="ru-RU" sz="2400" dirty="0"/>
              <a:t>ОСО), </a:t>
            </a:r>
            <a:r>
              <a:rPr lang="en-US" sz="2400" dirty="0" err="1"/>
              <a:t>Polofill</a:t>
            </a:r>
            <a:r>
              <a:rPr lang="en-US" sz="2400" dirty="0"/>
              <a:t> </a:t>
            </a:r>
            <a:r>
              <a:rPr lang="ru-RU" sz="2400" dirty="0"/>
              <a:t>Мо</a:t>
            </a:r>
            <a:r>
              <a:rPr lang="en-US" sz="2400" dirty="0"/>
              <a:t>l</a:t>
            </a:r>
            <a:r>
              <a:rPr lang="ru-RU" sz="2400" dirty="0"/>
              <a:t>а</a:t>
            </a:r>
            <a:r>
              <a:rPr lang="en-US" sz="2400" dirty="0"/>
              <a:t>r (V</a:t>
            </a:r>
            <a:r>
              <a:rPr lang="ru-RU" sz="2400" dirty="0"/>
              <a:t>ОСО),</a:t>
            </a:r>
          </a:p>
          <a:p>
            <a:r>
              <a:rPr lang="ru-RU" sz="2400" dirty="0"/>
              <a:t> Р-50 </a:t>
            </a:r>
            <a:r>
              <a:rPr lang="en-US" sz="2400" dirty="0"/>
              <a:t>R</a:t>
            </a:r>
            <a:r>
              <a:rPr lang="ru-RU" sz="2400" dirty="0"/>
              <a:t>ВС (ЗМ Е</a:t>
            </a:r>
            <a:r>
              <a:rPr lang="en-US" sz="2400" dirty="0"/>
              <a:t>S</a:t>
            </a:r>
            <a:r>
              <a:rPr lang="ru-RU" sz="2400" dirty="0"/>
              <a:t>РЕ), </a:t>
            </a:r>
          </a:p>
          <a:p>
            <a:r>
              <a:rPr lang="ru-RU" sz="2400" dirty="0"/>
              <a:t>Ре</a:t>
            </a:r>
            <a:r>
              <a:rPr lang="en-US" sz="2400" dirty="0"/>
              <a:t>r-t</a:t>
            </a:r>
            <a:r>
              <a:rPr lang="ru-RU" sz="2400" dirty="0"/>
              <a:t>ас-Ну</a:t>
            </a:r>
            <a:r>
              <a:rPr lang="en-US" sz="2400" dirty="0" err="1"/>
              <a:t>brid</a:t>
            </a:r>
            <a:r>
              <a:rPr lang="en-US" sz="2400" dirty="0"/>
              <a:t> (</a:t>
            </a:r>
            <a:r>
              <a:rPr lang="ru-RU" sz="2400" dirty="0"/>
              <a:t>ЗМ Е</a:t>
            </a:r>
            <a:r>
              <a:rPr lang="en-US" sz="2400" dirty="0"/>
              <a:t>S</a:t>
            </a:r>
            <a:r>
              <a:rPr lang="ru-RU" sz="2400" dirty="0"/>
              <a:t>РЕ),</a:t>
            </a:r>
          </a:p>
          <a:p>
            <a:r>
              <a:rPr lang="ru-RU" sz="2400" dirty="0"/>
              <a:t> </a:t>
            </a:r>
            <a:r>
              <a:rPr lang="en-US" sz="2400" dirty="0"/>
              <a:t>Visio </a:t>
            </a:r>
            <a:r>
              <a:rPr lang="ru-RU" sz="2400" dirty="0"/>
              <a:t>Мо</a:t>
            </a:r>
            <a:r>
              <a:rPr lang="en-US" sz="2400" dirty="0"/>
              <a:t>l</a:t>
            </a:r>
            <a:r>
              <a:rPr lang="ru-RU" sz="2400" dirty="0"/>
              <a:t>а</a:t>
            </a:r>
            <a:r>
              <a:rPr lang="en-US" sz="2400" dirty="0"/>
              <a:t>r (</a:t>
            </a:r>
            <a:r>
              <a:rPr lang="ru-RU" sz="2400" dirty="0"/>
              <a:t>ЗМ Е</a:t>
            </a:r>
            <a:r>
              <a:rPr lang="en-US" sz="2400" dirty="0"/>
              <a:t>S</a:t>
            </a:r>
            <a:r>
              <a:rPr lang="ru-RU" sz="2400" dirty="0"/>
              <a:t>РЕ).</a:t>
            </a:r>
          </a:p>
        </p:txBody>
      </p:sp>
      <p:pic>
        <p:nvPicPr>
          <p:cNvPr id="7" name="Picture 5" descr="PS-Polofil-N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25" y="4199189"/>
            <a:ext cx="2574639" cy="21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775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Мікрогібрідні</a:t>
            </a:r>
            <a:r>
              <a:rPr lang="uk-UA" sz="4000" dirty="0">
                <a:solidFill>
                  <a:srgbClr val="FFFF00"/>
                </a:solidFill>
              </a:rPr>
              <a:t> композити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– це модифікація гібридних композитів.</a:t>
            </a:r>
          </a:p>
          <a:p>
            <a:r>
              <a:rPr lang="uk-UA" sz="2400" dirty="0"/>
              <a:t> Вони мають дуже дрібний гібридний наповнювач з розміром частин </a:t>
            </a:r>
            <a:r>
              <a:rPr lang="uk-UA" sz="2400" b="1" dirty="0">
                <a:solidFill>
                  <a:srgbClr val="FFFF00"/>
                </a:solidFill>
              </a:rPr>
              <a:t>0,04 до 1мкм </a:t>
            </a:r>
            <a:r>
              <a:rPr lang="uk-UA" sz="2400" b="1" dirty="0"/>
              <a:t>(середній розмір частин 0,5-0,6мкм)</a:t>
            </a:r>
            <a:r>
              <a:rPr lang="uk-UA" sz="2400" dirty="0"/>
              <a:t> і модифіковану полімерну матрицю,відрізняються різноманітністю наповнювача, високою їхньою концентрацією в матеріалі (</a:t>
            </a:r>
            <a:r>
              <a:rPr lang="uk-UA" sz="2400" dirty="0">
                <a:solidFill>
                  <a:srgbClr val="FFFF00"/>
                </a:solidFill>
              </a:rPr>
              <a:t>70-80%</a:t>
            </a:r>
            <a:r>
              <a:rPr lang="uk-UA" sz="2400" dirty="0"/>
              <a:t>) і, як правило, відмінними фізико-механічними показниками</a:t>
            </a:r>
            <a:endParaRPr lang="ru-RU" sz="2400" dirty="0"/>
          </a:p>
        </p:txBody>
      </p:sp>
      <p:pic>
        <p:nvPicPr>
          <p:cNvPr id="4098" name="Picture 2" descr="E:\mikro_gib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20" y="4234447"/>
            <a:ext cx="4676775" cy="25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18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Мікрогібрідні</a:t>
            </a:r>
            <a:r>
              <a:rPr lang="uk-UA" sz="4000" dirty="0">
                <a:solidFill>
                  <a:srgbClr val="FFFF00"/>
                </a:solidFill>
              </a:rPr>
              <a:t> композити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44824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Позитивні властивості </a:t>
            </a:r>
            <a:endParaRPr lang="ru-RU" sz="2400" dirty="0">
              <a:solidFill>
                <a:srgbClr val="99FF33"/>
              </a:solidFill>
            </a:endParaRPr>
          </a:p>
          <a:p>
            <a:pPr marL="342900" indent="-342900">
              <a:buFontTx/>
              <a:buChar char="-"/>
            </a:pPr>
            <a:r>
              <a:rPr lang="uk-UA" sz="2400" dirty="0"/>
              <a:t>висока опірність при </a:t>
            </a:r>
            <a:r>
              <a:rPr lang="uk-UA" sz="2400" dirty="0" err="1"/>
              <a:t>здавленні</a:t>
            </a:r>
            <a:r>
              <a:rPr lang="uk-UA" sz="2400" dirty="0"/>
              <a:t> і ви­гині, 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низьке </a:t>
            </a:r>
            <a:r>
              <a:rPr lang="uk-UA" sz="2400" dirty="0" err="1"/>
              <a:t>водопоглинання</a:t>
            </a:r>
            <a:r>
              <a:rPr lang="uk-UA" sz="2400" dirty="0"/>
              <a:t>; </a:t>
            </a:r>
          </a:p>
          <a:p>
            <a:pPr marL="342900" indent="-342900">
              <a:buFontTx/>
              <a:buChar char="-"/>
            </a:pPr>
            <a:r>
              <a:rPr lang="uk-UA" sz="2400" dirty="0"/>
              <a:t>коефіцієнт термічного розширення за своїм значен­ням наближається до твердих тканин зуба;</a:t>
            </a:r>
            <a:endParaRPr lang="ru-RU" sz="2400" dirty="0"/>
          </a:p>
          <a:p>
            <a:pPr marL="342900" indent="-342900">
              <a:buFontTx/>
              <a:buChar char="-"/>
            </a:pPr>
            <a:r>
              <a:rPr lang="uk-UA" sz="2400" dirty="0"/>
              <a:t>висока міцність, стійкість до </a:t>
            </a:r>
            <a:r>
              <a:rPr lang="uk-UA" sz="2400" dirty="0" err="1"/>
              <a:t>відламу</a:t>
            </a:r>
            <a:r>
              <a:rPr lang="uk-UA" sz="2400" dirty="0"/>
              <a:t>;</a:t>
            </a:r>
            <a:endParaRPr lang="ru-RU" sz="2400" dirty="0"/>
          </a:p>
          <a:p>
            <a:pPr marL="342900" indent="-342900">
              <a:buFontTx/>
              <a:buChar char="-"/>
            </a:pPr>
            <a:r>
              <a:rPr lang="uk-UA" sz="2400" dirty="0"/>
              <a:t>хороше полірування поверхні — до блиску;</a:t>
            </a:r>
            <a:endParaRPr lang="ru-RU" sz="2400" dirty="0"/>
          </a:p>
          <a:p>
            <a:pPr marL="342900" indent="-342900">
              <a:buFontTx/>
              <a:buChar char="-"/>
            </a:pPr>
            <a:r>
              <a:rPr lang="uk-UA" sz="2400" dirty="0"/>
              <a:t>висока стійкість кольору;</a:t>
            </a:r>
            <a:endParaRPr lang="ru-RU" sz="2400" dirty="0"/>
          </a:p>
          <a:p>
            <a:pPr marL="342900" indent="-342900">
              <a:buFontTx/>
              <a:buChar char="-"/>
            </a:pPr>
            <a:r>
              <a:rPr lang="uk-UA" sz="2400" dirty="0"/>
              <a:t>достатня естетичність;</a:t>
            </a:r>
            <a:endParaRPr lang="ru-RU" sz="2400" dirty="0"/>
          </a:p>
          <a:p>
            <a:pPr marL="342900" indent="-342900">
              <a:buFontTx/>
              <a:buChar char="-"/>
            </a:pPr>
            <a:r>
              <a:rPr lang="uk-UA" sz="2400" dirty="0"/>
              <a:t>широка шкала відтінків кольору;</a:t>
            </a:r>
            <a:endParaRPr lang="ru-RU" sz="2400" dirty="0"/>
          </a:p>
          <a:p>
            <a:pPr marL="342900" indent="-342900">
              <a:buFontTx/>
              <a:buChar char="-"/>
            </a:pPr>
            <a:r>
              <a:rPr lang="uk-UA" sz="2400" dirty="0" err="1"/>
              <a:t>рентгеноконтрастність</a:t>
            </a:r>
            <a:r>
              <a:rPr lang="uk-UA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6273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Мікрогібрідні</a:t>
            </a:r>
            <a:r>
              <a:rPr lang="uk-UA" sz="4000" dirty="0">
                <a:solidFill>
                  <a:srgbClr val="FFFF00"/>
                </a:solidFill>
              </a:rPr>
              <a:t> композити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132856"/>
            <a:ext cx="75463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Негативні властивості </a:t>
            </a:r>
            <a:endParaRPr lang="ru-RU" sz="2400" b="1" dirty="0">
              <a:solidFill>
                <a:srgbClr val="99FF33"/>
              </a:solidFill>
            </a:endParaRPr>
          </a:p>
          <a:p>
            <a:r>
              <a:rPr lang="ru-RU" sz="2400" dirty="0"/>
              <a:t>-    </a:t>
            </a:r>
            <a:r>
              <a:rPr lang="uk-UA" sz="2400" dirty="0"/>
              <a:t>неідеальна якість поверхні (можливі незначні шорсткості через різні роз­міри часток наповнювача), </a:t>
            </a:r>
          </a:p>
          <a:p>
            <a:r>
              <a:rPr lang="uk-UA" sz="2400" dirty="0"/>
              <a:t>-    швидка втрата блиску;</a:t>
            </a:r>
            <a:endParaRPr lang="ru-RU" sz="2400" dirty="0"/>
          </a:p>
          <a:p>
            <a:pPr lvl="0"/>
            <a:r>
              <a:rPr lang="uk-UA" sz="2400" dirty="0"/>
              <a:t>-    недостатня стійкість до абразивного зносу;</a:t>
            </a:r>
            <a:endParaRPr lang="ru-RU" sz="2400" dirty="0"/>
          </a:p>
          <a:p>
            <a:pPr lvl="0"/>
            <a:r>
              <a:rPr lang="uk-UA" sz="2400" dirty="0"/>
              <a:t>-    недостатні </a:t>
            </a:r>
            <a:r>
              <a:rPr lang="uk-UA" sz="2400" dirty="0" err="1"/>
              <a:t>маніпуляційні</a:t>
            </a:r>
            <a:r>
              <a:rPr lang="uk-UA" sz="2400" dirty="0"/>
              <a:t> характеристики (складно заповнити матеріалом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48648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Мікрогібрідні</a:t>
            </a:r>
            <a:r>
              <a:rPr lang="uk-UA" sz="4000" dirty="0">
                <a:solidFill>
                  <a:srgbClr val="FFFF00"/>
                </a:solidFill>
              </a:rPr>
              <a:t> композити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8234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Показання до застосування</a:t>
            </a:r>
            <a:r>
              <a:rPr lang="uk-UA" sz="2400" b="1" i="1" dirty="0"/>
              <a:t> </a:t>
            </a:r>
            <a:endParaRPr lang="ru-RU" sz="2400" dirty="0"/>
          </a:p>
          <a:p>
            <a:pPr lvl="0"/>
            <a:r>
              <a:rPr lang="uk-UA" sz="2400" dirty="0"/>
              <a:t>Порожнини І, </a:t>
            </a:r>
            <a:r>
              <a:rPr lang="en-US" sz="2400" dirty="0"/>
              <a:t>II</a:t>
            </a:r>
            <a:r>
              <a:rPr lang="ru-RU" sz="2400" dirty="0"/>
              <a:t>, </a:t>
            </a:r>
            <a:r>
              <a:rPr lang="en-US" sz="2400" dirty="0"/>
              <a:t>III</a:t>
            </a:r>
            <a:r>
              <a:rPr lang="ru-RU" sz="2400" dirty="0"/>
              <a:t>, </a:t>
            </a:r>
            <a:r>
              <a:rPr lang="en-US" sz="2400" dirty="0"/>
              <a:t>IV</a:t>
            </a:r>
            <a:r>
              <a:rPr lang="ru-RU" sz="2400" dirty="0"/>
              <a:t>, </a:t>
            </a:r>
            <a:r>
              <a:rPr lang="en-US" sz="2400" dirty="0"/>
              <a:t>V</a:t>
            </a:r>
            <a:r>
              <a:rPr lang="ru-RU" sz="2400" dirty="0"/>
              <a:t>, </a:t>
            </a:r>
            <a:r>
              <a:rPr lang="en-US" sz="2400" dirty="0"/>
              <a:t>VI </a:t>
            </a:r>
            <a:r>
              <a:rPr lang="uk-UA" sz="2400" dirty="0"/>
              <a:t>класів за </a:t>
            </a:r>
            <a:r>
              <a:rPr lang="uk-UA" sz="2400" dirty="0" err="1"/>
              <a:t>Блеком</a:t>
            </a:r>
            <a:r>
              <a:rPr lang="uk-UA" sz="2400" dirty="0"/>
              <a:t>.</a:t>
            </a:r>
            <a:endParaRPr lang="ru-RU" sz="2400" dirty="0"/>
          </a:p>
          <a:p>
            <a:pPr lvl="0"/>
            <a:r>
              <a:rPr lang="uk-UA" sz="2400" dirty="0" err="1"/>
              <a:t>Некаріозні</a:t>
            </a:r>
            <a:r>
              <a:rPr lang="uk-UA" sz="2400" dirty="0"/>
              <a:t> дефекти твердих тканин зубів (ерозії, клиноподібні дефекти тощо).</a:t>
            </a:r>
            <a:endParaRPr lang="ru-RU" sz="2400" dirty="0"/>
          </a:p>
          <a:p>
            <a:pPr lvl="0"/>
            <a:r>
              <a:rPr lang="uk-UA" sz="2400" dirty="0"/>
              <a:t>Корекція кольору, форми, розміру і положення зубів.</a:t>
            </a:r>
            <a:endParaRPr lang="ru-RU" sz="2400" dirty="0"/>
          </a:p>
          <a:p>
            <a:pPr lvl="0"/>
            <a:r>
              <a:rPr lang="uk-UA" sz="2400" dirty="0"/>
              <a:t>Моделювання кукси зуба під коронку.</a:t>
            </a:r>
            <a:endParaRPr lang="ru-RU" sz="2400" dirty="0"/>
          </a:p>
          <a:p>
            <a:pPr lvl="0"/>
            <a:r>
              <a:rPr lang="uk-UA" sz="2400" dirty="0"/>
              <a:t>Шинування рухомих зубів при захворюваннях тканин пародонта.</a:t>
            </a:r>
            <a:endParaRPr lang="ru-RU" sz="2400" dirty="0"/>
          </a:p>
          <a:p>
            <a:pPr lvl="0"/>
            <a:r>
              <a:rPr lang="uk-UA" sz="2400" dirty="0" err="1"/>
              <a:t>Інвазивна</a:t>
            </a:r>
            <a:r>
              <a:rPr lang="uk-UA" sz="2400" dirty="0"/>
              <a:t> герметизація </a:t>
            </a:r>
            <a:r>
              <a:rPr lang="uk-UA" sz="2400" dirty="0" err="1"/>
              <a:t>фісур</a:t>
            </a:r>
            <a:r>
              <a:rPr lang="uk-UA" sz="2400" dirty="0"/>
              <a:t> і природних анатомічних заглиблень зубів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6663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Мікрогібрідні</a:t>
            </a:r>
            <a:r>
              <a:rPr lang="uk-UA" sz="4000" dirty="0">
                <a:solidFill>
                  <a:srgbClr val="FFFF00"/>
                </a:solidFill>
              </a:rPr>
              <a:t> композити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556792"/>
            <a:ext cx="79928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99FF33"/>
                </a:solidFill>
              </a:rPr>
              <a:t>Представники</a:t>
            </a:r>
            <a:r>
              <a:rPr lang="ru-RU" sz="2400" b="1" i="1" dirty="0"/>
              <a:t> </a:t>
            </a:r>
            <a:r>
              <a:rPr lang="ru-RU" dirty="0"/>
              <a:t>Р</a:t>
            </a:r>
            <a:r>
              <a:rPr lang="en-US" dirty="0" err="1"/>
              <a:t>risma</a:t>
            </a:r>
            <a:r>
              <a:rPr lang="en-US" dirty="0"/>
              <a:t> </a:t>
            </a:r>
            <a:r>
              <a:rPr lang="ru-RU" dirty="0"/>
              <a:t>ТРН (</a:t>
            </a:r>
            <a:r>
              <a:rPr lang="en-US" dirty="0" err="1"/>
              <a:t>Dentsplay</a:t>
            </a:r>
            <a:r>
              <a:rPr lang="en-US" dirty="0"/>
              <a:t>), </a:t>
            </a:r>
            <a:r>
              <a:rPr lang="en-US" dirty="0" err="1"/>
              <a:t>Herculite</a:t>
            </a:r>
            <a:r>
              <a:rPr lang="en-US" dirty="0"/>
              <a:t> </a:t>
            </a:r>
            <a:r>
              <a:rPr lang="ru-RU" dirty="0"/>
              <a:t>Х</a:t>
            </a:r>
            <a:r>
              <a:rPr lang="en-US" dirty="0"/>
              <a:t>RV (</a:t>
            </a:r>
            <a:r>
              <a:rPr lang="ru-RU" dirty="0" err="1"/>
              <a:t>Ке</a:t>
            </a:r>
            <a:r>
              <a:rPr lang="en-US" dirty="0" err="1"/>
              <a:t>rr</a:t>
            </a:r>
            <a:r>
              <a:rPr lang="en-US" dirty="0"/>
              <a:t>), Prodigy (</a:t>
            </a:r>
            <a:r>
              <a:rPr lang="ru-RU" dirty="0" err="1"/>
              <a:t>Ке</a:t>
            </a:r>
            <a:r>
              <a:rPr lang="en-US" dirty="0" err="1"/>
              <a:t>rr</a:t>
            </a:r>
            <a:r>
              <a:rPr lang="en-US" dirty="0"/>
              <a:t>), </a:t>
            </a:r>
            <a:r>
              <a:rPr lang="en-US" dirty="0" err="1"/>
              <a:t>Filtek</a:t>
            </a:r>
            <a:r>
              <a:rPr lang="en-US" dirty="0"/>
              <a:t> Z 250 (3M </a:t>
            </a:r>
            <a:r>
              <a:rPr lang="ru-RU" dirty="0"/>
              <a:t>Е</a:t>
            </a:r>
            <a:r>
              <a:rPr lang="en-US" dirty="0"/>
              <a:t>S</a:t>
            </a:r>
            <a:r>
              <a:rPr lang="ru-RU" dirty="0"/>
              <a:t>РЕ),</a:t>
            </a:r>
            <a:r>
              <a:rPr lang="en-US" dirty="0" err="1"/>
              <a:t>Esthet</a:t>
            </a:r>
            <a:r>
              <a:rPr lang="en-US" dirty="0"/>
              <a:t>-X(</a:t>
            </a:r>
            <a:r>
              <a:rPr lang="en-US" dirty="0" err="1"/>
              <a:t>Dentsplay</a:t>
            </a:r>
            <a:r>
              <a:rPr lang="en-US" dirty="0"/>
              <a:t>), </a:t>
            </a:r>
            <a:r>
              <a:rPr lang="en-US" dirty="0" err="1"/>
              <a:t>Arabesk</a:t>
            </a:r>
            <a:r>
              <a:rPr lang="en-US" dirty="0"/>
              <a:t> </a:t>
            </a:r>
            <a:r>
              <a:rPr lang="ru-RU" dirty="0"/>
              <a:t>ТОР (</a:t>
            </a:r>
            <a:r>
              <a:rPr lang="en-US" dirty="0"/>
              <a:t>V</a:t>
            </a:r>
            <a:r>
              <a:rPr lang="ru-RU" dirty="0"/>
              <a:t>ОСО), А</a:t>
            </a:r>
            <a:r>
              <a:rPr lang="en-US" dirty="0" err="1"/>
              <a:t>dmira</a:t>
            </a:r>
            <a:r>
              <a:rPr lang="en-US" dirty="0"/>
              <a:t> (V</a:t>
            </a:r>
            <a:r>
              <a:rPr lang="ru-RU" dirty="0"/>
              <a:t>ОСО), </a:t>
            </a:r>
            <a:r>
              <a:rPr lang="en-US" dirty="0" err="1"/>
              <a:t>Degufill</a:t>
            </a:r>
            <a:r>
              <a:rPr lang="en-US" dirty="0"/>
              <a:t> Ultra (Degussa), </a:t>
            </a:r>
            <a:r>
              <a:rPr lang="en-US" dirty="0" err="1"/>
              <a:t>Degufill</a:t>
            </a:r>
            <a:r>
              <a:rPr lang="en-US" dirty="0"/>
              <a:t> </a:t>
            </a:r>
            <a:r>
              <a:rPr lang="ru-RU" dirty="0" err="1"/>
              <a:t>Мі</a:t>
            </a:r>
            <a:r>
              <a:rPr lang="en-US" dirty="0" err="1"/>
              <a:t>neral</a:t>
            </a:r>
            <a:r>
              <a:rPr lang="en-US" dirty="0"/>
              <a:t> (Degussa), </a:t>
            </a:r>
            <a:r>
              <a:rPr lang="ru-RU" dirty="0"/>
              <a:t>С</a:t>
            </a:r>
            <a:r>
              <a:rPr lang="en-US" dirty="0" err="1"/>
              <a:t>harisma</a:t>
            </a:r>
            <a:r>
              <a:rPr lang="en-US" dirty="0"/>
              <a:t> (</a:t>
            </a:r>
            <a:r>
              <a:rPr lang="ru-RU" dirty="0"/>
              <a:t>Не</a:t>
            </a:r>
            <a:r>
              <a:rPr lang="en-US" dirty="0" err="1"/>
              <a:t>raeus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 err="1"/>
              <a:t>ulzer</a:t>
            </a:r>
            <a:r>
              <a:rPr lang="en-US" dirty="0"/>
              <a:t>), </a:t>
            </a:r>
            <a:r>
              <a:rPr lang="ru-RU" dirty="0"/>
              <a:t>С</a:t>
            </a:r>
            <a:r>
              <a:rPr lang="en-US" dirty="0" err="1"/>
              <a:t>harisma</a:t>
            </a:r>
            <a:r>
              <a:rPr lang="en-US" dirty="0"/>
              <a:t> PPF (</a:t>
            </a:r>
            <a:r>
              <a:rPr lang="ru-RU" dirty="0"/>
              <a:t>Не</a:t>
            </a:r>
            <a:r>
              <a:rPr lang="en-US" dirty="0" err="1"/>
              <a:t>raeus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 err="1"/>
              <a:t>ulzer</a:t>
            </a:r>
            <a:r>
              <a:rPr lang="en-US" dirty="0"/>
              <a:t>), </a:t>
            </a:r>
            <a:r>
              <a:rPr lang="ru-RU" dirty="0"/>
              <a:t>Те</a:t>
            </a:r>
            <a:r>
              <a:rPr lang="en-US" dirty="0" err="1"/>
              <a:t>tric</a:t>
            </a:r>
            <a:r>
              <a:rPr lang="en-US" dirty="0"/>
              <a:t> Ceram (</a:t>
            </a:r>
            <a:r>
              <a:rPr lang="en-US" dirty="0" err="1"/>
              <a:t>Vivadent</a:t>
            </a:r>
            <a:r>
              <a:rPr lang="en-US" dirty="0"/>
              <a:t>), </a:t>
            </a:r>
            <a:r>
              <a:rPr lang="ru-RU" dirty="0" err="1"/>
              <a:t>ТеЕсо</a:t>
            </a:r>
            <a:r>
              <a:rPr lang="en-US" dirty="0"/>
              <a:t>nom (</a:t>
            </a:r>
            <a:r>
              <a:rPr lang="en-US" dirty="0" err="1"/>
              <a:t>Vivadent</a:t>
            </a:r>
            <a:r>
              <a:rPr lang="en-US" dirty="0"/>
              <a:t>), Synergy (</a:t>
            </a:r>
            <a:r>
              <a:rPr lang="ru-RU" dirty="0"/>
              <a:t>Со</a:t>
            </a:r>
            <a:r>
              <a:rPr lang="en-US" dirty="0" err="1"/>
              <a:t>ltene</a:t>
            </a:r>
            <a:r>
              <a:rPr lang="en-US" dirty="0"/>
              <a:t> </a:t>
            </a:r>
            <a:r>
              <a:rPr lang="en-US" dirty="0" err="1"/>
              <a:t>Whaledent</a:t>
            </a:r>
            <a:r>
              <a:rPr lang="en-US" dirty="0"/>
              <a:t>), Brilliant; Esthetic Line (</a:t>
            </a:r>
            <a:r>
              <a:rPr lang="en-US" dirty="0" err="1"/>
              <a:t>Coltene</a:t>
            </a:r>
            <a:r>
              <a:rPr lang="en-US" dirty="0"/>
              <a:t>), </a:t>
            </a:r>
            <a:r>
              <a:rPr lang="ru-RU" dirty="0"/>
              <a:t>А</a:t>
            </a:r>
            <a:r>
              <a:rPr lang="en-US" dirty="0" err="1"/>
              <a:t>melogen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 err="1"/>
              <a:t>lus</a:t>
            </a:r>
            <a:r>
              <a:rPr lang="en-US" dirty="0"/>
              <a:t> (</a:t>
            </a:r>
            <a:r>
              <a:rPr lang="en-US" dirty="0" err="1"/>
              <a:t>Ultradent</a:t>
            </a:r>
            <a:r>
              <a:rPr lang="en-US" dirty="0"/>
              <a:t>), </a:t>
            </a:r>
            <a:r>
              <a:rPr lang="ru-RU" dirty="0"/>
              <a:t>АЕ</a:t>
            </a:r>
            <a:r>
              <a:rPr lang="en-US" dirty="0"/>
              <a:t>L</a:t>
            </a:r>
            <a:r>
              <a:rPr lang="ru-RU" dirty="0"/>
              <a:t>ІТЕ </a:t>
            </a:r>
            <a:r>
              <a:rPr lang="en-US" dirty="0"/>
              <a:t>LS Posterior (</a:t>
            </a:r>
            <a:r>
              <a:rPr lang="ru-RU" dirty="0" err="1"/>
              <a:t>Ві</a:t>
            </a:r>
            <a:r>
              <a:rPr lang="en-US" dirty="0"/>
              <a:t>s</a:t>
            </a:r>
            <a:r>
              <a:rPr lang="ru-RU" dirty="0"/>
              <a:t>со), А</a:t>
            </a:r>
            <a:r>
              <a:rPr lang="en-US" dirty="0"/>
              <a:t>ELI</a:t>
            </a:r>
            <a:r>
              <a:rPr lang="ru-RU" dirty="0"/>
              <a:t>ТЕ </a:t>
            </a:r>
            <a:r>
              <a:rPr lang="en-US" dirty="0"/>
              <a:t>All-</a:t>
            </a:r>
            <a:r>
              <a:rPr lang="ru-RU" dirty="0"/>
              <a:t>р</a:t>
            </a:r>
            <a:r>
              <a:rPr lang="en-US" dirty="0" err="1"/>
              <a:t>ur</a:t>
            </a:r>
            <a:r>
              <a:rPr lang="ru-RU" dirty="0" err="1"/>
              <a:t>ро</a:t>
            </a:r>
            <a:r>
              <a:rPr lang="en-US" dirty="0"/>
              <a:t>s</a:t>
            </a:r>
            <a:r>
              <a:rPr lang="ru-RU" dirty="0"/>
              <a:t>е </a:t>
            </a:r>
            <a:r>
              <a:rPr lang="en-US" dirty="0"/>
              <a:t>b</a:t>
            </a:r>
            <a:r>
              <a:rPr lang="ru-RU" dirty="0"/>
              <a:t>о</a:t>
            </a:r>
            <a:r>
              <a:rPr lang="en-US" dirty="0"/>
              <a:t>d</a:t>
            </a:r>
            <a:r>
              <a:rPr lang="ru-RU" dirty="0"/>
              <a:t>у (</a:t>
            </a:r>
            <a:r>
              <a:rPr lang="ru-RU" dirty="0" err="1"/>
              <a:t>Ві</a:t>
            </a:r>
            <a:r>
              <a:rPr lang="en-US" dirty="0"/>
              <a:t>s</a:t>
            </a:r>
            <a:r>
              <a:rPr lang="ru-RU" dirty="0"/>
              <a:t>со), «</a:t>
            </a:r>
            <a:r>
              <a:rPr lang="ru-RU" dirty="0" err="1"/>
              <a:t>Унірест</a:t>
            </a:r>
            <a:r>
              <a:rPr lang="ru-RU" dirty="0"/>
              <a:t> Комфорт» («</a:t>
            </a:r>
            <a:r>
              <a:rPr lang="ru-RU" dirty="0" err="1"/>
              <a:t>СтомаДент</a:t>
            </a:r>
            <a:r>
              <a:rPr lang="ru-RU" dirty="0"/>
              <a:t>»), </a:t>
            </a:r>
            <a:r>
              <a:rPr lang="en-US" dirty="0"/>
              <a:t>Gr</a:t>
            </a:r>
            <a:r>
              <a:rPr lang="ru-RU" dirty="0"/>
              <a:t>а</a:t>
            </a:r>
            <a:r>
              <a:rPr lang="en-US" dirty="0"/>
              <a:t>d</a:t>
            </a:r>
            <a:r>
              <a:rPr lang="ru-RU" dirty="0" err="1"/>
              <a:t>іа</a:t>
            </a:r>
            <a:r>
              <a:rPr lang="ru-RU" dirty="0"/>
              <a:t> </a:t>
            </a:r>
            <a:r>
              <a:rPr lang="en-US" dirty="0"/>
              <a:t>Direct Anterior (G</a:t>
            </a:r>
            <a:r>
              <a:rPr lang="ru-RU" dirty="0"/>
              <a:t>С), </a:t>
            </a:r>
            <a:r>
              <a:rPr lang="en-US" dirty="0"/>
              <a:t>Gr</a:t>
            </a:r>
            <a:r>
              <a:rPr lang="ru-RU" dirty="0"/>
              <a:t>а</a:t>
            </a:r>
            <a:r>
              <a:rPr lang="en-US" dirty="0"/>
              <a:t>d</a:t>
            </a:r>
            <a:r>
              <a:rPr lang="ru-RU" dirty="0" err="1"/>
              <a:t>іа</a:t>
            </a:r>
            <a:r>
              <a:rPr lang="ru-RU" dirty="0"/>
              <a:t> </a:t>
            </a:r>
            <a:r>
              <a:rPr lang="en-US" dirty="0"/>
              <a:t>Direct </a:t>
            </a:r>
            <a:r>
              <a:rPr lang="ru-RU" dirty="0" err="1"/>
              <a:t>Ро</a:t>
            </a:r>
            <a:r>
              <a:rPr lang="en-US" dirty="0" err="1"/>
              <a:t>sterior</a:t>
            </a:r>
            <a:r>
              <a:rPr lang="en-US" dirty="0"/>
              <a:t> (G</a:t>
            </a:r>
            <a:r>
              <a:rPr lang="ru-RU" dirty="0"/>
              <a:t>С), </a:t>
            </a:r>
            <a:r>
              <a:rPr lang="ru-RU" dirty="0" err="1"/>
              <a:t>Ес</a:t>
            </a:r>
            <a:r>
              <a:rPr lang="en-US" dirty="0" err="1"/>
              <a:t>usit</a:t>
            </a:r>
            <a:r>
              <a:rPr lang="en-US" dirty="0"/>
              <a:t>-</a:t>
            </a:r>
            <a:r>
              <a:rPr lang="ru-RU" dirty="0"/>
              <a:t>Со</a:t>
            </a:r>
            <a:r>
              <a:rPr lang="en-US" dirty="0" err="1"/>
              <a:t>mposire</a:t>
            </a:r>
            <a:r>
              <a:rPr lang="en-US" dirty="0"/>
              <a:t> (D</a:t>
            </a:r>
            <a:r>
              <a:rPr lang="ru-RU" dirty="0"/>
              <a:t>М</a:t>
            </a:r>
            <a:r>
              <a:rPr lang="en-US" dirty="0"/>
              <a:t>G).</a:t>
            </a:r>
          </a:p>
        </p:txBody>
      </p:sp>
      <p:pic>
        <p:nvPicPr>
          <p:cNvPr id="2054" name="Picture 6" descr="E:\charisma-kompozit-shpric-4-g_de0098903f82fb6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28378"/>
            <a:ext cx="2592288" cy="20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FILTEK Z250 kit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9080"/>
            <a:ext cx="27735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pharmgeocom.ru/upload/iblock/88c/Esthet-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36" y="3921810"/>
            <a:ext cx="1944216" cy="12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www.dentaltown.com/DTImages/0802/KR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38556"/>
            <a:ext cx="1728192" cy="141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voco.narod.ru/Admi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41" y="5170704"/>
            <a:ext cx="158417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E:\gradia_otdelni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9080"/>
            <a:ext cx="1770057" cy="135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067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5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rgbClr val="FFFF00"/>
                </a:solidFill>
              </a:rPr>
              <a:t>Тотально</a:t>
            </a:r>
            <a:r>
              <a:rPr lang="uk-UA" dirty="0">
                <a:solidFill>
                  <a:srgbClr val="FFFF00"/>
                </a:solidFill>
              </a:rPr>
              <a:t> виконані гібридні композити (максимально наповнені)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5638" y="234888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/>
              <a:t>Тотально</a:t>
            </a:r>
            <a:r>
              <a:rPr lang="uk-UA" sz="2400" dirty="0"/>
              <a:t> виконані гібридні композити вирізняються найбільш оптимально підібраним складок часток неорганічного наповнювача різних розмірів: </a:t>
            </a:r>
            <a:r>
              <a:rPr lang="uk-UA" sz="2400" dirty="0" err="1">
                <a:solidFill>
                  <a:srgbClr val="FFFF00"/>
                </a:solidFill>
              </a:rPr>
              <a:t>мікро-</a:t>
            </a:r>
            <a:r>
              <a:rPr lang="uk-UA" sz="2400" dirty="0">
                <a:solidFill>
                  <a:srgbClr val="FFFF00"/>
                </a:solidFill>
              </a:rPr>
              <a:t>, </a:t>
            </a:r>
            <a:r>
              <a:rPr lang="uk-UA" sz="2400" dirty="0" err="1">
                <a:solidFill>
                  <a:srgbClr val="FFFF00"/>
                </a:solidFill>
              </a:rPr>
              <a:t>міні-</a:t>
            </a:r>
            <a:r>
              <a:rPr lang="uk-UA" sz="2400" dirty="0">
                <a:solidFill>
                  <a:srgbClr val="FFFF00"/>
                </a:solidFill>
              </a:rPr>
              <a:t> і </a:t>
            </a:r>
            <a:r>
              <a:rPr lang="uk-UA" sz="2400" dirty="0" err="1">
                <a:solidFill>
                  <a:srgbClr val="FFFF00"/>
                </a:solidFill>
              </a:rPr>
              <a:t>макрочасток</a:t>
            </a:r>
            <a:r>
              <a:rPr lang="uk-UA" sz="2400" dirty="0">
                <a:solidFill>
                  <a:srgbClr val="FFFF00"/>
                </a:solidFill>
              </a:rPr>
              <a:t>,</a:t>
            </a:r>
            <a:r>
              <a:rPr lang="uk-UA" sz="2400" dirty="0"/>
              <a:t> що забезпечують високий ступінь наповнення матеріалу — </a:t>
            </a:r>
            <a:r>
              <a:rPr lang="uk-UA" sz="2400" dirty="0">
                <a:solidFill>
                  <a:srgbClr val="FFFF00"/>
                </a:solidFill>
              </a:rPr>
              <a:t>80—90%</a:t>
            </a:r>
            <a:r>
              <a:rPr lang="uk-UA" sz="2400" dirty="0"/>
              <a:t>. Вони мають модифіковану органічну матрицю з більшою молекуляр­ною масою і зменшеною кількістю подвійних зв'язків. їм властива зредукована усадка (близько 1,7—2,0%), що дає змогу при використанні відмовитися від мето­дики «спрямованої полімеризації».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95161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07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rgbClr val="FFFF00"/>
                </a:solidFill>
              </a:rPr>
              <a:t>Тотально</a:t>
            </a:r>
            <a:r>
              <a:rPr lang="uk-UA" dirty="0">
                <a:solidFill>
                  <a:srgbClr val="FFFF00"/>
                </a:solidFill>
              </a:rPr>
              <a:t> виконані гібридні композити (максимально наповнені)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418" y="213285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Показання до застосування </a:t>
            </a:r>
            <a:endParaRPr lang="ru-RU" sz="2400" dirty="0">
              <a:solidFill>
                <a:srgbClr val="99FF33"/>
              </a:solidFill>
            </a:endParaRPr>
          </a:p>
          <a:p>
            <a:pPr lvl="0"/>
            <a:r>
              <a:rPr lang="uk-UA" sz="2400" dirty="0"/>
              <a:t>Порожнини І, </a:t>
            </a:r>
            <a:r>
              <a:rPr lang="en-US" sz="2400" dirty="0"/>
              <a:t>II</a:t>
            </a:r>
            <a:r>
              <a:rPr lang="ru-RU" sz="2400" dirty="0"/>
              <a:t>, </a:t>
            </a:r>
            <a:r>
              <a:rPr lang="en-US" sz="2400" dirty="0"/>
              <a:t>III</a:t>
            </a:r>
            <a:r>
              <a:rPr lang="ru-RU" sz="2400" dirty="0"/>
              <a:t>, </a:t>
            </a:r>
            <a:r>
              <a:rPr lang="en-US" sz="2400" dirty="0"/>
              <a:t>IV</a:t>
            </a:r>
            <a:r>
              <a:rPr lang="ru-RU" sz="2400" dirty="0"/>
              <a:t>, </a:t>
            </a:r>
            <a:r>
              <a:rPr lang="en-US" sz="2400" dirty="0"/>
              <a:t>V</a:t>
            </a:r>
            <a:r>
              <a:rPr lang="ru-RU" sz="2400" dirty="0"/>
              <a:t>, </a:t>
            </a:r>
            <a:r>
              <a:rPr lang="en-US" sz="2400" dirty="0"/>
              <a:t>VI </a:t>
            </a:r>
            <a:r>
              <a:rPr lang="uk-UA" sz="2400" dirty="0"/>
              <a:t>класів за </a:t>
            </a:r>
            <a:r>
              <a:rPr lang="uk-UA" sz="2400" dirty="0" err="1"/>
              <a:t>Блеком</a:t>
            </a:r>
            <a:r>
              <a:rPr lang="uk-UA" sz="2400" dirty="0"/>
              <a:t>.</a:t>
            </a:r>
            <a:endParaRPr lang="ru-RU" sz="2400" dirty="0"/>
          </a:p>
          <a:p>
            <a:pPr lvl="0"/>
            <a:r>
              <a:rPr lang="uk-UA" sz="2400" dirty="0" err="1"/>
              <a:t>Некаріозні</a:t>
            </a:r>
            <a:r>
              <a:rPr lang="uk-UA" sz="2400" dirty="0"/>
              <a:t> дефекти твердих тканин зубів (ерозії, клиноподібні дефекти тощо).</a:t>
            </a:r>
            <a:endParaRPr lang="ru-RU" sz="2400" dirty="0"/>
          </a:p>
          <a:p>
            <a:pPr lvl="0"/>
            <a:r>
              <a:rPr lang="uk-UA" sz="2400" dirty="0"/>
              <a:t>Корекція кольору, форми, розміру і положення зубів.</a:t>
            </a:r>
            <a:endParaRPr lang="ru-RU" sz="2400" dirty="0"/>
          </a:p>
          <a:p>
            <a:pPr lvl="0"/>
            <a:r>
              <a:rPr lang="uk-UA" sz="2400" dirty="0"/>
              <a:t>Моделювання кукси зуба під коронку.</a:t>
            </a:r>
            <a:endParaRPr lang="ru-RU" sz="2400" dirty="0"/>
          </a:p>
          <a:p>
            <a:pPr lvl="0"/>
            <a:r>
              <a:rPr lang="uk-UA" sz="2400" dirty="0"/>
              <a:t>Шинування рухомих зубів при захворюваннях тканин пародонта.</a:t>
            </a:r>
            <a:endParaRPr lang="ru-RU" sz="2400" dirty="0"/>
          </a:p>
          <a:p>
            <a:pPr lvl="0"/>
            <a:r>
              <a:rPr lang="uk-UA" sz="2400" dirty="0" err="1"/>
              <a:t>.Інвазивна</a:t>
            </a:r>
            <a:r>
              <a:rPr lang="uk-UA" sz="2400" dirty="0"/>
              <a:t> герметизація </a:t>
            </a:r>
            <a:r>
              <a:rPr lang="uk-UA" sz="2400" dirty="0" err="1"/>
              <a:t>фісур</a:t>
            </a:r>
            <a:r>
              <a:rPr lang="uk-UA" sz="2400" dirty="0"/>
              <a:t> і природних анатомічних заглиблень зубів. 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120570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775" y="9623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rgbClr val="FFFF00"/>
                </a:solidFill>
              </a:rPr>
              <a:t>Тотально</a:t>
            </a:r>
            <a:r>
              <a:rPr lang="uk-UA" dirty="0">
                <a:solidFill>
                  <a:srgbClr val="FFFF00"/>
                </a:solidFill>
              </a:rPr>
              <a:t> виконані гібридні композити (максимально наповнені)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3976" y="206084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Представники</a:t>
            </a:r>
          </a:p>
          <a:p>
            <a:r>
              <a:rPr lang="uk-UA" sz="2400" b="1" i="1" dirty="0"/>
              <a:t> </a:t>
            </a:r>
            <a:r>
              <a:rPr lang="en-US" sz="2400" dirty="0"/>
              <a:t>Spectrum TPH</a:t>
            </a:r>
            <a:r>
              <a:rPr lang="uk-UA" sz="2400" u="sng" dirty="0"/>
              <a:t>(</a:t>
            </a:r>
            <a:r>
              <a:rPr lang="en-US" sz="2400" u="sng" dirty="0" err="1"/>
              <a:t>Dentsplay</a:t>
            </a:r>
            <a:r>
              <a:rPr lang="uk-UA" sz="2400" dirty="0"/>
              <a:t>). </a:t>
            </a:r>
          </a:p>
          <a:p>
            <a:r>
              <a:rPr lang="en-US" sz="2400" dirty="0"/>
              <a:t>V</a:t>
            </a:r>
            <a:r>
              <a:rPr lang="uk-UA" sz="2400" dirty="0"/>
              <a:t>а</a:t>
            </a:r>
            <a:r>
              <a:rPr lang="en-US" sz="2400" dirty="0" err="1"/>
              <a:t>lu</a:t>
            </a:r>
            <a:r>
              <a:rPr lang="uk-UA" sz="2400" dirty="0"/>
              <a:t>х Р</a:t>
            </a:r>
            <a:r>
              <a:rPr lang="en-US" sz="2400" dirty="0" err="1"/>
              <a:t>lus</a:t>
            </a:r>
            <a:r>
              <a:rPr lang="uk-UA" sz="2400" dirty="0"/>
              <a:t> (ЗМ Е</a:t>
            </a:r>
            <a:r>
              <a:rPr lang="en-US" sz="2400" dirty="0"/>
              <a:t>S</a:t>
            </a:r>
            <a:r>
              <a:rPr lang="uk-UA" sz="2400" dirty="0"/>
              <a:t>РЕ)</a:t>
            </a:r>
          </a:p>
          <a:p>
            <a:r>
              <a:rPr lang="en-US" sz="2400" dirty="0" err="1"/>
              <a:t>Tetric</a:t>
            </a:r>
            <a:r>
              <a:rPr lang="en-US" sz="2400" dirty="0"/>
              <a:t> </a:t>
            </a:r>
            <a:r>
              <a:rPr lang="en-US" sz="2400" dirty="0" err="1"/>
              <a:t>ceram</a:t>
            </a:r>
            <a:r>
              <a:rPr lang="uk-UA" sz="2400" dirty="0"/>
              <a:t>.</a:t>
            </a:r>
            <a:r>
              <a:rPr lang="en-US" sz="2400" dirty="0"/>
              <a:t>(</a:t>
            </a:r>
            <a:r>
              <a:rPr lang="en-US" sz="2400" dirty="0" err="1"/>
              <a:t>Vivadent</a:t>
            </a:r>
            <a:r>
              <a:rPr lang="en-US" sz="2400" dirty="0"/>
              <a:t>)</a:t>
            </a:r>
            <a:endParaRPr lang="ru-RU" sz="2400" dirty="0"/>
          </a:p>
        </p:txBody>
      </p:sp>
      <p:pic>
        <p:nvPicPr>
          <p:cNvPr id="4098" name="Picture 2" descr="E:\4e5c96efbae000d35d872a1ec2e9979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83298"/>
            <a:ext cx="3456384" cy="25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isburada.com/fotograflar/orj/valux-plus-restoratif-sistemi-5252711088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8" y="3983299"/>
            <a:ext cx="3826396" cy="25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findikzadedisdeposu.com/img/_medium_291220111525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381250" cy="22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3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Вимоги до матеріалів для пломбування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882047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хімічна стійкість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механічна міцність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стійкість до стирання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відповідність за кольором, прозорістю, блиском,  та іншим</a:t>
            </a:r>
            <a:r>
              <a:rPr lang="en-US" sz="2400" dirty="0"/>
              <a:t> </a:t>
            </a:r>
            <a:r>
              <a:rPr lang="uk-UA" sz="2400" dirty="0"/>
              <a:t>показникам природним зубам   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тривалий час зберігати стійкість кольору і бути естетичним;   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щільно контактувати зі стінками порожнини   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тривало зберігати стабільність об'єму та форми </a:t>
            </a:r>
            <a:br>
              <a:rPr lang="uk-UA" sz="2400" dirty="0"/>
            </a:br>
            <a:r>
              <a:rPr lang="uk-UA" sz="2400" dirty="0"/>
              <a:t>мінімально залежати від вологи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бути </a:t>
            </a:r>
            <a:r>
              <a:rPr lang="uk-UA" sz="2400" dirty="0" err="1"/>
              <a:t>біосумісними</a:t>
            </a:r>
            <a:r>
              <a:rPr lang="uk-UA" sz="2400" dirty="0"/>
              <a:t> з тканинами зуба, слизовою оболонкою  ротової порож­нини та організмом у цілому 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не містити токсичних компонентів </a:t>
            </a:r>
            <a:endParaRPr lang="ru-RU" sz="2400" dirty="0"/>
          </a:p>
          <a:p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8357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>
                <a:solidFill>
                  <a:srgbClr val="FFFF00"/>
                </a:solidFill>
              </a:rPr>
              <a:t>Наногібридні</a:t>
            </a:r>
            <a:r>
              <a:rPr lang="uk-UA" dirty="0">
                <a:solidFill>
                  <a:srgbClr val="FFFF00"/>
                </a:solidFill>
              </a:rPr>
              <a:t> композити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46465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/>
              <a:t>Наногібридні</a:t>
            </a:r>
            <a:r>
              <a:rPr lang="uk-UA" sz="2400" dirty="0"/>
              <a:t> композити є групою вдосконалених </a:t>
            </a:r>
            <a:r>
              <a:rPr lang="uk-UA" sz="2400" dirty="0" err="1">
                <a:solidFill>
                  <a:srgbClr val="FFFF00"/>
                </a:solidFill>
              </a:rPr>
              <a:t>мікрогібридних</a:t>
            </a:r>
            <a:r>
              <a:rPr lang="uk-UA" sz="2400" dirty="0"/>
              <a:t> реставра­ційних матеріалів унаслідок модифікування їх структури </a:t>
            </a:r>
            <a:r>
              <a:rPr lang="uk-UA" sz="2400" dirty="0" err="1">
                <a:solidFill>
                  <a:srgbClr val="FFFF00"/>
                </a:solidFill>
              </a:rPr>
              <a:t>нанонаповнювачем</a:t>
            </a:r>
            <a:r>
              <a:rPr lang="uk-UA" sz="2400" dirty="0">
                <a:solidFill>
                  <a:srgbClr val="FFFF00"/>
                </a:solidFill>
              </a:rPr>
              <a:t> з розміром часток </a:t>
            </a:r>
            <a:r>
              <a:rPr lang="uk-UA" sz="2800" b="1" dirty="0">
                <a:solidFill>
                  <a:srgbClr val="FFFF00"/>
                </a:solidFill>
              </a:rPr>
              <a:t>0,02—0,07 мкм</a:t>
            </a:r>
            <a:r>
              <a:rPr lang="uk-UA" sz="2400" dirty="0">
                <a:solidFill>
                  <a:srgbClr val="FFFF00"/>
                </a:solidFill>
              </a:rPr>
              <a:t>.</a:t>
            </a:r>
            <a:r>
              <a:rPr lang="uk-UA" sz="2400" dirty="0"/>
              <a:t> При виробництві </a:t>
            </a:r>
            <a:r>
              <a:rPr lang="uk-UA" sz="2400" dirty="0" err="1"/>
              <a:t>наногібридних</a:t>
            </a:r>
            <a:r>
              <a:rPr lang="uk-UA" sz="2400" dirty="0"/>
              <a:t> композитів </a:t>
            </a:r>
            <a:r>
              <a:rPr lang="uk-UA" sz="2400" dirty="0" err="1"/>
              <a:t>наночастки</a:t>
            </a:r>
            <a:r>
              <a:rPr lang="uk-UA" sz="2400" dirty="0"/>
              <a:t> додають до звичайного для </a:t>
            </a:r>
            <a:r>
              <a:rPr lang="uk-UA" sz="2400" dirty="0" err="1"/>
              <a:t>мікрогібридів</a:t>
            </a:r>
            <a:r>
              <a:rPr lang="uk-UA" sz="2400" dirty="0"/>
              <a:t> наповнювач</a:t>
            </a:r>
            <a:r>
              <a:rPr lang="en-US" sz="2400" dirty="0"/>
              <a:t>a</a:t>
            </a:r>
            <a:r>
              <a:rPr lang="uk-UA" sz="2400" dirty="0"/>
              <a:t>. </a:t>
            </a:r>
            <a:r>
              <a:rPr lang="uk-UA" sz="2400" dirty="0" err="1"/>
              <a:t>Наночастки</a:t>
            </a:r>
            <a:r>
              <a:rPr lang="uk-UA" sz="2400" dirty="0"/>
              <a:t> неорганічного наповнювача забезпечують високий ступінь наповне­ності </a:t>
            </a:r>
            <a:r>
              <a:rPr lang="uk-UA" sz="2400" dirty="0" err="1"/>
              <a:t>наногібридного</a:t>
            </a:r>
            <a:r>
              <a:rPr lang="uk-UA" sz="2400" dirty="0"/>
              <a:t> композиту — </a:t>
            </a:r>
            <a:r>
              <a:rPr lang="uk-UA" sz="2400" dirty="0">
                <a:solidFill>
                  <a:srgbClr val="FFFF00"/>
                </a:solidFill>
              </a:rPr>
              <a:t>87%</a:t>
            </a:r>
            <a:r>
              <a:rPr lang="uk-UA" sz="2400" dirty="0"/>
              <a:t> за масою.</a:t>
            </a:r>
            <a:endParaRPr lang="ru-RU" sz="2400" dirty="0"/>
          </a:p>
        </p:txBody>
      </p:sp>
      <p:pic>
        <p:nvPicPr>
          <p:cNvPr id="5122" name="Picture 2" descr="E:\nanogib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52" y="4528640"/>
            <a:ext cx="3744416" cy="214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88" y="4581128"/>
            <a:ext cx="3816424" cy="21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7128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Наногібридні</a:t>
            </a:r>
            <a:r>
              <a:rPr lang="uk-UA" sz="4000" dirty="0">
                <a:solidFill>
                  <a:srgbClr val="FFFF00"/>
                </a:solidFill>
              </a:rPr>
              <a:t> композити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96752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Позитивні властивості </a:t>
            </a:r>
            <a:r>
              <a:rPr lang="uk-UA" sz="2400" b="1" i="1" dirty="0" err="1">
                <a:solidFill>
                  <a:srgbClr val="99FF33"/>
                </a:solidFill>
              </a:rPr>
              <a:t>наногібридних</a:t>
            </a:r>
            <a:r>
              <a:rPr lang="uk-UA" sz="2400" b="1" i="1" dirty="0">
                <a:solidFill>
                  <a:srgbClr val="99FF33"/>
                </a:solidFill>
              </a:rPr>
              <a:t> композитів:</a:t>
            </a:r>
            <a:endParaRPr lang="ru-RU" sz="2400" dirty="0">
              <a:solidFill>
                <a:srgbClr val="99FF33"/>
              </a:solidFill>
            </a:endParaRPr>
          </a:p>
          <a:p>
            <a:pPr lvl="0"/>
            <a:r>
              <a:rPr lang="uk-UA" sz="2400" dirty="0"/>
              <a:t>хороші фізико-механічні властивості;</a:t>
            </a:r>
            <a:endParaRPr lang="ru-RU" sz="2400" dirty="0"/>
          </a:p>
          <a:p>
            <a:pPr lvl="0"/>
            <a:r>
              <a:rPr lang="uk-UA" sz="2400" dirty="0"/>
              <a:t>низька полімеризаційна усадка;</a:t>
            </a:r>
            <a:endParaRPr lang="ru-RU" sz="2400" dirty="0"/>
          </a:p>
          <a:p>
            <a:pPr lvl="0"/>
            <a:r>
              <a:rPr lang="uk-UA" sz="2400" dirty="0"/>
              <a:t>висока механічна міцність, стійкість до </a:t>
            </a:r>
            <a:r>
              <a:rPr lang="uk-UA" sz="2400" dirty="0" err="1"/>
              <a:t>відламу</a:t>
            </a:r>
            <a:r>
              <a:rPr lang="uk-UA" sz="2400" dirty="0"/>
              <a:t>;</a:t>
            </a:r>
            <a:endParaRPr lang="ru-RU" sz="2400" dirty="0"/>
          </a:p>
          <a:p>
            <a:pPr lvl="0"/>
            <a:r>
              <a:rPr lang="uk-UA" sz="2400" dirty="0"/>
              <a:t>стійкість до стирання поверхні;</a:t>
            </a:r>
            <a:endParaRPr lang="ru-RU" sz="2400" dirty="0"/>
          </a:p>
          <a:p>
            <a:pPr lvl="0"/>
            <a:r>
              <a:rPr lang="uk-UA" sz="2400" dirty="0"/>
              <a:t>хороше полірування поверхні — до «сухого блиску»;</a:t>
            </a:r>
            <a:endParaRPr lang="ru-RU" sz="2400" dirty="0"/>
          </a:p>
          <a:p>
            <a:pPr lvl="0"/>
            <a:r>
              <a:rPr lang="uk-UA" sz="2400" dirty="0"/>
              <a:t>висока стійкість кольору;</a:t>
            </a:r>
            <a:endParaRPr lang="ru-RU" sz="2400" dirty="0"/>
          </a:p>
          <a:p>
            <a:pPr lvl="0"/>
            <a:r>
              <a:rPr lang="uk-UA" sz="2400" dirty="0"/>
              <a:t>висока естетичність;</a:t>
            </a:r>
            <a:endParaRPr lang="ru-RU" sz="2400" dirty="0"/>
          </a:p>
          <a:p>
            <a:pPr lvl="0"/>
            <a:r>
              <a:rPr lang="uk-UA" sz="2400" dirty="0"/>
              <a:t>достатня кількість відтінків кольору;</a:t>
            </a:r>
            <a:endParaRPr lang="ru-RU" sz="2400" dirty="0"/>
          </a:p>
          <a:p>
            <a:pPr lvl="0"/>
            <a:r>
              <a:rPr lang="uk-UA" sz="2400" dirty="0" err="1"/>
              <a:t>рентгеноконтрастність</a:t>
            </a:r>
            <a:r>
              <a:rPr lang="uk-UA" sz="2400" dirty="0"/>
              <a:t>;</a:t>
            </a:r>
            <a:endParaRPr lang="ru-RU" sz="2400" dirty="0"/>
          </a:p>
          <a:p>
            <a:pPr lvl="0"/>
            <a:r>
              <a:rPr lang="uk-UA" sz="2400" dirty="0"/>
              <a:t>поліпшені </a:t>
            </a:r>
            <a:r>
              <a:rPr lang="uk-UA" sz="2400" dirty="0" err="1"/>
              <a:t>маніпуляційні</a:t>
            </a:r>
            <a:r>
              <a:rPr lang="uk-UA" sz="2400" dirty="0"/>
              <a:t> характеристики.</a:t>
            </a:r>
            <a:br>
              <a:rPr lang="uk-UA" sz="2400" dirty="0"/>
            </a:br>
            <a:r>
              <a:rPr lang="uk-UA" sz="2400" b="1" i="1" dirty="0">
                <a:solidFill>
                  <a:srgbClr val="99FF33"/>
                </a:solidFill>
              </a:rPr>
              <a:t>Негативні властивості </a:t>
            </a:r>
            <a:r>
              <a:rPr lang="uk-UA" sz="2400" b="1" i="1" dirty="0" err="1">
                <a:solidFill>
                  <a:srgbClr val="99FF33"/>
                </a:solidFill>
              </a:rPr>
              <a:t>наногібридних</a:t>
            </a:r>
            <a:r>
              <a:rPr lang="uk-UA" sz="2400" b="1" i="1" dirty="0">
                <a:solidFill>
                  <a:srgbClr val="99FF33"/>
                </a:solidFill>
              </a:rPr>
              <a:t> композитів</a:t>
            </a:r>
            <a:r>
              <a:rPr lang="uk-UA" sz="2400" b="1" i="1" dirty="0"/>
              <a:t>:</a:t>
            </a:r>
            <a:endParaRPr lang="ru-RU" sz="2400" dirty="0"/>
          </a:p>
          <a:p>
            <a:pPr lvl="0"/>
            <a:r>
              <a:rPr lang="uk-UA" sz="2400" dirty="0"/>
              <a:t>втрата «сухого блиску»;</a:t>
            </a:r>
            <a:endParaRPr lang="ru-RU" sz="2400" dirty="0"/>
          </a:p>
          <a:p>
            <a:pPr lvl="0"/>
            <a:r>
              <a:rPr lang="uk-UA" sz="2400" dirty="0"/>
              <a:t>недостатня стійкість до абразивного зносу.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27992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Наногібридні</a:t>
            </a:r>
            <a:r>
              <a:rPr lang="uk-UA" sz="4000" dirty="0">
                <a:solidFill>
                  <a:srgbClr val="FFFF00"/>
                </a:solidFill>
              </a:rPr>
              <a:t> композити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Показання до застосування</a:t>
            </a:r>
            <a:endParaRPr lang="ru-RU" sz="2400" dirty="0">
              <a:solidFill>
                <a:srgbClr val="99FF33"/>
              </a:solidFill>
            </a:endParaRPr>
          </a:p>
          <a:p>
            <a:r>
              <a:rPr lang="uk-UA" sz="2400" dirty="0"/>
              <a:t> Порожнини І, </a:t>
            </a:r>
            <a:r>
              <a:rPr lang="en-US" sz="2400" dirty="0"/>
              <a:t>II</a:t>
            </a:r>
            <a:r>
              <a:rPr lang="ru-RU" sz="2400" dirty="0"/>
              <a:t>, </a:t>
            </a:r>
            <a:r>
              <a:rPr lang="en-US" sz="2400" dirty="0"/>
              <a:t>III</a:t>
            </a:r>
            <a:r>
              <a:rPr lang="ru-RU" sz="2400" dirty="0"/>
              <a:t>, </a:t>
            </a:r>
            <a:r>
              <a:rPr lang="en-US" sz="2400" dirty="0"/>
              <a:t>IV</a:t>
            </a:r>
            <a:r>
              <a:rPr lang="ru-RU" sz="2400" dirty="0"/>
              <a:t>, </a:t>
            </a:r>
            <a:r>
              <a:rPr lang="en-US" sz="2400" dirty="0"/>
              <a:t>V</a:t>
            </a:r>
            <a:r>
              <a:rPr lang="ru-RU" sz="2400" dirty="0"/>
              <a:t>, </a:t>
            </a:r>
            <a:r>
              <a:rPr lang="en-US" sz="2400" dirty="0"/>
              <a:t>VI </a:t>
            </a:r>
            <a:r>
              <a:rPr lang="uk-UA" sz="2400" dirty="0"/>
              <a:t>класів за </a:t>
            </a:r>
            <a:r>
              <a:rPr lang="uk-UA" sz="2400" dirty="0" err="1"/>
              <a:t>Блеком</a:t>
            </a:r>
            <a:r>
              <a:rPr lang="uk-UA" sz="2400" dirty="0"/>
              <a:t>.</a:t>
            </a:r>
            <a:endParaRPr lang="ru-RU" sz="2400" dirty="0"/>
          </a:p>
          <a:p>
            <a:pPr lvl="0"/>
            <a:r>
              <a:rPr lang="uk-UA" sz="2400" dirty="0" err="1"/>
              <a:t>Некаріозні</a:t>
            </a:r>
            <a:r>
              <a:rPr lang="uk-UA" sz="2400" dirty="0"/>
              <a:t> дефекти твердих тканин зубів.</a:t>
            </a:r>
            <a:endParaRPr lang="ru-RU" sz="2400" dirty="0"/>
          </a:p>
          <a:p>
            <a:pPr lvl="0"/>
            <a:r>
              <a:rPr lang="uk-UA" sz="2400" dirty="0"/>
              <a:t>Корекція форми, розміру, положення і кольору зубів.</a:t>
            </a:r>
            <a:endParaRPr lang="ru-RU" sz="2400" dirty="0"/>
          </a:p>
          <a:p>
            <a:pPr lvl="0"/>
            <a:r>
              <a:rPr lang="uk-UA" sz="2400" dirty="0"/>
              <a:t>Непрямі композитні реставрації — вкладки, </a:t>
            </a:r>
            <a:r>
              <a:rPr lang="uk-UA" sz="2400" dirty="0" err="1"/>
              <a:t>вініри</a:t>
            </a:r>
            <a:r>
              <a:rPr lang="uk-UA" sz="2400" dirty="0"/>
              <a:t>.</a:t>
            </a:r>
            <a:endParaRPr lang="ru-RU" sz="2400" dirty="0"/>
          </a:p>
          <a:p>
            <a:pPr lvl="0"/>
            <a:r>
              <a:rPr lang="uk-UA" sz="2400" dirty="0"/>
              <a:t>Моделювання кукси зуба під коронку.</a:t>
            </a:r>
            <a:endParaRPr lang="ru-RU" sz="2400" dirty="0"/>
          </a:p>
          <a:p>
            <a:pPr lvl="0"/>
            <a:r>
              <a:rPr lang="uk-UA" sz="2400" dirty="0"/>
              <a:t>Шинування рухомих зубів при захворюваннях тканин пародонта.</a:t>
            </a:r>
            <a:endParaRPr lang="ru-RU" sz="2400" dirty="0"/>
          </a:p>
          <a:p>
            <a:pPr lvl="0"/>
            <a:r>
              <a:rPr lang="uk-UA" sz="2400" dirty="0" err="1"/>
              <a:t>Інвазивна</a:t>
            </a:r>
            <a:r>
              <a:rPr lang="uk-UA" sz="2400" dirty="0"/>
              <a:t> герметизація </a:t>
            </a:r>
            <a:r>
              <a:rPr lang="uk-UA" sz="2400" dirty="0" err="1"/>
              <a:t>фісур</a:t>
            </a:r>
            <a:r>
              <a:rPr lang="uk-UA" sz="2400" dirty="0"/>
              <a:t> і природних анатомічних заглиблень зубів.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83862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Наногібридні</a:t>
            </a:r>
            <a:r>
              <a:rPr lang="uk-UA" sz="4000" dirty="0">
                <a:solidFill>
                  <a:srgbClr val="FFFF00"/>
                </a:solidFill>
              </a:rPr>
              <a:t> композити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2756" y="157110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Представники</a:t>
            </a:r>
            <a:r>
              <a:rPr lang="uk-UA" sz="2400" b="1" i="1" dirty="0"/>
              <a:t> </a:t>
            </a:r>
            <a:r>
              <a:rPr lang="en-US" sz="2400" dirty="0"/>
              <a:t>Ceram</a:t>
            </a:r>
            <a:r>
              <a:rPr lang="uk-UA" sz="2400" dirty="0"/>
              <a:t> - </a:t>
            </a:r>
            <a:r>
              <a:rPr lang="en-US" sz="2400" dirty="0"/>
              <a:t>X</a:t>
            </a:r>
            <a:r>
              <a:rPr lang="uk-UA" sz="2400" dirty="0"/>
              <a:t> (</a:t>
            </a:r>
            <a:r>
              <a:rPr lang="en-US" sz="2400" dirty="0"/>
              <a:t>Dent</a:t>
            </a:r>
            <a:r>
              <a:rPr lang="uk-UA" sz="2400" dirty="0"/>
              <a:t>-</a:t>
            </a:r>
            <a:r>
              <a:rPr lang="en-US" sz="2400" dirty="0"/>
              <a:t>splay</a:t>
            </a:r>
            <a:r>
              <a:rPr lang="uk-UA" sz="2400" dirty="0"/>
              <a:t>), </a:t>
            </a:r>
            <a:r>
              <a:rPr lang="en-US" sz="2400" dirty="0" err="1"/>
              <a:t>Grandio</a:t>
            </a:r>
            <a:r>
              <a:rPr lang="uk-UA" sz="2400" dirty="0"/>
              <a:t> (</a:t>
            </a:r>
            <a:r>
              <a:rPr lang="en-US" sz="2400" dirty="0"/>
              <a:t>V</a:t>
            </a:r>
            <a:r>
              <a:rPr lang="uk-UA" sz="2400" dirty="0"/>
              <a:t>ОСО), </a:t>
            </a:r>
            <a:r>
              <a:rPr lang="en-US" sz="2400" dirty="0" err="1"/>
              <a:t>Herculite</a:t>
            </a:r>
            <a:r>
              <a:rPr lang="uk-UA" sz="2400" dirty="0"/>
              <a:t> Х</a:t>
            </a:r>
            <a:r>
              <a:rPr lang="en-US" sz="2400" dirty="0"/>
              <a:t>RV Ultra</a:t>
            </a:r>
            <a:r>
              <a:rPr lang="uk-UA" sz="2400" dirty="0"/>
              <a:t> (Ке</a:t>
            </a:r>
            <a:r>
              <a:rPr lang="en-US" sz="2400" dirty="0" err="1"/>
              <a:t>rr</a:t>
            </a:r>
            <a:r>
              <a:rPr lang="uk-UA" sz="2400" dirty="0"/>
              <a:t>), </a:t>
            </a:r>
            <a:r>
              <a:rPr lang="en-US" sz="2400" dirty="0" err="1"/>
              <a:t>Gradia</a:t>
            </a:r>
            <a:r>
              <a:rPr lang="en-US" sz="2400" dirty="0"/>
              <a:t> Direct X </a:t>
            </a:r>
            <a:r>
              <a:rPr lang="uk-UA" sz="2400" dirty="0"/>
              <a:t>(</a:t>
            </a:r>
            <a:r>
              <a:rPr lang="en-US" sz="2400" dirty="0"/>
              <a:t>G</a:t>
            </a:r>
            <a:r>
              <a:rPr lang="uk-UA" sz="2400" dirty="0"/>
              <a:t>С), Р</a:t>
            </a:r>
            <a:r>
              <a:rPr lang="en-US" sz="2400" dirty="0" err="1"/>
              <a:t>remi</a:t>
            </a:r>
            <a:r>
              <a:rPr lang="uk-UA" sz="2400" dirty="0"/>
              <a:t>-</a:t>
            </a:r>
            <a:r>
              <a:rPr lang="en-US" sz="2400" dirty="0"/>
              <a:t>s</a:t>
            </a:r>
            <a:r>
              <a:rPr lang="uk-UA" sz="2400" dirty="0"/>
              <a:t>е (Ке</a:t>
            </a:r>
            <a:r>
              <a:rPr lang="en-US" sz="2400" dirty="0" err="1"/>
              <a:t>rr</a:t>
            </a:r>
            <a:r>
              <a:rPr lang="uk-UA" sz="2400" dirty="0"/>
              <a:t>), Те</a:t>
            </a:r>
            <a:r>
              <a:rPr lang="en-US" sz="2400" dirty="0" err="1"/>
              <a:t>tric</a:t>
            </a:r>
            <a:r>
              <a:rPr lang="en-US" sz="2400" dirty="0"/>
              <a:t> </a:t>
            </a:r>
            <a:r>
              <a:rPr lang="en-US" sz="2400" dirty="0" err="1"/>
              <a:t>Evo</a:t>
            </a:r>
            <a:r>
              <a:rPr lang="en-US" sz="2400" cap="small" dirty="0"/>
              <a:t> </a:t>
            </a:r>
            <a:r>
              <a:rPr lang="uk-UA" sz="2400" dirty="0"/>
              <a:t>Се</a:t>
            </a:r>
            <a:r>
              <a:rPr lang="en-US" sz="2400" dirty="0"/>
              <a:t>r</a:t>
            </a:r>
            <a:r>
              <a:rPr lang="uk-UA" sz="2400" dirty="0"/>
              <a:t>а</a:t>
            </a:r>
            <a:r>
              <a:rPr lang="en-US" sz="2400" dirty="0"/>
              <a:t>m</a:t>
            </a:r>
            <a:r>
              <a:rPr lang="uk-UA" sz="2400" dirty="0"/>
              <a:t> (</a:t>
            </a:r>
            <a:r>
              <a:rPr lang="en-US" sz="2400" dirty="0" err="1"/>
              <a:t>Vivadent</a:t>
            </a:r>
            <a:r>
              <a:rPr lang="uk-UA" sz="2400" dirty="0"/>
              <a:t>і), </a:t>
            </a:r>
            <a:r>
              <a:rPr lang="en-US" sz="2400" dirty="0"/>
              <a:t>Smile</a:t>
            </a:r>
            <a:r>
              <a:rPr lang="uk-UA" sz="2400" dirty="0"/>
              <a:t> (</a:t>
            </a:r>
            <a:r>
              <a:rPr lang="en-US" sz="2400" dirty="0" err="1"/>
              <a:t>Jeneric</a:t>
            </a:r>
            <a:r>
              <a:rPr lang="uk-UA" sz="2400" dirty="0"/>
              <a:t> Ре</a:t>
            </a:r>
            <a:r>
              <a:rPr lang="en-US" sz="2400" dirty="0" err="1"/>
              <a:t>ntron</a:t>
            </a:r>
            <a:r>
              <a:rPr lang="uk-UA" sz="2400" dirty="0"/>
              <a:t>).</a:t>
            </a:r>
            <a:endParaRPr lang="ru-RU" sz="2400" dirty="0"/>
          </a:p>
        </p:txBody>
      </p:sp>
      <p:pic>
        <p:nvPicPr>
          <p:cNvPr id="6146" name="Picture 2" descr="http://www.ddservice.ru/upload/iblock/6a3/14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00795"/>
            <a:ext cx="29729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irmedtech.ru/files/products/ceram-x-duo-syrstarter-kit_1.300x300.jpg?2f2b57c9512799bb0b8ffed595bd04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25" y="3090755"/>
            <a:ext cx="2515347" cy="18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ehno-dent.info/images/3/prod_00000006406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252" y="4699170"/>
            <a:ext cx="3143250" cy="18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E:\herculite xrv sa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5187"/>
            <a:ext cx="2694024" cy="199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1" y="3108774"/>
            <a:ext cx="2557386" cy="17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3774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Істинні </a:t>
            </a:r>
            <a:r>
              <a:rPr lang="uk-UA" dirty="0" err="1">
                <a:solidFill>
                  <a:srgbClr val="FFFF00"/>
                </a:solidFill>
              </a:rPr>
              <a:t>нанокомпозити</a:t>
            </a:r>
            <a:r>
              <a:rPr lang="uk-UA" dirty="0">
                <a:solidFill>
                  <a:srgbClr val="FFFF00"/>
                </a:solidFill>
              </a:rPr>
              <a:t> (</a:t>
            </a:r>
            <a:r>
              <a:rPr lang="uk-UA" dirty="0" err="1">
                <a:solidFill>
                  <a:srgbClr val="FFFF00"/>
                </a:solidFill>
              </a:rPr>
              <a:t>нанокластерні</a:t>
            </a:r>
            <a:r>
              <a:rPr lang="uk-UA" dirty="0">
                <a:solidFill>
                  <a:srgbClr val="FFFF00"/>
                </a:solidFill>
              </a:rPr>
              <a:t>)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Істинними </a:t>
            </a:r>
            <a:r>
              <a:rPr lang="uk-UA" sz="2400" dirty="0" err="1"/>
              <a:t>нанокомпозитами</a:t>
            </a:r>
            <a:r>
              <a:rPr lang="uk-UA" sz="2400" dirty="0"/>
              <a:t> називають </a:t>
            </a:r>
            <a:r>
              <a:rPr lang="uk-UA" sz="2400" dirty="0" err="1"/>
              <a:t>пломбувальні</a:t>
            </a:r>
            <a:r>
              <a:rPr lang="uk-UA" sz="2400" dirty="0"/>
              <a:t> матеріали, неорганіч­ний наповнювач яких складається виключно з </a:t>
            </a:r>
            <a:r>
              <a:rPr lang="uk-UA" sz="2400" b="1" dirty="0" err="1">
                <a:solidFill>
                  <a:srgbClr val="FFFF00"/>
                </a:solidFill>
              </a:rPr>
              <a:t>наночасток</a:t>
            </a:r>
            <a:r>
              <a:rPr lang="uk-UA" sz="2400" b="1" dirty="0">
                <a:solidFill>
                  <a:srgbClr val="FFFF00"/>
                </a:solidFill>
              </a:rPr>
              <a:t> (</a:t>
            </a:r>
            <a:r>
              <a:rPr lang="uk-UA" sz="2400" b="1" dirty="0" err="1">
                <a:solidFill>
                  <a:srgbClr val="FFFF00"/>
                </a:solidFill>
              </a:rPr>
              <a:t>наномерів</a:t>
            </a:r>
            <a:r>
              <a:rPr lang="uk-UA" sz="2400" b="1" dirty="0">
                <a:solidFill>
                  <a:srgbClr val="FFFF00"/>
                </a:solidFill>
              </a:rPr>
              <a:t>) і </a:t>
            </a:r>
            <a:r>
              <a:rPr lang="uk-UA" sz="2400" b="1" dirty="0" err="1">
                <a:solidFill>
                  <a:srgbClr val="FFFF00"/>
                </a:solidFill>
              </a:rPr>
              <a:t>нанокластерів</a:t>
            </a:r>
            <a:r>
              <a:rPr lang="uk-UA" sz="2400" dirty="0">
                <a:solidFill>
                  <a:srgbClr val="FFFF00"/>
                </a:solidFill>
              </a:rPr>
              <a:t>. Розмір </a:t>
            </a:r>
            <a:r>
              <a:rPr lang="uk-UA" sz="2400" dirty="0" err="1">
                <a:solidFill>
                  <a:srgbClr val="FFFF00"/>
                </a:solidFill>
              </a:rPr>
              <a:t>наночасток</a:t>
            </a:r>
            <a:r>
              <a:rPr lang="uk-UA" sz="2400" dirty="0">
                <a:solidFill>
                  <a:srgbClr val="FFFF00"/>
                </a:solidFill>
              </a:rPr>
              <a:t> становить </a:t>
            </a:r>
            <a:r>
              <a:rPr lang="uk-UA" sz="2800" b="1" dirty="0">
                <a:solidFill>
                  <a:srgbClr val="FFFF00"/>
                </a:solidFill>
              </a:rPr>
              <a:t>0,02—0,075 мкм</a:t>
            </a:r>
            <a:r>
              <a:rPr lang="uk-UA" sz="2400" dirty="0"/>
              <a:t>, які за допомогою нанотехнологій рівномірно заповнюють простір між </a:t>
            </a:r>
            <a:r>
              <a:rPr lang="uk-UA" sz="2400" dirty="0" err="1"/>
              <a:t>нанокластерами</a:t>
            </a:r>
            <a:r>
              <a:rPr lang="uk-UA" sz="2400" dirty="0"/>
              <a:t>. Останні є частками відносно великого розміру — </a:t>
            </a:r>
            <a:r>
              <a:rPr lang="uk-UA" sz="2400" b="1" dirty="0">
                <a:solidFill>
                  <a:srgbClr val="FFFF00"/>
                </a:solidFill>
              </a:rPr>
              <a:t>до 1 мкм</a:t>
            </a:r>
            <a:r>
              <a:rPr lang="uk-UA" sz="2400" dirty="0"/>
              <a:t>, що утворюються </a:t>
            </a:r>
            <a:r>
              <a:rPr lang="uk-UA" sz="2400" dirty="0" err="1"/>
              <a:t>агломеруванням</a:t>
            </a:r>
            <a:r>
              <a:rPr lang="uk-UA" sz="2400" dirty="0"/>
              <a:t> (зли­панням) частини </a:t>
            </a:r>
            <a:r>
              <a:rPr lang="uk-UA" sz="2400" dirty="0" err="1"/>
              <a:t>наномерів</a:t>
            </a:r>
            <a:r>
              <a:rPr lang="uk-UA" sz="2400" dirty="0"/>
              <a:t> </a:t>
            </a:r>
            <a:endParaRPr lang="ru-RU" sz="2400" dirty="0"/>
          </a:p>
        </p:txBody>
      </p:sp>
      <p:pic>
        <p:nvPicPr>
          <p:cNvPr id="7170" name="Picture 2" descr="http://stom-portal.ru/images/stories/terapia/Materiali/kompozit/istin_na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4176464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524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923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Істинні </a:t>
            </a:r>
            <a:r>
              <a:rPr lang="uk-UA" dirty="0" err="1">
                <a:solidFill>
                  <a:srgbClr val="FFFF00"/>
                </a:solidFill>
              </a:rPr>
              <a:t>нанокомпозити</a:t>
            </a:r>
            <a:r>
              <a:rPr lang="uk-UA" dirty="0">
                <a:solidFill>
                  <a:srgbClr val="FFFF00"/>
                </a:solidFill>
              </a:rPr>
              <a:t> (</a:t>
            </a:r>
            <a:r>
              <a:rPr lang="uk-UA" dirty="0" err="1">
                <a:solidFill>
                  <a:srgbClr val="FFFF00"/>
                </a:solidFill>
              </a:rPr>
              <a:t>нанокластерні</a:t>
            </a:r>
            <a:r>
              <a:rPr lang="uk-UA" dirty="0">
                <a:solidFill>
                  <a:srgbClr val="FFFF00"/>
                </a:solidFill>
              </a:rPr>
              <a:t>)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771" y="1378511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В якості наповнювача використовується </a:t>
            </a:r>
            <a:r>
              <a:rPr lang="uk-UA" sz="2400" b="1" dirty="0">
                <a:solidFill>
                  <a:srgbClr val="FFFF00"/>
                </a:solidFill>
              </a:rPr>
              <a:t>кремнієво-цирконієвий</a:t>
            </a:r>
            <a:r>
              <a:rPr lang="uk-UA" sz="2400" dirty="0">
                <a:solidFill>
                  <a:srgbClr val="FFFF00"/>
                </a:solidFill>
              </a:rPr>
              <a:t> </a:t>
            </a:r>
            <a:r>
              <a:rPr lang="uk-UA" sz="2400" dirty="0"/>
              <a:t>наповнювач сферичної форми розміром від</a:t>
            </a:r>
          </a:p>
          <a:p>
            <a:r>
              <a:rPr lang="uk-UA" sz="2400" dirty="0"/>
              <a:t> </a:t>
            </a:r>
            <a:r>
              <a:rPr lang="uk-UA" sz="2800" b="1" dirty="0">
                <a:solidFill>
                  <a:srgbClr val="FFFF00"/>
                </a:solidFill>
              </a:rPr>
              <a:t>5 до 75 </a:t>
            </a:r>
            <a:r>
              <a:rPr lang="uk-UA" sz="2800" b="1" dirty="0" err="1">
                <a:solidFill>
                  <a:srgbClr val="FFFF00"/>
                </a:solidFill>
              </a:rPr>
              <a:t>нм</a:t>
            </a:r>
            <a:r>
              <a:rPr lang="uk-UA" sz="2400" dirty="0"/>
              <a:t>. Частина </a:t>
            </a:r>
            <a:r>
              <a:rPr lang="uk-UA" sz="2400" dirty="0" err="1"/>
              <a:t>часток-наномерів</a:t>
            </a:r>
            <a:r>
              <a:rPr lang="uk-UA" sz="2400" dirty="0"/>
              <a:t> об'єднані в комплекси — </a:t>
            </a:r>
            <a:r>
              <a:rPr lang="uk-UA" sz="2400" b="1" dirty="0" err="1">
                <a:solidFill>
                  <a:srgbClr val="FFFF00"/>
                </a:solidFill>
              </a:rPr>
              <a:t>нанокластери</a:t>
            </a:r>
            <a:r>
              <a:rPr lang="uk-UA" sz="2400" b="1" dirty="0"/>
              <a:t>.</a:t>
            </a:r>
            <a:r>
              <a:rPr lang="uk-UA" sz="2400" dirty="0"/>
              <a:t> Їх розмір варіює від </a:t>
            </a:r>
            <a:r>
              <a:rPr lang="uk-UA" sz="2800" b="1" dirty="0">
                <a:solidFill>
                  <a:srgbClr val="FFFF00"/>
                </a:solidFill>
              </a:rPr>
              <a:t>0,6 до 1,4 мікрон</a:t>
            </a:r>
            <a:r>
              <a:rPr lang="uk-UA" sz="2800" b="1" dirty="0"/>
              <a:t>, </a:t>
            </a:r>
            <a:r>
              <a:rPr lang="uk-UA" sz="2400" dirty="0"/>
              <a:t>що дозволяє наповнити матеріал до </a:t>
            </a:r>
            <a:r>
              <a:rPr lang="uk-UA" sz="2400" dirty="0">
                <a:solidFill>
                  <a:srgbClr val="FFFF00"/>
                </a:solidFill>
              </a:rPr>
              <a:t>78,5 % </a:t>
            </a:r>
            <a:r>
              <a:rPr lang="uk-UA" sz="2400" dirty="0"/>
              <a:t>по масі, що додає матеріалу високої міцності.</a:t>
            </a:r>
            <a:endParaRPr lang="ru-RU" sz="2400" dirty="0"/>
          </a:p>
        </p:txBody>
      </p:sp>
      <p:sp>
        <p:nvSpPr>
          <p:cNvPr id="5" name="AutoShape 2" descr="http://dentalshop.in/image/data/extra1/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dentalshop.in/image/data/extra1/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3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http://stom-portal.ru/images/stories/terapia/Materiali/kompozit/nanoko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11" y="4077073"/>
            <a:ext cx="40543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6470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97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Істинні </a:t>
            </a:r>
            <a:r>
              <a:rPr lang="uk-UA" dirty="0" err="1">
                <a:solidFill>
                  <a:srgbClr val="FFFF00"/>
                </a:solidFill>
              </a:rPr>
              <a:t>нанокомпозити</a:t>
            </a:r>
            <a:r>
              <a:rPr lang="uk-UA" dirty="0">
                <a:solidFill>
                  <a:srgbClr val="FFFF00"/>
                </a:solidFill>
              </a:rPr>
              <a:t> (</a:t>
            </a:r>
            <a:r>
              <a:rPr lang="uk-UA" dirty="0" err="1">
                <a:solidFill>
                  <a:srgbClr val="FFFF00"/>
                </a:solidFill>
              </a:rPr>
              <a:t>нанокластерні</a:t>
            </a:r>
            <a:r>
              <a:rPr lang="uk-UA" dirty="0">
                <a:solidFill>
                  <a:srgbClr val="FFFF00"/>
                </a:solidFill>
              </a:rPr>
              <a:t>)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133" y="1685109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Позитивні властивості істинних </a:t>
            </a:r>
            <a:r>
              <a:rPr lang="uk-UA" sz="2400" b="1" i="1" dirty="0" err="1">
                <a:solidFill>
                  <a:srgbClr val="99FF33"/>
                </a:solidFill>
              </a:rPr>
              <a:t>нанокомпозитів</a:t>
            </a:r>
            <a:r>
              <a:rPr lang="uk-UA" sz="2400" b="1" i="1" dirty="0">
                <a:solidFill>
                  <a:srgbClr val="99FF33"/>
                </a:solidFill>
              </a:rPr>
              <a:t>:</a:t>
            </a:r>
            <a:endParaRPr lang="ru-RU" sz="2400" dirty="0">
              <a:solidFill>
                <a:srgbClr val="99FF33"/>
              </a:solidFill>
            </a:endParaRPr>
          </a:p>
          <a:p>
            <a:pPr lvl="0"/>
            <a:r>
              <a:rPr lang="uk-UA" sz="2400" dirty="0" err="1"/>
              <a:t>-хороші</a:t>
            </a:r>
            <a:r>
              <a:rPr lang="uk-UA" sz="2400" dirty="0"/>
              <a:t> фізико-механічні властивості;</a:t>
            </a:r>
            <a:endParaRPr lang="ru-RU" sz="2400" dirty="0"/>
          </a:p>
          <a:p>
            <a:pPr lvl="0"/>
            <a:r>
              <a:rPr lang="uk-UA" sz="2400" dirty="0" err="1"/>
              <a:t>-низька</a:t>
            </a:r>
            <a:r>
              <a:rPr lang="uk-UA" sz="2400" dirty="0"/>
              <a:t> полімеризаційна усадка;</a:t>
            </a:r>
            <a:endParaRPr lang="ru-RU" sz="2400" dirty="0"/>
          </a:p>
          <a:p>
            <a:pPr lvl="0"/>
            <a:r>
              <a:rPr lang="uk-UA" sz="2400" dirty="0" err="1"/>
              <a:t>-висока</a:t>
            </a:r>
            <a:r>
              <a:rPr lang="uk-UA" sz="2400" dirty="0"/>
              <a:t> міцність, стійкість до </a:t>
            </a:r>
            <a:r>
              <a:rPr lang="uk-UA" sz="2400" dirty="0" err="1"/>
              <a:t>відламу</a:t>
            </a:r>
            <a:r>
              <a:rPr lang="uk-UA" sz="2400" dirty="0"/>
              <a:t>;</a:t>
            </a:r>
            <a:endParaRPr lang="ru-RU" sz="2400" dirty="0"/>
          </a:p>
          <a:p>
            <a:pPr lvl="0"/>
            <a:r>
              <a:rPr lang="uk-UA" sz="2400" dirty="0" err="1"/>
              <a:t>-високе</a:t>
            </a:r>
            <a:r>
              <a:rPr lang="uk-UA" sz="2400" dirty="0"/>
              <a:t> полірування поверхні до «сухого блиску»;</a:t>
            </a:r>
            <a:endParaRPr lang="ru-RU" sz="2400" dirty="0"/>
          </a:p>
          <a:p>
            <a:pPr lvl="0"/>
            <a:r>
              <a:rPr lang="uk-UA" sz="2400" dirty="0" err="1"/>
              <a:t>-збереження</a:t>
            </a:r>
            <a:r>
              <a:rPr lang="uk-UA" sz="2400" dirty="0"/>
              <a:t> «сухого блиску» протягом тривалого часу;</a:t>
            </a:r>
            <a:endParaRPr lang="ru-RU" sz="2400" dirty="0"/>
          </a:p>
          <a:p>
            <a:pPr lvl="0"/>
            <a:r>
              <a:rPr lang="uk-UA" sz="2400" dirty="0" err="1"/>
              <a:t>-висока</a:t>
            </a:r>
            <a:r>
              <a:rPr lang="uk-UA" sz="2400" dirty="0"/>
              <a:t> стійкість до абразивного зносу;</a:t>
            </a:r>
            <a:endParaRPr lang="ru-RU" sz="2400" dirty="0"/>
          </a:p>
          <a:p>
            <a:pPr lvl="0"/>
            <a:r>
              <a:rPr lang="uk-UA" sz="2400" dirty="0" err="1"/>
              <a:t>-висока</a:t>
            </a:r>
            <a:r>
              <a:rPr lang="uk-UA" sz="2400" dirty="0"/>
              <a:t> стійкість кольору;</a:t>
            </a:r>
            <a:endParaRPr lang="ru-RU" sz="2400" dirty="0"/>
          </a:p>
          <a:p>
            <a:pPr lvl="0"/>
            <a:r>
              <a:rPr lang="uk-UA" dirty="0" err="1"/>
              <a:t>-</a:t>
            </a:r>
            <a:r>
              <a:rPr lang="uk-UA" sz="2400" dirty="0" err="1"/>
              <a:t>висока</a:t>
            </a:r>
            <a:r>
              <a:rPr lang="uk-UA" sz="2400" dirty="0"/>
              <a:t> естетичність;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132" y="4941168"/>
            <a:ext cx="4741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</a:t>
            </a:r>
            <a:r>
              <a:rPr lang="ru-RU" sz="2400" dirty="0" err="1"/>
              <a:t>рентгеноконтрастність</a:t>
            </a:r>
            <a:r>
              <a:rPr lang="ru-RU" sz="2400" dirty="0"/>
              <a:t>;</a:t>
            </a:r>
          </a:p>
          <a:p>
            <a:r>
              <a:rPr lang="ru-RU" sz="2400" dirty="0"/>
              <a:t>-</a:t>
            </a:r>
            <a:r>
              <a:rPr lang="ru-RU" sz="2400" dirty="0" err="1"/>
              <a:t>відмінніт</a:t>
            </a:r>
            <a:r>
              <a:rPr lang="ru-RU" sz="2400" dirty="0"/>
              <a:t> </a:t>
            </a:r>
            <a:r>
              <a:rPr lang="ru-RU" sz="2400" dirty="0" err="1"/>
              <a:t>маніпуляційні</a:t>
            </a:r>
            <a:r>
              <a:rPr lang="ru-RU" sz="2400" dirty="0"/>
              <a:t> характеристики.</a:t>
            </a:r>
          </a:p>
        </p:txBody>
      </p:sp>
    </p:spTree>
    <p:extLst>
      <p:ext uri="{BB962C8B-B14F-4D97-AF65-F5344CB8AC3E}">
        <p14:creationId xmlns:p14="http://schemas.microsoft.com/office/powerpoint/2010/main" val="11167220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Істинні </a:t>
            </a:r>
            <a:r>
              <a:rPr lang="uk-UA" dirty="0" err="1">
                <a:solidFill>
                  <a:srgbClr val="FFFF00"/>
                </a:solidFill>
              </a:rPr>
              <a:t>нанокомпозити</a:t>
            </a:r>
            <a:r>
              <a:rPr lang="uk-UA" dirty="0">
                <a:solidFill>
                  <a:srgbClr val="FFFF00"/>
                </a:solidFill>
              </a:rPr>
              <a:t> (</a:t>
            </a:r>
            <a:r>
              <a:rPr lang="uk-UA" dirty="0" err="1">
                <a:solidFill>
                  <a:srgbClr val="FFFF00"/>
                </a:solidFill>
              </a:rPr>
              <a:t>нанокластерні</a:t>
            </a:r>
            <a:r>
              <a:rPr lang="uk-UA" dirty="0">
                <a:solidFill>
                  <a:srgbClr val="FFFF00"/>
                </a:solidFill>
              </a:rPr>
              <a:t>)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1683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99FF33"/>
                </a:solidFill>
              </a:rPr>
              <a:t>Показання</a:t>
            </a:r>
            <a:r>
              <a:rPr lang="ru-RU" sz="2400" b="1" i="1" dirty="0">
                <a:solidFill>
                  <a:srgbClr val="99FF33"/>
                </a:solidFill>
              </a:rPr>
              <a:t> до </a:t>
            </a:r>
            <a:r>
              <a:rPr lang="ru-RU" sz="2400" b="1" i="1" dirty="0" err="1">
                <a:solidFill>
                  <a:srgbClr val="99FF33"/>
                </a:solidFill>
              </a:rPr>
              <a:t>застосування</a:t>
            </a:r>
            <a:r>
              <a:rPr lang="ru-RU" sz="2400" b="1" i="1" dirty="0">
                <a:solidFill>
                  <a:srgbClr val="99FF33"/>
                </a:solidFill>
              </a:rPr>
              <a:t> </a:t>
            </a:r>
            <a:r>
              <a:rPr lang="ru-RU" sz="2400" b="1" i="1" dirty="0" err="1">
                <a:solidFill>
                  <a:srgbClr val="99FF33"/>
                </a:solidFill>
              </a:rPr>
              <a:t>істинних</a:t>
            </a:r>
            <a:r>
              <a:rPr lang="ru-RU" sz="2400" b="1" i="1" dirty="0">
                <a:solidFill>
                  <a:srgbClr val="99FF33"/>
                </a:solidFill>
              </a:rPr>
              <a:t> </a:t>
            </a:r>
            <a:r>
              <a:rPr lang="ru-RU" sz="2400" b="1" i="1" dirty="0" err="1">
                <a:solidFill>
                  <a:srgbClr val="99FF33"/>
                </a:solidFill>
              </a:rPr>
              <a:t>нанокомпозитів</a:t>
            </a:r>
            <a:r>
              <a:rPr lang="ru-RU" sz="2400" b="1" i="1" dirty="0">
                <a:solidFill>
                  <a:srgbClr val="99FF33"/>
                </a:solidFill>
              </a:rPr>
              <a:t>.</a:t>
            </a:r>
          </a:p>
          <a:p>
            <a:r>
              <a:rPr lang="ru-RU" sz="2400" dirty="0"/>
              <a:t>1.Порожнини І, </a:t>
            </a:r>
            <a:r>
              <a:rPr lang="en-US" sz="2400" dirty="0"/>
              <a:t>II, III, IV, V, VI </a:t>
            </a:r>
            <a:r>
              <a:rPr lang="ru-RU" sz="2400" dirty="0" err="1"/>
              <a:t>класів</a:t>
            </a:r>
            <a:r>
              <a:rPr lang="ru-RU" sz="2400" dirty="0"/>
              <a:t> за </a:t>
            </a:r>
            <a:r>
              <a:rPr lang="ru-RU" sz="2400" dirty="0" err="1"/>
              <a:t>Блеком</a:t>
            </a:r>
            <a:r>
              <a:rPr lang="ru-RU" sz="2400" dirty="0"/>
              <a:t>.</a:t>
            </a:r>
          </a:p>
          <a:p>
            <a:r>
              <a:rPr lang="ru-RU" sz="2400" dirty="0"/>
              <a:t>2.Некаріозні </a:t>
            </a:r>
            <a:r>
              <a:rPr lang="ru-RU" sz="2400" dirty="0" err="1"/>
              <a:t>дефекти</a:t>
            </a:r>
            <a:r>
              <a:rPr lang="ru-RU" sz="2400" dirty="0"/>
              <a:t> </a:t>
            </a:r>
            <a:r>
              <a:rPr lang="ru-RU" sz="2400" dirty="0" err="1"/>
              <a:t>твердих</a:t>
            </a:r>
            <a:r>
              <a:rPr lang="ru-RU" sz="2400" dirty="0"/>
              <a:t> тканин </a:t>
            </a:r>
            <a:r>
              <a:rPr lang="ru-RU" sz="2400" dirty="0" err="1"/>
              <a:t>зубів</a:t>
            </a:r>
            <a:r>
              <a:rPr lang="ru-RU" sz="2400" dirty="0"/>
              <a:t>.</a:t>
            </a:r>
          </a:p>
          <a:p>
            <a:r>
              <a:rPr lang="ru-RU" sz="2400" dirty="0"/>
              <a:t>3.Корекція </a:t>
            </a:r>
            <a:r>
              <a:rPr lang="ru-RU" sz="2400" dirty="0" err="1"/>
              <a:t>форми</a:t>
            </a:r>
            <a:r>
              <a:rPr lang="ru-RU" sz="2400" dirty="0"/>
              <a:t>, </a:t>
            </a:r>
            <a:r>
              <a:rPr lang="ru-RU" sz="2400" dirty="0" err="1"/>
              <a:t>розміру</a:t>
            </a:r>
            <a:r>
              <a:rPr lang="ru-RU" sz="2400" dirty="0"/>
              <a:t>, </a:t>
            </a:r>
            <a:r>
              <a:rPr lang="ru-RU" sz="2400" dirty="0" err="1"/>
              <a:t>положення</a:t>
            </a:r>
            <a:r>
              <a:rPr lang="ru-RU" sz="2400" dirty="0"/>
              <a:t> і </a:t>
            </a:r>
            <a:r>
              <a:rPr lang="ru-RU" sz="2400" dirty="0" err="1"/>
              <a:t>кольору</a:t>
            </a:r>
            <a:r>
              <a:rPr lang="ru-RU" sz="2400" dirty="0"/>
              <a:t> </a:t>
            </a:r>
            <a:r>
              <a:rPr lang="ru-RU" sz="2400" dirty="0" err="1"/>
              <a:t>зубів</a:t>
            </a:r>
            <a:r>
              <a:rPr lang="ru-RU" sz="2400" dirty="0"/>
              <a:t>.</a:t>
            </a:r>
          </a:p>
          <a:p>
            <a:r>
              <a:rPr lang="ru-RU" sz="2400" dirty="0"/>
              <a:t>4.Непрямі </a:t>
            </a:r>
            <a:r>
              <a:rPr lang="ru-RU" sz="2400" dirty="0" err="1"/>
              <a:t>композитні</a:t>
            </a:r>
            <a:r>
              <a:rPr lang="ru-RU" sz="2400" dirty="0"/>
              <a:t> </a:t>
            </a:r>
            <a:r>
              <a:rPr lang="ru-RU" sz="2400" dirty="0" err="1"/>
              <a:t>реставрації</a:t>
            </a:r>
            <a:r>
              <a:rPr lang="ru-RU" sz="2400" dirty="0"/>
              <a:t> — вкладки, </a:t>
            </a:r>
            <a:r>
              <a:rPr lang="ru-RU" sz="2400" dirty="0" err="1"/>
              <a:t>вініри</a:t>
            </a:r>
            <a:r>
              <a:rPr lang="ru-RU" sz="2400" dirty="0"/>
              <a:t>.</a:t>
            </a:r>
          </a:p>
          <a:p>
            <a:r>
              <a:rPr lang="ru-RU" sz="2400" dirty="0"/>
              <a:t>5.Моделювання </a:t>
            </a:r>
            <a:r>
              <a:rPr lang="ru-RU" sz="2400" dirty="0" err="1"/>
              <a:t>кукси</a:t>
            </a:r>
            <a:r>
              <a:rPr lang="ru-RU" sz="2400" dirty="0"/>
              <a:t> зуба </a:t>
            </a:r>
            <a:r>
              <a:rPr lang="ru-RU" sz="2400" dirty="0" err="1"/>
              <a:t>під</a:t>
            </a:r>
            <a:r>
              <a:rPr lang="ru-RU" sz="2400" dirty="0"/>
              <a:t> коронку.</a:t>
            </a:r>
          </a:p>
          <a:p>
            <a:r>
              <a:rPr lang="ru-RU" sz="2400" dirty="0"/>
              <a:t>6.Шинування </a:t>
            </a:r>
            <a:r>
              <a:rPr lang="ru-RU" sz="2400" dirty="0" err="1"/>
              <a:t>рухомих</a:t>
            </a:r>
            <a:r>
              <a:rPr lang="ru-RU" sz="2400" dirty="0"/>
              <a:t> </a:t>
            </a:r>
            <a:r>
              <a:rPr lang="ru-RU" sz="2400" dirty="0" err="1"/>
              <a:t>зубів</a:t>
            </a:r>
            <a:r>
              <a:rPr lang="ru-RU" sz="2400" dirty="0"/>
              <a:t> при </a:t>
            </a:r>
            <a:r>
              <a:rPr lang="ru-RU" sz="2400" dirty="0" err="1"/>
              <a:t>захворюваннях</a:t>
            </a:r>
            <a:r>
              <a:rPr lang="ru-RU" sz="2400" dirty="0"/>
              <a:t> тканин пародонта.</a:t>
            </a:r>
          </a:p>
          <a:p>
            <a:r>
              <a:rPr lang="ru-RU" sz="2400" dirty="0"/>
              <a:t>7.Інвазивна </a:t>
            </a:r>
            <a:r>
              <a:rPr lang="ru-RU" sz="2400" dirty="0" err="1"/>
              <a:t>герметизація</a:t>
            </a:r>
            <a:r>
              <a:rPr lang="ru-RU" sz="2400" dirty="0"/>
              <a:t> </a:t>
            </a:r>
            <a:r>
              <a:rPr lang="ru-RU" sz="2400" dirty="0" err="1"/>
              <a:t>фісур</a:t>
            </a:r>
            <a:r>
              <a:rPr lang="ru-RU" sz="2400" dirty="0"/>
              <a:t> і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анатомічних</a:t>
            </a:r>
            <a:r>
              <a:rPr lang="ru-RU" sz="2400" dirty="0"/>
              <a:t> </a:t>
            </a:r>
            <a:r>
              <a:rPr lang="ru-RU" sz="2400" dirty="0" err="1"/>
              <a:t>заглиблень</a:t>
            </a:r>
            <a:r>
              <a:rPr lang="ru-RU" sz="2400" dirty="0"/>
              <a:t> </a:t>
            </a:r>
            <a:r>
              <a:rPr lang="ru-RU" sz="2400" dirty="0" err="1"/>
              <a:t>зубів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2521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33" y="2857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Істинні </a:t>
            </a:r>
            <a:r>
              <a:rPr lang="uk-UA" dirty="0" err="1">
                <a:solidFill>
                  <a:srgbClr val="FFFF00"/>
                </a:solidFill>
              </a:rPr>
              <a:t>нанокомпозити</a:t>
            </a:r>
            <a:r>
              <a:rPr lang="uk-UA" dirty="0">
                <a:solidFill>
                  <a:srgbClr val="FFFF00"/>
                </a:solidFill>
              </a:rPr>
              <a:t> (</a:t>
            </a:r>
            <a:r>
              <a:rPr lang="uk-UA" dirty="0" err="1">
                <a:solidFill>
                  <a:srgbClr val="FFFF00"/>
                </a:solidFill>
              </a:rPr>
              <a:t>нанокластерні</a:t>
            </a:r>
            <a:r>
              <a:rPr lang="uk-UA" dirty="0">
                <a:solidFill>
                  <a:srgbClr val="FFFF00"/>
                </a:solidFill>
              </a:rPr>
              <a:t>)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317" y="141277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/>
              <a:t>Представники</a:t>
            </a:r>
          </a:p>
          <a:p>
            <a:r>
              <a:rPr lang="uk-UA" sz="2000" dirty="0"/>
              <a:t> </a:t>
            </a:r>
            <a:r>
              <a:rPr lang="en-US" sz="2000" dirty="0" err="1"/>
              <a:t>Filtec</a:t>
            </a:r>
            <a:r>
              <a:rPr lang="en-US" sz="2000" dirty="0"/>
              <a:t> Supreme</a:t>
            </a:r>
            <a:r>
              <a:rPr lang="uk-UA" sz="2000" dirty="0"/>
              <a:t> ХТ (ЗМ Е</a:t>
            </a:r>
            <a:r>
              <a:rPr lang="en-US" sz="2000" dirty="0"/>
              <a:t>S</a:t>
            </a:r>
            <a:r>
              <a:rPr lang="uk-UA" sz="2000" dirty="0"/>
              <a:t>РЕ),</a:t>
            </a:r>
          </a:p>
          <a:p>
            <a:r>
              <a:rPr lang="en-US" sz="2000" dirty="0" err="1"/>
              <a:t>Filtek</a:t>
            </a:r>
            <a:r>
              <a:rPr lang="en-US" sz="2000" dirty="0"/>
              <a:t> Ultimate</a:t>
            </a:r>
            <a:r>
              <a:rPr lang="ru-RU" sz="2000" dirty="0"/>
              <a:t> (</a:t>
            </a:r>
            <a:r>
              <a:rPr lang="uk-UA" sz="2000" dirty="0"/>
              <a:t>ЗМ Е</a:t>
            </a:r>
            <a:r>
              <a:rPr lang="en-US" sz="2000" dirty="0"/>
              <a:t>S</a:t>
            </a:r>
            <a:r>
              <a:rPr lang="uk-UA" sz="2000" dirty="0"/>
              <a:t>РЕ).</a:t>
            </a:r>
          </a:p>
          <a:p>
            <a:r>
              <a:rPr lang="en-US" sz="2000" dirty="0"/>
              <a:t>Enamel  Plus(</a:t>
            </a:r>
            <a:r>
              <a:rPr lang="en-US" sz="2000" dirty="0" err="1"/>
              <a:t>Micelium</a:t>
            </a:r>
            <a:r>
              <a:rPr lang="en-US" sz="2000" dirty="0"/>
              <a:t>). </a:t>
            </a:r>
            <a:endParaRPr lang="uk-UA" sz="2000" dirty="0"/>
          </a:p>
          <a:p>
            <a:r>
              <a:rPr lang="en-US" sz="2000" dirty="0" err="1"/>
              <a:t>Sagen</a:t>
            </a:r>
            <a:r>
              <a:rPr lang="en-US" sz="2000" dirty="0"/>
              <a:t> balance(</a:t>
            </a:r>
            <a:r>
              <a:rPr lang="en-US" sz="2000" dirty="0" err="1"/>
              <a:t>Sagadent</a:t>
            </a:r>
            <a:r>
              <a:rPr lang="uk-UA" sz="2000" dirty="0"/>
              <a:t>)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Estelite</a:t>
            </a:r>
            <a:r>
              <a:rPr lang="en-US" sz="2000" dirty="0"/>
              <a:t> </a:t>
            </a:r>
            <a:r>
              <a:rPr lang="en-US" sz="2000" dirty="0" err="1"/>
              <a:t>Asteria</a:t>
            </a:r>
            <a:r>
              <a:rPr lang="uk-UA" sz="2000" dirty="0"/>
              <a:t>(</a:t>
            </a:r>
            <a:r>
              <a:rPr lang="en-US" sz="2000" dirty="0" err="1"/>
              <a:t>Tokiyama</a:t>
            </a:r>
            <a:r>
              <a:rPr lang="en-US" sz="2000" dirty="0"/>
              <a:t> dental)</a:t>
            </a:r>
            <a:endParaRPr lang="ru-RU" sz="2000" dirty="0"/>
          </a:p>
        </p:txBody>
      </p:sp>
      <p:pic>
        <p:nvPicPr>
          <p:cNvPr id="12292" name="Picture 4" descr="http://cdn1.sellbe.com/p16/s-16086/product/21/699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77171"/>
            <a:ext cx="3240361" cy="235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micerium.dental-sibir.ru/sites/micerium.dental-sibir.ru/files/products/kits/enamel-hfo-15-o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00" y="1277061"/>
            <a:ext cx="2911784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solo-trade.ru/wa-data/public/shop/products/38/55/15538/images/4597/4597.4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57" y="4819685"/>
            <a:ext cx="29146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images.ua.prom.st/332412594_w640_h640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59" y="3413174"/>
            <a:ext cx="2469774" cy="15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im0-tub-ua.yandex.net/i?id=02b15399686f208330a32f30b2a9ef18&amp;n=33&amp;h=215&amp;w=3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13174"/>
            <a:ext cx="2304256" cy="17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966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Рідкі композити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Рідкі композити є </a:t>
            </a:r>
            <a:r>
              <a:rPr lang="uk-UA" sz="2800" b="1" dirty="0"/>
              <a:t>слабко наповненими </a:t>
            </a:r>
            <a:r>
              <a:rPr lang="uk-UA" sz="2400" dirty="0"/>
              <a:t>матеріалами, що виготовляються на основі модифікованої полімерної матриці, до складу якої входять надзвичайно рідкі смоли і в більшості матеріалів — </a:t>
            </a:r>
            <a:r>
              <a:rPr lang="uk-UA" sz="2800" b="1" dirty="0" err="1">
                <a:solidFill>
                  <a:srgbClr val="FFFF00"/>
                </a:solidFill>
              </a:rPr>
              <a:t>нано-</a:t>
            </a:r>
            <a:r>
              <a:rPr lang="uk-UA" sz="2800" b="1" dirty="0">
                <a:solidFill>
                  <a:srgbClr val="FFFF00"/>
                </a:solidFill>
              </a:rPr>
              <a:t> або </a:t>
            </a:r>
            <a:r>
              <a:rPr lang="uk-UA" sz="2800" b="1" dirty="0" err="1">
                <a:solidFill>
                  <a:srgbClr val="FFFF00"/>
                </a:solidFill>
              </a:rPr>
              <a:t>мікрогібридний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400" dirty="0"/>
              <a:t>неорганічний на­повнювач, ступінь наповненості яким становить </a:t>
            </a:r>
            <a:r>
              <a:rPr lang="uk-UA" sz="2800" b="1" dirty="0">
                <a:solidFill>
                  <a:srgbClr val="FFFF00"/>
                </a:solidFill>
              </a:rPr>
              <a:t>55—60% </a:t>
            </a:r>
            <a:r>
              <a:rPr lang="uk-UA" sz="2400" dirty="0"/>
              <a:t>за масою. Матеріал має </a:t>
            </a:r>
            <a:r>
              <a:rPr lang="uk-UA" sz="2400" dirty="0">
                <a:solidFill>
                  <a:srgbClr val="FFFF00"/>
                </a:solidFill>
              </a:rPr>
              <a:t>низький модуль пружності</a:t>
            </a:r>
            <a:r>
              <a:rPr lang="uk-UA" sz="2400" dirty="0"/>
              <a:t>, здатний компенсувати стрес при полімеризації внас­лідок </a:t>
            </a:r>
            <a:r>
              <a:rPr lang="uk-UA" sz="2400" dirty="0">
                <a:solidFill>
                  <a:srgbClr val="FFFF00"/>
                </a:solidFill>
              </a:rPr>
              <a:t>власної внутрішньої еластичної деформації,</a:t>
            </a:r>
            <a:r>
              <a:rPr lang="uk-UA" sz="2400" dirty="0"/>
              <a:t> добре проникає в дефекти карі­озної порожнини, надійно заповнює </a:t>
            </a:r>
            <a:r>
              <a:rPr lang="uk-UA" sz="2400" dirty="0" err="1"/>
              <a:t>піднутріння</a:t>
            </a:r>
            <a:r>
              <a:rPr lang="uk-UA" sz="2400" dirty="0"/>
              <a:t> найдрібніших розмірів. У стома­тологічній практиці рідкі композити застосовують з 1997 р. і нині залишаються найчастіше використовуваними </a:t>
            </a:r>
            <a:r>
              <a:rPr lang="uk-UA" sz="2400" dirty="0" err="1"/>
              <a:t>пломбувальними</a:t>
            </a:r>
            <a:r>
              <a:rPr lang="uk-UA" sz="2400" dirty="0"/>
              <a:t> матеріалам.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22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Вимоги до матеріалів для пломбування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02" y="1700808"/>
            <a:ext cx="8666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 err="1"/>
              <a:t>протикаріозна</a:t>
            </a:r>
            <a:r>
              <a:rPr lang="uk-UA" sz="2400" dirty="0"/>
              <a:t> дія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низька теплопровідність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ідентичний тканинами зуба коефіцієнт теплового розширення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 err="1"/>
              <a:t>рентгенконтрастність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достатня пластичність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значний термін придатності,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зручне зберігання та транспортування.</a:t>
            </a:r>
            <a:endParaRPr lang="ru-RU" sz="2400" dirty="0"/>
          </a:p>
        </p:txBody>
      </p:sp>
      <p:pic>
        <p:nvPicPr>
          <p:cNvPr id="1026" name="Picture 2" descr="E:\65445257374461373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11" y="4608512"/>
            <a:ext cx="308992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1422338418_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66572"/>
            <a:ext cx="2673846" cy="245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0632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Рідкі композити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805" y="908720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Позитивні властивості рідких композитів</a:t>
            </a:r>
            <a:r>
              <a:rPr lang="uk-UA" sz="2400" b="1" i="1" dirty="0"/>
              <a:t>:</a:t>
            </a:r>
            <a:endParaRPr lang="ru-RU" sz="2400" dirty="0"/>
          </a:p>
          <a:p>
            <a:pPr lvl="0"/>
            <a:r>
              <a:rPr lang="en-US" sz="2400" dirty="0"/>
              <a:t>-</a:t>
            </a:r>
            <a:r>
              <a:rPr lang="uk-UA" sz="2400" dirty="0"/>
              <a:t>легкість уведення в каріозну порожнину;</a:t>
            </a:r>
            <a:endParaRPr lang="ru-RU" sz="2400" dirty="0"/>
          </a:p>
          <a:p>
            <a:pPr lvl="0"/>
            <a:r>
              <a:rPr lang="en-US" sz="2400" dirty="0"/>
              <a:t>-</a:t>
            </a:r>
            <a:r>
              <a:rPr lang="uk-UA" sz="2400" dirty="0"/>
              <a:t>висока </a:t>
            </a:r>
            <a:r>
              <a:rPr lang="uk-UA" sz="2400" b="1" dirty="0">
                <a:solidFill>
                  <a:srgbClr val="FFFF00"/>
                </a:solidFill>
              </a:rPr>
              <a:t>плинність</a:t>
            </a:r>
            <a:r>
              <a:rPr lang="uk-UA" sz="2400" dirty="0"/>
              <a:t> при введенні зі шприца під тиском і під час обробки;</a:t>
            </a:r>
            <a:endParaRPr lang="ru-RU" sz="2400" dirty="0"/>
          </a:p>
          <a:p>
            <a:pPr lvl="0"/>
            <a:r>
              <a:rPr lang="en-US" sz="2400" dirty="0"/>
              <a:t>-</a:t>
            </a:r>
            <a:r>
              <a:rPr lang="uk-UA" sz="2400" dirty="0"/>
              <a:t>хороше заповнення порожнин із складним внутрішнім</a:t>
            </a:r>
            <a:r>
              <a:rPr lang="en-US" sz="2400" dirty="0"/>
              <a:t> </a:t>
            </a:r>
            <a:r>
              <a:rPr lang="uk-UA" sz="2400" dirty="0"/>
              <a:t>рельєфом (</a:t>
            </a:r>
            <a:r>
              <a:rPr lang="uk-UA" sz="2400" dirty="0" err="1"/>
              <a:t>тонельна</a:t>
            </a:r>
            <a:r>
              <a:rPr lang="uk-UA" sz="2400" dirty="0"/>
              <a:t> реставрація)</a:t>
            </a:r>
            <a:endParaRPr lang="ru-RU" sz="2400" dirty="0"/>
          </a:p>
          <a:p>
            <a:pPr lvl="0"/>
            <a:r>
              <a:rPr lang="en-US" sz="2400" dirty="0"/>
              <a:t>-</a:t>
            </a:r>
            <a:r>
              <a:rPr lang="uk-UA" sz="2400" dirty="0"/>
              <a:t>висока </a:t>
            </a:r>
            <a:r>
              <a:rPr lang="uk-UA" sz="2400" b="1" dirty="0" err="1">
                <a:solidFill>
                  <a:srgbClr val="FFFF00"/>
                </a:solidFill>
              </a:rPr>
              <a:t>тискотропність</a:t>
            </a:r>
            <a:r>
              <a:rPr lang="uk-UA" sz="2400" dirty="0"/>
              <a:t> — здатність під тиском рівномірно розтікатися по</a:t>
            </a:r>
            <a:r>
              <a:rPr lang="en-US" sz="2400" dirty="0"/>
              <a:t> </a:t>
            </a:r>
            <a:r>
              <a:rPr lang="uk-UA" sz="2400" dirty="0"/>
              <a:t>стінках порожнини з утворенням тонкої плівки, а після усунення тиску зберігати</a:t>
            </a:r>
            <a:r>
              <a:rPr lang="en-US" sz="2400" dirty="0"/>
              <a:t> </a:t>
            </a:r>
            <a:r>
              <a:rPr lang="uk-UA" sz="2400" dirty="0"/>
              <a:t>задану форму;</a:t>
            </a:r>
            <a:endParaRPr lang="ru-RU" sz="2400" dirty="0"/>
          </a:p>
          <a:p>
            <a:pPr lvl="0"/>
            <a:r>
              <a:rPr lang="en-US" sz="2400" dirty="0"/>
              <a:t>-</a:t>
            </a:r>
            <a:r>
              <a:rPr lang="uk-UA" sz="2400" dirty="0"/>
              <a:t>висока </a:t>
            </a:r>
            <a:r>
              <a:rPr lang="uk-UA" sz="2400" b="1" dirty="0">
                <a:solidFill>
                  <a:srgbClr val="FFFF00"/>
                </a:solidFill>
              </a:rPr>
              <a:t>еластичність;</a:t>
            </a:r>
            <a:endParaRPr lang="ru-RU" sz="2400" b="1" dirty="0">
              <a:solidFill>
                <a:srgbClr val="FFFF00"/>
              </a:solidFill>
            </a:endParaRPr>
          </a:p>
          <a:p>
            <a:pPr lvl="0"/>
            <a:r>
              <a:rPr lang="en-US" sz="2400" dirty="0"/>
              <a:t>-</a:t>
            </a:r>
            <a:r>
              <a:rPr lang="uk-UA" sz="2400" dirty="0"/>
              <a:t>здатність </a:t>
            </a:r>
            <a:r>
              <a:rPr lang="uk-UA" sz="2400" b="1" dirty="0">
                <a:solidFill>
                  <a:srgbClr val="FFFF00"/>
                </a:solidFill>
              </a:rPr>
              <a:t>компенсувати напруження</a:t>
            </a:r>
            <a:r>
              <a:rPr lang="uk-UA" sz="2400" dirty="0"/>
              <a:t>, що виникають на межі </a:t>
            </a:r>
            <a:r>
              <a:rPr lang="uk-UA" sz="2400" dirty="0" err="1"/>
              <a:t>пломбувального</a:t>
            </a:r>
            <a:r>
              <a:rPr lang="uk-UA" sz="2400" dirty="0"/>
              <a:t> матеріалу з тканинами зуба в процесі полімеризаційної усадки й </a:t>
            </a:r>
            <a:r>
              <a:rPr lang="uk-UA" sz="2400" dirty="0" err="1"/>
              <a:t>оклюзійних</a:t>
            </a:r>
            <a:r>
              <a:rPr lang="en-US" sz="2400" dirty="0"/>
              <a:t> </a:t>
            </a:r>
            <a:r>
              <a:rPr lang="uk-UA" sz="2400" dirty="0"/>
              <a:t>навантажень;</a:t>
            </a:r>
            <a:endParaRPr lang="ru-RU" sz="2400" dirty="0"/>
          </a:p>
          <a:p>
            <a:pPr lvl="0"/>
            <a:r>
              <a:rPr lang="en-US" sz="2400" dirty="0"/>
              <a:t>-</a:t>
            </a:r>
            <a:r>
              <a:rPr lang="uk-UA" sz="2400" dirty="0"/>
              <a:t>достатня естетичність;</a:t>
            </a:r>
            <a:endParaRPr lang="ru-RU" sz="2400" dirty="0"/>
          </a:p>
          <a:p>
            <a:r>
              <a:rPr lang="en-US" sz="2400" dirty="0"/>
              <a:t>-</a:t>
            </a:r>
            <a:r>
              <a:rPr lang="uk-UA" sz="2400" dirty="0"/>
              <a:t>висока </a:t>
            </a:r>
            <a:r>
              <a:rPr lang="uk-UA" sz="2400" dirty="0" err="1"/>
              <a:t>рентгеноконтрастність</a:t>
            </a:r>
            <a:r>
              <a:rPr lang="uk-UA" sz="2400" dirty="0"/>
              <a:t>.</a:t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5389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Рідкі композити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i="1" dirty="0">
                <a:solidFill>
                  <a:srgbClr val="CCFF33"/>
                </a:solidFill>
              </a:rPr>
              <a:t>Негативні властивості рідких композитів:</a:t>
            </a:r>
            <a:endParaRPr lang="ru-RU" sz="2400" b="1" i="1" dirty="0">
              <a:solidFill>
                <a:srgbClr val="CCFF33"/>
              </a:solidFill>
            </a:endParaRPr>
          </a:p>
          <a:p>
            <a:pPr lvl="0"/>
            <a:r>
              <a:rPr lang="en-US" sz="2400" dirty="0"/>
              <a:t>-</a:t>
            </a:r>
            <a:r>
              <a:rPr lang="uk-UA" sz="2400" dirty="0"/>
              <a:t>недостатня механічна міцність;</a:t>
            </a:r>
            <a:endParaRPr lang="ru-RU" sz="2400" dirty="0"/>
          </a:p>
          <a:p>
            <a:r>
              <a:rPr lang="ru-RU" sz="2400" dirty="0"/>
              <a:t> </a:t>
            </a:r>
            <a:r>
              <a:rPr lang="en-US" sz="2400" dirty="0"/>
              <a:t>-</a:t>
            </a:r>
            <a:r>
              <a:rPr lang="uk-UA" sz="2400" dirty="0"/>
              <a:t>значна полімеризаційна усадка (4—6%), яку можна компенсувати шляхом</a:t>
            </a:r>
            <a:r>
              <a:rPr lang="en-US" sz="2400" dirty="0"/>
              <a:t> </a:t>
            </a:r>
            <a:r>
              <a:rPr lang="uk-UA" sz="2400" dirty="0"/>
              <a:t>внесенням матеріалу шарами, не більше 0,5 мм завтовшки;</a:t>
            </a:r>
            <a:endParaRPr lang="ru-RU" sz="2400" dirty="0"/>
          </a:p>
          <a:p>
            <a:pPr lvl="0"/>
            <a:r>
              <a:rPr lang="en-US" sz="2400" dirty="0"/>
              <a:t>-</a:t>
            </a:r>
            <a:r>
              <a:rPr lang="uk-UA" sz="2400" dirty="0"/>
              <a:t>недостатні естетичність, полірування поверхні, стійкість до</a:t>
            </a:r>
            <a:r>
              <a:rPr lang="en-US" sz="2400" dirty="0"/>
              <a:t> </a:t>
            </a:r>
            <a:r>
              <a:rPr lang="uk-UA" sz="2400" dirty="0"/>
              <a:t>абразивного зно­су, </a:t>
            </a:r>
            <a:endParaRPr lang="en-US" sz="2400" dirty="0"/>
          </a:p>
          <a:p>
            <a:pPr lvl="0"/>
            <a:r>
              <a:rPr lang="en-US" sz="2400" dirty="0"/>
              <a:t>-</a:t>
            </a:r>
            <a:r>
              <a:rPr lang="uk-UA" sz="2400" dirty="0"/>
              <a:t>швидка втрата «сухого блиску» (виняток становлять </a:t>
            </a:r>
            <a:r>
              <a:rPr lang="uk-UA" sz="2400" dirty="0" err="1"/>
              <a:t>нанонаповнені</a:t>
            </a:r>
            <a:r>
              <a:rPr lang="uk-UA" sz="2400" dirty="0"/>
              <a:t> рідкі</a:t>
            </a:r>
            <a:r>
              <a:rPr lang="en-US" sz="2400" dirty="0"/>
              <a:t> </a:t>
            </a:r>
            <a:r>
              <a:rPr lang="uk-UA" sz="2400" dirty="0"/>
              <a:t>композити).</a:t>
            </a:r>
            <a:endParaRPr lang="ru-RU" sz="2400" dirty="0"/>
          </a:p>
        </p:txBody>
      </p:sp>
      <p:pic>
        <p:nvPicPr>
          <p:cNvPr id="5122" name="Picture 2" descr="http://allergykusv2.ru/articles/wp-content/uploads/2016/02/50370105-allergiya-oboynyy-k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1"/>
            <a:ext cx="393738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68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Рідкі композити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99FF33"/>
                </a:solidFill>
              </a:rPr>
              <a:t>Показання до застосування рідких композитів.</a:t>
            </a:r>
            <a:endParaRPr lang="ru-RU" sz="2000" dirty="0">
              <a:solidFill>
                <a:srgbClr val="99FF33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Порожнини </a:t>
            </a:r>
            <a:r>
              <a:rPr lang="en-US" sz="2000" dirty="0"/>
              <a:t>III </a:t>
            </a:r>
            <a:r>
              <a:rPr lang="uk-UA" sz="2000" dirty="0"/>
              <a:t>(невеликих розмірів), </a:t>
            </a:r>
            <a:r>
              <a:rPr lang="en-US" sz="2000" dirty="0"/>
              <a:t>V </a:t>
            </a:r>
            <a:r>
              <a:rPr lang="uk-UA" sz="2000" dirty="0"/>
              <a:t>класів за </a:t>
            </a:r>
            <a:r>
              <a:rPr lang="uk-UA" sz="2000" dirty="0" err="1"/>
              <a:t>Блеком</a:t>
            </a:r>
            <a:r>
              <a:rPr lang="uk-UA" sz="2000" dirty="0"/>
              <a:t>.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Порожнини </a:t>
            </a:r>
            <a:r>
              <a:rPr lang="en-US" sz="2000" dirty="0"/>
              <a:t>VI </a:t>
            </a:r>
            <a:r>
              <a:rPr lang="uk-UA" sz="2000" dirty="0"/>
              <a:t>класу за </a:t>
            </a:r>
            <a:r>
              <a:rPr lang="uk-UA" sz="2000" dirty="0" err="1"/>
              <a:t>Блеком</a:t>
            </a:r>
            <a:r>
              <a:rPr lang="uk-UA" sz="2000" dirty="0"/>
              <a:t> у фронтальних зубах.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 err="1"/>
              <a:t>Некаріозні</a:t>
            </a:r>
            <a:r>
              <a:rPr lang="uk-UA" sz="2000" dirty="0"/>
              <a:t> дефекти твердих тканин зуба: ерозії, </a:t>
            </a:r>
            <a:r>
              <a:rPr lang="uk-UA" sz="2000" dirty="0" err="1"/>
              <a:t>абфракційні</a:t>
            </a:r>
            <a:r>
              <a:rPr lang="uk-UA" sz="2000" dirty="0"/>
              <a:t> та            клинопо­дібні дефекти.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 err="1"/>
              <a:t>Інвазивна</a:t>
            </a:r>
            <a:r>
              <a:rPr lang="uk-UA" sz="2000" dirty="0"/>
              <a:t> і </a:t>
            </a:r>
            <a:r>
              <a:rPr lang="uk-UA" sz="2000" dirty="0" err="1"/>
              <a:t>неінвазивна</a:t>
            </a:r>
            <a:r>
              <a:rPr lang="uk-UA" sz="2000" dirty="0"/>
              <a:t> герметизація </a:t>
            </a:r>
            <a:r>
              <a:rPr lang="uk-UA" sz="2000" dirty="0" err="1"/>
              <a:t>фісур</a:t>
            </a:r>
            <a:r>
              <a:rPr lang="uk-UA" sz="2000" dirty="0"/>
              <a:t> і природних анатомічних за­</a:t>
            </a:r>
            <a:br>
              <a:rPr lang="uk-UA" sz="2000" dirty="0"/>
            </a:br>
            <a:r>
              <a:rPr lang="uk-UA" sz="2000" dirty="0" err="1"/>
              <a:t>глиблень</a:t>
            </a:r>
            <a:r>
              <a:rPr lang="uk-UA" sz="2000" dirty="0"/>
              <a:t> зубів.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Пломбування порожнин </a:t>
            </a:r>
            <a:r>
              <a:rPr lang="en-US" sz="2000" dirty="0"/>
              <a:t>II </a:t>
            </a:r>
            <a:r>
              <a:rPr lang="uk-UA" sz="2000" dirty="0"/>
              <a:t>класу за </a:t>
            </a:r>
            <a:r>
              <a:rPr lang="uk-UA" sz="2000" dirty="0" err="1"/>
              <a:t>Блеком</a:t>
            </a:r>
            <a:r>
              <a:rPr lang="uk-UA" sz="2000" dirty="0"/>
              <a:t>, підготовлених за методикою</a:t>
            </a:r>
            <a:br>
              <a:rPr lang="uk-UA" sz="2000" dirty="0"/>
            </a:br>
            <a:r>
              <a:rPr lang="uk-UA" sz="2000" dirty="0"/>
              <a:t>«</a:t>
            </a:r>
            <a:r>
              <a:rPr lang="uk-UA" sz="2000" dirty="0" err="1"/>
              <a:t>горизонтапьного</a:t>
            </a:r>
            <a:r>
              <a:rPr lang="uk-UA" sz="2000" dirty="0"/>
              <a:t>» і «вертикального» тунелю.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Створення адаптивного шару за методом «листкової реставрації».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Пломбування невеликих порожнин І класу за </a:t>
            </a:r>
            <a:r>
              <a:rPr lang="uk-UA" sz="2000" dirty="0" err="1"/>
              <a:t>Блеком</a:t>
            </a:r>
            <a:r>
              <a:rPr lang="uk-UA" sz="2000" dirty="0"/>
              <a:t> (поверхневий або</a:t>
            </a:r>
            <a:br>
              <a:rPr lang="uk-UA" sz="2000" dirty="0"/>
            </a:br>
            <a:r>
              <a:rPr lang="uk-UA" sz="2000" dirty="0"/>
              <a:t>середній карієс), що не зазнають </a:t>
            </a:r>
            <a:r>
              <a:rPr lang="uk-UA" sz="2000" dirty="0" err="1"/>
              <a:t>оклюзійних</a:t>
            </a:r>
            <a:r>
              <a:rPr lang="uk-UA" sz="2000" dirty="0"/>
              <a:t> навантажень, із застосуванням </a:t>
            </a:r>
            <a:r>
              <a:rPr lang="uk-UA" sz="2000" dirty="0" err="1"/>
              <a:t>нанонаповнених</a:t>
            </a:r>
            <a:r>
              <a:rPr lang="uk-UA" sz="2000" dirty="0"/>
              <a:t> рідких композитів.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Шинування рухомих зубів при захворюваннях тканин пародонта.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Відновлення крайового прилягання старих композитних реставрацій.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 </a:t>
            </a:r>
            <a:r>
              <a:rPr lang="uk-UA" sz="2000" dirty="0"/>
              <a:t>Реставрація сколів фарфору і металокераміки.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Фіксація фарфорових вкладок, </a:t>
            </a:r>
            <a:r>
              <a:rPr lang="uk-UA" sz="2000" dirty="0" err="1"/>
              <a:t>вінірів</a:t>
            </a:r>
            <a:r>
              <a:rPr lang="uk-UA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08564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Рідкі композити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3569" y="112474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Представники</a:t>
            </a:r>
          </a:p>
          <a:p>
            <a:r>
              <a:rPr lang="uk-UA" dirty="0"/>
              <a:t> </a:t>
            </a:r>
            <a:r>
              <a:rPr lang="en-US" dirty="0" err="1"/>
              <a:t>Gradia</a:t>
            </a:r>
            <a:r>
              <a:rPr lang="en-US" dirty="0"/>
              <a:t> Direct FLO</a:t>
            </a:r>
            <a:r>
              <a:rPr lang="uk-UA" dirty="0"/>
              <a:t> (</a:t>
            </a:r>
            <a:r>
              <a:rPr lang="en-US" dirty="0"/>
              <a:t>G</a:t>
            </a:r>
            <a:r>
              <a:rPr lang="uk-UA" dirty="0"/>
              <a:t>С), Х-</a:t>
            </a:r>
            <a:r>
              <a:rPr lang="en-US" dirty="0"/>
              <a:t>Flow</a:t>
            </a:r>
            <a:r>
              <a:rPr lang="uk-UA" dirty="0"/>
              <a:t> (</a:t>
            </a:r>
            <a:r>
              <a:rPr lang="en-US" dirty="0" err="1"/>
              <a:t>Dentsplay</a:t>
            </a:r>
            <a:r>
              <a:rPr lang="uk-UA" dirty="0"/>
              <a:t>),</a:t>
            </a:r>
            <a:r>
              <a:rPr lang="en-US" dirty="0"/>
              <a:t>Jen L</a:t>
            </a:r>
            <a:r>
              <a:rPr lang="uk-UA" cap="small" dirty="0"/>
              <a:t>С- </a:t>
            </a:r>
            <a:r>
              <a:rPr lang="en-US" cap="small" dirty="0"/>
              <a:t>Flow </a:t>
            </a:r>
            <a:r>
              <a:rPr lang="uk-UA" dirty="0"/>
              <a:t>(</a:t>
            </a:r>
            <a:r>
              <a:rPr lang="en-US" dirty="0" err="1"/>
              <a:t>Jendental</a:t>
            </a:r>
            <a:r>
              <a:rPr lang="en-US" dirty="0"/>
              <a:t> </a:t>
            </a:r>
            <a:r>
              <a:rPr lang="en-US" dirty="0" err="1"/>
              <a:t>Inc</a:t>
            </a:r>
            <a:r>
              <a:rPr lang="uk-UA" dirty="0"/>
              <a:t>.), </a:t>
            </a:r>
            <a:r>
              <a:rPr lang="en-US" dirty="0"/>
              <a:t>Revolution Formula</a:t>
            </a:r>
            <a:r>
              <a:rPr lang="uk-UA" dirty="0"/>
              <a:t> 2 (Ке</a:t>
            </a:r>
            <a:r>
              <a:rPr lang="en-US" dirty="0" err="1"/>
              <a:t>rr</a:t>
            </a:r>
            <a:r>
              <a:rPr lang="uk-UA" dirty="0"/>
              <a:t>), </a:t>
            </a:r>
            <a:r>
              <a:rPr lang="en-US" dirty="0"/>
              <a:t>Point</a:t>
            </a:r>
            <a:r>
              <a:rPr lang="uk-UA" dirty="0"/>
              <a:t> 4 </a:t>
            </a:r>
            <a:r>
              <a:rPr lang="en-US" dirty="0" err="1"/>
              <a:t>Flowable</a:t>
            </a:r>
            <a:r>
              <a:rPr lang="uk-UA" dirty="0"/>
              <a:t> (Ке</a:t>
            </a:r>
            <a:r>
              <a:rPr lang="en-US" dirty="0" err="1"/>
              <a:t>rr</a:t>
            </a:r>
            <a:r>
              <a:rPr lang="uk-UA" dirty="0"/>
              <a:t>), </a:t>
            </a:r>
            <a:r>
              <a:rPr lang="uk-UA" dirty="0" err="1"/>
              <a:t>Ае</a:t>
            </a:r>
            <a:r>
              <a:rPr lang="en-US" dirty="0" err="1"/>
              <a:t>liteflo</a:t>
            </a:r>
            <a:r>
              <a:rPr lang="uk-UA" dirty="0"/>
              <a:t> (</a:t>
            </a:r>
            <a:r>
              <a:rPr lang="uk-UA" dirty="0" err="1"/>
              <a:t>Ві</a:t>
            </a:r>
            <a:r>
              <a:rPr lang="en-US" dirty="0"/>
              <a:t>s</a:t>
            </a:r>
            <a:r>
              <a:rPr lang="uk-UA" dirty="0" err="1"/>
              <a:t>со</a:t>
            </a:r>
            <a:r>
              <a:rPr lang="uk-UA" dirty="0"/>
              <a:t>), </a:t>
            </a:r>
            <a:r>
              <a:rPr lang="uk-UA" dirty="0" err="1"/>
              <a:t>Ае</a:t>
            </a:r>
            <a:r>
              <a:rPr lang="en-US" dirty="0" err="1"/>
              <a:t>liteflo</a:t>
            </a:r>
            <a:r>
              <a:rPr lang="en-US" dirty="0"/>
              <a:t> LV</a:t>
            </a:r>
            <a:r>
              <a:rPr lang="uk-UA" dirty="0"/>
              <a:t> (</a:t>
            </a:r>
            <a:r>
              <a:rPr lang="uk-UA" dirty="0" err="1"/>
              <a:t>Ві</a:t>
            </a:r>
            <a:r>
              <a:rPr lang="en-US" dirty="0"/>
              <a:t>s</a:t>
            </a:r>
            <a:r>
              <a:rPr lang="uk-UA" dirty="0" err="1"/>
              <a:t>со</a:t>
            </a:r>
            <a:r>
              <a:rPr lang="uk-UA" dirty="0"/>
              <a:t>), </a:t>
            </a:r>
            <a:r>
              <a:rPr lang="en-US" dirty="0" err="1"/>
              <a:t>Luxa</a:t>
            </a:r>
            <a:r>
              <a:rPr lang="en-US" dirty="0"/>
              <a:t> Flow </a:t>
            </a:r>
            <a:r>
              <a:rPr lang="uk-UA" dirty="0"/>
              <a:t>(</a:t>
            </a:r>
            <a:r>
              <a:rPr lang="en-US" dirty="0"/>
              <a:t>DMG</a:t>
            </a:r>
            <a:r>
              <a:rPr lang="uk-UA" dirty="0"/>
              <a:t>), </a:t>
            </a:r>
            <a:r>
              <a:rPr lang="en-US" dirty="0" err="1"/>
              <a:t>Filtec</a:t>
            </a:r>
            <a:r>
              <a:rPr lang="en-US" dirty="0"/>
              <a:t> Supreme</a:t>
            </a:r>
            <a:r>
              <a:rPr lang="uk-UA" dirty="0"/>
              <a:t> ХТ </a:t>
            </a:r>
            <a:r>
              <a:rPr lang="en-US" dirty="0"/>
              <a:t>Flow</a:t>
            </a:r>
            <a:r>
              <a:rPr lang="uk-UA" dirty="0"/>
              <a:t> (ЗМ Е</a:t>
            </a:r>
            <a:r>
              <a:rPr lang="en-US" dirty="0"/>
              <a:t>S</a:t>
            </a:r>
            <a:r>
              <a:rPr lang="uk-UA" dirty="0"/>
              <a:t>Р</a:t>
            </a:r>
            <a:r>
              <a:rPr lang="en-US" dirty="0"/>
              <a:t>E</a:t>
            </a:r>
            <a:r>
              <a:rPr lang="uk-UA" dirty="0"/>
              <a:t>),  </a:t>
            </a:r>
            <a:r>
              <a:rPr lang="en-US" dirty="0" err="1"/>
              <a:t>FilteK</a:t>
            </a:r>
            <a:r>
              <a:rPr lang="en-US" dirty="0"/>
              <a:t> Ultimate</a:t>
            </a:r>
            <a:r>
              <a:rPr lang="uk-UA" dirty="0"/>
              <a:t>  </a:t>
            </a:r>
            <a:r>
              <a:rPr lang="en-US" dirty="0"/>
              <a:t>Flow</a:t>
            </a:r>
            <a:r>
              <a:rPr lang="uk-UA" dirty="0"/>
              <a:t> (ЗМ Е</a:t>
            </a:r>
            <a:r>
              <a:rPr lang="en-US" dirty="0"/>
              <a:t>S</a:t>
            </a:r>
            <a:r>
              <a:rPr lang="uk-UA" dirty="0"/>
              <a:t>Р</a:t>
            </a:r>
            <a:r>
              <a:rPr lang="en-US" dirty="0"/>
              <a:t>E</a:t>
            </a:r>
            <a:r>
              <a:rPr lang="uk-UA" dirty="0"/>
              <a:t>), </a:t>
            </a:r>
            <a:r>
              <a:rPr lang="en-US" dirty="0" err="1"/>
              <a:t>Durafil</a:t>
            </a:r>
            <a:r>
              <a:rPr lang="en-US" dirty="0"/>
              <a:t> Flow</a:t>
            </a:r>
            <a:r>
              <a:rPr lang="uk-UA" dirty="0"/>
              <a:t> (Не</a:t>
            </a:r>
            <a:r>
              <a:rPr lang="en-US" dirty="0" err="1"/>
              <a:t>raeus</a:t>
            </a:r>
            <a:r>
              <a:rPr lang="uk-UA" dirty="0"/>
              <a:t> К</a:t>
            </a:r>
            <a:r>
              <a:rPr lang="en-US" dirty="0" err="1"/>
              <a:t>ulzer</a:t>
            </a:r>
            <a:r>
              <a:rPr lang="uk-UA" dirty="0"/>
              <a:t>), </a:t>
            </a:r>
            <a:r>
              <a:rPr lang="en-US" dirty="0"/>
              <a:t>Flow</a:t>
            </a:r>
            <a:r>
              <a:rPr lang="en-US" cap="small" dirty="0"/>
              <a:t> Line</a:t>
            </a:r>
            <a:r>
              <a:rPr lang="uk-UA" dirty="0"/>
              <a:t> (Не</a:t>
            </a:r>
            <a:r>
              <a:rPr lang="en-US" dirty="0" err="1"/>
              <a:t>raeus</a:t>
            </a:r>
            <a:r>
              <a:rPr lang="uk-UA" dirty="0"/>
              <a:t> К</a:t>
            </a:r>
            <a:r>
              <a:rPr lang="en-US" dirty="0" err="1"/>
              <a:t>ulzer</a:t>
            </a:r>
            <a:r>
              <a:rPr lang="uk-UA" dirty="0"/>
              <a:t>), </a:t>
            </a:r>
            <a:r>
              <a:rPr lang="en-US" dirty="0" err="1"/>
              <a:t>Arabesk</a:t>
            </a:r>
            <a:r>
              <a:rPr lang="en-US" dirty="0"/>
              <a:t> Flow</a:t>
            </a:r>
            <a:r>
              <a:rPr lang="uk-UA" cap="small" dirty="0"/>
              <a:t> (</a:t>
            </a:r>
            <a:r>
              <a:rPr lang="en-US" cap="small" dirty="0"/>
              <a:t>V</a:t>
            </a:r>
            <a:r>
              <a:rPr lang="uk-UA" dirty="0"/>
              <a:t>ОСО), </a:t>
            </a:r>
            <a:r>
              <a:rPr lang="en-US" dirty="0" err="1"/>
              <a:t>Admiria</a:t>
            </a:r>
            <a:r>
              <a:rPr lang="en-US" dirty="0"/>
              <a:t> Flow</a:t>
            </a:r>
            <a:r>
              <a:rPr lang="en-US" cap="small" dirty="0"/>
              <a:t> </a:t>
            </a:r>
            <a:r>
              <a:rPr lang="uk-UA" dirty="0"/>
              <a:t>(</a:t>
            </a:r>
            <a:r>
              <a:rPr lang="en-US" dirty="0"/>
              <a:t>V</a:t>
            </a:r>
            <a:r>
              <a:rPr lang="uk-UA" dirty="0"/>
              <a:t>ОСО) — </a:t>
            </a:r>
            <a:r>
              <a:rPr lang="uk-UA" dirty="0" err="1"/>
              <a:t>ормокер</a:t>
            </a:r>
            <a:r>
              <a:rPr lang="uk-UA" dirty="0"/>
              <a:t> підвищеної плинності; </a:t>
            </a:r>
            <a:r>
              <a:rPr lang="en-US" dirty="0" err="1"/>
              <a:t>Gradio</a:t>
            </a:r>
            <a:r>
              <a:rPr lang="en-US" dirty="0"/>
              <a:t> Flow</a:t>
            </a:r>
            <a:r>
              <a:rPr lang="uk-UA" dirty="0"/>
              <a:t> (</a:t>
            </a:r>
            <a:r>
              <a:rPr lang="en-US" dirty="0"/>
              <a:t>V</a:t>
            </a:r>
            <a:r>
              <a:rPr lang="uk-UA" dirty="0"/>
              <a:t>ОСО), </a:t>
            </a:r>
            <a:r>
              <a:rPr lang="en-US" dirty="0"/>
              <a:t>Flow</a:t>
            </a:r>
            <a:r>
              <a:rPr lang="uk-UA" dirty="0"/>
              <a:t>-</a:t>
            </a:r>
            <a:r>
              <a:rPr lang="en-US" dirty="0"/>
              <a:t>It ALC</a:t>
            </a:r>
            <a:r>
              <a:rPr lang="uk-UA" dirty="0"/>
              <a:t> (</a:t>
            </a:r>
            <a:r>
              <a:rPr lang="en-US" dirty="0" err="1"/>
              <a:t>Jeneric</a:t>
            </a:r>
            <a:r>
              <a:rPr lang="uk-UA" dirty="0"/>
              <a:t> Ре</a:t>
            </a:r>
            <a:r>
              <a:rPr lang="en-US" dirty="0" err="1"/>
              <a:t>ntron</a:t>
            </a:r>
            <a:r>
              <a:rPr lang="uk-UA" dirty="0"/>
              <a:t>), </a:t>
            </a:r>
            <a:r>
              <a:rPr lang="en-US" dirty="0" err="1"/>
              <a:t>Dyract</a:t>
            </a:r>
            <a:r>
              <a:rPr lang="en-US" dirty="0"/>
              <a:t> Flow</a:t>
            </a:r>
            <a:r>
              <a:rPr lang="uk-UA" dirty="0"/>
              <a:t> (</a:t>
            </a:r>
            <a:r>
              <a:rPr lang="en-US" dirty="0" err="1"/>
              <a:t>Dentsplay</a:t>
            </a:r>
            <a:r>
              <a:rPr lang="uk-UA" dirty="0"/>
              <a:t>). Окремі матеріали виділя­ють іони фтору: </a:t>
            </a:r>
            <a:r>
              <a:rPr lang="en-US" dirty="0" err="1"/>
              <a:t>Ultraseal</a:t>
            </a:r>
            <a:r>
              <a:rPr lang="uk-UA" dirty="0"/>
              <a:t> ХТ </a:t>
            </a:r>
            <a:r>
              <a:rPr lang="en-US" dirty="0"/>
              <a:t>plus</a:t>
            </a:r>
            <a:r>
              <a:rPr lang="uk-UA" dirty="0"/>
              <a:t> (</a:t>
            </a:r>
            <a:r>
              <a:rPr lang="en-US" dirty="0" err="1"/>
              <a:t>Ultradent</a:t>
            </a:r>
            <a:r>
              <a:rPr lang="uk-UA" dirty="0"/>
              <a:t>), Те</a:t>
            </a:r>
            <a:r>
              <a:rPr lang="en-US" dirty="0" err="1"/>
              <a:t>tric</a:t>
            </a:r>
            <a:r>
              <a:rPr lang="en-US" dirty="0"/>
              <a:t> Flow</a:t>
            </a:r>
            <a:r>
              <a:rPr lang="uk-UA" dirty="0"/>
              <a:t> (</a:t>
            </a:r>
            <a:r>
              <a:rPr lang="en-US" dirty="0" err="1"/>
              <a:t>Vivadent</a:t>
            </a:r>
            <a:r>
              <a:rPr lang="uk-UA" dirty="0"/>
              <a:t>), </a:t>
            </a:r>
            <a:r>
              <a:rPr lang="en-US" dirty="0" err="1"/>
              <a:t>Versalfo</a:t>
            </a:r>
            <a:r>
              <a:rPr lang="en-US" dirty="0"/>
              <a:t> </a:t>
            </a:r>
            <a:r>
              <a:rPr lang="uk-UA" dirty="0"/>
              <a:t>(</a:t>
            </a:r>
            <a:r>
              <a:rPr lang="en-US" dirty="0" err="1"/>
              <a:t>Centrix</a:t>
            </a:r>
            <a:r>
              <a:rPr lang="uk-UA" dirty="0"/>
              <a:t>), </a:t>
            </a:r>
            <a:r>
              <a:rPr lang="en-US" dirty="0"/>
              <a:t>Artiste Flow</a:t>
            </a:r>
            <a:r>
              <a:rPr lang="uk-UA" dirty="0"/>
              <a:t> (</a:t>
            </a:r>
            <a:r>
              <a:rPr lang="en-US" dirty="0" err="1"/>
              <a:t>Jeneri</a:t>
            </a:r>
            <a:r>
              <a:rPr lang="uk-UA" dirty="0"/>
              <a:t>с Ре</a:t>
            </a:r>
            <a:r>
              <a:rPr lang="en-US" dirty="0" err="1"/>
              <a:t>ntron</a:t>
            </a:r>
            <a:r>
              <a:rPr lang="uk-UA" dirty="0"/>
              <a:t>).</a:t>
            </a:r>
            <a:endParaRPr lang="ru-RU" dirty="0"/>
          </a:p>
        </p:txBody>
      </p:sp>
      <p:pic>
        <p:nvPicPr>
          <p:cNvPr id="14338" name="Picture 2" descr="E:\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14123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558436439189433261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41776"/>
            <a:ext cx="309634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E:\product_5228_main_view_274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7072"/>
            <a:ext cx="2592288" cy="13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E:\Kakie_zubnie_plombi_luchshe_i_kogda_nuzhno_obrashatsya_k_stomatologu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41676"/>
            <a:ext cx="2741290" cy="1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067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76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Конденсовані композити (паковані)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1369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Конденсовані (паковані) композити є </a:t>
            </a:r>
            <a:r>
              <a:rPr lang="uk-UA" sz="2400" b="1" dirty="0" err="1">
                <a:solidFill>
                  <a:srgbClr val="FFFF00"/>
                </a:solidFill>
              </a:rPr>
              <a:t>сильнонаповненими</a:t>
            </a:r>
            <a:r>
              <a:rPr lang="uk-UA" sz="2400" dirty="0">
                <a:solidFill>
                  <a:srgbClr val="FFFF00"/>
                </a:solidFill>
              </a:rPr>
              <a:t> </a:t>
            </a:r>
            <a:r>
              <a:rPr lang="uk-UA" sz="2400" dirty="0"/>
              <a:t>матеріалами, що виготовляються на основі модифікованої високомолекулярної «густої» полімер­ної матриці і </a:t>
            </a:r>
            <a:r>
              <a:rPr lang="uk-UA" sz="2400" b="1" dirty="0"/>
              <a:t>гібридного</a:t>
            </a:r>
            <a:r>
              <a:rPr lang="uk-UA" sz="2400" dirty="0"/>
              <a:t> неорганічного наповнювача з розміром часток, що варіює в композитах різних фірм-виробників </a:t>
            </a:r>
            <a:r>
              <a:rPr lang="uk-UA" sz="2800" b="1" dirty="0">
                <a:solidFill>
                  <a:srgbClr val="FFFF00"/>
                </a:solidFill>
              </a:rPr>
              <a:t>від 0,01 до 3,5 мкм і </a:t>
            </a:r>
            <a:r>
              <a:rPr lang="uk-UA" sz="2400" b="1" dirty="0">
                <a:solidFill>
                  <a:srgbClr val="FFFF00"/>
                </a:solidFill>
              </a:rPr>
              <a:t>навіть</a:t>
            </a:r>
            <a:r>
              <a:rPr lang="uk-UA" sz="2800" b="1" dirty="0">
                <a:solidFill>
                  <a:srgbClr val="FFFF00"/>
                </a:solidFill>
              </a:rPr>
              <a:t> 25 мкм</a:t>
            </a:r>
            <a:r>
              <a:rPr lang="uk-UA" sz="2800" b="1" dirty="0"/>
              <a:t>.</a:t>
            </a:r>
            <a:r>
              <a:rPr lang="uk-UA" sz="2400" dirty="0"/>
              <a:t> Нині з'яв­ляються конденсовані композити, виконані на основі </a:t>
            </a:r>
            <a:r>
              <a:rPr lang="uk-UA" sz="2400" b="1" dirty="0" err="1"/>
              <a:t>нанонаповнювача</a:t>
            </a:r>
            <a:r>
              <a:rPr lang="uk-UA" sz="2400" b="1" dirty="0"/>
              <a:t>.</a:t>
            </a:r>
            <a:r>
              <a:rPr lang="uk-UA" sz="2400" dirty="0"/>
              <a:t> Напов­неність матеріалу становить </a:t>
            </a:r>
          </a:p>
          <a:p>
            <a:r>
              <a:rPr lang="uk-UA" sz="2400" dirty="0">
                <a:solidFill>
                  <a:srgbClr val="FFFF00"/>
                </a:solidFill>
              </a:rPr>
              <a:t>80—84%</a:t>
            </a:r>
            <a:r>
              <a:rPr lang="uk-UA" sz="2400" dirty="0"/>
              <a:t> за масою. Конденсовані композити дають </a:t>
            </a:r>
            <a:r>
              <a:rPr lang="uk-UA" sz="2400" dirty="0" err="1"/>
              <a:t>надмалу</a:t>
            </a:r>
            <a:r>
              <a:rPr lang="uk-UA" sz="2400" dirty="0"/>
              <a:t> усадку, завдяки чому можна не дотримуватися принципу «спрямованої </a:t>
            </a:r>
            <a:r>
              <a:rPr lang="uk-UA" sz="2400" dirty="0" err="1"/>
              <a:t>світлополімеризації</a:t>
            </a:r>
            <a:r>
              <a:rPr lang="uk-UA" sz="2400" dirty="0"/>
              <a:t>». Матеріал розроблений як альтернатива амальгамі та при­значений для пломбування жувальних зубів. Він вирізняється підвищеною меха­нічною міцністю і високою стійкістю до стирання.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02698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Конденсовані композити (паковані)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2809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Позитивні властивості </a:t>
            </a:r>
            <a:endParaRPr lang="ru-RU" sz="2000" dirty="0">
              <a:solidFill>
                <a:srgbClr val="99FF33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підвищена механічна міцність порівняно з амальгамою;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висока стійкість до абразивного зносу;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відмінні </a:t>
            </a:r>
            <a:r>
              <a:rPr lang="uk-UA" sz="2000" dirty="0" err="1"/>
              <a:t>маніпуляційні</a:t>
            </a:r>
            <a:r>
              <a:rPr lang="uk-UA" sz="2000" dirty="0"/>
              <a:t> властивості (не тече, не прилипає до інструменту, легко конденсується в порожнині);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низька полімеризаційна усадка;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не вимагає дотримання принципу «спрямованої полімеризації»;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має колір природних зубів;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підвищена гідрофобність (забезпечує реставрації знижене </a:t>
            </a:r>
            <a:r>
              <a:rPr lang="uk-UA" sz="2000" dirty="0" err="1"/>
              <a:t>водопоглинання</a:t>
            </a:r>
            <a:r>
              <a:rPr lang="uk-UA" sz="2000" dirty="0"/>
              <a:t>,відсутність крайового фарбування, підвищену стійкість кольору);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хороша </a:t>
            </a:r>
            <a:r>
              <a:rPr lang="uk-UA" sz="2000" dirty="0" err="1"/>
              <a:t>біосумісність</a:t>
            </a:r>
            <a:r>
              <a:rPr lang="uk-UA" sz="2000" dirty="0"/>
              <a:t> з тканинами зуба;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стійкість до світла стоматологічного світильника (дає змогу проводити мо­делювання реставрації без затемнення операційного поля);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/>
              <a:t>можливість використання металевих матриць з фіксаторами, дерев'яних клинів;</a:t>
            </a:r>
            <a:endParaRPr lang="ru-R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dirty="0" err="1"/>
              <a:t>рентгеноконтрастність</a:t>
            </a:r>
            <a:r>
              <a:rPr lang="uk-UA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07678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671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Конденсовані композити (паковані)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209" y="1340768"/>
            <a:ext cx="8748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99FF33"/>
                </a:solidFill>
              </a:rPr>
              <a:t>Негативні</a:t>
            </a:r>
            <a:r>
              <a:rPr lang="ru-RU" sz="2400" b="1" i="1" dirty="0">
                <a:solidFill>
                  <a:srgbClr val="99FF33"/>
                </a:solidFill>
              </a:rPr>
              <a:t> </a:t>
            </a:r>
            <a:r>
              <a:rPr lang="ru-RU" sz="2400" b="1" i="1" dirty="0" err="1">
                <a:solidFill>
                  <a:srgbClr val="99FF33"/>
                </a:solidFill>
              </a:rPr>
              <a:t>властивості</a:t>
            </a:r>
            <a:r>
              <a:rPr lang="ru-RU" sz="2400" dirty="0">
                <a:solidFill>
                  <a:srgbClr val="99FF33"/>
                </a:solidFill>
              </a:rPr>
              <a:t> </a:t>
            </a:r>
          </a:p>
          <a:p>
            <a:r>
              <a:rPr lang="ru-RU" sz="2400" dirty="0"/>
              <a:t>-</a:t>
            </a:r>
            <a:r>
              <a:rPr lang="ru-RU" sz="2400" dirty="0" err="1"/>
              <a:t>недостатня</a:t>
            </a:r>
            <a:r>
              <a:rPr lang="ru-RU" sz="2400" dirty="0"/>
              <a:t> </a:t>
            </a:r>
            <a:r>
              <a:rPr lang="ru-RU" sz="2400" dirty="0" err="1"/>
              <a:t>естетичність</a:t>
            </a:r>
            <a:r>
              <a:rPr lang="ru-RU" sz="2400" dirty="0"/>
              <a:t>;</a:t>
            </a:r>
          </a:p>
          <a:p>
            <a:r>
              <a:rPr lang="ru-RU" sz="2400" dirty="0"/>
              <a:t>-</a:t>
            </a:r>
            <a:r>
              <a:rPr lang="ru-RU" sz="2400" dirty="0" err="1"/>
              <a:t>недостатнє</a:t>
            </a:r>
            <a:r>
              <a:rPr lang="ru-RU" sz="2400" dirty="0"/>
              <a:t> </a:t>
            </a:r>
            <a:r>
              <a:rPr lang="ru-RU" sz="2400" dirty="0" err="1"/>
              <a:t>полірування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r>
              <a:rPr lang="ru-RU" sz="2400" dirty="0"/>
              <a:t>;</a:t>
            </a:r>
          </a:p>
          <a:p>
            <a:r>
              <a:rPr lang="ru-RU" sz="2400" dirty="0"/>
              <a:t>-</a:t>
            </a:r>
            <a:r>
              <a:rPr lang="ru-RU" sz="2400" dirty="0" err="1"/>
              <a:t>недостатня</a:t>
            </a:r>
            <a:r>
              <a:rPr lang="ru-RU" sz="2400" dirty="0"/>
              <a:t> </a:t>
            </a:r>
            <a:r>
              <a:rPr lang="ru-RU" sz="2400" dirty="0" err="1"/>
              <a:t>прозорість</a:t>
            </a:r>
            <a:r>
              <a:rPr lang="ru-RU" sz="2400" dirty="0"/>
              <a:t>;</a:t>
            </a:r>
          </a:p>
          <a:p>
            <a:r>
              <a:rPr lang="ru-RU" sz="2400" dirty="0"/>
              <a:t>-</a:t>
            </a:r>
            <a:r>
              <a:rPr lang="ru-RU" sz="2400" dirty="0" err="1"/>
              <a:t>висока</a:t>
            </a:r>
            <a:r>
              <a:rPr lang="ru-RU" sz="2400" dirty="0"/>
              <a:t> </a:t>
            </a:r>
            <a:r>
              <a:rPr lang="ru-RU" sz="2400" dirty="0" err="1"/>
              <a:t>щільність</a:t>
            </a:r>
            <a:r>
              <a:rPr lang="ru-RU" sz="2400" dirty="0"/>
              <a:t> (</a:t>
            </a:r>
            <a:r>
              <a:rPr lang="ru-RU" sz="2400" dirty="0" err="1"/>
              <a:t>погане</a:t>
            </a:r>
            <a:r>
              <a:rPr lang="ru-RU" sz="2400" dirty="0"/>
              <a:t> </a:t>
            </a:r>
            <a:r>
              <a:rPr lang="ru-RU" sz="2400" dirty="0" err="1"/>
              <a:t>проникнення</a:t>
            </a:r>
            <a:r>
              <a:rPr lang="ru-RU" sz="2400" dirty="0"/>
              <a:t> в </a:t>
            </a:r>
            <a:r>
              <a:rPr lang="ru-RU" sz="2400" dirty="0" err="1"/>
              <a:t>проблемні</a:t>
            </a:r>
            <a:r>
              <a:rPr lang="ru-RU" sz="2400" dirty="0"/>
              <a:t> </a:t>
            </a:r>
            <a:r>
              <a:rPr lang="ru-RU" sz="2400" dirty="0" err="1"/>
              <a:t>ділянки</a:t>
            </a:r>
            <a:r>
              <a:rPr lang="ru-RU" sz="2400" dirty="0"/>
              <a:t> </a:t>
            </a:r>
            <a:r>
              <a:rPr lang="ru-RU" sz="2400" dirty="0" err="1"/>
              <a:t>порожнини</a:t>
            </a:r>
            <a:r>
              <a:rPr lang="ru-RU" sz="2400" dirty="0"/>
              <a:t> —</a:t>
            </a:r>
            <a:r>
              <a:rPr lang="ru-RU" sz="2400" dirty="0" err="1"/>
              <a:t>нерівності</a:t>
            </a:r>
            <a:r>
              <a:rPr lang="ru-RU" sz="2400" dirty="0"/>
              <a:t>, </a:t>
            </a:r>
            <a:r>
              <a:rPr lang="ru-RU" sz="2400" dirty="0" err="1"/>
              <a:t>внутрішні</a:t>
            </a:r>
            <a:r>
              <a:rPr lang="ru-RU" sz="2400" dirty="0"/>
              <a:t> кути </a:t>
            </a:r>
            <a:r>
              <a:rPr lang="ru-RU" sz="2400" dirty="0" err="1"/>
              <a:t>стінок</a:t>
            </a:r>
            <a:r>
              <a:rPr lang="ru-RU" sz="2400" dirty="0"/>
              <a:t>).</a:t>
            </a:r>
          </a:p>
          <a:p>
            <a:endParaRPr lang="ru-RU" dirty="0"/>
          </a:p>
        </p:txBody>
      </p:sp>
      <p:pic>
        <p:nvPicPr>
          <p:cNvPr id="7" name="Picture 2" descr="http://www.dentalon.com/Gallery/Category_Gal_37/63_QuiXfil%20Starter%20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5"/>
            <a:ext cx="3048000" cy="20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http://stommarket.ru/i/files/thumbs/images/products/hr/5dcc57355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4005064"/>
            <a:ext cx="3240360" cy="20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734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Конденсовані композити (паковані)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740" y="141277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Представники</a:t>
            </a:r>
          </a:p>
          <a:p>
            <a:r>
              <a:rPr lang="uk-UA" sz="2400" i="1" dirty="0"/>
              <a:t> </a:t>
            </a:r>
            <a:r>
              <a:rPr lang="en-US" sz="2400" i="1" dirty="0"/>
              <a:t>Solitaire</a:t>
            </a:r>
            <a:r>
              <a:rPr lang="uk-UA" sz="2400" dirty="0"/>
              <a:t> 2 (Не</a:t>
            </a:r>
            <a:r>
              <a:rPr lang="en-US" sz="2400" dirty="0"/>
              <a:t>r</a:t>
            </a:r>
            <a:r>
              <a:rPr lang="uk-UA" sz="2400" dirty="0" err="1"/>
              <a:t>ае</a:t>
            </a:r>
            <a:r>
              <a:rPr lang="en-US" sz="2400" dirty="0"/>
              <a:t>us</a:t>
            </a:r>
            <a:r>
              <a:rPr lang="uk-UA" sz="2400" dirty="0"/>
              <a:t> К</a:t>
            </a:r>
            <a:r>
              <a:rPr lang="en-US" sz="2400" dirty="0" err="1"/>
              <a:t>ulzer</a:t>
            </a:r>
            <a:r>
              <a:rPr lang="uk-UA" sz="2400" dirty="0"/>
              <a:t>), </a:t>
            </a:r>
            <a:r>
              <a:rPr lang="en-US" sz="2400" dirty="0"/>
              <a:t>Sure Fill</a:t>
            </a:r>
            <a:r>
              <a:rPr lang="uk-UA" sz="2400" dirty="0"/>
              <a:t> (</a:t>
            </a:r>
            <a:r>
              <a:rPr lang="en-US" sz="2400" dirty="0" err="1"/>
              <a:t>Dentsply</a:t>
            </a:r>
            <a:r>
              <a:rPr lang="uk-UA" sz="2400" dirty="0"/>
              <a:t>), </a:t>
            </a:r>
            <a:r>
              <a:rPr lang="en-US" sz="2400" dirty="0" err="1"/>
              <a:t>QuiXfil</a:t>
            </a:r>
            <a:r>
              <a:rPr lang="uk-UA" sz="2400" dirty="0"/>
              <a:t> (</a:t>
            </a:r>
            <a:r>
              <a:rPr lang="en-US" sz="2400" dirty="0" err="1"/>
              <a:t>Dentsply</a:t>
            </a:r>
            <a:r>
              <a:rPr lang="uk-UA" sz="2400" dirty="0"/>
              <a:t>), А</a:t>
            </a:r>
            <a:r>
              <a:rPr lang="en-US" sz="2400" dirty="0" err="1"/>
              <a:t>lert</a:t>
            </a:r>
            <a:r>
              <a:rPr lang="uk-UA" sz="2400" dirty="0"/>
              <a:t> (</a:t>
            </a:r>
            <a:r>
              <a:rPr lang="en-US" sz="2400" dirty="0" err="1"/>
              <a:t>Jeneric</a:t>
            </a:r>
            <a:r>
              <a:rPr lang="uk-UA" sz="2400" dirty="0"/>
              <a:t> Ре</a:t>
            </a:r>
            <a:r>
              <a:rPr lang="en-US" sz="2400" dirty="0" err="1"/>
              <a:t>ntron</a:t>
            </a:r>
            <a:r>
              <a:rPr lang="uk-UA" sz="2400" dirty="0"/>
              <a:t>), </a:t>
            </a:r>
            <a:r>
              <a:rPr lang="en-US" sz="2400" dirty="0" err="1"/>
              <a:t>Filtek</a:t>
            </a:r>
            <a:r>
              <a:rPr lang="en-US" sz="2400" dirty="0"/>
              <a:t> </a:t>
            </a:r>
            <a:r>
              <a:rPr lang="uk-UA" sz="2400" dirty="0"/>
              <a:t>Р-60 (ЗМ Е</a:t>
            </a:r>
            <a:r>
              <a:rPr lang="en-US" sz="2400" dirty="0"/>
              <a:t>S</a:t>
            </a:r>
            <a:r>
              <a:rPr lang="uk-UA" sz="2400" dirty="0"/>
              <a:t>РЕ), </a:t>
            </a:r>
            <a:r>
              <a:rPr lang="en-US" sz="2400" dirty="0" err="1"/>
              <a:t>Filtek</a:t>
            </a:r>
            <a:r>
              <a:rPr lang="en-US" sz="2400" dirty="0"/>
              <a:t> </a:t>
            </a:r>
            <a:r>
              <a:rPr lang="en-US" sz="2400" dirty="0" err="1"/>
              <a:t>Silorane</a:t>
            </a:r>
            <a:r>
              <a:rPr lang="uk-UA" sz="2400" dirty="0"/>
              <a:t> (ЗМ Е</a:t>
            </a:r>
            <a:r>
              <a:rPr lang="en-US" sz="2400" dirty="0"/>
              <a:t>S</a:t>
            </a:r>
            <a:r>
              <a:rPr lang="uk-UA" sz="2400" dirty="0"/>
              <a:t>РЕ), Р</a:t>
            </a:r>
            <a:r>
              <a:rPr lang="en-US" sz="2400" dirty="0" err="1"/>
              <a:t>rodigy</a:t>
            </a:r>
            <a:r>
              <a:rPr lang="uk-UA" sz="2400" dirty="0"/>
              <a:t> </a:t>
            </a:r>
            <a:r>
              <a:rPr lang="uk-UA" sz="2400" dirty="0" err="1"/>
              <a:t>Со</a:t>
            </a:r>
            <a:r>
              <a:rPr lang="en-US" sz="2400" dirty="0" err="1"/>
              <a:t>ndensable</a:t>
            </a:r>
            <a:r>
              <a:rPr lang="uk-UA" sz="2400" dirty="0"/>
              <a:t> (Ке</a:t>
            </a:r>
            <a:r>
              <a:rPr lang="en-US" sz="2400" dirty="0" err="1"/>
              <a:t>rr</a:t>
            </a:r>
            <a:r>
              <a:rPr lang="uk-UA" sz="2400" dirty="0"/>
              <a:t>), Р</a:t>
            </a:r>
            <a:r>
              <a:rPr lang="en-US" sz="2400" dirty="0"/>
              <a:t>remise </a:t>
            </a:r>
            <a:r>
              <a:rPr lang="uk-UA" sz="2400" dirty="0"/>
              <a:t>(Ке</a:t>
            </a:r>
            <a:r>
              <a:rPr lang="en-US" sz="2400" dirty="0" err="1"/>
              <a:t>rr</a:t>
            </a:r>
            <a:r>
              <a:rPr lang="uk-UA" sz="2400" dirty="0"/>
              <a:t>), </a:t>
            </a:r>
            <a:r>
              <a:rPr lang="en-US" sz="2400" dirty="0" err="1"/>
              <a:t>Aelite</a:t>
            </a:r>
            <a:r>
              <a:rPr lang="en-US" sz="2400" dirty="0"/>
              <a:t> LS Posterior</a:t>
            </a:r>
            <a:r>
              <a:rPr lang="uk-UA" sz="2400" dirty="0"/>
              <a:t> (</a:t>
            </a:r>
            <a:r>
              <a:rPr lang="uk-UA" sz="2400" dirty="0" err="1"/>
              <a:t>Ві</a:t>
            </a:r>
            <a:r>
              <a:rPr lang="en-US" sz="2400" dirty="0"/>
              <a:t>s</a:t>
            </a:r>
            <a:r>
              <a:rPr lang="uk-UA" sz="2400" dirty="0" err="1"/>
              <a:t>со</a:t>
            </a:r>
            <a:r>
              <a:rPr lang="uk-UA" sz="2400" dirty="0"/>
              <a:t>), </a:t>
            </a:r>
            <a:r>
              <a:rPr lang="en-US" sz="2400" dirty="0" err="1"/>
              <a:t>Bisfil</a:t>
            </a:r>
            <a:r>
              <a:rPr lang="en-US" sz="2400" dirty="0"/>
              <a:t> II </a:t>
            </a:r>
            <a:r>
              <a:rPr lang="uk-UA" sz="2400" dirty="0"/>
              <a:t>(</a:t>
            </a:r>
            <a:r>
              <a:rPr lang="uk-UA" sz="2400" dirty="0" err="1"/>
              <a:t>Ві</a:t>
            </a:r>
            <a:r>
              <a:rPr lang="en-US" sz="2400" dirty="0"/>
              <a:t>s</a:t>
            </a:r>
            <a:r>
              <a:rPr lang="uk-UA" sz="2400" dirty="0" err="1"/>
              <a:t>со</a:t>
            </a:r>
            <a:r>
              <a:rPr lang="uk-UA" sz="2400" dirty="0"/>
              <a:t>), Х-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fil</a:t>
            </a:r>
            <a:r>
              <a:rPr lang="uk-UA" sz="2400" dirty="0"/>
              <a:t> (</a:t>
            </a:r>
            <a:r>
              <a:rPr lang="en-US" sz="2400" dirty="0"/>
              <a:t>V</a:t>
            </a:r>
            <a:r>
              <a:rPr lang="uk-UA" sz="2400" dirty="0"/>
              <a:t>ОСО), </a:t>
            </a:r>
            <a:r>
              <a:rPr lang="en-US" sz="2400" dirty="0" err="1"/>
              <a:t>EcuSphere</a:t>
            </a:r>
            <a:r>
              <a:rPr lang="uk-UA" sz="2400" dirty="0" err="1"/>
              <a:t>-Са</a:t>
            </a:r>
            <a:r>
              <a:rPr lang="en-US" sz="2400" dirty="0"/>
              <a:t>rat</a:t>
            </a:r>
            <a:r>
              <a:rPr lang="uk-UA" sz="2400" dirty="0"/>
              <a:t> (</a:t>
            </a:r>
            <a:r>
              <a:rPr lang="en-US" sz="2400" dirty="0"/>
              <a:t>D</a:t>
            </a:r>
            <a:r>
              <a:rPr lang="uk-UA" sz="2400" dirty="0"/>
              <a:t>М</a:t>
            </a:r>
            <a:r>
              <a:rPr lang="en-US" sz="2400" dirty="0"/>
              <a:t>G</a:t>
            </a:r>
            <a:r>
              <a:rPr lang="uk-UA" sz="2400" dirty="0"/>
              <a:t>).</a:t>
            </a:r>
            <a:endParaRPr lang="ru-RU" sz="2400" dirty="0"/>
          </a:p>
        </p:txBody>
      </p:sp>
      <p:pic>
        <p:nvPicPr>
          <p:cNvPr id="17410" name="Picture 2" descr="http://www.allfordent.ru/wa-data/public/shop/products/88/02/288/images/1536/1536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86102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images.digopaul.com/wp-content/uploads/related_images/2015/10/29/condensabl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11670"/>
            <a:ext cx="2808312" cy="254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pharmapost.su/UserFiles/Image/Kulzer_Solitaire2Assorti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29523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08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Ормокери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/>
              <a:t>Ормокери</a:t>
            </a:r>
            <a:r>
              <a:rPr lang="uk-UA" sz="2400" dirty="0"/>
              <a:t> є окремим класом полімерних матеріалів, до складу матриці яких введена </a:t>
            </a:r>
            <a:r>
              <a:rPr lang="uk-UA" sz="2400" b="1" dirty="0">
                <a:solidFill>
                  <a:srgbClr val="FFFF00"/>
                </a:solidFill>
              </a:rPr>
              <a:t>органічно модифікована кераміка. </a:t>
            </a:r>
            <a:r>
              <a:rPr lang="uk-UA" sz="2400" dirty="0" err="1"/>
              <a:t>Ормокер</a:t>
            </a:r>
            <a:r>
              <a:rPr lang="uk-UA" sz="2400" dirty="0"/>
              <a:t> складається з трьох компонен­тів: </a:t>
            </a:r>
            <a:endParaRPr lang="en-US" sz="2400" dirty="0"/>
          </a:p>
          <a:p>
            <a:r>
              <a:rPr lang="en-US" sz="2400" dirty="0"/>
              <a:t>-</a:t>
            </a:r>
            <a:r>
              <a:rPr lang="uk-UA" sz="2400" b="1" dirty="0">
                <a:solidFill>
                  <a:srgbClr val="FFFF00"/>
                </a:solidFill>
              </a:rPr>
              <a:t>органічних смол</a:t>
            </a:r>
            <a:r>
              <a:rPr lang="uk-UA" sz="2400" b="1" dirty="0"/>
              <a:t> </a:t>
            </a:r>
            <a:r>
              <a:rPr lang="uk-UA" sz="2400" dirty="0"/>
              <a:t>(адитивні аліфатичні та ароматичні</a:t>
            </a:r>
            <a:r>
              <a:rPr lang="en-US" sz="2400" dirty="0"/>
              <a:t> </a:t>
            </a:r>
            <a:r>
              <a:rPr lang="uk-UA" sz="2400" dirty="0" err="1"/>
              <a:t>диметакрилати</a:t>
            </a:r>
            <a:r>
              <a:rPr lang="uk-UA" sz="2400" dirty="0"/>
              <a:t>),</a:t>
            </a:r>
            <a:endParaRPr lang="en-US" sz="2400" dirty="0"/>
          </a:p>
          <a:p>
            <a:r>
              <a:rPr lang="uk-UA" sz="2400" dirty="0"/>
              <a:t> </a:t>
            </a:r>
            <a:r>
              <a:rPr lang="en-US" sz="2400" dirty="0"/>
              <a:t>-</a:t>
            </a:r>
            <a:r>
              <a:rPr lang="uk-UA" sz="2400" b="1" dirty="0" err="1">
                <a:solidFill>
                  <a:srgbClr val="FFFF00"/>
                </a:solidFill>
              </a:rPr>
              <a:t>мікро-гібридного</a:t>
            </a:r>
            <a:r>
              <a:rPr lang="uk-UA" sz="2400" b="1" dirty="0">
                <a:solidFill>
                  <a:srgbClr val="FFFF00"/>
                </a:solidFill>
              </a:rPr>
              <a:t> склокерамічного наповнювача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uk-UA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-</a:t>
            </a:r>
            <a:r>
              <a:rPr lang="uk-UA" sz="2400" b="1" dirty="0">
                <a:solidFill>
                  <a:srgbClr val="FFFF00"/>
                </a:solidFill>
              </a:rPr>
              <a:t>кремнійорганічних сполук </a:t>
            </a:r>
            <a:r>
              <a:rPr lang="uk-UA" sz="2400" dirty="0">
                <a:solidFill>
                  <a:srgbClr val="FFFF00"/>
                </a:solidFill>
              </a:rPr>
              <a:t>— </a:t>
            </a:r>
            <a:r>
              <a:rPr lang="uk-UA" sz="2400" b="1" dirty="0" err="1">
                <a:solidFill>
                  <a:srgbClr val="FFFF00"/>
                </a:solidFill>
              </a:rPr>
              <a:t>полісилоксанів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dirty="0"/>
              <a:t> </a:t>
            </a:r>
            <a:r>
              <a:rPr lang="uk-UA" sz="2400" dirty="0"/>
              <a:t>Частки неорганічного наповнювача мають середній діаметр</a:t>
            </a:r>
          </a:p>
          <a:p>
            <a:r>
              <a:rPr lang="uk-UA" sz="2400" dirty="0"/>
              <a:t> </a:t>
            </a:r>
            <a:r>
              <a:rPr lang="uk-UA" sz="2800" b="1" dirty="0">
                <a:solidFill>
                  <a:srgbClr val="FFFF00"/>
                </a:solidFill>
              </a:rPr>
              <a:t>0,7 мкм</a:t>
            </a:r>
            <a:r>
              <a:rPr lang="uk-UA" sz="2800" b="1" dirty="0"/>
              <a:t>.</a:t>
            </a:r>
            <a:r>
              <a:rPr lang="uk-UA" sz="2400" dirty="0"/>
              <a:t> Наповненість матеріалу неорганічним наповнювачем становить </a:t>
            </a:r>
            <a:r>
              <a:rPr lang="uk-UA" sz="2400" dirty="0">
                <a:solidFill>
                  <a:srgbClr val="FFFF00"/>
                </a:solidFill>
              </a:rPr>
              <a:t>78% за масою, 56% за об'ємом</a:t>
            </a:r>
            <a:r>
              <a:rPr lang="uk-UA" sz="2400" dirty="0"/>
              <a:t>. Головним достоїнством </a:t>
            </a:r>
            <a:r>
              <a:rPr lang="uk-UA" sz="2400" dirty="0" err="1"/>
              <a:t>ормокерів</a:t>
            </a:r>
            <a:r>
              <a:rPr lang="uk-UA" sz="2400" dirty="0"/>
              <a:t> є рекордно низька полімеризаційна усадка.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26960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15" y="-99392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Ормокери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595" y="1052736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Позитивні властивості </a:t>
            </a:r>
            <a:r>
              <a:rPr lang="uk-UA" sz="2400" b="1" i="1" dirty="0" err="1">
                <a:solidFill>
                  <a:srgbClr val="99FF33"/>
                </a:solidFill>
              </a:rPr>
              <a:t>ормокерів</a:t>
            </a:r>
            <a:r>
              <a:rPr lang="uk-UA" sz="2400" b="1" i="1" dirty="0">
                <a:solidFill>
                  <a:srgbClr val="99FF33"/>
                </a:solidFill>
              </a:rPr>
              <a:t>:</a:t>
            </a:r>
            <a:endParaRPr lang="ru-RU" sz="2400" dirty="0">
              <a:solidFill>
                <a:srgbClr val="99FF33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висока естетичність;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висока міцність;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висока </a:t>
            </a:r>
            <a:r>
              <a:rPr lang="uk-UA" sz="2400" dirty="0" err="1"/>
              <a:t>біосумісність</a:t>
            </a:r>
            <a:r>
              <a:rPr lang="uk-UA" sz="2400" dirty="0"/>
              <a:t>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низька полімеризаційна усадка;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низький коефіцієнт термічного розширення, близький до коефіцієнта твер­дих тканин зуба;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хороше полірування поверхні;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стійкість до абразивного зносу;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хороші </a:t>
            </a:r>
            <a:r>
              <a:rPr lang="uk-UA" sz="2400" dirty="0" err="1"/>
              <a:t>маніпуляційні</a:t>
            </a:r>
            <a:r>
              <a:rPr lang="uk-UA" sz="2400" dirty="0"/>
              <a:t> характеристики (легко вноситься в порожнину і адап­тується до стінок, не липне до інструменту);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економія робочого часу завдяки можливості нанесення шарів завтовшки до</a:t>
            </a:r>
            <a:r>
              <a:rPr lang="en-US" sz="2400" dirty="0"/>
              <a:t> </a:t>
            </a:r>
            <a:r>
              <a:rPr lang="uk-UA" sz="2400" dirty="0"/>
              <a:t>4 мм;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висока </a:t>
            </a:r>
            <a:r>
              <a:rPr lang="uk-UA" sz="2400" dirty="0" err="1"/>
              <a:t>рентгеноконтрастність</a:t>
            </a:r>
            <a:r>
              <a:rPr lang="uk-UA" sz="2400" dirty="0"/>
              <a:t>.</a:t>
            </a:r>
            <a:br>
              <a:rPr lang="uk-UA" sz="2400" dirty="0"/>
            </a:b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99440"/>
            <a:ext cx="30575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69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Класифікація </a:t>
            </a:r>
            <a:r>
              <a:rPr lang="uk-UA" dirty="0" err="1">
                <a:solidFill>
                  <a:srgbClr val="FFFF00"/>
                </a:solidFill>
              </a:rPr>
              <a:t>пломбувальних</a:t>
            </a:r>
            <a:r>
              <a:rPr lang="uk-UA" dirty="0">
                <a:solidFill>
                  <a:srgbClr val="FFFF00"/>
                </a:solidFill>
              </a:rPr>
              <a:t> матеріалів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82089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:</a:t>
            </a:r>
            <a:endParaRPr lang="ru-RU" sz="2400" dirty="0"/>
          </a:p>
          <a:p>
            <a:r>
              <a:rPr lang="uk-UA" sz="2400" dirty="0"/>
              <a:t>                              </a:t>
            </a:r>
            <a:r>
              <a:rPr lang="uk-UA" sz="2800" b="1" dirty="0" err="1"/>
              <a:t>Цементи</a:t>
            </a:r>
            <a:endParaRPr lang="uk-UA" sz="2800" b="1" dirty="0"/>
          </a:p>
          <a:p>
            <a:r>
              <a:rPr lang="uk-UA" sz="2400" b="1" dirty="0">
                <a:solidFill>
                  <a:srgbClr val="99FF33"/>
                </a:solidFill>
              </a:rPr>
              <a:t>Мінеральні:</a:t>
            </a:r>
            <a:endParaRPr lang="ru-RU" sz="2400" b="1" dirty="0">
              <a:solidFill>
                <a:srgbClr val="99FF33"/>
              </a:solidFill>
            </a:endParaRPr>
          </a:p>
          <a:p>
            <a:r>
              <a:rPr lang="ru-RU" sz="2400" dirty="0"/>
              <a:t>     *</a:t>
            </a:r>
            <a:r>
              <a:rPr lang="uk-UA" sz="2400" dirty="0"/>
              <a:t>цинк-фосфатні;</a:t>
            </a:r>
            <a:endParaRPr lang="ru-RU" sz="2400" dirty="0"/>
          </a:p>
          <a:p>
            <a:pPr lvl="0"/>
            <a:r>
              <a:rPr lang="uk-UA" sz="2400" dirty="0"/>
              <a:t>     *силікатні;</a:t>
            </a:r>
            <a:endParaRPr lang="ru-RU" sz="2400" dirty="0"/>
          </a:p>
          <a:p>
            <a:pPr lvl="0"/>
            <a:r>
              <a:rPr lang="uk-UA" sz="2400" dirty="0"/>
              <a:t>     *</a:t>
            </a:r>
            <a:r>
              <a:rPr lang="uk-UA" sz="2400" dirty="0" err="1"/>
              <a:t>силікофосфатні</a:t>
            </a:r>
            <a:r>
              <a:rPr lang="uk-UA" sz="2400" dirty="0"/>
              <a:t>.</a:t>
            </a:r>
            <a:endParaRPr lang="ru-RU" sz="2400" dirty="0"/>
          </a:p>
          <a:p>
            <a:r>
              <a:rPr lang="uk-UA" sz="2400" b="1" dirty="0">
                <a:solidFill>
                  <a:srgbClr val="99FF33"/>
                </a:solidFill>
              </a:rPr>
              <a:t>Полімерні:</a:t>
            </a:r>
            <a:endParaRPr lang="ru-RU" sz="2400" b="1" dirty="0">
              <a:solidFill>
                <a:srgbClr val="99FF33"/>
              </a:solidFill>
            </a:endParaRPr>
          </a:p>
          <a:p>
            <a:pPr lvl="0"/>
            <a:r>
              <a:rPr lang="uk-UA" sz="2400" dirty="0"/>
              <a:t>     *</a:t>
            </a:r>
            <a:r>
              <a:rPr lang="uk-UA" sz="2400" dirty="0" err="1"/>
              <a:t>полікарбоксилатні</a:t>
            </a:r>
            <a:r>
              <a:rPr lang="uk-UA" sz="2400" dirty="0"/>
              <a:t>;</a:t>
            </a:r>
            <a:endParaRPr lang="ru-RU" sz="2400" dirty="0"/>
          </a:p>
          <a:p>
            <a:pPr lvl="0"/>
            <a:r>
              <a:rPr lang="uk-UA" sz="2400" dirty="0"/>
              <a:t>     *</a:t>
            </a:r>
            <a:r>
              <a:rPr lang="uk-UA" sz="2400" dirty="0" err="1"/>
              <a:t>склоіономерні</a:t>
            </a:r>
            <a:r>
              <a:rPr lang="uk-UA" sz="2400" dirty="0"/>
              <a:t>.</a:t>
            </a:r>
          </a:p>
          <a:p>
            <a:pPr lvl="0"/>
            <a:endParaRPr lang="ru-RU" sz="2400" dirty="0"/>
          </a:p>
          <a:p>
            <a:r>
              <a:rPr lang="uk-UA" sz="2400" dirty="0"/>
              <a:t>	</a:t>
            </a: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47" y="2936101"/>
            <a:ext cx="2321454" cy="193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 descr="http://medisave.ru/image/cache/data/img12/19006-228x2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16" y="4399448"/>
            <a:ext cx="21717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http://www.xn--24-6kcaj0bmk.xn--p1ai/images/mod_catalog_prod/24257/13975288200_cmszoom_auto_2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97152"/>
            <a:ext cx="2667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http://glomaco.ru/wp-content/uploads/2015/05/HY-Bond-Polycarboxylate-Cement_1160-212x1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12" y="3284984"/>
            <a:ext cx="20193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http://vladmedicina.ru/files/upimg/adgezo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80381"/>
            <a:ext cx="2068876" cy="18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011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Ормокери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72816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Показання до застосування </a:t>
            </a:r>
            <a:r>
              <a:rPr lang="uk-UA" sz="2400" b="1" i="1" dirty="0" err="1">
                <a:solidFill>
                  <a:srgbClr val="99FF33"/>
                </a:solidFill>
              </a:rPr>
              <a:t>ормокерів</a:t>
            </a:r>
            <a:r>
              <a:rPr lang="uk-UA" sz="2400" b="1" i="1" dirty="0">
                <a:solidFill>
                  <a:srgbClr val="99FF33"/>
                </a:solidFill>
              </a:rPr>
              <a:t>.</a:t>
            </a:r>
            <a:endParaRPr lang="ru-RU" sz="2400" dirty="0">
              <a:solidFill>
                <a:srgbClr val="99FF33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Універсальна реставраційна система для порожнин усіх класів (І—</a:t>
            </a:r>
            <a:r>
              <a:rPr lang="en-US" sz="2400" dirty="0"/>
              <a:t>VI</a:t>
            </a:r>
            <a:r>
              <a:rPr lang="ru-RU" sz="2400" dirty="0"/>
              <a:t>) </a:t>
            </a:r>
            <a:r>
              <a:rPr lang="uk-UA" sz="2400" dirty="0"/>
              <a:t>за</a:t>
            </a:r>
            <a:r>
              <a:rPr lang="en-US" sz="2400" dirty="0"/>
              <a:t> </a:t>
            </a:r>
            <a:r>
              <a:rPr lang="uk-UA" sz="2400" dirty="0" err="1"/>
              <a:t>Блеком</a:t>
            </a:r>
            <a:r>
              <a:rPr lang="uk-UA" sz="2400" dirty="0"/>
              <a:t>.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Корекція форми, розміру, положення і кольору зубів.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 err="1"/>
              <a:t>Некаріозні</a:t>
            </a:r>
            <a:r>
              <a:rPr lang="uk-UA" sz="2400" dirty="0"/>
              <a:t> дефекти твердих тканин зуба.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Шинування рухомих зубів при захворюваннях тканин пародонта.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Виготовлення непрямим способом </a:t>
            </a:r>
            <a:r>
              <a:rPr lang="uk-UA" sz="2400" dirty="0" err="1"/>
              <a:t>вінірів</a:t>
            </a:r>
            <a:r>
              <a:rPr lang="uk-UA" sz="2400" dirty="0"/>
              <a:t> і вкладок.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Моделювання кукси під коронку.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Відновлення фасеток.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33374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Ормокери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913" y="119675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Представники</a:t>
            </a:r>
          </a:p>
          <a:p>
            <a:r>
              <a:rPr lang="uk-UA" sz="2400" b="1" i="1" dirty="0"/>
              <a:t> </a:t>
            </a:r>
            <a:r>
              <a:rPr lang="uk-UA" sz="2400" dirty="0"/>
              <a:t> А</a:t>
            </a:r>
            <a:r>
              <a:rPr lang="en-US" sz="2400" dirty="0" err="1"/>
              <a:t>dmira</a:t>
            </a:r>
            <a:r>
              <a:rPr lang="uk-UA" sz="2400" dirty="0"/>
              <a:t> (</a:t>
            </a:r>
            <a:r>
              <a:rPr lang="en-US" sz="2400" dirty="0"/>
              <a:t>V</a:t>
            </a:r>
            <a:r>
              <a:rPr lang="uk-UA" sz="2400" dirty="0"/>
              <a:t>ОСО), рідкий </a:t>
            </a:r>
            <a:r>
              <a:rPr lang="en-US" sz="2400" dirty="0" err="1"/>
              <a:t>Admira</a:t>
            </a:r>
            <a:r>
              <a:rPr lang="en-US" sz="2400" dirty="0"/>
              <a:t> Flow </a:t>
            </a:r>
            <a:r>
              <a:rPr lang="uk-UA" sz="2400" dirty="0"/>
              <a:t>(</a:t>
            </a:r>
            <a:r>
              <a:rPr lang="en-US" sz="2400" dirty="0"/>
              <a:t>V</a:t>
            </a:r>
            <a:r>
              <a:rPr lang="uk-UA" sz="2400" dirty="0"/>
              <a:t>ОСО), </a:t>
            </a:r>
            <a:r>
              <a:rPr lang="uk-UA" sz="2400" dirty="0" err="1"/>
              <a:t>фісурний</a:t>
            </a:r>
            <a:r>
              <a:rPr lang="uk-UA" sz="2400" dirty="0"/>
              <a:t> герметик А</a:t>
            </a:r>
            <a:r>
              <a:rPr lang="en-US" sz="2400" dirty="0" err="1"/>
              <a:t>dmira</a:t>
            </a:r>
            <a:r>
              <a:rPr lang="en-US" sz="2400" dirty="0"/>
              <a:t> S</a:t>
            </a:r>
            <a:r>
              <a:rPr lang="uk-UA" sz="2400" dirty="0" err="1"/>
              <a:t>еа</a:t>
            </a:r>
            <a:r>
              <a:rPr lang="en-US" sz="2400" dirty="0"/>
              <a:t>l</a:t>
            </a:r>
            <a:r>
              <a:rPr lang="uk-UA" sz="2400" dirty="0"/>
              <a:t>(</a:t>
            </a:r>
            <a:r>
              <a:rPr lang="en-US" sz="2400" dirty="0"/>
              <a:t>V</a:t>
            </a:r>
            <a:r>
              <a:rPr lang="uk-UA" sz="2400" dirty="0"/>
              <a:t>ОСО); </a:t>
            </a:r>
            <a:r>
              <a:rPr lang="en-US" sz="2400" dirty="0"/>
              <a:t>Definite</a:t>
            </a:r>
            <a:r>
              <a:rPr lang="uk-UA" sz="2400" dirty="0"/>
              <a:t> (</a:t>
            </a:r>
            <a:r>
              <a:rPr lang="en-US" sz="2400" dirty="0" err="1"/>
              <a:t>Dentsply</a:t>
            </a:r>
            <a:r>
              <a:rPr lang="uk-UA" sz="2400" dirty="0"/>
              <a:t>),</a:t>
            </a:r>
            <a:r>
              <a:rPr lang="en-US" sz="2400" dirty="0"/>
              <a:t>Definite</a:t>
            </a:r>
            <a:r>
              <a:rPr lang="uk-UA" sz="2400" dirty="0"/>
              <a:t>  </a:t>
            </a:r>
            <a:r>
              <a:rPr lang="en-US" sz="2400" dirty="0"/>
              <a:t>Flow </a:t>
            </a:r>
            <a:r>
              <a:rPr lang="uk-UA" sz="2400" dirty="0"/>
              <a:t>(</a:t>
            </a:r>
            <a:r>
              <a:rPr lang="en-US" sz="2400" dirty="0" err="1"/>
              <a:t>Dentsply</a:t>
            </a:r>
            <a:r>
              <a:rPr lang="uk-UA" sz="2400" dirty="0"/>
              <a:t>), Се</a:t>
            </a:r>
            <a:r>
              <a:rPr lang="en-US" sz="2400" dirty="0"/>
              <a:t>ram</a:t>
            </a:r>
            <a:r>
              <a:rPr lang="uk-UA" sz="2400" dirty="0"/>
              <a:t>-Х (</a:t>
            </a:r>
            <a:r>
              <a:rPr lang="en-US" sz="2400" dirty="0" err="1"/>
              <a:t>Dentsply</a:t>
            </a:r>
            <a:r>
              <a:rPr lang="uk-UA" sz="2400" dirty="0"/>
              <a:t>), </a:t>
            </a:r>
            <a:r>
              <a:rPr lang="en-US" sz="2400" dirty="0"/>
              <a:t>Definite </a:t>
            </a:r>
            <a:r>
              <a:rPr lang="uk-UA" sz="2400" dirty="0"/>
              <a:t>(</a:t>
            </a:r>
            <a:r>
              <a:rPr lang="en-US" sz="2400" dirty="0"/>
              <a:t>Degussa</a:t>
            </a:r>
            <a:r>
              <a:rPr lang="uk-UA" sz="2400" dirty="0"/>
              <a:t>).</a:t>
            </a:r>
            <a:endParaRPr lang="ru-RU" sz="2400" dirty="0"/>
          </a:p>
        </p:txBody>
      </p:sp>
      <p:pic>
        <p:nvPicPr>
          <p:cNvPr id="18434" name="Picture 2" descr="E:\54_Ceram-X_duo_SyrStarter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90" y="3645024"/>
            <a:ext cx="3384376" cy="267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dently.ru/_sh/20/2052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81700"/>
            <a:ext cx="275638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ww.uz.all.biz/img/uz/catalog/middle/345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6" y="2971590"/>
            <a:ext cx="2466203" cy="230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2943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>
                <a:solidFill>
                  <a:srgbClr val="FFFF00"/>
                </a:solidFill>
              </a:rPr>
              <a:t>Компомери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4480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/>
              <a:t>Компомери</a:t>
            </a:r>
            <a:r>
              <a:rPr lang="uk-UA" sz="2400" dirty="0"/>
              <a:t> за хімічною структурою є </a:t>
            </a:r>
            <a:r>
              <a:rPr lang="uk-UA" sz="2400" b="1" dirty="0"/>
              <a:t>комбінацією композитів і </a:t>
            </a:r>
            <a:r>
              <a:rPr lang="uk-UA" sz="2400" b="1" dirty="0" err="1"/>
              <a:t>склоіономерів</a:t>
            </a:r>
            <a:r>
              <a:rPr lang="uk-UA" sz="2400" dirty="0"/>
              <a:t>. їх органічна матриця складається зі звичайного для композитів мономера, моди­фікованого кислотними групами, неорганічний наповнювач — із часток </a:t>
            </a:r>
            <a:r>
              <a:rPr lang="uk-UA" sz="2400" b="1" dirty="0" err="1"/>
              <a:t>стронційфторсилікатного</a:t>
            </a:r>
            <a:r>
              <a:rPr lang="uk-UA" sz="2400" b="1" dirty="0"/>
              <a:t> скла </a:t>
            </a:r>
            <a:r>
              <a:rPr lang="uk-UA" sz="2400" dirty="0"/>
              <a:t>з додаванням </a:t>
            </a:r>
            <a:r>
              <a:rPr lang="uk-UA" sz="2400" dirty="0" err="1"/>
              <a:t>фториду</a:t>
            </a:r>
            <a:r>
              <a:rPr lang="uk-UA" sz="2400" dirty="0"/>
              <a:t> стронцію; розмір часток стано­вить </a:t>
            </a:r>
            <a:r>
              <a:rPr lang="uk-UA" sz="2800" b="1" dirty="0"/>
              <a:t>0,8—1 мкм.</a:t>
            </a:r>
          </a:p>
          <a:p>
            <a:r>
              <a:rPr lang="uk-UA" sz="2400" dirty="0"/>
              <a:t> Перший </a:t>
            </a:r>
            <a:r>
              <a:rPr lang="uk-UA" sz="2400" dirty="0" err="1"/>
              <a:t>компомер</a:t>
            </a:r>
            <a:r>
              <a:rPr lang="uk-UA" sz="2400" dirty="0"/>
              <a:t> з'явився на стоматологічному ринку в  1993р. </a:t>
            </a:r>
            <a:endParaRPr lang="ru-RU" sz="2400" dirty="0"/>
          </a:p>
        </p:txBody>
      </p:sp>
      <p:pic>
        <p:nvPicPr>
          <p:cNvPr id="19458" name="Picture 2" descr="http://zubz.ru/wp-content/uploads/2015/06/Glasiosite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8956"/>
            <a:ext cx="3409950" cy="225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dentmarket.com.ua/content/product/img/ionos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72296"/>
            <a:ext cx="25717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atamshop.ru/UserFiles/Image/img434_28240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64" y="4617132"/>
            <a:ext cx="3187030" cy="20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606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Компомери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Особливістю матеріалів цього класу є подвійний </a:t>
            </a:r>
            <a:r>
              <a:rPr lang="uk-UA" sz="2400" b="1" dirty="0"/>
              <a:t>(</a:t>
            </a:r>
            <a:r>
              <a:rPr lang="uk-UA" sz="2400" b="1" dirty="0" err="1"/>
              <a:t>двохетапний</a:t>
            </a:r>
            <a:r>
              <a:rPr lang="uk-UA" sz="2400" b="1" dirty="0"/>
              <a:t>) механізм твердін­ня</a:t>
            </a:r>
            <a:r>
              <a:rPr lang="uk-UA" sz="2400" dirty="0"/>
              <a:t>: </a:t>
            </a:r>
          </a:p>
          <a:p>
            <a:r>
              <a:rPr lang="uk-UA" sz="2400" b="1" dirty="0"/>
              <a:t>І етап</a:t>
            </a:r>
            <a:r>
              <a:rPr lang="uk-UA" sz="2400" dirty="0"/>
              <a:t>, що надає первинну твердість матеріалу, відбувається при полімериза­ції композитного компонента під дією світла; </a:t>
            </a:r>
            <a:r>
              <a:rPr lang="en-US" sz="2400" b="1" dirty="0"/>
              <a:t>II </a:t>
            </a:r>
            <a:r>
              <a:rPr lang="uk-UA" sz="2400" b="1" dirty="0"/>
              <a:t>етап </a:t>
            </a:r>
            <a:r>
              <a:rPr lang="uk-UA" sz="2400" dirty="0"/>
              <a:t>— </a:t>
            </a:r>
            <a:r>
              <a:rPr lang="uk-UA" sz="2400" dirty="0" err="1"/>
              <a:t>склоіономерна</a:t>
            </a:r>
            <a:r>
              <a:rPr lang="uk-UA" sz="2400" dirty="0"/>
              <a:t> реакція — запускається вологою з ротової порожнини</a:t>
            </a:r>
          </a:p>
          <a:p>
            <a:r>
              <a:rPr lang="uk-UA" sz="2400" dirty="0"/>
              <a:t>. Адсорбція води призводить до неве­ликого збільшення об'єму пломби (до 3%), компенсуючи частково </a:t>
            </a:r>
            <a:r>
              <a:rPr lang="uk-UA" sz="2400" dirty="0" err="1"/>
              <a:t>полімериза-ційну</a:t>
            </a:r>
            <a:r>
              <a:rPr lang="uk-UA" sz="2400" dirty="0"/>
              <a:t> усадку</a:t>
            </a:r>
          </a:p>
          <a:p>
            <a:r>
              <a:rPr lang="uk-UA" sz="2400" dirty="0"/>
              <a:t>. </a:t>
            </a:r>
            <a:r>
              <a:rPr lang="uk-UA" sz="2400" dirty="0" err="1"/>
              <a:t>Компомери</a:t>
            </a:r>
            <a:r>
              <a:rPr lang="uk-UA" sz="2400" dirty="0"/>
              <a:t> пролонговано виділяють іони фтору. Проте властивос­ті композитів і </a:t>
            </a:r>
            <a:r>
              <a:rPr lang="uk-UA" sz="2400" dirty="0" err="1"/>
              <a:t>склоіономерів</a:t>
            </a:r>
            <a:r>
              <a:rPr lang="uk-UA" sz="2400" dirty="0"/>
              <a:t> у </a:t>
            </a:r>
            <a:r>
              <a:rPr lang="uk-UA" sz="2400" dirty="0" err="1"/>
              <a:t>компомерах</a:t>
            </a:r>
            <a:r>
              <a:rPr lang="uk-UA" sz="2400" dirty="0"/>
              <a:t> виражені набагато слабше.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45359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-4543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компомери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Компомери</a:t>
            </a:r>
            <a:r>
              <a:rPr lang="ru-RU" sz="2400" dirty="0"/>
              <a:t> </a:t>
            </a:r>
            <a:r>
              <a:rPr lang="ru-RU" sz="2400" dirty="0" err="1"/>
              <a:t>поєднують</a:t>
            </a:r>
            <a:r>
              <a:rPr lang="ru-RU" sz="2400" dirty="0"/>
              <a:t> в </a:t>
            </a:r>
            <a:r>
              <a:rPr lang="ru-RU" sz="2400" dirty="0" err="1"/>
              <a:t>собі</a:t>
            </a:r>
            <a:r>
              <a:rPr lang="ru-RU" sz="2400" dirty="0"/>
              <a:t> </a:t>
            </a:r>
          </a:p>
          <a:p>
            <a:r>
              <a:rPr lang="ru-RU" sz="2400" b="1" dirty="0" err="1">
                <a:solidFill>
                  <a:srgbClr val="99FF33"/>
                </a:solidFill>
              </a:rPr>
              <a:t>властивості</a:t>
            </a:r>
            <a:r>
              <a:rPr lang="ru-RU" sz="2400" b="1" dirty="0">
                <a:solidFill>
                  <a:srgbClr val="99FF33"/>
                </a:solidFill>
              </a:rPr>
              <a:t> </a:t>
            </a:r>
            <a:r>
              <a:rPr lang="ru-RU" sz="2400" b="1" dirty="0" err="1">
                <a:solidFill>
                  <a:srgbClr val="99FF33"/>
                </a:solidFill>
              </a:rPr>
              <a:t>композитів</a:t>
            </a:r>
            <a:r>
              <a:rPr lang="ru-RU" sz="2400" b="1" dirty="0">
                <a:solidFill>
                  <a:srgbClr val="99FF33"/>
                </a:solidFill>
              </a:rPr>
              <a:t>: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достатня</a:t>
            </a:r>
            <a:r>
              <a:rPr lang="ru-RU" sz="2400" dirty="0"/>
              <a:t> </a:t>
            </a:r>
            <a:r>
              <a:rPr lang="ru-RU" sz="2400" dirty="0" err="1"/>
              <a:t>міцність</a:t>
            </a:r>
            <a:r>
              <a:rPr lang="ru-RU" sz="2400" dirty="0"/>
              <a:t> (але не для </a:t>
            </a:r>
            <a:r>
              <a:rPr lang="ru-RU" sz="2400" dirty="0" err="1"/>
              <a:t>окклюзі</a:t>
            </a:r>
            <a:r>
              <a:rPr lang="uk-UA" sz="2400" dirty="0"/>
              <a:t>й</a:t>
            </a:r>
            <a:r>
              <a:rPr lang="ru-RU" sz="2400" dirty="0" err="1"/>
              <a:t>нних</a:t>
            </a:r>
            <a:r>
              <a:rPr lang="ru-RU" sz="2400" dirty="0"/>
              <a:t> </a:t>
            </a:r>
            <a:r>
              <a:rPr lang="ru-RU" sz="2400" dirty="0" err="1"/>
              <a:t>поверхонь</a:t>
            </a:r>
            <a:r>
              <a:rPr lang="ru-RU" sz="2400" dirty="0"/>
              <a:t>);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мікромеханічн</a:t>
            </a:r>
            <a:r>
              <a:rPr lang="uk-UA" sz="2400" dirty="0" err="1"/>
              <a:t>ої</a:t>
            </a:r>
            <a:r>
              <a:rPr lang="ru-RU" sz="2400" dirty="0"/>
              <a:t> </a:t>
            </a:r>
            <a:r>
              <a:rPr lang="ru-RU" sz="2400" dirty="0" err="1"/>
              <a:t>адгезії</a:t>
            </a:r>
            <a:r>
              <a:rPr lang="ru-RU" sz="2400" dirty="0"/>
              <a:t>, </a:t>
            </a:r>
            <a:r>
              <a:rPr lang="ru-RU" sz="2400" dirty="0" err="1"/>
              <a:t>характерної</a:t>
            </a:r>
            <a:r>
              <a:rPr lang="ru-RU" sz="2400" dirty="0"/>
              <a:t> для </a:t>
            </a:r>
            <a:r>
              <a:rPr lang="ru-RU" sz="2400" dirty="0" err="1"/>
              <a:t>композитів</a:t>
            </a:r>
            <a:r>
              <a:rPr lang="ru-RU" sz="2400" dirty="0"/>
              <a:t>;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використовуватися</a:t>
            </a:r>
            <a:r>
              <a:rPr lang="ru-RU" sz="2400" dirty="0"/>
              <a:t> як з </a:t>
            </a:r>
            <a:r>
              <a:rPr lang="ru-RU" sz="2400" dirty="0" err="1"/>
              <a:t>власно</a:t>
            </a:r>
            <a:r>
              <a:rPr lang="uk-UA" sz="2400" dirty="0"/>
              <a:t>ю</a:t>
            </a:r>
            <a:r>
              <a:rPr lang="ru-RU" sz="2400" dirty="0"/>
              <a:t> адгезивно</a:t>
            </a:r>
            <a:r>
              <a:rPr lang="uk-UA" sz="2400" dirty="0"/>
              <a:t>ю</a:t>
            </a:r>
            <a:r>
              <a:rPr lang="ru-RU" sz="2400" dirty="0"/>
              <a:t> системою, так і з </a:t>
            </a:r>
            <a:r>
              <a:rPr lang="ru-RU" sz="2400" dirty="0" err="1"/>
              <a:t>традиційними</a:t>
            </a:r>
            <a:r>
              <a:rPr lang="ru-RU" sz="2400" dirty="0"/>
              <a:t> </a:t>
            </a:r>
            <a:r>
              <a:rPr lang="ru-RU" sz="2400" dirty="0" err="1"/>
              <a:t>адгезивними</a:t>
            </a:r>
            <a:r>
              <a:rPr lang="ru-RU" sz="2400" dirty="0"/>
              <a:t> системами </a:t>
            </a:r>
            <a:r>
              <a:rPr lang="ru-RU" sz="2400" dirty="0" err="1"/>
              <a:t>композитів</a:t>
            </a:r>
            <a:r>
              <a:rPr lang="ru-RU" sz="2400" dirty="0"/>
              <a:t>;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достатня</a:t>
            </a:r>
            <a:r>
              <a:rPr lang="ru-RU" sz="2400" dirty="0"/>
              <a:t> </a:t>
            </a:r>
            <a:r>
              <a:rPr lang="ru-RU" sz="2400" dirty="0" err="1"/>
              <a:t>естетичність</a:t>
            </a:r>
            <a:r>
              <a:rPr lang="ru-RU" sz="2400" dirty="0"/>
              <a:t>;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однокомпонентні</a:t>
            </a:r>
            <a:r>
              <a:rPr lang="ru-RU" sz="2400" dirty="0"/>
              <a:t>;</a:t>
            </a:r>
          </a:p>
          <a:p>
            <a:r>
              <a:rPr lang="ru-RU" sz="2400" dirty="0"/>
              <a:t>• </a:t>
            </a:r>
            <a:r>
              <a:rPr lang="uk-UA" sz="2400" dirty="0" err="1"/>
              <a:t>кольорості</a:t>
            </a:r>
            <a:r>
              <a:rPr lang="ru-RU" sz="2400" dirty="0" err="1"/>
              <a:t>йк</a:t>
            </a:r>
            <a:r>
              <a:rPr lang="uk-UA" sz="2400" dirty="0"/>
              <a:t>і</a:t>
            </a:r>
            <a:r>
              <a:rPr lang="ru-RU" sz="2400" dirty="0" err="1"/>
              <a:t>сть</a:t>
            </a:r>
            <a:r>
              <a:rPr lang="ru-RU" sz="2400" dirty="0"/>
              <a:t>;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пластичність</a:t>
            </a:r>
            <a:r>
              <a:rPr lang="ru-RU" sz="2400" dirty="0"/>
              <a:t>;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вимагають</a:t>
            </a:r>
            <a:r>
              <a:rPr lang="ru-RU" sz="2400" dirty="0"/>
              <a:t> </a:t>
            </a:r>
            <a:r>
              <a:rPr lang="ru-RU" sz="2400" dirty="0" err="1"/>
              <a:t>пошарової</a:t>
            </a:r>
            <a:r>
              <a:rPr lang="ru-RU" sz="2400" dirty="0"/>
              <a:t> </a:t>
            </a:r>
            <a:r>
              <a:rPr lang="ru-RU" sz="2400" dirty="0" err="1"/>
              <a:t>техніки</a:t>
            </a:r>
            <a:r>
              <a:rPr lang="ru-RU" sz="2400" dirty="0"/>
              <a:t> </a:t>
            </a:r>
            <a:r>
              <a:rPr lang="ru-RU" sz="2400" dirty="0" err="1"/>
              <a:t>внесення</a:t>
            </a:r>
            <a:r>
              <a:rPr lang="ru-RU" sz="2400" dirty="0"/>
              <a:t>;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зручність</a:t>
            </a:r>
            <a:r>
              <a:rPr lang="ru-RU" sz="2400" dirty="0"/>
              <a:t> в </a:t>
            </a:r>
            <a:r>
              <a:rPr lang="ru-RU" sz="2400" dirty="0" err="1"/>
              <a:t>роботі</a:t>
            </a:r>
            <a:r>
              <a:rPr lang="uk-UA" sz="2400" dirty="0"/>
              <a:t>.</a:t>
            </a:r>
            <a:endParaRPr lang="ru-RU" sz="2400" dirty="0"/>
          </a:p>
          <a:p>
            <a:endParaRPr lang="uk-UA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14787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компомери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64493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99FF33"/>
                </a:solidFill>
              </a:rPr>
              <a:t>властивості</a:t>
            </a:r>
            <a:r>
              <a:rPr lang="ru-RU" sz="2400" b="1" dirty="0">
                <a:solidFill>
                  <a:srgbClr val="99FF33"/>
                </a:solidFill>
              </a:rPr>
              <a:t> </a:t>
            </a:r>
            <a:r>
              <a:rPr lang="ru-RU" sz="2400" b="1" dirty="0" err="1">
                <a:solidFill>
                  <a:srgbClr val="99FF33"/>
                </a:solidFill>
              </a:rPr>
              <a:t>склоіномер</a:t>
            </a:r>
            <a:r>
              <a:rPr lang="uk-UA" sz="2400" b="1" dirty="0">
                <a:solidFill>
                  <a:srgbClr val="99FF33"/>
                </a:solidFill>
              </a:rPr>
              <a:t>і</a:t>
            </a:r>
            <a:r>
              <a:rPr lang="ru-RU" sz="2400" b="1" dirty="0">
                <a:solidFill>
                  <a:srgbClr val="99FF33"/>
                </a:solidFill>
              </a:rPr>
              <a:t>в:</a:t>
            </a:r>
          </a:p>
          <a:p>
            <a:r>
              <a:rPr lang="ru-RU" sz="2400" dirty="0"/>
              <a:t>• не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протравл</a:t>
            </a:r>
            <a:r>
              <a:rPr lang="uk-UA" sz="2400" dirty="0"/>
              <a:t>ю</a:t>
            </a:r>
            <a:r>
              <a:rPr lang="ru-RU" sz="2400" dirty="0"/>
              <a:t>ват</a:t>
            </a:r>
            <a:r>
              <a:rPr lang="uk-UA" sz="2400" dirty="0"/>
              <a:t>и</a:t>
            </a:r>
            <a:r>
              <a:rPr lang="ru-RU" sz="2400" dirty="0"/>
              <a:t> (</a:t>
            </a:r>
            <a:r>
              <a:rPr lang="ru-RU" sz="2400" dirty="0" err="1"/>
              <a:t>перетворення</a:t>
            </a:r>
            <a:r>
              <a:rPr lang="ru-RU" sz="2400" dirty="0"/>
              <a:t> </a:t>
            </a:r>
            <a:r>
              <a:rPr lang="uk-UA" sz="2400" dirty="0"/>
              <a:t>змазаного </a:t>
            </a:r>
            <a:r>
              <a:rPr lang="ru-RU" sz="2400" dirty="0"/>
              <a:t>шару);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хімічна</a:t>
            </a:r>
            <a:r>
              <a:rPr lang="ru-RU" sz="2400" dirty="0"/>
              <a:t> </a:t>
            </a:r>
            <a:r>
              <a:rPr lang="ru-RU" sz="2400" dirty="0" err="1"/>
              <a:t>адгезія</a:t>
            </a:r>
            <a:r>
              <a:rPr lang="ru-RU" sz="2400" dirty="0"/>
              <a:t> до </a:t>
            </a:r>
            <a:r>
              <a:rPr lang="ru-RU" sz="2400" dirty="0" err="1"/>
              <a:t>твердих</a:t>
            </a:r>
            <a:r>
              <a:rPr lang="ru-RU" sz="2400" dirty="0"/>
              <a:t> тканин зуба, характерна для СІЦ (</a:t>
            </a:r>
            <a:r>
              <a:rPr lang="ru-RU" sz="2400" dirty="0" err="1"/>
              <a:t>сумарна</a:t>
            </a:r>
            <a:r>
              <a:rPr lang="ru-RU" sz="2400" dirty="0"/>
              <a:t> </a:t>
            </a:r>
            <a:r>
              <a:rPr lang="ru-RU" sz="2400" dirty="0" err="1"/>
              <a:t>адгезія</a:t>
            </a:r>
            <a:r>
              <a:rPr lang="ru-RU" sz="2400" dirty="0"/>
              <a:t> </a:t>
            </a:r>
            <a:r>
              <a:rPr lang="ru-RU" sz="2400" dirty="0" err="1"/>
              <a:t>вищ</a:t>
            </a:r>
            <a:r>
              <a:rPr lang="uk-UA" sz="2400" dirty="0"/>
              <a:t>а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у СІЦ, але </a:t>
            </a:r>
            <a:r>
              <a:rPr lang="ru-RU" sz="2400" dirty="0" err="1"/>
              <a:t>нижч</a:t>
            </a:r>
            <a:r>
              <a:rPr lang="uk-UA" sz="2400" dirty="0"/>
              <a:t>а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у </a:t>
            </a:r>
            <a:r>
              <a:rPr lang="ru-RU" sz="2400" dirty="0" err="1"/>
              <a:t>композитів</a:t>
            </a:r>
            <a:r>
              <a:rPr lang="ru-RU" sz="2400" dirty="0"/>
              <a:t>);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виділяють</a:t>
            </a:r>
            <a:r>
              <a:rPr lang="ru-RU" sz="2400" dirty="0"/>
              <a:t> F (але в 6-10 </a:t>
            </a:r>
            <a:r>
              <a:rPr lang="ru-RU" sz="2400" dirty="0" err="1"/>
              <a:t>разів</a:t>
            </a:r>
            <a:r>
              <a:rPr lang="ru-RU" sz="2400" dirty="0"/>
              <a:t> </a:t>
            </a:r>
            <a:r>
              <a:rPr lang="ru-RU" sz="2400" dirty="0" err="1"/>
              <a:t>менше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dirty="0"/>
              <a:t>СІЦ);</a:t>
            </a:r>
          </a:p>
          <a:p>
            <a:r>
              <a:rPr lang="uk-UA" dirty="0"/>
              <a:t>• </a:t>
            </a:r>
            <a:r>
              <a:rPr lang="uk-UA" sz="2400" dirty="0"/>
              <a:t>хороша біологічна сумісність.</a:t>
            </a:r>
            <a:r>
              <a:rPr lang="ru-RU" sz="2400" dirty="0"/>
              <a:t>     </a:t>
            </a:r>
          </a:p>
        </p:txBody>
      </p:sp>
    </p:spTree>
    <p:extLst>
      <p:ext uri="{BB962C8B-B14F-4D97-AF65-F5344CB8AC3E}">
        <p14:creationId xmlns:p14="http://schemas.microsoft.com/office/powerpoint/2010/main" val="14189300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Компомери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5515" y="1628800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i="1" dirty="0">
                <a:solidFill>
                  <a:srgbClr val="99FF33"/>
                </a:solidFill>
              </a:rPr>
              <a:t>Негативні властивості </a:t>
            </a:r>
            <a:r>
              <a:rPr lang="uk-UA" sz="2400" b="1" i="1" dirty="0" err="1">
                <a:solidFill>
                  <a:srgbClr val="99FF33"/>
                </a:solidFill>
              </a:rPr>
              <a:t>компомерів</a:t>
            </a:r>
            <a:r>
              <a:rPr lang="uk-UA" sz="2400" b="1" i="1" dirty="0">
                <a:solidFill>
                  <a:srgbClr val="99FF33"/>
                </a:solidFill>
              </a:rPr>
              <a:t>:</a:t>
            </a:r>
            <a:endParaRPr lang="ru-RU" sz="2400" dirty="0">
              <a:solidFill>
                <a:srgbClr val="99FF33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недостатня міцність;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недостатнє полірування;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недостатня стійкість до абразивного зносу;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недостатня естетичність;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 </a:t>
            </a:r>
            <a:r>
              <a:rPr lang="uk-UA" sz="2400" dirty="0"/>
              <a:t>можливі порушення крайового прилягання внаслідок збільшення об'єму </a:t>
            </a:r>
            <a:r>
              <a:rPr lang="uk-UA" sz="2400" dirty="0" err="1"/>
              <a:t>компомера</a:t>
            </a:r>
            <a:r>
              <a:rPr lang="uk-UA" sz="2400" dirty="0"/>
              <a:t> при адсорбції води;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порівняно зі </a:t>
            </a:r>
            <a:r>
              <a:rPr lang="uk-UA" sz="2400" dirty="0" err="1"/>
              <a:t>склоіономерами</a:t>
            </a:r>
            <a:r>
              <a:rPr lang="uk-UA" sz="2400" dirty="0"/>
              <a:t> виділяють меншу кількість фтору, мають нижчу адгезію  з тканинами зуба </a:t>
            </a:r>
            <a:br>
              <a:rPr lang="uk-UA" sz="2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39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Компомери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Показання до застосування .</a:t>
            </a:r>
            <a:endParaRPr lang="ru-RU" sz="2400" dirty="0">
              <a:solidFill>
                <a:srgbClr val="99FF33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Порожнини </a:t>
            </a:r>
            <a:r>
              <a:rPr lang="en-US" sz="2400" dirty="0"/>
              <a:t>III </a:t>
            </a:r>
            <a:r>
              <a:rPr lang="uk-UA" sz="2400" dirty="0"/>
              <a:t>і </a:t>
            </a:r>
            <a:r>
              <a:rPr lang="en-US" sz="2400" dirty="0"/>
              <a:t>V </a:t>
            </a:r>
            <a:r>
              <a:rPr lang="uk-UA" sz="2400" dirty="0"/>
              <a:t>класів за </a:t>
            </a:r>
            <a:r>
              <a:rPr lang="uk-UA" sz="2400" dirty="0" err="1"/>
              <a:t>Блеком</a:t>
            </a:r>
            <a:r>
              <a:rPr lang="uk-UA" sz="2400" dirty="0"/>
              <a:t>.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Клиноподібні дефекти і ерозії емалі постійних зубів (рекомендується попереднє препарування дефекту).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Тимчасове пломбування при травмі зуба.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Пломбування невеликих порожнин І класу за </a:t>
            </a:r>
            <a:r>
              <a:rPr lang="uk-UA" sz="2400" dirty="0" err="1"/>
              <a:t>Блеком</a:t>
            </a:r>
            <a:r>
              <a:rPr lang="uk-UA" sz="2400" dirty="0"/>
              <a:t> (поверхневий або середній карієс).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Порожнини в молочних зубах усіх класів за </a:t>
            </a:r>
            <a:r>
              <a:rPr lang="uk-UA" sz="2400" dirty="0" err="1"/>
              <a:t>Блеком</a:t>
            </a:r>
            <a:r>
              <a:rPr lang="uk-UA" sz="2400" dirty="0"/>
              <a:t>.</a:t>
            </a:r>
            <a:endParaRPr lang="ru-R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400" dirty="0"/>
              <a:t>«</a:t>
            </a:r>
            <a:r>
              <a:rPr lang="uk-UA" sz="2400" dirty="0" err="1"/>
              <a:t>Сендвіч-техніка</a:t>
            </a:r>
            <a:r>
              <a:rPr lang="uk-UA" sz="2400" dirty="0"/>
              <a:t>» (першим шаром накладається </a:t>
            </a:r>
            <a:r>
              <a:rPr lang="uk-UA" sz="2400" dirty="0" err="1"/>
              <a:t>компомер</a:t>
            </a:r>
            <a:r>
              <a:rPr lang="uk-UA" sz="2400" dirty="0"/>
              <a:t>, а наступними </a:t>
            </a:r>
            <a:r>
              <a:rPr lang="uk-UA" sz="2400" dirty="0" err="1"/>
              <a:t>-композит</a:t>
            </a:r>
            <a:r>
              <a:rPr lang="uk-UA" sz="2400" dirty="0"/>
              <a:t>).</a:t>
            </a:r>
            <a:endParaRPr lang="ru-RU" sz="2400" dirty="0"/>
          </a:p>
        </p:txBody>
      </p:sp>
      <p:pic>
        <p:nvPicPr>
          <p:cNvPr id="21506" name="Picture 2" descr="http://www.cgsp.by/images/articles/clip_image018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97" y="4853482"/>
            <a:ext cx="48915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465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>
                <a:solidFill>
                  <a:srgbClr val="FFFF00"/>
                </a:solidFill>
              </a:rPr>
              <a:t>Компомери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798" y="141277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99FF33"/>
                </a:solidFill>
              </a:rPr>
              <a:t>Представники</a:t>
            </a:r>
          </a:p>
          <a:p>
            <a:r>
              <a:rPr lang="uk-UA" sz="2400" b="1" i="1" dirty="0"/>
              <a:t> </a:t>
            </a:r>
            <a:r>
              <a:rPr lang="en-US" sz="2400" b="1" i="1" dirty="0" err="1"/>
              <a:t>Dyract</a:t>
            </a:r>
            <a:r>
              <a:rPr lang="uk-UA" sz="2400" dirty="0"/>
              <a:t> (</a:t>
            </a:r>
            <a:r>
              <a:rPr lang="en-US" sz="2400" dirty="0" err="1"/>
              <a:t>Dentsply</a:t>
            </a:r>
            <a:r>
              <a:rPr lang="uk-UA" sz="2400" dirty="0"/>
              <a:t>), </a:t>
            </a:r>
            <a:r>
              <a:rPr lang="en-US" sz="2400" b="1" i="1" dirty="0" err="1"/>
              <a:t>Dyract</a:t>
            </a:r>
            <a:r>
              <a:rPr lang="en-US" sz="2400" dirty="0"/>
              <a:t>  </a:t>
            </a:r>
            <a:r>
              <a:rPr lang="en-US" sz="2400" dirty="0" err="1"/>
              <a:t>eXtra</a:t>
            </a:r>
            <a:r>
              <a:rPr lang="en-US" sz="2400" dirty="0"/>
              <a:t> </a:t>
            </a:r>
            <a:r>
              <a:rPr lang="uk-UA" sz="2400" dirty="0"/>
              <a:t>(</a:t>
            </a:r>
            <a:r>
              <a:rPr lang="en-US" sz="2400" dirty="0" err="1"/>
              <a:t>Dentsply</a:t>
            </a:r>
            <a:r>
              <a:rPr lang="uk-UA" sz="2400" dirty="0"/>
              <a:t>),</a:t>
            </a:r>
            <a:r>
              <a:rPr lang="en-US" sz="2400" b="1" i="1" dirty="0" err="1"/>
              <a:t>Dyract</a:t>
            </a:r>
            <a:r>
              <a:rPr lang="en-US" sz="2400" b="1" i="1" dirty="0"/>
              <a:t> Flow</a:t>
            </a:r>
            <a:r>
              <a:rPr lang="uk-UA" sz="2400" dirty="0"/>
              <a:t> (</a:t>
            </a:r>
            <a:r>
              <a:rPr lang="en-US" sz="2400" dirty="0" err="1"/>
              <a:t>Dentsply</a:t>
            </a:r>
            <a:r>
              <a:rPr lang="uk-UA" sz="2400" dirty="0"/>
              <a:t>), </a:t>
            </a:r>
            <a:r>
              <a:rPr lang="en-US" sz="2400" b="1" i="1" dirty="0" err="1"/>
              <a:t>Dyract</a:t>
            </a:r>
            <a:r>
              <a:rPr lang="en-US" sz="2400" b="1" i="1" dirty="0"/>
              <a:t> AP</a:t>
            </a:r>
            <a:r>
              <a:rPr lang="uk-UA" sz="2400" dirty="0"/>
              <a:t> (</a:t>
            </a:r>
            <a:r>
              <a:rPr lang="en-US" sz="2400" dirty="0" err="1"/>
              <a:t>Dentsply</a:t>
            </a:r>
            <a:r>
              <a:rPr lang="uk-UA" sz="2400" dirty="0"/>
              <a:t>), </a:t>
            </a:r>
            <a:r>
              <a:rPr lang="en-US" sz="2400" dirty="0" err="1"/>
              <a:t>Ionosit</a:t>
            </a:r>
            <a:r>
              <a:rPr lang="uk-UA" sz="2400" dirty="0"/>
              <a:t>-</a:t>
            </a:r>
            <a:r>
              <a:rPr lang="en-US" sz="2400" dirty="0"/>
              <a:t>Baseliner</a:t>
            </a:r>
            <a:r>
              <a:rPr lang="uk-UA" sz="2400" dirty="0"/>
              <a:t> (</a:t>
            </a:r>
            <a:r>
              <a:rPr lang="en-US" sz="2400" dirty="0"/>
              <a:t>D</a:t>
            </a:r>
            <a:r>
              <a:rPr lang="uk-UA" sz="2400" dirty="0"/>
              <a:t>М</a:t>
            </a:r>
            <a:r>
              <a:rPr lang="en-US" sz="2400" dirty="0"/>
              <a:t>G</a:t>
            </a:r>
            <a:r>
              <a:rPr lang="uk-UA" sz="2400" dirty="0"/>
              <a:t>), </a:t>
            </a:r>
            <a:r>
              <a:rPr lang="en-US" sz="2400" dirty="0" err="1"/>
              <a:t>Luxat</a:t>
            </a:r>
            <a:r>
              <a:rPr lang="uk-UA" sz="2400" dirty="0"/>
              <a:t> (</a:t>
            </a:r>
            <a:r>
              <a:rPr lang="en-US" sz="2400" dirty="0"/>
              <a:t>DMG</a:t>
            </a:r>
            <a:r>
              <a:rPr lang="uk-UA" sz="2400" dirty="0"/>
              <a:t>), Р</a:t>
            </a:r>
            <a:r>
              <a:rPr lang="en-US" sz="2400" dirty="0" err="1"/>
              <a:t>rimaFlow</a:t>
            </a:r>
            <a:r>
              <a:rPr lang="uk-UA" sz="2400" dirty="0"/>
              <a:t> (</a:t>
            </a:r>
            <a:r>
              <a:rPr lang="en-US" sz="2400" dirty="0"/>
              <a:t>D</a:t>
            </a:r>
            <a:r>
              <a:rPr lang="uk-UA" sz="2400" dirty="0"/>
              <a:t>М</a:t>
            </a:r>
            <a:r>
              <a:rPr lang="en-US" sz="2400" dirty="0"/>
              <a:t>G</a:t>
            </a:r>
            <a:r>
              <a:rPr lang="uk-UA" sz="2400" dirty="0"/>
              <a:t>), </a:t>
            </a:r>
            <a:r>
              <a:rPr lang="en-US" sz="2400" dirty="0" err="1"/>
              <a:t>Ionosit</a:t>
            </a:r>
            <a:r>
              <a:rPr lang="uk-UA" sz="2400" dirty="0"/>
              <a:t>-</a:t>
            </a:r>
            <a:r>
              <a:rPr lang="en-US" sz="2400" dirty="0"/>
              <a:t>Seal</a:t>
            </a:r>
            <a:r>
              <a:rPr lang="uk-UA" sz="2400" dirty="0"/>
              <a:t> (</a:t>
            </a:r>
            <a:r>
              <a:rPr lang="en-US" sz="2400" dirty="0"/>
              <a:t>D</a:t>
            </a:r>
            <a:r>
              <a:rPr lang="uk-UA" sz="2400" dirty="0"/>
              <a:t>М</a:t>
            </a:r>
            <a:r>
              <a:rPr lang="en-US" sz="2400" dirty="0"/>
              <a:t>G</a:t>
            </a:r>
            <a:r>
              <a:rPr lang="uk-UA" sz="2400" dirty="0"/>
              <a:t>), </a:t>
            </a:r>
            <a:r>
              <a:rPr lang="en-US" sz="2400" dirty="0"/>
              <a:t>F </a:t>
            </a:r>
            <a:r>
              <a:rPr lang="uk-UA" sz="2400" dirty="0"/>
              <a:t> 2000 (ЗМ Е</a:t>
            </a:r>
            <a:r>
              <a:rPr lang="en-US" sz="2400" dirty="0"/>
              <a:t>S</a:t>
            </a:r>
            <a:r>
              <a:rPr lang="uk-UA" sz="2400" dirty="0"/>
              <a:t>РЕ), </a:t>
            </a:r>
            <a:r>
              <a:rPr lang="uk-UA" sz="2400" dirty="0" err="1"/>
              <a:t>Со</a:t>
            </a:r>
            <a:r>
              <a:rPr lang="en-US" sz="2400" dirty="0"/>
              <a:t>m</a:t>
            </a:r>
            <a:r>
              <a:rPr lang="uk-UA" sz="2400" dirty="0"/>
              <a:t>-р</a:t>
            </a:r>
            <a:r>
              <a:rPr lang="en-US" sz="2400" dirty="0" err="1"/>
              <a:t>oglass</a:t>
            </a:r>
            <a:r>
              <a:rPr lang="en-US" sz="2400" dirty="0"/>
              <a:t> </a:t>
            </a:r>
            <a:r>
              <a:rPr lang="uk-UA" sz="2400" dirty="0"/>
              <a:t>(</a:t>
            </a:r>
            <a:r>
              <a:rPr lang="en-US" sz="2400" dirty="0" err="1"/>
              <a:t>Vivadent</a:t>
            </a:r>
            <a:r>
              <a:rPr lang="uk-UA" sz="2400" dirty="0"/>
              <a:t>), </a:t>
            </a:r>
            <a:r>
              <a:rPr lang="uk-UA" sz="2400" dirty="0" err="1"/>
              <a:t>Со</a:t>
            </a:r>
            <a:r>
              <a:rPr lang="en-US" sz="2400" dirty="0" err="1"/>
              <a:t>mpoglass</a:t>
            </a:r>
            <a:r>
              <a:rPr lang="en-US" sz="2400" dirty="0"/>
              <a:t> Flow</a:t>
            </a:r>
            <a:r>
              <a:rPr lang="uk-UA" sz="2400" dirty="0"/>
              <a:t> (</a:t>
            </a:r>
            <a:r>
              <a:rPr lang="en-US" sz="2400" dirty="0" err="1"/>
              <a:t>Vivadent</a:t>
            </a:r>
            <a:r>
              <a:rPr lang="uk-UA" sz="2400" dirty="0"/>
              <a:t>), </a:t>
            </a:r>
            <a:r>
              <a:rPr lang="en-US" sz="2400" dirty="0" err="1"/>
              <a:t>Glasiosite</a:t>
            </a:r>
            <a:r>
              <a:rPr lang="uk-UA" sz="2400" dirty="0"/>
              <a:t> (</a:t>
            </a:r>
            <a:r>
              <a:rPr lang="en-US" sz="2400" dirty="0"/>
              <a:t>V</a:t>
            </a:r>
            <a:r>
              <a:rPr lang="uk-UA" sz="2400" dirty="0"/>
              <a:t>ОСО), Е</a:t>
            </a:r>
            <a:r>
              <a:rPr lang="en-US" sz="2400" dirty="0"/>
              <a:t>l</a:t>
            </a:r>
            <a:r>
              <a:rPr lang="uk-UA" sz="2400" dirty="0"/>
              <a:t>а</a:t>
            </a:r>
            <a:r>
              <a:rPr lang="en-US" sz="2400" dirty="0"/>
              <a:t>n</a:t>
            </a:r>
            <a:r>
              <a:rPr lang="uk-UA" sz="2400" dirty="0"/>
              <a:t> (Ке</a:t>
            </a:r>
            <a:r>
              <a:rPr lang="en-US" sz="2400" dirty="0" err="1"/>
              <a:t>rr</a:t>
            </a:r>
            <a:r>
              <a:rPr lang="uk-UA" sz="2400" dirty="0"/>
              <a:t>), </a:t>
            </a:r>
            <a:r>
              <a:rPr lang="en-US" sz="2400" dirty="0" err="1"/>
              <a:t>Hytac</a:t>
            </a:r>
            <a:r>
              <a:rPr lang="uk-UA" sz="2400" dirty="0"/>
              <a:t>. (ЗМ Е</a:t>
            </a:r>
            <a:r>
              <a:rPr lang="en-US" sz="2400" dirty="0"/>
              <a:t>S</a:t>
            </a:r>
            <a:r>
              <a:rPr lang="uk-UA" sz="2400" dirty="0"/>
              <a:t>РЕ).</a:t>
            </a:r>
            <a:endParaRPr lang="ru-RU" sz="2400" dirty="0"/>
          </a:p>
        </p:txBody>
      </p:sp>
      <p:pic>
        <p:nvPicPr>
          <p:cNvPr id="20484" name="Picture 4" descr="http://www.aldera.ru/pics/unirest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58" y="3828751"/>
            <a:ext cx="1831197" cy="16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www.dentalon.com/Gallery/Category_Gal_57/43_Dyract%20eXtra%20Ref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8" y="4067257"/>
            <a:ext cx="2805066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://it-dent.com/image/cache/data-jeninecf-500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39343"/>
            <a:ext cx="2381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http://uisdent.ru/wp-content/uploads/2015/09/5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45" y="4670202"/>
            <a:ext cx="2226287" cy="19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176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kompozitnaia-riestavratsiia-zuba-_3507_h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679"/>
            <a:ext cx="31683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izmenenie-cveta-posle-endodonticheskogo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7704856" cy="26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ban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5099"/>
            <a:ext cx="3376119" cy="162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:\1643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1" y="2285362"/>
            <a:ext cx="532033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7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006" y="344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Класифікація </a:t>
            </a:r>
            <a:r>
              <a:rPr lang="uk-UA" dirty="0" err="1">
                <a:solidFill>
                  <a:srgbClr val="FFFF00"/>
                </a:solidFill>
              </a:rPr>
              <a:t>пломбувальних</a:t>
            </a:r>
            <a:r>
              <a:rPr lang="uk-UA" dirty="0">
                <a:solidFill>
                  <a:srgbClr val="FFFF00"/>
                </a:solidFill>
              </a:rPr>
              <a:t> матеріалів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807" y="1700808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460">
              <a:spcAft>
                <a:spcPts val="0"/>
              </a:spcAft>
              <a:tabLst>
                <a:tab pos="488950" algn="l"/>
              </a:tabLst>
            </a:pPr>
            <a:r>
              <a:rPr lang="uk-UA" sz="2800" b="1" spc="-30" dirty="0">
                <a:ea typeface="Times New Roman"/>
              </a:rPr>
              <a:t>Полімерні </a:t>
            </a:r>
            <a:r>
              <a:rPr lang="uk-UA" sz="2800" b="1" spc="-30" dirty="0" err="1">
                <a:ea typeface="Times New Roman"/>
              </a:rPr>
              <a:t>пломбувальні</a:t>
            </a:r>
            <a:r>
              <a:rPr lang="uk-UA" sz="2800" b="1" spc="-30" dirty="0">
                <a:ea typeface="Times New Roman"/>
              </a:rPr>
              <a:t> матеріали</a:t>
            </a:r>
          </a:p>
          <a:p>
            <a:pPr marL="251460">
              <a:spcAft>
                <a:spcPts val="0"/>
              </a:spcAft>
              <a:tabLst>
                <a:tab pos="488950" algn="l"/>
              </a:tabLst>
            </a:pPr>
            <a:endParaRPr lang="uk-UA" sz="2800" b="1" spc="-30" dirty="0">
              <a:solidFill>
                <a:srgbClr val="99FF33"/>
              </a:solidFill>
              <a:ea typeface="Times New Roman"/>
            </a:endParaRPr>
          </a:p>
          <a:p>
            <a:pPr marL="251460">
              <a:spcAft>
                <a:spcPts val="0"/>
              </a:spcAft>
              <a:tabLst>
                <a:tab pos="488950" algn="l"/>
              </a:tabLst>
            </a:pPr>
            <a:r>
              <a:rPr lang="uk-UA" sz="2400" b="1" spc="-30" dirty="0">
                <a:ea typeface="Times New Roman"/>
              </a:rPr>
              <a:t>*</a:t>
            </a:r>
            <a:r>
              <a:rPr lang="uk-UA" sz="2400" b="1" spc="-30" dirty="0">
                <a:solidFill>
                  <a:srgbClr val="99FF33"/>
                </a:solidFill>
                <a:ea typeface="Times New Roman"/>
              </a:rPr>
              <a:t>Ненаповнені(</a:t>
            </a:r>
            <a:r>
              <a:rPr lang="uk-UA" sz="2400" spc="-30" dirty="0">
                <a:ea typeface="Times New Roman"/>
              </a:rPr>
              <a:t>пластмаси 1 покоління)</a:t>
            </a:r>
          </a:p>
          <a:p>
            <a:pPr marL="251460">
              <a:spcAft>
                <a:spcPts val="0"/>
              </a:spcAft>
              <a:tabLst>
                <a:tab pos="488950" algn="l"/>
              </a:tabLst>
            </a:pPr>
            <a:r>
              <a:rPr lang="uk-UA" sz="2400" spc="-30" dirty="0" err="1">
                <a:ea typeface="Times New Roman"/>
              </a:rPr>
              <a:t>-на</a:t>
            </a:r>
            <a:r>
              <a:rPr lang="uk-UA" sz="2400" spc="-30" dirty="0">
                <a:ea typeface="Times New Roman"/>
              </a:rPr>
              <a:t> основі акрилових смол</a:t>
            </a:r>
          </a:p>
          <a:p>
            <a:pPr marL="251460">
              <a:spcAft>
                <a:spcPts val="0"/>
              </a:spcAft>
              <a:tabLst>
                <a:tab pos="488950" algn="l"/>
              </a:tabLst>
            </a:pPr>
            <a:r>
              <a:rPr lang="uk-UA" sz="2400" spc="-30" dirty="0" err="1">
                <a:ea typeface="Times New Roman"/>
              </a:rPr>
              <a:t>-на</a:t>
            </a:r>
            <a:r>
              <a:rPr lang="uk-UA" sz="2400" spc="-30" dirty="0">
                <a:ea typeface="Times New Roman"/>
              </a:rPr>
              <a:t> основі епоксидних смол</a:t>
            </a:r>
          </a:p>
          <a:p>
            <a:pPr marL="251460">
              <a:spcAft>
                <a:spcPts val="0"/>
              </a:spcAft>
              <a:tabLst>
                <a:tab pos="488950" algn="l"/>
              </a:tabLst>
            </a:pPr>
            <a:r>
              <a:rPr lang="uk-UA" sz="2400" b="1" spc="5" dirty="0">
                <a:ea typeface="Times New Roman"/>
              </a:rPr>
              <a:t>*</a:t>
            </a:r>
            <a:r>
              <a:rPr lang="uk-UA" sz="2400" b="1" spc="5" dirty="0">
                <a:solidFill>
                  <a:srgbClr val="99FF33"/>
                </a:solidFill>
                <a:ea typeface="Times New Roman"/>
              </a:rPr>
              <a:t>Наповнені</a:t>
            </a:r>
            <a:r>
              <a:rPr lang="uk-UA" sz="2400" spc="5" dirty="0">
                <a:solidFill>
                  <a:srgbClr val="99FF33"/>
                </a:solidFill>
                <a:ea typeface="Times New Roman"/>
              </a:rPr>
              <a:t> </a:t>
            </a:r>
            <a:r>
              <a:rPr lang="uk-UA" sz="2400" spc="5" dirty="0">
                <a:ea typeface="Times New Roman"/>
              </a:rPr>
              <a:t>(композити або композитні пластмаси </a:t>
            </a:r>
            <a:r>
              <a:rPr lang="en-US" sz="2400" spc="5" dirty="0">
                <a:ea typeface="Times New Roman"/>
              </a:rPr>
              <a:t>II </a:t>
            </a:r>
            <a:r>
              <a:rPr lang="uk-UA" sz="2400" spc="5" dirty="0">
                <a:ea typeface="Times New Roman"/>
              </a:rPr>
              <a:t>покоління):</a:t>
            </a:r>
            <a:endParaRPr lang="ru-RU" sz="2400" dirty="0">
              <a:latin typeface="Arial"/>
              <a:ea typeface="Times New Roman"/>
            </a:endParaRPr>
          </a:p>
          <a:p>
            <a:pPr marL="251460">
              <a:spcAft>
                <a:spcPts val="0"/>
              </a:spcAft>
              <a:tabLst>
                <a:tab pos="488950" algn="l"/>
              </a:tabLst>
            </a:pPr>
            <a:r>
              <a:rPr lang="ru-RU" sz="2400" spc="20" dirty="0">
                <a:effectLst/>
                <a:latin typeface="Arial"/>
                <a:ea typeface="Times New Roman"/>
                <a:cs typeface="Times New Roman"/>
              </a:rPr>
              <a:t>      -</a:t>
            </a:r>
            <a:r>
              <a:rPr lang="uk-UA" sz="2400" spc="20" dirty="0">
                <a:effectLst/>
                <a:ea typeface="Times New Roman"/>
                <a:cs typeface="Times New Roman"/>
              </a:rPr>
              <a:t>«</a:t>
            </a:r>
            <a:r>
              <a:rPr lang="uk-UA" sz="2400" b="1" spc="20" dirty="0">
                <a:effectLst/>
                <a:ea typeface="Times New Roman"/>
                <a:cs typeface="Times New Roman"/>
              </a:rPr>
              <a:t>Традиційні</a:t>
            </a:r>
            <a:r>
              <a:rPr lang="uk-UA" sz="2400" spc="20" dirty="0">
                <a:effectLst/>
                <a:ea typeface="Times New Roman"/>
                <a:cs typeface="Times New Roman"/>
              </a:rPr>
              <a:t>»</a:t>
            </a:r>
            <a:r>
              <a:rPr lang="uk-UA" sz="2400" spc="20" dirty="0">
                <a:effectLst/>
                <a:ea typeface="Times New Roman"/>
              </a:rPr>
              <a:t> </a:t>
            </a:r>
            <a:r>
              <a:rPr lang="uk-UA" sz="2400" spc="20" dirty="0">
                <a:effectLst/>
                <a:ea typeface="Times New Roman"/>
                <a:cs typeface="Times New Roman"/>
              </a:rPr>
              <a:t>композити</a:t>
            </a:r>
            <a:r>
              <a:rPr lang="uk-UA" sz="2400" spc="20" dirty="0">
                <a:effectLst/>
                <a:ea typeface="Times New Roman"/>
              </a:rPr>
              <a:t>.</a:t>
            </a:r>
            <a:endParaRPr lang="ru-RU" sz="2400" dirty="0">
              <a:effectLst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585470" algn="l"/>
              </a:tabLst>
            </a:pPr>
            <a:r>
              <a:rPr lang="uk-UA" sz="2400" spc="5" dirty="0">
                <a:ea typeface="Times New Roman"/>
              </a:rPr>
              <a:t>          </a:t>
            </a:r>
            <a:r>
              <a:rPr lang="uk-UA" sz="2400" spc="5" dirty="0" err="1">
                <a:ea typeface="Times New Roman"/>
              </a:rPr>
              <a:t>-Композити</a:t>
            </a:r>
            <a:r>
              <a:rPr lang="uk-UA" sz="2400" spc="5" dirty="0">
                <a:ea typeface="Times New Roman"/>
              </a:rPr>
              <a:t> підвищеної плинності </a:t>
            </a:r>
            <a:r>
              <a:rPr lang="uk-UA" sz="2400" b="1" spc="5" dirty="0">
                <a:ea typeface="Times New Roman"/>
              </a:rPr>
              <a:t>(рідкі</a:t>
            </a:r>
            <a:r>
              <a:rPr lang="uk-UA" sz="2400" spc="5" dirty="0">
                <a:ea typeface="Times New Roman"/>
              </a:rPr>
              <a:t>).</a:t>
            </a:r>
            <a:endParaRPr lang="ru-RU" sz="2400" dirty="0">
              <a:effectLst/>
              <a:latin typeface="Arial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585470" algn="l"/>
              </a:tabLst>
            </a:pPr>
            <a:r>
              <a:rPr lang="uk-UA" sz="2400" spc="5" dirty="0">
                <a:ea typeface="Times New Roman"/>
              </a:rPr>
              <a:t>          </a:t>
            </a:r>
            <a:r>
              <a:rPr lang="uk-UA" sz="2400" spc="5" dirty="0" err="1">
                <a:ea typeface="Times New Roman"/>
              </a:rPr>
              <a:t>-Конденсовані</a:t>
            </a:r>
            <a:r>
              <a:rPr lang="uk-UA" sz="2400" spc="5" dirty="0">
                <a:ea typeface="Times New Roman"/>
              </a:rPr>
              <a:t> (</a:t>
            </a:r>
            <a:r>
              <a:rPr lang="uk-UA" sz="2400" b="1" spc="5" dirty="0">
                <a:ea typeface="Times New Roman"/>
              </a:rPr>
              <a:t>паковані композит</a:t>
            </a:r>
            <a:r>
              <a:rPr lang="uk-UA" sz="2400" spc="5" dirty="0">
                <a:ea typeface="Times New Roman"/>
              </a:rPr>
              <a:t>и).</a:t>
            </a:r>
            <a:endParaRPr lang="ru-RU" sz="2400" dirty="0">
              <a:effectLst/>
              <a:latin typeface="Arial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585470" algn="l"/>
              </a:tabLst>
            </a:pPr>
            <a:r>
              <a:rPr lang="uk-UA" sz="2400" spc="-5" dirty="0">
                <a:ea typeface="Times New Roman"/>
              </a:rPr>
              <a:t>          </a:t>
            </a:r>
            <a:r>
              <a:rPr lang="uk-UA" sz="2400" b="1" spc="-5" dirty="0">
                <a:ea typeface="Times New Roman"/>
              </a:rPr>
              <a:t>-</a:t>
            </a:r>
            <a:r>
              <a:rPr lang="uk-UA" sz="2400" b="1" spc="-5" dirty="0" err="1">
                <a:ea typeface="Times New Roman"/>
              </a:rPr>
              <a:t>Ормокери</a:t>
            </a:r>
            <a:r>
              <a:rPr lang="uk-UA" sz="2400" spc="-5" dirty="0">
                <a:ea typeface="Times New Roman"/>
              </a:rPr>
              <a:t>.</a:t>
            </a:r>
            <a:endParaRPr lang="ru-RU" sz="2400" dirty="0">
              <a:latin typeface="Arial"/>
              <a:ea typeface="Times New Roman"/>
            </a:endParaRPr>
          </a:p>
          <a:p>
            <a:pPr lvl="0">
              <a:spcAft>
                <a:spcPts val="0"/>
              </a:spcAft>
              <a:tabLst>
                <a:tab pos="585470" algn="l"/>
              </a:tabLst>
            </a:pPr>
            <a:r>
              <a:rPr lang="ru-RU" sz="2400" dirty="0">
                <a:ea typeface="Times New Roman"/>
              </a:rPr>
              <a:t>          -</a:t>
            </a:r>
            <a:r>
              <a:rPr lang="uk-UA" sz="2400" b="1" spc="-10" dirty="0" err="1">
                <a:ea typeface="Times New Roman"/>
              </a:rPr>
              <a:t>Компомери</a:t>
            </a:r>
            <a:r>
              <a:rPr lang="uk-UA" sz="2400" b="1" spc="-10" dirty="0">
                <a:ea typeface="Times New Roman"/>
              </a:rPr>
              <a:t>.</a:t>
            </a:r>
            <a:endParaRPr lang="ru-RU" sz="2400" b="1" dirty="0">
              <a:effectLst/>
              <a:latin typeface="Arial"/>
              <a:ea typeface="Times New Roman"/>
            </a:endParaRPr>
          </a:p>
          <a:p>
            <a:r>
              <a:rPr lang="uk-UA" sz="2400" b="1" dirty="0">
                <a:solidFill>
                  <a:srgbClr val="000000"/>
                </a:solidFill>
                <a:ea typeface="Times New Roman"/>
              </a:rPr>
              <a:t>      </a:t>
            </a:r>
            <a:endParaRPr lang="ru-RU" sz="2400" b="1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06716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1422338418_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556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600400" cy="40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restavracia6.jpg.pagespeed.ce.ogPgGUwBe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9486"/>
            <a:ext cx="4176464" cy="11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:\restavracia_zuba_do_posle_cas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71660"/>
            <a:ext cx="51845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E:\bokrest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30918"/>
            <a:ext cx="25209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358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:\164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2" y="476672"/>
            <a:ext cx="5905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:\3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4096"/>
            <a:ext cx="6480720" cy="259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kompozitnaia-riestavratsiia-zuba-_3504_h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39" y="116632"/>
            <a:ext cx="2143125" cy="205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233521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E:\restoration-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496" y="5013176"/>
            <a:ext cx="5694960" cy="164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472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xn--80aaaj1albe9dwg.xn--p1ai/d/371784/d/%D1%81%D0%B8%D0%B3%D0%BC%D0%B0%D0%BA%D0%B2%D0%B8%D0%B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075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dialdent.ru/nstomatol/pages/s699/file.files/image0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54006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m0-tub-ua.yandex.net/i?id=02b15399686f208330a32f30b2a9ef18&amp;n=33&amp;h=215&amp;w=3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67825"/>
            <a:ext cx="3888432" cy="297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6570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Дякую за увагу!</a:t>
            </a:r>
            <a:endParaRPr lang="ru-RU" dirty="0"/>
          </a:p>
        </p:txBody>
      </p:sp>
      <p:pic>
        <p:nvPicPr>
          <p:cNvPr id="12290" name="Picture 2" descr="http://www.dental.com.tr/wp-content/uploads/2011/12/denta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51845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71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3382</TotalTime>
  <Words>5791</Words>
  <Application>Microsoft Office PowerPoint</Application>
  <PresentationFormat>Екран (4:3)</PresentationFormat>
  <Paragraphs>636</Paragraphs>
  <Slides>93</Slides>
  <Notes>0</Notes>
  <HiddenSlides>1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93</vt:i4>
      </vt:variant>
    </vt:vector>
  </HeadingPairs>
  <TitlesOfParts>
    <vt:vector size="98" baseType="lpstr">
      <vt:lpstr>Arial</vt:lpstr>
      <vt:lpstr>Calibri</vt:lpstr>
      <vt:lpstr>Times New Roman</vt:lpstr>
      <vt:lpstr>Wingdings</vt:lpstr>
      <vt:lpstr>Тема Office</vt:lpstr>
      <vt:lpstr>Сучасні матеріали для пломбування. Фотополімерні композитні матеріали</vt:lpstr>
      <vt:lpstr>Презентація PowerPoint</vt:lpstr>
      <vt:lpstr>Пломбування - процес заповнення порожнини,або дефекту зуба,котрий передбачає використання різноманітних пломбувальних матеріалів  Мета пломбування- герметичне заповнення та  ізоляція внутрішніх структур зуба від зовнішнього середовища, відновлення форми,функції та кольору зубів </vt:lpstr>
      <vt:lpstr>Презентація PowerPoint</vt:lpstr>
      <vt:lpstr>Основні групи матеріалів для пломбування </vt:lpstr>
      <vt:lpstr>Вимоги до матеріалів для пломбування</vt:lpstr>
      <vt:lpstr>Вимоги до матеріалів для пломбування</vt:lpstr>
      <vt:lpstr>Класифікація пломбувальних матеріалів</vt:lpstr>
      <vt:lpstr>Класифікація пломбувальних матеріалів</vt:lpstr>
      <vt:lpstr>Класифікація пломбувальних матеріалів</vt:lpstr>
      <vt:lpstr>Класифікація пломбувальних матеріалів</vt:lpstr>
      <vt:lpstr>Полімерні матеріали</vt:lpstr>
      <vt:lpstr> Пластмаси І покоління (ненаповнені полімери) </vt:lpstr>
      <vt:lpstr>Негативні властивості пластмас  1 покоління</vt:lpstr>
      <vt:lpstr>Композитні плас­тмаси II       покоління (композити)</vt:lpstr>
      <vt:lpstr>Хімічна будова композитних матеріалів</vt:lpstr>
      <vt:lpstr>Органічний матрікс</vt:lpstr>
      <vt:lpstr>Презентація PowerPoint</vt:lpstr>
      <vt:lpstr>Фізико-хімічні властивості композитних матеріалів</vt:lpstr>
      <vt:lpstr>Силани</vt:lpstr>
      <vt:lpstr>Cилани</vt:lpstr>
      <vt:lpstr>Фізичні властивості композитних матеріалів</vt:lpstr>
      <vt:lpstr>Презентація PowerPoint</vt:lpstr>
      <vt:lpstr>ОПТИЧНІ ВЛАСТИВОСТІ</vt:lpstr>
      <vt:lpstr>Оптичні властивості</vt:lpstr>
      <vt:lpstr>Оптичні властивості</vt:lpstr>
      <vt:lpstr>Оптичні властивості</vt:lpstr>
      <vt:lpstr>Класифікація композитних пломбувальних матеріалів </vt:lpstr>
      <vt:lpstr>Класифікація композитних пломбувальних матеріалів </vt:lpstr>
      <vt:lpstr>Класифікація композитних пломбувальних матеріалів</vt:lpstr>
      <vt:lpstr>Класифікація за розміром частинок наповнювача</vt:lpstr>
      <vt:lpstr>Презентація PowerPoint</vt:lpstr>
      <vt:lpstr> Композитні матеріали хімічного твердіння.</vt:lpstr>
      <vt:lpstr>Композиційні матеріали хімічного твердіння.</vt:lpstr>
      <vt:lpstr>Фотополімерні композитні матеріали</vt:lpstr>
      <vt:lpstr>Фотополімерні композити</vt:lpstr>
      <vt:lpstr>Переваги світлополімерних композиційних пломбувальних матеріалів перед хімічними: </vt:lpstr>
      <vt:lpstr>Макронаповнені композити (макрофільні) </vt:lpstr>
      <vt:lpstr>Макронаповнені композити</vt:lpstr>
      <vt:lpstr>Показання до застосування макронаповнених композитів</vt:lpstr>
      <vt:lpstr>Макронаповнені композити</vt:lpstr>
      <vt:lpstr>Мінінаповнені композити </vt:lpstr>
      <vt:lpstr>Мінінаповнені композити</vt:lpstr>
      <vt:lpstr>Мінінаповнені композити</vt:lpstr>
      <vt:lpstr>Мікронаповнені композити  </vt:lpstr>
      <vt:lpstr>Мікронаповнені композити </vt:lpstr>
      <vt:lpstr>Мікронаповнені композити  </vt:lpstr>
      <vt:lpstr>Мікронаповнені композити</vt:lpstr>
      <vt:lpstr>Гібридні композити </vt:lpstr>
      <vt:lpstr>Макрогібрідні композити</vt:lpstr>
      <vt:lpstr>Макрогібрідні композити</vt:lpstr>
      <vt:lpstr>Мікрогібрідні композити</vt:lpstr>
      <vt:lpstr>Мікрогібрідні композити</vt:lpstr>
      <vt:lpstr>Мікрогібрідні композити</vt:lpstr>
      <vt:lpstr>Мікрогібрідні композити</vt:lpstr>
      <vt:lpstr>Мікрогібрідні композити</vt:lpstr>
      <vt:lpstr>Тотально виконані гібридні композити (максимально наповнені) </vt:lpstr>
      <vt:lpstr>Тотально виконані гібридні композити (максимально наповнені) </vt:lpstr>
      <vt:lpstr>Тотально виконані гібридні композити (максимально наповнені) </vt:lpstr>
      <vt:lpstr>Наногібридні композити </vt:lpstr>
      <vt:lpstr>Наногібридні композити</vt:lpstr>
      <vt:lpstr>Наногібридні композити</vt:lpstr>
      <vt:lpstr>Наногібридні композити</vt:lpstr>
      <vt:lpstr>Істинні нанокомпозити (нанокластерні) </vt:lpstr>
      <vt:lpstr>Істинні нанокомпозити (нанокластерні) </vt:lpstr>
      <vt:lpstr>Істинні нанокомпозити (нанокластерні) </vt:lpstr>
      <vt:lpstr>Істинні нанокомпозити (нанокластерні) </vt:lpstr>
      <vt:lpstr>Істинні нанокомпозити (нанокластерні) </vt:lpstr>
      <vt:lpstr>Рідкі композити </vt:lpstr>
      <vt:lpstr>Рідкі композити </vt:lpstr>
      <vt:lpstr>Рідкі композити </vt:lpstr>
      <vt:lpstr>Рідкі композити </vt:lpstr>
      <vt:lpstr>Рідкі композити </vt:lpstr>
      <vt:lpstr>Конденсовані композити (паковані) </vt:lpstr>
      <vt:lpstr>Конденсовані композити (паковані) </vt:lpstr>
      <vt:lpstr>Конденсовані композити (паковані) </vt:lpstr>
      <vt:lpstr>Конденсовані композити (паковані)</vt:lpstr>
      <vt:lpstr>Ормокери</vt:lpstr>
      <vt:lpstr>Ормокери</vt:lpstr>
      <vt:lpstr>Ормокери</vt:lpstr>
      <vt:lpstr>Ормокери</vt:lpstr>
      <vt:lpstr>Компомери </vt:lpstr>
      <vt:lpstr>Компомери</vt:lpstr>
      <vt:lpstr>компомери</vt:lpstr>
      <vt:lpstr>компомери</vt:lpstr>
      <vt:lpstr>Компомери</vt:lpstr>
      <vt:lpstr>Компомери</vt:lpstr>
      <vt:lpstr>Компомери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матеріали для пломбування.Фотополімерні композитні матеріали</dc:title>
  <dc:creator>Пользователь Windows</dc:creator>
  <cp:lastModifiedBy>UzhNU</cp:lastModifiedBy>
  <cp:revision>203</cp:revision>
  <dcterms:created xsi:type="dcterms:W3CDTF">2016-11-18T18:57:59Z</dcterms:created>
  <dcterms:modified xsi:type="dcterms:W3CDTF">2022-11-08T19:33:31Z</dcterms:modified>
</cp:coreProperties>
</file>