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84" r:id="rId3"/>
    <p:sldId id="299" r:id="rId4"/>
    <p:sldId id="294" r:id="rId5"/>
    <p:sldId id="295" r:id="rId6"/>
    <p:sldId id="296" r:id="rId7"/>
    <p:sldId id="297" r:id="rId8"/>
    <p:sldId id="298" r:id="rId9"/>
    <p:sldId id="260" r:id="rId10"/>
    <p:sldId id="261" r:id="rId11"/>
    <p:sldId id="262" r:id="rId12"/>
    <p:sldId id="263" r:id="rId13"/>
    <p:sldId id="264" r:id="rId14"/>
    <p:sldId id="309" r:id="rId15"/>
    <p:sldId id="300" r:id="rId16"/>
    <p:sldId id="305" r:id="rId17"/>
    <p:sldId id="301" r:id="rId18"/>
    <p:sldId id="302" r:id="rId19"/>
    <p:sldId id="303" r:id="rId20"/>
    <p:sldId id="304" r:id="rId21"/>
    <p:sldId id="306" r:id="rId22"/>
    <p:sldId id="307" r:id="rId23"/>
    <p:sldId id="308" r:id="rId24"/>
    <p:sldId id="274" r:id="rId25"/>
    <p:sldId id="275" r:id="rId26"/>
    <p:sldId id="276" r:id="rId27"/>
    <p:sldId id="277" r:id="rId28"/>
    <p:sldId id="278" r:id="rId29"/>
    <p:sldId id="279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CBCFA-C502-4CD7-BFB9-B7E83493164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D2A82-6E0A-4BE4-945D-B5DFDE2FC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2A82-6E0A-4BE4-945D-B5DFDE2FCCB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3" name="Rectangle 7"/>
          <p:cNvSpPr txBox="1">
            <a:spLocks noGrp="1" noChangeArrowheads="1"/>
          </p:cNvSpPr>
          <p:nvPr/>
        </p:nvSpPr>
        <p:spPr bwMode="auto">
          <a:xfrm>
            <a:off x="3885275" y="8685610"/>
            <a:ext cx="2971092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9A486FC-103B-4790-8EC4-3FFF151E72FD}" type="slidenum">
              <a:rPr lang="ru-RU" sz="1200" b="0">
                <a:latin typeface="Arial" charset="0"/>
              </a:rPr>
              <a:pPr algn="r"/>
              <a:t>16</a:t>
            </a:fld>
            <a:endParaRPr lang="ru-RU" sz="1200" b="0">
              <a:latin typeface="Arial" charset="0"/>
            </a:endParaRPr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2805"/>
            <a:ext cx="5486727" cy="4115098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800" smtClean="0"/>
              <a:t>Ще декілька слів про центр первинної медико-санітарної допомоги.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Питання розмежування первинної та вторинної допомоги та утворення центру ПМСД вперше було озвучене та підтримано МОЗ у 2004 році під час виїзної колегії МОЗ у Комсомольську Полтавської області.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Впродовж наступних років такі центри створювалися в Україні на основі місцевих ініціатив. Близнюківський район на Харківщині, Новоград-Волинський на Житомирщині, Камянець-Подільський на Хмельниччині та інші майданчики. Декілька днів тому ухвалене рішення щодо створення першого центру ПМСД на Луганщині. 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Процес створення центрів прискорився у останній час  особливо у пілотних регіонах, де він має бути завершений повністю до кінця року.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На сьогодні створення центрів ПМСД стало одним із засадничих моментів реформи, що потребує чіткого усвідомлення особливостей та типових рис цього закладу.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Що ж таке центр ПМСД? З чим знайомим та зрозумілим його можна порівняти?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Центр ПМСД це передусім заклад охорони здоров’я, що як і усякий заклад має керівництво, адміністративно-управлінські та господарські підрозділи – тут практично повна подібність.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Але на відміну від, скажімо, лікарні, де лікувально-профілактичні підрозділи відмінні – поліклініка, дитяча консультація, хірургія, терапія тощо, лікувально-профілактичні підрозділи Центру подібні - лікарські амбулаторії.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Таким чином, лікарська амбулаторія це універсальний підрозділ з надання первинної допомоги.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Амбулаторія, незалежно від того, знаходиться вона поряд з адміністративними підрозділами центру, тобто на площах бувшої поліклініки, або відокремлено має самостійно забезпечувати повний і однаковий комплекс профілактичних, діагностичних та лікувальних послуг у межах компетенції первинної допомоги. 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Підкреслюю – повний і однаковий. Саме на такому підході базувався перший в Україні досвід створення центрів сімейної медицини у Львові наприкінці 90х років, де амбулаторії створювались як потужні, фактично автономні структури.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Хочу привернути увагу організаторів до цієї тези.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Завдання керівництва центру полягає у забезпеченні рівної доступності для населення первинної допомоги належної якості.  Шляхом до цього є створення, матеріально технічне та кадрове забезпечення мережі лікарських амбулаторій наближених до помешкань пацієнтів.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Відповідно центр ПМСД це в жодному випадку не більш потужна структура, яка надає послуги більш широкого спектру та кращої якості ніж пересічна амбулаторія.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Застерігаю від намагань створювати центри ПМСД під особисті інтереси їх головних лікарів. Це може проявлятися у спробах концентрувати краще обладнання та спеціалістів, утворити додаткові особливі структури так би мовити “на центральній базі”. </a:t>
            </a:r>
          </a:p>
          <a:p>
            <a:pPr eaLnBrk="1" hangingPunct="1">
              <a:lnSpc>
                <a:spcPct val="80000"/>
              </a:lnSpc>
            </a:pPr>
            <a:r>
              <a:rPr lang="uk-UA" sz="800" smtClean="0"/>
              <a:t>Це є протилежним тому, що вимагає від нас Президент та Уряд – доступ до первинної допомоги її якість не має відрізнятися для населення, незалежно від того де людина проживає - у віддаленому мікрорайоні, селі чи поблизу бувшої поліклініки, де розмістилася адміністрація закладу.</a:t>
            </a:r>
          </a:p>
          <a:p>
            <a:pPr eaLnBrk="1" hangingPunct="1">
              <a:lnSpc>
                <a:spcPct val="80000"/>
              </a:lnSpc>
            </a:pPr>
            <a:endParaRPr lang="uk-UA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1" name="Rectangle 7"/>
          <p:cNvSpPr txBox="1">
            <a:spLocks noGrp="1" noChangeArrowheads="1"/>
          </p:cNvSpPr>
          <p:nvPr/>
        </p:nvSpPr>
        <p:spPr bwMode="auto">
          <a:xfrm>
            <a:off x="3885275" y="8685610"/>
            <a:ext cx="2971092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CBD969-5610-4D84-8BFE-0730F24C836F}" type="slidenum">
              <a:rPr lang="ru-RU" sz="1200" b="0">
                <a:latin typeface="Arial" charset="0"/>
              </a:rPr>
              <a:pPr algn="r"/>
              <a:t>17</a:t>
            </a:fld>
            <a:endParaRPr lang="ru-RU" sz="1200" b="0">
              <a:latin typeface="Arial" charset="0"/>
            </a:endParaRPr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2805"/>
            <a:ext cx="5486727" cy="4115098"/>
          </a:xfrm>
          <a:noFill/>
          <a:ln/>
        </p:spPr>
        <p:txBody>
          <a:bodyPr/>
          <a:lstStyle/>
          <a:p>
            <a:pPr eaLnBrk="1" hangingPunct="1"/>
            <a:r>
              <a:rPr lang="uk-UA" smtClean="0"/>
              <a:t>Згідно з наказом 646 Центр ПМСД має бути у кожному районі. Мережа лікарських амбулаторій у сільській місцевості входить до Центру зі статусом відокремлених підрозділів. </a:t>
            </a: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89" name="Rectangle 7"/>
          <p:cNvSpPr txBox="1">
            <a:spLocks noGrp="1" noChangeArrowheads="1"/>
          </p:cNvSpPr>
          <p:nvPr/>
        </p:nvSpPr>
        <p:spPr bwMode="auto">
          <a:xfrm>
            <a:off x="3885275" y="8685610"/>
            <a:ext cx="2971092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7C1A14-411D-414D-ABA2-A963E022E3F8}" type="slidenum">
              <a:rPr lang="ru-RU" sz="1200" b="0">
                <a:latin typeface="Arial" charset="0"/>
              </a:rPr>
              <a:pPr algn="r"/>
              <a:t>18</a:t>
            </a:fld>
            <a:endParaRPr lang="ru-RU" sz="1200" b="0">
              <a:latin typeface="Arial" charset="0"/>
            </a:endParaRPr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2805"/>
            <a:ext cx="5486727" cy="4115098"/>
          </a:xfrm>
          <a:noFill/>
          <a:ln/>
        </p:spPr>
        <p:txBody>
          <a:bodyPr/>
          <a:lstStyle/>
          <a:p>
            <a:pPr eaLnBrk="1" hangingPunct="1"/>
            <a:r>
              <a:rPr lang="uk-UA" smtClean="0"/>
              <a:t>Згідно з 646 наказом Центри створюються у містах з населенням до 100 тисяч чи у районах мегаполісів з охопленням 100-150 тис. населення. </a:t>
            </a:r>
          </a:p>
          <a:p>
            <a:pPr eaLnBrk="1" hangingPunct="1"/>
            <a:r>
              <a:rPr lang="uk-UA" smtClean="0"/>
              <a:t>Малі міста можуть об</a:t>
            </a:r>
            <a:r>
              <a:rPr lang="en-US" smtClean="0"/>
              <a:t>’</a:t>
            </a:r>
            <a:r>
              <a:rPr lang="uk-UA" smtClean="0"/>
              <a:t>єднувати  свої зусилля щодо організації первинної допомоги з найближчим сільським районом.</a:t>
            </a:r>
          </a:p>
          <a:p>
            <a:pPr eaLnBrk="1" hangingPunct="1"/>
            <a:r>
              <a:rPr lang="uk-UA" smtClean="0"/>
              <a:t>Наказом передбачена необхідність створення мережі лікарських амбулаторій у містах. </a:t>
            </a:r>
          </a:p>
          <a:p>
            <a:pPr eaLnBrk="1" hangingPunct="1"/>
            <a:r>
              <a:rPr lang="uk-UA" smtClean="0"/>
              <a:t>Живучи у Киеві – мегаполісі мені доводиться стикатись з нерозумінням необхідності створення лікарських амбулаторій у місті. Це виходить виключно від людей, хто по первинну допомогу у поліклініку практично не звертаєтся. </a:t>
            </a:r>
          </a:p>
          <a:p>
            <a:pPr eaLnBrk="1" hangingPunct="1"/>
            <a:r>
              <a:rPr lang="uk-UA" smtClean="0"/>
              <a:t>Пересічні громадяни швидко оцінюють зручність амбулаторії близької до помешкання. </a:t>
            </a:r>
          </a:p>
          <a:p>
            <a:pPr eaLnBrk="1" hangingPunct="1"/>
            <a:r>
              <a:rPr lang="uk-UA" smtClean="0"/>
              <a:t>Погодьтеся, томограф потрібен не так часто, як проста порада лікаря, щеплення, лікарняний, вимір тиску чи ваги. </a:t>
            </a:r>
          </a:p>
          <a:p>
            <a:pPr eaLnBrk="1" hangingPunct="1"/>
            <a:r>
              <a:rPr lang="uk-UA" smtClean="0"/>
              <a:t>Тому мені особисто дуже приємно, бачити у Києві продовження справи яку я колись започатковував.       </a:t>
            </a: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ACAAB-240B-484D-817A-C4CD86D0570E}" type="slidenum">
              <a:rPr lang="ru-RU"/>
              <a:pPr/>
              <a:t>23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uk-UA" smtClean="0"/>
              <a:t>Лікарня для інтенсивної допомоги призначена для надання допомоги як хворим з гострими станами, так і для планових хворих, якщо вони потребують інтенсивного, наприклад  хірургічного лікування, оскільки використовуються однакові технології та обладнання.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FBDB3-5971-4E79-A8B9-B8CEEC52C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87453-A0CA-4719-8EDB-6E74EDADE52F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87416-341B-4454-A4D3-CA798FBE78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4.rada.gov.ua/laws/show/765-97-%D0%BF/paran15#n1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4.rada.gov.ua/laws/show/2017-1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Державна політика в охороні здоров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я.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Організація медичної допомоги різним контингентам населення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224136"/>
          </a:xfrm>
        </p:spPr>
        <p:txBody>
          <a:bodyPr>
            <a:normAutofit/>
          </a:bodyPr>
          <a:lstStyle/>
          <a:p>
            <a:endParaRPr lang="uk-UA" sz="2400" b="1" i="1" dirty="0" smtClean="0"/>
          </a:p>
          <a:p>
            <a:pPr algn="r"/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Слабкий Г.О. - професор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 УКРАЇНИ «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endParaRPr lang="ru-RU" dirty="0" smtClean="0"/>
          </a:p>
          <a:p>
            <a:pPr marL="0" indent="0" algn="just"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природне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невід'ємне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непорушне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держава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сучасним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майбутніми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поколіннями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генофонду народу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пріоритетність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побуту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запровадження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здорового способу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організаційні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засади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гармонійного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духовних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сил,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працездатності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довголітнього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активного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шкідливо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захворюваності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інвалідності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смертності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спадковості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Державна політика України в охороні здоров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один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пріоритетних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Держава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бюджетними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асигнуваннями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обгрунтованим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потребам,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десяти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доходу.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Верховна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закріплення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конституційних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засад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мети,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пріоритетів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кредитно-фінансових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регуляторів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загальнодержавних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Автономній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Республіці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регіональні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комплексні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цільові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Автономної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Республіки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органами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територіях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Принципи медичної допомоги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rmAutofit fontScale="47500" lnSpcReduction="20000"/>
          </a:bodyPr>
          <a:lstStyle/>
          <a:p>
            <a:pPr marL="0" indent="0" fontAlgn="base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пріоритетним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напрямом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одним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виживання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народу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свобод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гуманістична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пріоритету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загальнолюдських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класовими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національними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груповими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індивідуальними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інтересами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підвищений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медико-соціальний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вразливих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верств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рівноправність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демократизм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загальнодоступність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рівню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соціально-економічного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та культурного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обгрунтованість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матеріально-технічна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забезпеченість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орієнтація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вітчизняних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світовим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попереджувально-профілактичний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характер,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комплексний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екологічний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медичний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багатоукладність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багатоканальність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демонополізацією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заохоченням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децентралізація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правовій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договірній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Види медичної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b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Догоспітальна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та госпітальна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Рівні </a:t>
            </a: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медичної допомоги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Первинна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медико-санітарана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допомога;</a:t>
            </a:r>
          </a:p>
          <a:p>
            <a:pPr>
              <a:lnSpc>
                <a:spcPct val="200000"/>
              </a:lnSpc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Вторинна (спеціалізована) медична  допомога;</a:t>
            </a:r>
          </a:p>
          <a:p>
            <a:pPr>
              <a:lnSpc>
                <a:spcPct val="200000"/>
              </a:lnSpc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Третинна (високоспеціалізована) медична  допомога;</a:t>
            </a:r>
          </a:p>
          <a:p>
            <a:pPr>
              <a:lnSpc>
                <a:spcPct val="200000"/>
              </a:lnSpc>
            </a:pP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Екстренна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медична допомога;</a:t>
            </a:r>
          </a:p>
          <a:p>
            <a:pPr>
              <a:lnSpc>
                <a:spcPct val="200000"/>
              </a:lnSpc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Медико-соціальна  допомога;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Заклади охорони здоров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976664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Держава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законом.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Мережа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комунальних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медичному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обслуговуванні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належної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такого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своєчасності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доступності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Існуюча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мережа таких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скорочена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комунальних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оптимізацію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реорганізацію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перепрофілювання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комунальних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закону органами,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уповноваженими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управляти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об'єктами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комунальної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акредитації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в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порядку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обов’язковій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акредитації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аптечні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Акредитація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аптечних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добровільних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засадах.</a:t>
            </a:r>
          </a:p>
          <a:p>
            <a:pPr fontAlgn="base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Заклад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провадить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статуту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затверджується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власником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закладу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уповноваженим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ним органом).</a:t>
            </a:r>
          </a:p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Керівником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призначено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особу, яка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кваліфікаційним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ChangeArrowheads="1"/>
          </p:cNvSpPr>
          <p:nvPr/>
        </p:nvSpPr>
        <p:spPr bwMode="auto">
          <a:xfrm>
            <a:off x="215900" y="-31324"/>
            <a:ext cx="8737600" cy="83099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 eaLnBrk="0" hangingPunct="0"/>
            <a:r>
              <a:rPr lang="uk-UA" sz="2400" b="1" i="1" dirty="0">
                <a:solidFill>
                  <a:srgbClr val="FF0000"/>
                </a:solidFill>
                <a:cs typeface="Times New Roman" pitchFamily="18" charset="0"/>
              </a:rPr>
              <a:t>Порівняння організаційних принципів ПМД в Україні</a:t>
            </a:r>
            <a:endParaRPr lang="uk-UA" sz="2400" b="1" i="1" dirty="0">
              <a:solidFill>
                <a:srgbClr val="FF0000"/>
              </a:solidFill>
            </a:endParaRPr>
          </a:p>
          <a:p>
            <a:pPr indent="457200" algn="ctr" eaLnBrk="0" hangingPunct="0"/>
            <a:r>
              <a:rPr lang="uk-UA" sz="2400" b="1" i="1" dirty="0">
                <a:solidFill>
                  <a:srgbClr val="FF0000"/>
                </a:solidFill>
                <a:cs typeface="Times New Roman" pitchFamily="18" charset="0"/>
              </a:rPr>
              <a:t>з рекомендованими ВООЗ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7134" name="Group 30"/>
          <p:cNvGraphicFramePr>
            <a:graphicFrameLocks noGrp="1"/>
          </p:cNvGraphicFramePr>
          <p:nvPr/>
        </p:nvGraphicFramePr>
        <p:xfrm>
          <a:off x="107950" y="800100"/>
          <a:ext cx="8928100" cy="6078856"/>
        </p:xfrm>
        <a:graphic>
          <a:graphicData uri="http://schemas.openxmlformats.org/drawingml/2006/table">
            <a:tbl>
              <a:tblPr/>
              <a:tblGrid>
                <a:gridCol w="3459163"/>
                <a:gridCol w="5468937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ВООЗ</a:t>
                      </a:r>
                      <a:endParaRPr kumimoji="0" lang="uk-UA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Україні</a:t>
                      </a:r>
                      <a:endParaRPr kumimoji="0" lang="uk-UA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Орієнтація на пацієнта</a:t>
                      </a: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Переважно орієнтація на окремі проблеми зі здоров'ям (переважання роботи за зверненням)    </a:t>
                      </a: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Всебічний характер ПМД</a:t>
                      </a: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Фрагментація за віком, статтю, належністю до певних категорій населення (ветерани ВВВ, постраждалі від аварії на Чорнобильській АЕС тощо)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Фрагментація через структурне відокремлення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окремих технології ПМД (денний стаціонар, невідкладна допомога, виконання досліджень тощо)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4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Постійна (єдина) точка доступу до ПМД</a:t>
                      </a: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Множинність точок доступу до ПМД (жіноча консультація, дитяча поліклініка та поліклініка для дорослих).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Прямий доступ до лікарів-спеціалістів, які частково надають медичну допомогу у межах компетенції ПМД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Надання невідкладної допомоги та лікування за методом денного стаціонару окремими структурами  поліклінік з виділеним штатом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Безперервність (тривалий контакт) надання ПМД</a:t>
                      </a: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Фрагментація ПМД за віком пацієнта (дитяча консультація, підлітковий кабінет, доросла поліклініка, кабінет для ветеранів ВВВ тощо)   </a:t>
                      </a: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26" name="Rectangle 68"/>
          <p:cNvSpPr>
            <a:spLocks noChangeArrowheads="1"/>
          </p:cNvSpPr>
          <p:nvPr/>
        </p:nvSpPr>
        <p:spPr bwMode="auto">
          <a:xfrm>
            <a:off x="0" y="633095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685800" algn="l"/>
                <a:tab pos="800100" algn="l"/>
              </a:tabLst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025" y="477838"/>
            <a:ext cx="9036050" cy="5903912"/>
            <a:chOff x="68" y="482"/>
            <a:chExt cx="5692" cy="3719"/>
          </a:xfrm>
        </p:grpSpPr>
        <p:sp>
          <p:nvSpPr>
            <p:cNvPr id="401411" name="Oval 3"/>
            <p:cNvSpPr>
              <a:spLocks noChangeArrowheads="1"/>
            </p:cNvSpPr>
            <p:nvPr/>
          </p:nvSpPr>
          <p:spPr bwMode="auto">
            <a:xfrm>
              <a:off x="68" y="572"/>
              <a:ext cx="5692" cy="3629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rgbClr val="8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1400" b="0">
                  <a:latin typeface="Arial" charset="0"/>
                </a:rPr>
                <a:t> </a:t>
              </a:r>
              <a:endParaRPr lang="ru-RU" sz="2000" b="0">
                <a:latin typeface="Arial" charset="0"/>
              </a:endParaRPr>
            </a:p>
          </p:txBody>
        </p:sp>
        <p:sp>
          <p:nvSpPr>
            <p:cNvPr id="104452" name="Text Box 4"/>
            <p:cNvSpPr txBox="1">
              <a:spLocks noChangeArrowheads="1"/>
            </p:cNvSpPr>
            <p:nvPr/>
          </p:nvSpPr>
          <p:spPr bwMode="auto">
            <a:xfrm>
              <a:off x="2171" y="482"/>
              <a:ext cx="1389" cy="339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 sz="2500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Центр ПМД </a:t>
              </a:r>
              <a:endParaRPr lang="ru-RU" sz="2800" b="0">
                <a:latin typeface="Arial" pitchFamily="34" charset="0"/>
              </a:endParaRPr>
            </a:p>
          </p:txBody>
        </p:sp>
        <p:sp>
          <p:nvSpPr>
            <p:cNvPr id="104453" name="Text Box 5"/>
            <p:cNvSpPr txBox="1">
              <a:spLocks noChangeArrowheads="1"/>
            </p:cNvSpPr>
            <p:nvPr/>
          </p:nvSpPr>
          <p:spPr bwMode="auto">
            <a:xfrm>
              <a:off x="1837" y="935"/>
              <a:ext cx="2086" cy="227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 sz="15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КЕРІВНИЦТВО ЦЕНТРУ </a:t>
              </a:r>
              <a:endParaRPr lang="ru-RU" sz="1600" b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401414" name="Text Box 6"/>
            <p:cNvSpPr txBox="1">
              <a:spLocks noChangeArrowheads="1"/>
            </p:cNvSpPr>
            <p:nvPr/>
          </p:nvSpPr>
          <p:spPr bwMode="auto">
            <a:xfrm>
              <a:off x="2471" y="1615"/>
              <a:ext cx="2994" cy="266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rgbClr val="003300"/>
              </a:solidFill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ctr"/>
              <a:r>
                <a:rPr lang="uk-UA" sz="2000" b="0">
                  <a:latin typeface="Arial" charset="0"/>
                </a:rPr>
                <a:t>Розташування</a:t>
              </a:r>
              <a:endParaRPr lang="ru-RU" sz="2000" b="0">
                <a:latin typeface="Arial" charset="0"/>
              </a:endParaRPr>
            </a:p>
          </p:txBody>
        </p:sp>
        <p:sp>
          <p:nvSpPr>
            <p:cNvPr id="104455" name="Text Box 7"/>
            <p:cNvSpPr txBox="1">
              <a:spLocks noChangeArrowheads="1"/>
            </p:cNvSpPr>
            <p:nvPr/>
          </p:nvSpPr>
          <p:spPr bwMode="auto">
            <a:xfrm>
              <a:off x="476" y="1299"/>
              <a:ext cx="1905" cy="58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 sz="170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Адміністративно-управлінський та допоміжні  підрозділи:</a:t>
              </a:r>
            </a:p>
            <a:p>
              <a:pPr>
                <a:buFontTx/>
                <a:buChar char="-"/>
                <a:defRPr/>
              </a:pPr>
              <a:endParaRPr lang="ru-RU" sz="1800" b="0">
                <a:latin typeface="Arial" pitchFamily="34" charset="0"/>
              </a:endParaRPr>
            </a:p>
          </p:txBody>
        </p:sp>
        <p:sp>
          <p:nvSpPr>
            <p:cNvPr id="104456" name="Text Box 8"/>
            <p:cNvSpPr txBox="1">
              <a:spLocks noChangeArrowheads="1"/>
            </p:cNvSpPr>
            <p:nvPr/>
          </p:nvSpPr>
          <p:spPr bwMode="auto">
            <a:xfrm>
              <a:off x="2472" y="1298"/>
              <a:ext cx="2903" cy="272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 sz="1700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Лікувально-профілактичні підрозділи  </a:t>
              </a:r>
              <a:endParaRPr lang="ru-RU" sz="1800" b="0">
                <a:latin typeface="Arial" pitchFamily="34" charset="0"/>
              </a:endParaRPr>
            </a:p>
          </p:txBody>
        </p:sp>
        <p:sp>
          <p:nvSpPr>
            <p:cNvPr id="401417" name="Text Box 9"/>
            <p:cNvSpPr txBox="1">
              <a:spLocks noChangeArrowheads="1"/>
            </p:cNvSpPr>
            <p:nvPr/>
          </p:nvSpPr>
          <p:spPr bwMode="auto">
            <a:xfrm>
              <a:off x="2517" y="1978"/>
              <a:ext cx="1542" cy="195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800">
                  <a:solidFill>
                    <a:srgbClr val="0000CC"/>
                  </a:solidFill>
                  <a:latin typeface="Arial" charset="0"/>
                </a:rPr>
                <a:t>разом з АУП</a:t>
              </a:r>
              <a:r>
                <a:rPr lang="uk-UA" sz="1600">
                  <a:solidFill>
                    <a:srgbClr val="0000CC"/>
                  </a:solidFill>
                  <a:latin typeface="Arial" charset="0"/>
                </a:rPr>
                <a:t> (“на центральній базі”) </a:t>
              </a:r>
              <a:endParaRPr lang="ru-RU" sz="160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401418" name="Text Box 10"/>
            <p:cNvSpPr txBox="1">
              <a:spLocks noChangeArrowheads="1"/>
            </p:cNvSpPr>
            <p:nvPr/>
          </p:nvSpPr>
          <p:spPr bwMode="auto">
            <a:xfrm>
              <a:off x="4241" y="1978"/>
              <a:ext cx="1315" cy="195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600">
                  <a:latin typeface="Arial" charset="0"/>
                </a:rPr>
                <a:t>Відокремлено</a:t>
              </a:r>
              <a:endParaRPr lang="ru-RU" sz="1600">
                <a:latin typeface="Arial" charset="0"/>
              </a:endParaRPr>
            </a:p>
          </p:txBody>
        </p:sp>
        <p:sp>
          <p:nvSpPr>
            <p:cNvPr id="104459" name="Text Box 11"/>
            <p:cNvSpPr txBox="1">
              <a:spLocks noChangeArrowheads="1"/>
            </p:cNvSpPr>
            <p:nvPr/>
          </p:nvSpPr>
          <p:spPr bwMode="auto">
            <a:xfrm>
              <a:off x="476" y="1979"/>
              <a:ext cx="1905" cy="81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uk-UA" sz="180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- економіка і фінанси</a:t>
              </a:r>
            </a:p>
            <a:p>
              <a:pPr>
                <a:defRPr/>
              </a:pPr>
              <a:r>
                <a:rPr lang="uk-UA" sz="180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- статистика</a:t>
              </a:r>
            </a:p>
            <a:p>
              <a:pPr>
                <a:defRPr/>
              </a:pPr>
              <a:r>
                <a:rPr lang="uk-UA" sz="180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- господарські та інші допоміжні</a:t>
              </a:r>
              <a:endParaRPr lang="ru-RU" sz="1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04460" name="Oval 12"/>
            <p:cNvSpPr>
              <a:spLocks noChangeArrowheads="1"/>
            </p:cNvSpPr>
            <p:nvPr/>
          </p:nvSpPr>
          <p:spPr bwMode="auto">
            <a:xfrm>
              <a:off x="2562" y="2521"/>
              <a:ext cx="2949" cy="1680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marL="179388" lvl="1" algn="ctr">
                <a:buClr>
                  <a:srgbClr val="003300"/>
                </a:buClr>
                <a:buFont typeface="Symbol" pitchFamily="18" charset="2"/>
                <a:buChar char="-"/>
                <a:defRPr/>
              </a:pPr>
              <a:r>
                <a:rPr lang="uk-UA" sz="1400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К-ти лікарів ПМСД  </a:t>
              </a:r>
              <a:r>
                <a:rPr lang="uk-UA" sz="1400" i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(лікар ЗПСМ, терапевт, педіатр дільничний)</a:t>
              </a:r>
              <a:endParaRPr lang="uk-UA" sz="14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>
                <a:buClr>
                  <a:srgbClr val="003300"/>
                </a:buClr>
                <a:buFont typeface="Symbol" pitchFamily="18" charset="2"/>
                <a:buChar char="-"/>
                <a:defRPr/>
              </a:pPr>
              <a:r>
                <a:rPr lang="uk-UA" sz="1400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К-ти: процедурний,  фізіотерапевтичний, оглядовий,  щеплень, тощо</a:t>
              </a:r>
            </a:p>
            <a:p>
              <a:pPr marL="358775" lvl="2" algn="ctr">
                <a:buClr>
                  <a:srgbClr val="003300"/>
                </a:buClr>
                <a:buFont typeface="Symbol" pitchFamily="18" charset="2"/>
                <a:buChar char="-"/>
                <a:defRPr/>
              </a:pPr>
              <a:r>
                <a:rPr lang="uk-UA" sz="1400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реєстратура</a:t>
              </a:r>
            </a:p>
            <a:p>
              <a:pPr marL="358775" lvl="2" algn="ctr">
                <a:buClr>
                  <a:srgbClr val="003300"/>
                </a:buClr>
                <a:buFont typeface="Symbol" pitchFamily="18" charset="2"/>
                <a:buChar char="-"/>
                <a:defRPr/>
              </a:pPr>
              <a:r>
                <a:rPr lang="uk-UA" sz="1400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можливо також: </a:t>
              </a:r>
              <a:r>
                <a:rPr lang="uk-UA" sz="14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К-ти лікарів-спеціалістів (хірург, гінеколог, офтальмолог, ЛОР, психіатр) </a:t>
              </a:r>
              <a:endParaRPr lang="ru-RU" sz="2000" b="0">
                <a:solidFill>
                  <a:srgbClr val="00FF00"/>
                </a:solidFill>
                <a:latin typeface="Arial" charset="0"/>
              </a:endParaRPr>
            </a:p>
          </p:txBody>
        </p:sp>
        <p:sp>
          <p:nvSpPr>
            <p:cNvPr id="104461" name="Text Box 13"/>
            <p:cNvSpPr txBox="1">
              <a:spLocks noChangeArrowheads="1"/>
            </p:cNvSpPr>
            <p:nvPr/>
          </p:nvSpPr>
          <p:spPr bwMode="auto">
            <a:xfrm>
              <a:off x="3004" y="2476"/>
              <a:ext cx="2053" cy="22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 sz="1500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ЛІКАРСЬКІ АМБУЛАТОРІЇ</a:t>
              </a:r>
              <a:r>
                <a:rPr lang="uk-UA" sz="1500" i="1">
                  <a:solidFill>
                    <a:srgbClr val="003300"/>
                  </a:solidFill>
                  <a:latin typeface="Arial" pitchFamily="34" charset="0"/>
                </a:rPr>
                <a:t> </a:t>
              </a:r>
              <a:endParaRPr lang="ru-RU" sz="1800" b="0">
                <a:latin typeface="Arial" pitchFamily="34" charset="0"/>
              </a:endParaRPr>
            </a:p>
          </p:txBody>
        </p:sp>
        <p:sp>
          <p:nvSpPr>
            <p:cNvPr id="401422" name="Oval 14"/>
            <p:cNvSpPr>
              <a:spLocks noChangeArrowheads="1"/>
            </p:cNvSpPr>
            <p:nvPr/>
          </p:nvSpPr>
          <p:spPr bwMode="auto">
            <a:xfrm>
              <a:off x="3923" y="2114"/>
              <a:ext cx="40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3200">
                  <a:latin typeface="Arial" charset="0"/>
                </a:rPr>
                <a:t>=</a:t>
              </a:r>
              <a:endParaRPr lang="ru-RU" sz="3200">
                <a:latin typeface="Arial" charset="0"/>
              </a:endParaRPr>
            </a:p>
          </p:txBody>
        </p:sp>
      </p:grpSp>
      <p:sp>
        <p:nvSpPr>
          <p:cNvPr id="401410" name="Text Box 15"/>
          <p:cNvSpPr txBox="1">
            <a:spLocks noChangeArrowheads="1"/>
          </p:cNvSpPr>
          <p:nvPr/>
        </p:nvSpPr>
        <p:spPr bwMode="auto">
          <a:xfrm>
            <a:off x="107950" y="44450"/>
            <a:ext cx="28813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>
                <a:solidFill>
                  <a:schemeClr val="bg1"/>
                </a:solidFill>
                <a:latin typeface="Arial" charset="0"/>
              </a:rPr>
              <a:t>Організаційна структура Центру  ПМД</a:t>
            </a:r>
            <a:endParaRPr lang="ru-RU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9144000" cy="63341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     d</a:t>
            </a:r>
            <a: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Первинна медико-санітарна </a:t>
            </a:r>
            <a:r>
              <a:rPr lang="uk-UA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uk-UA" sz="3200" dirty="0" err="1" smtClean="0">
                <a:solidFill>
                  <a:schemeClr val="bg1"/>
                </a:solidFill>
              </a:rPr>
              <a:t>к</a:t>
            </a:r>
            <a:r>
              <a:rPr lang="uk-UA" sz="3200" dirty="0" smtClean="0">
                <a:solidFill>
                  <a:schemeClr val="bg1"/>
                </a:solidFill>
              </a:rPr>
              <a:t> створення центрів ПМСД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uk-UA" sz="2400" dirty="0"/>
              <a:t>	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 сільській місцевості: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Центри (ЦПМСД)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створюються у кожній адміністративно-територіальній одиниці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uk-UA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 центральної районної лікарні  підрозділів з надання первинної медичної допомоги і відповідної частини адміністративно-управлінських і господарських підрозділів з наданням статусу юридичної особи та приєднання шляхом поглинання мережі амбулаторій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ФАПів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Амбулаторії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мають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статус структурних або відокремлених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структурних підрозділів ЦПМСД. АМБ, що є відокремленими підрозділами, мають свій штамп і печатку.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ФАПи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розташовані на території, що обслуговується амбулаторією, входять до складу амбулаторії та мають статус відокремлених структурних підрозділів ЦПМСД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633412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Наказ </a:t>
            </a:r>
            <a:r>
              <a:rPr lang="en-US" sz="3200" dirty="0" smtClean="0">
                <a:solidFill>
                  <a:schemeClr val="bg1"/>
                </a:solidFill>
              </a:rPr>
              <a:t>      </a:t>
            </a:r>
            <a: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Первинна медико-санітарна допомога</a:t>
            </a:r>
            <a:r>
              <a:rPr lang="uk-UA" sz="3200" dirty="0" smtClean="0">
                <a:solidFill>
                  <a:schemeClr val="bg1"/>
                </a:solidFill>
              </a:rPr>
              <a:t> Порядок створення центрів ПМСД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395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400" dirty="0" smtClean="0"/>
              <a:t>	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У містах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створюються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на кожне місто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 населенням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до 100 тисяч жителів.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у малих містах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(до 15 тисяч мешканців) можуть створюватися ЦПМСД, які обслуговують населення міста і найближчого сільського району.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великих містах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 мегаполісах ЦПМСД створюються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на кожні 100-150 тисяч населення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ЛА у містах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створюються з метою забезпечення рівної територіальної доступності ПМСД для населення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у мікрорайонах, віддалених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поселеннях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для надання лікарської ПМСД населенню за їх місцем проживання.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ЛА працюють від 1-го до декількох (переважно 4─8) лікарів залежно від характеру забудови мікрорайонів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uk-UA" sz="2000" b="1" smtClean="0">
                <a:solidFill>
                  <a:srgbClr val="000066"/>
                </a:solidFill>
                <a:latin typeface="Arial" charset="0"/>
              </a:rPr>
              <a:t>СИСТЕМА ОПЛАТИ ПРАЦІ МЕДИЧНОГО ПЕРСОНАЛУ ПЕРВИННОЇ МЕДИЧНОЇ ДОПОМОГИ</a:t>
            </a:r>
            <a:r>
              <a:rPr lang="uk-UA" sz="2800" b="1" smtClean="0">
                <a:solidFill>
                  <a:srgbClr val="FFFF00"/>
                </a:solidFill>
              </a:rPr>
              <a:t> </a:t>
            </a:r>
            <a:endParaRPr lang="ru-RU" sz="2800" b="1" smtClean="0">
              <a:solidFill>
                <a:srgbClr val="FFFF00"/>
              </a:solidFill>
            </a:endParaRPr>
          </a:p>
        </p:txBody>
      </p:sp>
      <p:sp>
        <p:nvSpPr>
          <p:cNvPr id="442371" name="Oval 3"/>
          <p:cNvSpPr>
            <a:spLocks noChangeArrowheads="1"/>
          </p:cNvSpPr>
          <p:nvPr/>
        </p:nvSpPr>
        <p:spPr bwMode="auto">
          <a:xfrm>
            <a:off x="106363" y="874713"/>
            <a:ext cx="6192837" cy="1511300"/>
          </a:xfrm>
          <a:prstGeom prst="ellipse">
            <a:avLst/>
          </a:prstGeom>
          <a:solidFill>
            <a:srgbClr val="FFD1E4">
              <a:alpha val="86000"/>
            </a:srgbClr>
          </a:solidFill>
          <a:ln w="9525">
            <a:noFill/>
            <a:round/>
            <a:headEnd/>
            <a:tailEnd/>
          </a:ln>
          <a:effectLst/>
          <a:scene3d>
            <a:camera prst="legacyPerspectiveBottom"/>
            <a:lightRig rig="legacyFlat3" dir="b"/>
          </a:scene3d>
          <a:sp3d extrusionH="121893000" prstMaterial="legacyPlastic">
            <a:bevelT w="13500" h="13500" prst="angle"/>
            <a:bevelB w="13500" h="13500" prst="angle"/>
            <a:extrusionClr>
              <a:srgbClr val="FFEBF3"/>
            </a:extrusionClr>
          </a:sp3d>
        </p:spPr>
        <p:txBody>
          <a:bodyPr wrap="none" anchor="ctr">
            <a:flatTx/>
          </a:bodyPr>
          <a:lstStyle/>
          <a:p>
            <a:pPr algn="ctr">
              <a:lnSpc>
                <a:spcPct val="90000"/>
              </a:lnSpc>
              <a:defRPr/>
            </a:pPr>
            <a:r>
              <a:rPr lang="uk-UA" sz="20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НАДБАВКА ЗА ОБСЯГИ ВИКОНАНОЇ РОБОТИ</a:t>
            </a:r>
            <a:endParaRPr lang="ru-RU" sz="2000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98339" name="Rectangle 5"/>
          <p:cNvSpPr>
            <a:spLocks noChangeArrowheads="1"/>
          </p:cNvSpPr>
          <p:nvPr/>
        </p:nvSpPr>
        <p:spPr bwMode="auto">
          <a:xfrm>
            <a:off x="6588125" y="2241550"/>
            <a:ext cx="1798638" cy="862013"/>
          </a:xfrm>
          <a:prstGeom prst="rect">
            <a:avLst/>
          </a:prstGeom>
          <a:solidFill>
            <a:srgbClr val="66FF66">
              <a:alpha val="74117"/>
            </a:srgbClr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1800">
                <a:latin typeface="Arial" charset="0"/>
                <a:cs typeface="Arial" charset="0"/>
              </a:rPr>
              <a:t>Застосування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стимулюючих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доплат</a:t>
            </a:r>
            <a:endParaRPr lang="ru-RU" sz="1800">
              <a:latin typeface="Arial" charset="0"/>
              <a:cs typeface="Arial" charset="0"/>
            </a:endParaRPr>
          </a:p>
        </p:txBody>
      </p:sp>
      <p:sp>
        <p:nvSpPr>
          <p:cNvPr id="398340" name="Rectangle 6"/>
          <p:cNvSpPr>
            <a:spLocks noChangeArrowheads="1"/>
          </p:cNvSpPr>
          <p:nvPr/>
        </p:nvSpPr>
        <p:spPr bwMode="auto">
          <a:xfrm>
            <a:off x="322263" y="4800600"/>
            <a:ext cx="2017712" cy="862013"/>
          </a:xfrm>
          <a:prstGeom prst="rect">
            <a:avLst/>
          </a:prstGeom>
          <a:solidFill>
            <a:srgbClr val="CCFFFF">
              <a:alpha val="70979"/>
            </a:srgbClr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1800">
                <a:latin typeface="Arial" charset="0"/>
                <a:cs typeface="Arial" charset="0"/>
              </a:rPr>
              <a:t>Питання щодо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кваліфікації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лікаря</a:t>
            </a:r>
            <a:endParaRPr lang="ru-RU" sz="1800">
              <a:latin typeface="Arial" charset="0"/>
              <a:cs typeface="Arial" charset="0"/>
            </a:endParaRPr>
          </a:p>
        </p:txBody>
      </p:sp>
      <p:sp>
        <p:nvSpPr>
          <p:cNvPr id="398341" name="AutoShape 7"/>
          <p:cNvSpPr>
            <a:spLocks noChangeArrowheads="1"/>
          </p:cNvSpPr>
          <p:nvPr/>
        </p:nvSpPr>
        <p:spPr bwMode="auto">
          <a:xfrm>
            <a:off x="2195513" y="3178175"/>
            <a:ext cx="4248150" cy="2303463"/>
          </a:xfrm>
          <a:prstGeom prst="leftRightArrowCallout">
            <a:avLst>
              <a:gd name="adj1" fmla="val 77944"/>
              <a:gd name="adj2" fmla="val 50000"/>
              <a:gd name="adj3" fmla="val 30635"/>
              <a:gd name="adj4" fmla="val 445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 sz="1800" b="0">
              <a:latin typeface="Arial" charset="0"/>
              <a:cs typeface="Arial" charset="0"/>
            </a:endParaRPr>
          </a:p>
          <a:p>
            <a:pPr algn="ctr"/>
            <a:r>
              <a:rPr lang="uk-UA">
                <a:latin typeface="Arial" charset="0"/>
                <a:cs typeface="Arial" charset="0"/>
              </a:rPr>
              <a:t>Норматив навантаження</a:t>
            </a:r>
          </a:p>
          <a:p>
            <a:pPr algn="ctr"/>
            <a:r>
              <a:rPr lang="uk-UA">
                <a:latin typeface="Arial" charset="0"/>
                <a:cs typeface="Arial" charset="0"/>
              </a:rPr>
              <a:t>1500 (1200) осіб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42376" name="AutoShape 8"/>
          <p:cNvSpPr>
            <a:spLocks noChangeArrowheads="1"/>
          </p:cNvSpPr>
          <p:nvPr/>
        </p:nvSpPr>
        <p:spPr bwMode="auto">
          <a:xfrm>
            <a:off x="250825" y="3213100"/>
            <a:ext cx="2089150" cy="1512888"/>
          </a:xfrm>
          <a:prstGeom prst="downArrow">
            <a:avLst>
              <a:gd name="adj1" fmla="val 67176"/>
              <a:gd name="adj2" fmla="val 3436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i="1">
                <a:solidFill>
                  <a:srgbClr val="FF0000"/>
                </a:solidFill>
                <a:latin typeface="Arial" charset="0"/>
                <a:cs typeface="Arial" charset="0"/>
              </a:rPr>
              <a:t>Менш ніж 800 осіб</a:t>
            </a:r>
            <a:endParaRPr lang="ru-RU" i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42377" name="AutoShape 9"/>
          <p:cNvSpPr>
            <a:spLocks noChangeArrowheads="1"/>
          </p:cNvSpPr>
          <p:nvPr/>
        </p:nvSpPr>
        <p:spPr bwMode="auto">
          <a:xfrm>
            <a:off x="6011863" y="2997200"/>
            <a:ext cx="3024187" cy="2376488"/>
          </a:xfrm>
          <a:prstGeom prst="upArrow">
            <a:avLst>
              <a:gd name="adj1" fmla="val 73231"/>
              <a:gd name="adj2" fmla="val 23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2000" i="1">
                <a:solidFill>
                  <a:srgbClr val="FF0000"/>
                </a:solidFill>
                <a:latin typeface="Arial" charset="0"/>
                <a:cs typeface="Arial" charset="0"/>
              </a:rPr>
              <a:t>Перевищення нормативу навантаження</a:t>
            </a:r>
            <a:endParaRPr lang="ru-RU" sz="2000" i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57200"/>
            <a:ext cx="7010400" cy="955675"/>
          </a:xfrm>
        </p:spPr>
        <p:txBody>
          <a:bodyPr/>
          <a:lstStyle/>
          <a:p>
            <a:pPr algn="ctr" eaLnBrk="1" hangingPunct="1"/>
            <a:r>
              <a:rPr lang="uk-UA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ОХОРОНИ ЗДОРОВ’Я</a:t>
            </a:r>
            <a:endParaRPr lang="ru-RU" sz="31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sz="2000" b="1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sz="2000" b="1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sz="2000" b="1" i="1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ru-RU" sz="20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2969" name="Group 25"/>
          <p:cNvGraphicFramePr>
            <a:graphicFrameLocks noGrp="1"/>
          </p:cNvGraphicFramePr>
          <p:nvPr>
            <p:ph sz="half" idx="2"/>
          </p:nvPr>
        </p:nvGraphicFramePr>
        <p:xfrm>
          <a:off x="539750" y="1981200"/>
          <a:ext cx="8353425" cy="3608388"/>
        </p:xfrm>
        <a:graphic>
          <a:graphicData uri="http://schemas.openxmlformats.org/drawingml/2006/table">
            <a:tbl>
              <a:tblPr/>
              <a:tblGrid>
                <a:gridCol w="3173413"/>
                <a:gridCol w="5180012"/>
              </a:tblGrid>
              <a:tr h="360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Забезпечує відтворення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людського капіталу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Добре здоров’я – результат витрат на профілактику захворювань, медичне обслуговування, дієтичне харчування та поліпшення життєвих умов – продовжує тривалість життя, підвищує працездатність і продуктивність праці, забезпечує національну безпеку держави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55776" y="1340768"/>
            <a:ext cx="1367408" cy="57740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uk-UA" sz="2000" b="1" smtClean="0">
                <a:solidFill>
                  <a:srgbClr val="000066"/>
                </a:solidFill>
                <a:latin typeface="Arial" charset="0"/>
              </a:rPr>
              <a:t>СИСТЕМА ОПЛАТИ ПРАЦІ МЕДИЧНОГО ПЕРСОНАЛУ ПЕРВИННОЇ МЕДИЧНОЇ ДОПОМОГИ</a:t>
            </a:r>
            <a:r>
              <a:rPr lang="uk-UA" sz="2800" b="1" smtClean="0">
                <a:solidFill>
                  <a:srgbClr val="FFFF00"/>
                </a:solidFill>
              </a:rPr>
              <a:t> </a:t>
            </a:r>
            <a:endParaRPr lang="ru-RU" sz="2800" b="1" smtClean="0">
              <a:solidFill>
                <a:srgbClr val="FFFF00"/>
              </a:solidFill>
            </a:endParaRPr>
          </a:p>
        </p:txBody>
      </p:sp>
      <p:sp>
        <p:nvSpPr>
          <p:cNvPr id="442371" name="Oval 3"/>
          <p:cNvSpPr>
            <a:spLocks noChangeArrowheads="1"/>
          </p:cNvSpPr>
          <p:nvPr/>
        </p:nvSpPr>
        <p:spPr bwMode="auto">
          <a:xfrm>
            <a:off x="106363" y="693738"/>
            <a:ext cx="6192837" cy="1511300"/>
          </a:xfrm>
          <a:prstGeom prst="ellipse">
            <a:avLst/>
          </a:prstGeom>
          <a:solidFill>
            <a:srgbClr val="FFD1E4">
              <a:alpha val="86000"/>
            </a:srgbClr>
          </a:solidFill>
          <a:ln w="9525">
            <a:noFill/>
            <a:round/>
            <a:headEnd/>
            <a:tailEnd/>
          </a:ln>
          <a:effectLst/>
          <a:scene3d>
            <a:camera prst="legacyPerspectiveBottom"/>
            <a:lightRig rig="legacyFlat3" dir="b"/>
          </a:scene3d>
          <a:sp3d extrusionH="121893000" prstMaterial="legacyPlastic">
            <a:bevelT w="13500" h="13500" prst="angle"/>
            <a:bevelB w="13500" h="13500" prst="angle"/>
            <a:extrusionClr>
              <a:srgbClr val="FFEBF3"/>
            </a:extrusionClr>
          </a:sp3d>
        </p:spPr>
        <p:txBody>
          <a:bodyPr wrap="none" anchor="ctr">
            <a:flatTx/>
          </a:bodyPr>
          <a:lstStyle/>
          <a:p>
            <a:pPr algn="ctr">
              <a:lnSpc>
                <a:spcPct val="90000"/>
              </a:lnSpc>
              <a:defRPr/>
            </a:pPr>
            <a:r>
              <a:rPr lang="uk-UA" sz="20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НАДБАВКА ЗА ЯКІСТЬ І ЕФЕКТИВНІСТЬ </a:t>
            </a:r>
          </a:p>
          <a:p>
            <a:pPr algn="ctr">
              <a:lnSpc>
                <a:spcPct val="90000"/>
              </a:lnSpc>
              <a:defRPr/>
            </a:pPr>
            <a:r>
              <a:rPr lang="uk-UA" sz="20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РОБОТИ</a:t>
            </a:r>
            <a:endParaRPr lang="ru-RU" sz="2000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99363" name="Rectangle 5"/>
          <p:cNvSpPr>
            <a:spLocks noChangeArrowheads="1"/>
          </p:cNvSpPr>
          <p:nvPr/>
        </p:nvSpPr>
        <p:spPr bwMode="auto">
          <a:xfrm>
            <a:off x="6804025" y="2060575"/>
            <a:ext cx="1798638" cy="862013"/>
          </a:xfrm>
          <a:prstGeom prst="rect">
            <a:avLst/>
          </a:prstGeom>
          <a:solidFill>
            <a:srgbClr val="66FF66">
              <a:alpha val="74117"/>
            </a:srgbClr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1800">
                <a:latin typeface="Arial" charset="0"/>
                <a:cs typeface="Arial" charset="0"/>
              </a:rPr>
              <a:t>Виплата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стимулюючої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надбавки</a:t>
            </a:r>
            <a:endParaRPr lang="ru-RU" sz="1800">
              <a:latin typeface="Arial" charset="0"/>
              <a:cs typeface="Arial" charset="0"/>
            </a:endParaRPr>
          </a:p>
        </p:txBody>
      </p:sp>
      <p:sp>
        <p:nvSpPr>
          <p:cNvPr id="399364" name="Rectangle 6"/>
          <p:cNvSpPr>
            <a:spLocks noChangeArrowheads="1"/>
          </p:cNvSpPr>
          <p:nvPr/>
        </p:nvSpPr>
        <p:spPr bwMode="auto">
          <a:xfrm>
            <a:off x="322263" y="5160963"/>
            <a:ext cx="2017712" cy="1400175"/>
          </a:xfrm>
          <a:prstGeom prst="rect">
            <a:avLst/>
          </a:prstGeom>
          <a:solidFill>
            <a:srgbClr val="CCFFFF">
              <a:alpha val="70979"/>
            </a:srgbClr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1800">
                <a:latin typeface="Arial" charset="0"/>
                <a:cs typeface="Arial" charset="0"/>
              </a:rPr>
              <a:t>Зниження 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розміру 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або невиплата 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надбавки</a:t>
            </a:r>
            <a:endParaRPr lang="ru-RU" sz="1800">
              <a:latin typeface="Arial" charset="0"/>
              <a:cs typeface="Arial" charset="0"/>
            </a:endParaRPr>
          </a:p>
        </p:txBody>
      </p:sp>
      <p:sp>
        <p:nvSpPr>
          <p:cNvPr id="442376" name="AutoShape 8"/>
          <p:cNvSpPr>
            <a:spLocks noChangeArrowheads="1"/>
          </p:cNvSpPr>
          <p:nvPr/>
        </p:nvSpPr>
        <p:spPr bwMode="auto">
          <a:xfrm>
            <a:off x="-73025" y="3213100"/>
            <a:ext cx="2771775" cy="1512888"/>
          </a:xfrm>
          <a:prstGeom prst="downArrow">
            <a:avLst>
              <a:gd name="adj1" fmla="val 59796"/>
              <a:gd name="adj2" fmla="val 3326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2000" i="1">
                <a:solidFill>
                  <a:srgbClr val="FF0000"/>
                </a:solidFill>
                <a:latin typeface="Arial" charset="0"/>
                <a:cs typeface="Arial" charset="0"/>
              </a:rPr>
              <a:t>Не дотри-мання індикатору</a:t>
            </a:r>
            <a:endParaRPr lang="ru-RU" sz="2000" i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42377" name="AutoShape 9"/>
          <p:cNvSpPr>
            <a:spLocks noChangeArrowheads="1"/>
          </p:cNvSpPr>
          <p:nvPr/>
        </p:nvSpPr>
        <p:spPr bwMode="auto">
          <a:xfrm>
            <a:off x="6227763" y="2997200"/>
            <a:ext cx="3024187" cy="2376488"/>
          </a:xfrm>
          <a:prstGeom prst="upArrow">
            <a:avLst>
              <a:gd name="adj1" fmla="val 59787"/>
              <a:gd name="adj2" fmla="val 24583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2000" i="1">
                <a:solidFill>
                  <a:srgbClr val="FF0000"/>
                </a:solidFill>
                <a:latin typeface="Arial" charset="0"/>
                <a:cs typeface="Arial" charset="0"/>
              </a:rPr>
              <a:t>Дотримання індикатору</a:t>
            </a:r>
            <a:endParaRPr lang="ru-RU" sz="2000" i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367" name="AutoShape 7"/>
          <p:cNvSpPr>
            <a:spLocks noChangeArrowheads="1"/>
          </p:cNvSpPr>
          <p:nvPr/>
        </p:nvSpPr>
        <p:spPr bwMode="auto">
          <a:xfrm>
            <a:off x="2160588" y="2168525"/>
            <a:ext cx="4535487" cy="3421063"/>
          </a:xfrm>
          <a:prstGeom prst="leftRightArrowCallout">
            <a:avLst>
              <a:gd name="adj1" fmla="val 77944"/>
              <a:gd name="adj2" fmla="val 50000"/>
              <a:gd name="adj3" fmla="val 22022"/>
              <a:gd name="adj4" fmla="val 445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uk-UA" sz="1800" b="0">
              <a:latin typeface="Arial" charset="0"/>
              <a:cs typeface="Arial" charset="0"/>
            </a:endParaRPr>
          </a:p>
          <a:p>
            <a:pPr algn="ctr"/>
            <a:r>
              <a:rPr lang="uk-UA">
                <a:latin typeface="Arial" charset="0"/>
                <a:cs typeface="Arial" charset="0"/>
              </a:rPr>
              <a:t>Індикатори якості </a:t>
            </a:r>
          </a:p>
          <a:p>
            <a:pPr algn="ctr"/>
            <a:r>
              <a:rPr lang="uk-UA">
                <a:latin typeface="Arial" charset="0"/>
                <a:cs typeface="Arial" charset="0"/>
              </a:rPr>
              <a:t>і ефективності:</a:t>
            </a:r>
          </a:p>
          <a:p>
            <a:pPr algn="ctr"/>
            <a:r>
              <a:rPr lang="uk-UA">
                <a:latin typeface="Arial" charset="0"/>
                <a:cs typeface="Arial" charset="0"/>
              </a:rPr>
              <a:t>- </a:t>
            </a:r>
            <a:r>
              <a:rPr lang="uk-UA" sz="1800">
                <a:latin typeface="Arial" charset="0"/>
                <a:cs typeface="Arial" charset="0"/>
              </a:rPr>
              <a:t>рівень госпіталізації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- користування консультаціями </a:t>
            </a:r>
          </a:p>
          <a:p>
            <a:pPr algn="ctr">
              <a:buFontTx/>
              <a:buChar char="-"/>
            </a:pPr>
            <a:r>
              <a:rPr lang="uk-UA" sz="1800">
                <a:latin typeface="Arial" charset="0"/>
                <a:cs typeface="Arial" charset="0"/>
              </a:rPr>
              <a:t> профогляди жінок</a:t>
            </a:r>
          </a:p>
          <a:p>
            <a:pPr algn="ctr">
              <a:buFontTx/>
              <a:buChar char="-"/>
            </a:pPr>
            <a:r>
              <a:rPr lang="uk-UA" sz="1800">
                <a:latin typeface="Arial" charset="0"/>
                <a:cs typeface="Arial" charset="0"/>
              </a:rPr>
              <a:t>щеплення 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- флюорообстеження;</a:t>
            </a:r>
          </a:p>
          <a:p>
            <a:pPr algn="ctr"/>
            <a:r>
              <a:rPr lang="uk-UA" sz="1800">
                <a:latin typeface="Arial" charset="0"/>
                <a:cs typeface="Arial" charset="0"/>
              </a:rPr>
              <a:t>Занедбаний рак і туберкульоз</a:t>
            </a:r>
          </a:p>
          <a:p>
            <a:pPr algn="ctr"/>
            <a:endParaRPr lang="ru-RU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5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-93663"/>
            <a:ext cx="8640762" cy="677863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Основні завдання подальшого розвитку ПМСД </a:t>
            </a:r>
          </a:p>
        </p:txBody>
      </p:sp>
      <p:sp>
        <p:nvSpPr>
          <p:cNvPr id="420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512763"/>
            <a:ext cx="8642350" cy="6345237"/>
          </a:xfrm>
        </p:spPr>
        <p:txBody>
          <a:bodyPr/>
          <a:lstStyle/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Створення єдиної юридичної особи – центру ПМСД у кожному районі/місті</a:t>
            </a:r>
          </a:p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Розвиток мережі амбулаторій на основі застосування нормативів мережі лікувально-профілактичних підрозділів центрів ПМСД </a:t>
            </a:r>
          </a:p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Оснащення амбулаторій відповідно до табелю оснащення </a:t>
            </a:r>
          </a:p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Запровадження єдиного реєстру пацієнтів </a:t>
            </a:r>
          </a:p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Запровадження подушного фінансування за принципом: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“кошти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ходять за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пацієнтом”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з урахуванням віково-статевої структури та особливостей розселення/щільності населення </a:t>
            </a:r>
          </a:p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Запровадження системи закріплення пацієнтів за сімейним лікарем за вибором пацієнта та перегляду нормативів навантаження працівників ПМСД </a:t>
            </a:r>
          </a:p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Апробація та вдосконалення системи оплати праці   </a:t>
            </a:r>
          </a:p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Введення чіткої системи направлень між ПМСД та ВМСД </a:t>
            </a:r>
          </a:p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Розвиток всіх дозволених законодавством організаційно-правових форм діяльності лікарів загальної практики/сімейних лікарів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>
              <a:lnSpc>
                <a:spcPct val="80000"/>
              </a:lnSpc>
              <a:spcBef>
                <a:spcPct val="50000"/>
              </a:spcBef>
              <a:buClr>
                <a:srgbClr val="000066"/>
              </a:buClr>
              <a:buFontTx/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Вдосконалення системи підготовки та підвищення кваліфікації кадрів ПМД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2600" b="1" i="1" smtClean="0"/>
          </a:p>
          <a:p>
            <a:pPr algn="ctr" eaLnBrk="1" hangingPunct="1">
              <a:buFont typeface="Wingdings" pitchFamily="2" charset="2"/>
              <a:buNone/>
            </a:pPr>
            <a:endParaRPr lang="uk-UA" sz="2600" b="1" i="1" smtClean="0"/>
          </a:p>
        </p:txBody>
      </p:sp>
      <p:sp>
        <p:nvSpPr>
          <p:cNvPr id="21507" name="AutoShape 6"/>
          <p:cNvSpPr>
            <a:spLocks noChangeAspect="1" noChangeArrowheads="1"/>
          </p:cNvSpPr>
          <p:nvPr/>
        </p:nvSpPr>
        <p:spPr bwMode="auto">
          <a:xfrm>
            <a:off x="0" y="1052737"/>
            <a:ext cx="9144000" cy="580526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uk-UA" sz="1800" b="0"/>
          </a:p>
        </p:txBody>
      </p:sp>
      <p:sp>
        <p:nvSpPr>
          <p:cNvPr id="21508" name="Line 7"/>
          <p:cNvSpPr>
            <a:spLocks noChangeShapeType="1"/>
          </p:cNvSpPr>
          <p:nvPr/>
        </p:nvSpPr>
        <p:spPr bwMode="auto">
          <a:xfrm>
            <a:off x="831850" y="1962150"/>
            <a:ext cx="190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8"/>
          <p:cNvSpPr>
            <a:spLocks noChangeShapeType="1"/>
          </p:cNvSpPr>
          <p:nvPr/>
        </p:nvSpPr>
        <p:spPr bwMode="auto">
          <a:xfrm>
            <a:off x="831850" y="1962150"/>
            <a:ext cx="190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9"/>
          <p:cNvSpPr>
            <a:spLocks noChangeShapeType="1"/>
          </p:cNvSpPr>
          <p:nvPr/>
        </p:nvSpPr>
        <p:spPr bwMode="auto">
          <a:xfrm>
            <a:off x="831850" y="1962150"/>
            <a:ext cx="190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10"/>
          <p:cNvSpPr>
            <a:spLocks noChangeShapeType="1"/>
          </p:cNvSpPr>
          <p:nvPr/>
        </p:nvSpPr>
        <p:spPr bwMode="auto">
          <a:xfrm flipV="1">
            <a:off x="831850" y="1962150"/>
            <a:ext cx="19002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11"/>
          <p:cNvSpPr>
            <a:spLocks noChangeShapeType="1"/>
          </p:cNvSpPr>
          <p:nvPr/>
        </p:nvSpPr>
        <p:spPr bwMode="auto">
          <a:xfrm>
            <a:off x="831850" y="1962150"/>
            <a:ext cx="190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6411913" y="1739900"/>
            <a:ext cx="2041525" cy="709613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Міські лікарні</a:t>
            </a:r>
          </a:p>
          <a:p>
            <a:pPr>
              <a:spcBef>
                <a:spcPts val="600"/>
              </a:spcBef>
              <a:defRPr/>
            </a:pPr>
            <a:r>
              <a:rPr lang="ru-RU"/>
              <a:t>547 лікарень</a:t>
            </a:r>
          </a:p>
          <a:p>
            <a:pPr>
              <a:defRPr/>
            </a:pPr>
            <a:r>
              <a:rPr lang="en-US"/>
              <a:t>106961</a:t>
            </a:r>
            <a:r>
              <a:rPr lang="ru-RU"/>
              <a:t> ліжок</a:t>
            </a:r>
            <a:endParaRPr lang="ru-RU" sz="1800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7007225" y="5967413"/>
            <a:ext cx="1924050" cy="71278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Пологові будинки</a:t>
            </a:r>
          </a:p>
          <a:p>
            <a:pPr>
              <a:spcBef>
                <a:spcPts val="600"/>
              </a:spcBef>
              <a:defRPr/>
            </a:pPr>
            <a:r>
              <a:rPr lang="ru-RU"/>
              <a:t>89 закладів</a:t>
            </a:r>
          </a:p>
          <a:p>
            <a:pPr>
              <a:defRPr/>
            </a:pPr>
            <a:r>
              <a:rPr lang="ru-RU"/>
              <a:t>14035 ліжок</a:t>
            </a:r>
            <a:endParaRPr lang="ru-RU" sz="1800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117475" y="5967413"/>
            <a:ext cx="2049463" cy="71278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ЦРЛ</a:t>
            </a:r>
          </a:p>
          <a:p>
            <a:pPr>
              <a:spcBef>
                <a:spcPts val="600"/>
              </a:spcBef>
              <a:defRPr/>
            </a:pPr>
            <a:r>
              <a:rPr lang="ru-RU"/>
              <a:t>474 лікарні</a:t>
            </a:r>
          </a:p>
          <a:p>
            <a:pPr>
              <a:defRPr/>
            </a:pPr>
            <a:r>
              <a:rPr lang="en-US"/>
              <a:t>100668</a:t>
            </a:r>
            <a:r>
              <a:rPr lang="ru-RU"/>
              <a:t> ліжок</a:t>
            </a:r>
            <a:endParaRPr lang="ru-RU" sz="1800"/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6411913" y="2628900"/>
            <a:ext cx="2019300" cy="71437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Лікарні ШМД</a:t>
            </a:r>
          </a:p>
          <a:p>
            <a:pPr>
              <a:spcBef>
                <a:spcPts val="600"/>
              </a:spcBef>
              <a:defRPr/>
            </a:pPr>
            <a:r>
              <a:rPr lang="ru-RU"/>
              <a:t>12 лікарень</a:t>
            </a:r>
          </a:p>
          <a:p>
            <a:pPr>
              <a:defRPr/>
            </a:pPr>
            <a:r>
              <a:rPr lang="ru-RU"/>
              <a:t>6249 ліжок</a:t>
            </a:r>
            <a:endParaRPr lang="ru-RU" sz="1800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117475" y="4854575"/>
            <a:ext cx="2105025" cy="71278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Госпіталі ІГВ</a:t>
            </a:r>
          </a:p>
          <a:p>
            <a:pPr>
              <a:spcBef>
                <a:spcPts val="600"/>
              </a:spcBef>
              <a:defRPr/>
            </a:pPr>
            <a:r>
              <a:rPr lang="ru-RU"/>
              <a:t>32 лікарні</a:t>
            </a:r>
          </a:p>
          <a:p>
            <a:pPr>
              <a:defRPr/>
            </a:pPr>
            <a:r>
              <a:rPr lang="ru-RU"/>
              <a:t>7095 ліжок</a:t>
            </a:r>
            <a:endParaRPr lang="ru-RU" sz="1800"/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6411913" y="3743325"/>
            <a:ext cx="1544637" cy="71278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Дільничні лікарні</a:t>
            </a:r>
          </a:p>
          <a:p>
            <a:pPr>
              <a:spcBef>
                <a:spcPts val="600"/>
              </a:spcBef>
              <a:defRPr/>
            </a:pPr>
            <a:r>
              <a:rPr lang="en-US"/>
              <a:t>609</a:t>
            </a:r>
            <a:r>
              <a:rPr lang="ru-RU"/>
              <a:t> лікарень</a:t>
            </a:r>
          </a:p>
          <a:p>
            <a:pPr>
              <a:defRPr/>
            </a:pPr>
            <a:r>
              <a:rPr lang="en-US"/>
              <a:t>9545</a:t>
            </a:r>
            <a:r>
              <a:rPr lang="ru-RU"/>
              <a:t> ліжок</a:t>
            </a:r>
            <a:endParaRPr lang="ru-RU" sz="1800"/>
          </a:p>
        </p:txBody>
      </p:sp>
      <p:sp>
        <p:nvSpPr>
          <p:cNvPr id="21519" name="Line 18"/>
          <p:cNvSpPr>
            <a:spLocks noChangeShapeType="1"/>
          </p:cNvSpPr>
          <p:nvPr/>
        </p:nvSpPr>
        <p:spPr bwMode="auto">
          <a:xfrm>
            <a:off x="831850" y="1962150"/>
            <a:ext cx="19002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Line 19"/>
          <p:cNvSpPr>
            <a:spLocks noChangeShapeType="1"/>
          </p:cNvSpPr>
          <p:nvPr/>
        </p:nvSpPr>
        <p:spPr bwMode="auto">
          <a:xfrm>
            <a:off x="6411913" y="1962150"/>
            <a:ext cx="201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Line 20"/>
          <p:cNvSpPr>
            <a:spLocks noChangeShapeType="1"/>
          </p:cNvSpPr>
          <p:nvPr/>
        </p:nvSpPr>
        <p:spPr bwMode="auto">
          <a:xfrm>
            <a:off x="831850" y="2852738"/>
            <a:ext cx="190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Line 21"/>
          <p:cNvSpPr>
            <a:spLocks noChangeShapeType="1"/>
          </p:cNvSpPr>
          <p:nvPr/>
        </p:nvSpPr>
        <p:spPr bwMode="auto">
          <a:xfrm>
            <a:off x="6411913" y="2852738"/>
            <a:ext cx="201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22"/>
          <p:cNvSpPr>
            <a:spLocks noChangeShapeType="1"/>
          </p:cNvSpPr>
          <p:nvPr/>
        </p:nvSpPr>
        <p:spPr bwMode="auto">
          <a:xfrm>
            <a:off x="1187450" y="3965575"/>
            <a:ext cx="154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23"/>
          <p:cNvSpPr>
            <a:spLocks noChangeShapeType="1"/>
          </p:cNvSpPr>
          <p:nvPr/>
        </p:nvSpPr>
        <p:spPr bwMode="auto">
          <a:xfrm>
            <a:off x="6411913" y="3965575"/>
            <a:ext cx="154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Line 24"/>
          <p:cNvSpPr>
            <a:spLocks noChangeShapeType="1"/>
          </p:cNvSpPr>
          <p:nvPr/>
        </p:nvSpPr>
        <p:spPr bwMode="auto">
          <a:xfrm>
            <a:off x="117475" y="5078413"/>
            <a:ext cx="2138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6" name="Line 25"/>
          <p:cNvSpPr>
            <a:spLocks noChangeShapeType="1"/>
          </p:cNvSpPr>
          <p:nvPr/>
        </p:nvSpPr>
        <p:spPr bwMode="auto">
          <a:xfrm>
            <a:off x="3914775" y="5078413"/>
            <a:ext cx="14462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Line 26"/>
          <p:cNvSpPr>
            <a:spLocks noChangeShapeType="1"/>
          </p:cNvSpPr>
          <p:nvPr/>
        </p:nvSpPr>
        <p:spPr bwMode="auto">
          <a:xfrm>
            <a:off x="117475" y="6191250"/>
            <a:ext cx="201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Line 27"/>
          <p:cNvSpPr>
            <a:spLocks noChangeShapeType="1"/>
          </p:cNvSpPr>
          <p:nvPr/>
        </p:nvSpPr>
        <p:spPr bwMode="auto">
          <a:xfrm>
            <a:off x="2493963" y="6302375"/>
            <a:ext cx="20193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Line 28"/>
          <p:cNvSpPr>
            <a:spLocks noChangeShapeType="1"/>
          </p:cNvSpPr>
          <p:nvPr/>
        </p:nvSpPr>
        <p:spPr bwMode="auto">
          <a:xfrm>
            <a:off x="7007225" y="6191250"/>
            <a:ext cx="1898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Line 29"/>
          <p:cNvSpPr>
            <a:spLocks noChangeShapeType="1"/>
          </p:cNvSpPr>
          <p:nvPr/>
        </p:nvSpPr>
        <p:spPr bwMode="auto">
          <a:xfrm>
            <a:off x="4630738" y="2408238"/>
            <a:ext cx="0" cy="220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3443288" y="1739900"/>
            <a:ext cx="2259012" cy="709613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Спеціалізовані лікарні</a:t>
            </a:r>
          </a:p>
          <a:p>
            <a:pPr>
              <a:spcBef>
                <a:spcPts val="600"/>
              </a:spcBef>
              <a:defRPr/>
            </a:pPr>
            <a:r>
              <a:rPr lang="uk-UA" dirty="0"/>
              <a:t>119 лікарень</a:t>
            </a:r>
          </a:p>
          <a:p>
            <a:pPr>
              <a:defRPr/>
            </a:pPr>
            <a:r>
              <a:rPr lang="ru-RU" dirty="0"/>
              <a:t>116071 </a:t>
            </a:r>
            <a:r>
              <a:rPr lang="ru-RU" dirty="0" err="1"/>
              <a:t>ліжко</a:t>
            </a:r>
            <a:endParaRPr lang="ru-RU" sz="1800" dirty="0"/>
          </a:p>
        </p:txBody>
      </p:sp>
      <p:sp>
        <p:nvSpPr>
          <p:cNvPr id="21532" name="Line 31"/>
          <p:cNvSpPr>
            <a:spLocks noChangeShapeType="1"/>
          </p:cNvSpPr>
          <p:nvPr/>
        </p:nvSpPr>
        <p:spPr bwMode="auto">
          <a:xfrm>
            <a:off x="2732088" y="2408238"/>
            <a:ext cx="593725" cy="1223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831850" y="1739900"/>
            <a:ext cx="1920875" cy="711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Обласні лікарні</a:t>
            </a:r>
          </a:p>
          <a:p>
            <a:pPr>
              <a:spcBef>
                <a:spcPts val="600"/>
              </a:spcBef>
              <a:defRPr/>
            </a:pPr>
            <a:r>
              <a:rPr lang="ru-RU"/>
              <a:t>25 лікарень</a:t>
            </a:r>
            <a:endParaRPr lang="ru-RU">
              <a:latin typeface="Times New Roman" pitchFamily="18" charset="0"/>
            </a:endParaRPr>
          </a:p>
          <a:p>
            <a:pPr>
              <a:defRPr/>
            </a:pPr>
            <a:r>
              <a:rPr lang="ru-RU"/>
              <a:t>2</a:t>
            </a:r>
            <a:r>
              <a:rPr lang="en-US"/>
              <a:t>0789</a:t>
            </a:r>
            <a:r>
              <a:rPr lang="ru-RU"/>
              <a:t> ліжок</a:t>
            </a:r>
            <a:endParaRPr lang="ru-RU" sz="1800"/>
          </a:p>
        </p:txBody>
      </p:sp>
      <p:sp>
        <p:nvSpPr>
          <p:cNvPr id="21534" name="Line 33"/>
          <p:cNvSpPr>
            <a:spLocks noChangeShapeType="1"/>
          </p:cNvSpPr>
          <p:nvPr/>
        </p:nvSpPr>
        <p:spPr bwMode="auto">
          <a:xfrm>
            <a:off x="2732088" y="3297238"/>
            <a:ext cx="593725" cy="334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5" name="Line 34"/>
          <p:cNvSpPr>
            <a:spLocks noChangeShapeType="1"/>
          </p:cNvSpPr>
          <p:nvPr/>
        </p:nvSpPr>
        <p:spPr bwMode="auto">
          <a:xfrm>
            <a:off x="2732088" y="4075113"/>
            <a:ext cx="593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5" name="Rectangle 35"/>
          <p:cNvSpPr>
            <a:spLocks noChangeArrowheads="1"/>
          </p:cNvSpPr>
          <p:nvPr/>
        </p:nvSpPr>
        <p:spPr bwMode="auto">
          <a:xfrm>
            <a:off x="831850" y="2628900"/>
            <a:ext cx="1920875" cy="71437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Дитячі обласні лікарні</a:t>
            </a:r>
            <a:r>
              <a:rPr lang="uk-UA"/>
              <a:t> </a:t>
            </a:r>
            <a:r>
              <a:rPr lang="ru-RU"/>
              <a:t>29 лікарень</a:t>
            </a:r>
            <a:endParaRPr lang="ru-RU">
              <a:latin typeface="Times New Roman" pitchFamily="18" charset="0"/>
            </a:endParaRPr>
          </a:p>
          <a:p>
            <a:pPr>
              <a:defRPr/>
            </a:pPr>
            <a:r>
              <a:rPr lang="ru-RU"/>
              <a:t>11256 ліжок</a:t>
            </a:r>
            <a:endParaRPr lang="ru-RU" sz="1800"/>
          </a:p>
        </p:txBody>
      </p:sp>
      <p:sp>
        <p:nvSpPr>
          <p:cNvPr id="21537" name="Line 36"/>
          <p:cNvSpPr>
            <a:spLocks noChangeShapeType="1"/>
          </p:cNvSpPr>
          <p:nvPr/>
        </p:nvSpPr>
        <p:spPr bwMode="auto">
          <a:xfrm flipH="1">
            <a:off x="5724525" y="3297238"/>
            <a:ext cx="687388" cy="347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8" name="Line 37"/>
          <p:cNvSpPr>
            <a:spLocks noChangeShapeType="1"/>
          </p:cNvSpPr>
          <p:nvPr/>
        </p:nvSpPr>
        <p:spPr bwMode="auto">
          <a:xfrm flipH="1">
            <a:off x="5818188" y="4075113"/>
            <a:ext cx="593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9" name="Line 38"/>
          <p:cNvSpPr>
            <a:spLocks noChangeShapeType="1"/>
          </p:cNvSpPr>
          <p:nvPr/>
        </p:nvSpPr>
        <p:spPr bwMode="auto">
          <a:xfrm>
            <a:off x="831850" y="1962150"/>
            <a:ext cx="190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0" name="Line 39"/>
          <p:cNvSpPr>
            <a:spLocks noChangeShapeType="1"/>
          </p:cNvSpPr>
          <p:nvPr/>
        </p:nvSpPr>
        <p:spPr bwMode="auto">
          <a:xfrm>
            <a:off x="831850" y="2852738"/>
            <a:ext cx="190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1" name="Line 40"/>
          <p:cNvSpPr>
            <a:spLocks noChangeShapeType="1"/>
          </p:cNvSpPr>
          <p:nvPr/>
        </p:nvSpPr>
        <p:spPr bwMode="auto">
          <a:xfrm>
            <a:off x="1187450" y="3965575"/>
            <a:ext cx="154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2" name="Line 41"/>
          <p:cNvSpPr>
            <a:spLocks noChangeShapeType="1"/>
          </p:cNvSpPr>
          <p:nvPr/>
        </p:nvSpPr>
        <p:spPr bwMode="auto">
          <a:xfrm flipH="1">
            <a:off x="2136775" y="4521200"/>
            <a:ext cx="1427163" cy="144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3" name="Line 42"/>
          <p:cNvSpPr>
            <a:spLocks noChangeShapeType="1"/>
          </p:cNvSpPr>
          <p:nvPr/>
        </p:nvSpPr>
        <p:spPr bwMode="auto">
          <a:xfrm>
            <a:off x="5462588" y="4521200"/>
            <a:ext cx="1544637" cy="144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4" name="Line 43"/>
          <p:cNvSpPr>
            <a:spLocks noChangeShapeType="1"/>
          </p:cNvSpPr>
          <p:nvPr/>
        </p:nvSpPr>
        <p:spPr bwMode="auto">
          <a:xfrm>
            <a:off x="4513263" y="3297238"/>
            <a:ext cx="0" cy="334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4" name="Rectangle 44"/>
          <p:cNvSpPr>
            <a:spLocks noChangeArrowheads="1"/>
          </p:cNvSpPr>
          <p:nvPr/>
        </p:nvSpPr>
        <p:spPr bwMode="auto">
          <a:xfrm>
            <a:off x="3443288" y="2628900"/>
            <a:ext cx="2259012" cy="715963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Районні лікарні</a:t>
            </a:r>
          </a:p>
          <a:p>
            <a:pPr>
              <a:spcBef>
                <a:spcPts val="600"/>
              </a:spcBef>
              <a:defRPr/>
            </a:pPr>
            <a:r>
              <a:rPr lang="ru-RU"/>
              <a:t>142 лікарні</a:t>
            </a:r>
          </a:p>
          <a:p>
            <a:pPr>
              <a:defRPr/>
            </a:pPr>
            <a:r>
              <a:rPr lang="en-US"/>
              <a:t>11009</a:t>
            </a:r>
            <a:r>
              <a:rPr lang="ru-RU"/>
              <a:t> ліжок</a:t>
            </a:r>
            <a:endParaRPr lang="ru-RU" sz="1800"/>
          </a:p>
        </p:txBody>
      </p:sp>
      <p:sp>
        <p:nvSpPr>
          <p:cNvPr id="51245" name="Rectangle 45"/>
          <p:cNvSpPr>
            <a:spLocks noChangeArrowheads="1"/>
          </p:cNvSpPr>
          <p:nvPr/>
        </p:nvSpPr>
        <p:spPr bwMode="auto">
          <a:xfrm>
            <a:off x="6934200" y="4926013"/>
            <a:ext cx="2012950" cy="711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 sz="11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Госпрозрахункові лікарські заклади</a:t>
            </a:r>
            <a:r>
              <a:rPr lang="uk-UA" sz="1100"/>
              <a:t> </a:t>
            </a:r>
          </a:p>
          <a:p>
            <a:pPr>
              <a:defRPr/>
            </a:pPr>
            <a:r>
              <a:rPr lang="ru-RU" sz="1000"/>
              <a:t>3 лікарні</a:t>
            </a:r>
          </a:p>
          <a:p>
            <a:pPr>
              <a:defRPr/>
            </a:pPr>
            <a:r>
              <a:rPr lang="ru-RU" sz="1000"/>
              <a:t>58 ліжок</a:t>
            </a:r>
            <a:endParaRPr lang="ru-RU" sz="1600"/>
          </a:p>
        </p:txBody>
      </p:sp>
      <p:sp>
        <p:nvSpPr>
          <p:cNvPr id="21547" name="Line 46"/>
          <p:cNvSpPr>
            <a:spLocks noChangeShapeType="1"/>
          </p:cNvSpPr>
          <p:nvPr/>
        </p:nvSpPr>
        <p:spPr bwMode="auto">
          <a:xfrm>
            <a:off x="4275138" y="28527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8" name="Line 47"/>
          <p:cNvSpPr>
            <a:spLocks noChangeShapeType="1"/>
          </p:cNvSpPr>
          <p:nvPr/>
        </p:nvSpPr>
        <p:spPr bwMode="auto">
          <a:xfrm>
            <a:off x="3443288" y="1962150"/>
            <a:ext cx="2257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9" name="Line 48"/>
          <p:cNvSpPr>
            <a:spLocks noChangeShapeType="1"/>
          </p:cNvSpPr>
          <p:nvPr/>
        </p:nvSpPr>
        <p:spPr bwMode="auto">
          <a:xfrm>
            <a:off x="3443288" y="2852738"/>
            <a:ext cx="2257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9" name="Rectangle 49"/>
          <p:cNvSpPr>
            <a:spLocks noChangeArrowheads="1"/>
          </p:cNvSpPr>
          <p:nvPr/>
        </p:nvSpPr>
        <p:spPr bwMode="auto">
          <a:xfrm>
            <a:off x="1187450" y="3743325"/>
            <a:ext cx="1582738" cy="71278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 sz="11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Дитячі міські лікарні</a:t>
            </a:r>
            <a:r>
              <a:rPr lang="uk-UA"/>
              <a:t> </a:t>
            </a:r>
            <a:r>
              <a:rPr lang="ru-RU"/>
              <a:t>97 лікарень</a:t>
            </a:r>
          </a:p>
          <a:p>
            <a:pPr>
              <a:defRPr/>
            </a:pPr>
            <a:r>
              <a:rPr lang="ru-RU"/>
              <a:t>10143 ліжка</a:t>
            </a:r>
            <a:endParaRPr lang="ru-RU" sz="1800"/>
          </a:p>
        </p:txBody>
      </p:sp>
      <p:sp>
        <p:nvSpPr>
          <p:cNvPr id="21551" name="Line 50"/>
          <p:cNvSpPr>
            <a:spLocks noChangeShapeType="1"/>
          </p:cNvSpPr>
          <p:nvPr/>
        </p:nvSpPr>
        <p:spPr bwMode="auto">
          <a:xfrm>
            <a:off x="1187450" y="3965575"/>
            <a:ext cx="154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2" name="Line 51"/>
          <p:cNvSpPr>
            <a:spLocks noChangeShapeType="1"/>
          </p:cNvSpPr>
          <p:nvPr/>
        </p:nvSpPr>
        <p:spPr bwMode="auto">
          <a:xfrm flipH="1">
            <a:off x="5724525" y="2408238"/>
            <a:ext cx="687388" cy="1236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3" name="Line 52"/>
          <p:cNvSpPr>
            <a:spLocks noChangeShapeType="1"/>
          </p:cNvSpPr>
          <p:nvPr/>
        </p:nvSpPr>
        <p:spPr bwMode="auto">
          <a:xfrm flipH="1" flipV="1">
            <a:off x="5778500" y="4454525"/>
            <a:ext cx="1155700" cy="471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4" name="Line 53"/>
          <p:cNvSpPr>
            <a:spLocks noChangeShapeType="1"/>
          </p:cNvSpPr>
          <p:nvPr/>
        </p:nvSpPr>
        <p:spPr bwMode="auto">
          <a:xfrm flipV="1">
            <a:off x="2222500" y="4454525"/>
            <a:ext cx="1066800" cy="471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5" name="Line 54"/>
          <p:cNvSpPr>
            <a:spLocks noChangeShapeType="1"/>
          </p:cNvSpPr>
          <p:nvPr/>
        </p:nvSpPr>
        <p:spPr bwMode="auto">
          <a:xfrm>
            <a:off x="3289300" y="3983038"/>
            <a:ext cx="2489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6" name="Line 55"/>
          <p:cNvSpPr>
            <a:spLocks noChangeShapeType="1"/>
          </p:cNvSpPr>
          <p:nvPr/>
        </p:nvSpPr>
        <p:spPr bwMode="auto">
          <a:xfrm>
            <a:off x="4535488" y="4454525"/>
            <a:ext cx="0" cy="471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7" name="Line 56"/>
          <p:cNvSpPr>
            <a:spLocks noChangeShapeType="1"/>
          </p:cNvSpPr>
          <p:nvPr/>
        </p:nvSpPr>
        <p:spPr bwMode="auto">
          <a:xfrm flipH="1">
            <a:off x="3289300" y="4454525"/>
            <a:ext cx="1066800" cy="1649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8" name="Line 57"/>
          <p:cNvSpPr>
            <a:spLocks noChangeShapeType="1"/>
          </p:cNvSpPr>
          <p:nvPr/>
        </p:nvSpPr>
        <p:spPr bwMode="auto">
          <a:xfrm>
            <a:off x="4711700" y="4454525"/>
            <a:ext cx="977900" cy="1649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8" name="Rectangle 58"/>
          <p:cNvSpPr>
            <a:spLocks noChangeArrowheads="1"/>
          </p:cNvSpPr>
          <p:nvPr/>
        </p:nvSpPr>
        <p:spPr bwMode="auto">
          <a:xfrm>
            <a:off x="3557588" y="4926013"/>
            <a:ext cx="1920875" cy="711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Клініки НДІ</a:t>
            </a:r>
          </a:p>
          <a:p>
            <a:pPr>
              <a:spcBef>
                <a:spcPts val="600"/>
              </a:spcBef>
              <a:defRPr/>
            </a:pPr>
            <a:r>
              <a:rPr lang="ru-RU"/>
              <a:t>10 лікарень</a:t>
            </a:r>
          </a:p>
          <a:p>
            <a:pPr>
              <a:defRPr/>
            </a:pPr>
            <a:r>
              <a:rPr lang="ru-RU"/>
              <a:t>1391 ліжко</a:t>
            </a:r>
            <a:endParaRPr lang="ru-RU" sz="1800"/>
          </a:p>
        </p:txBody>
      </p:sp>
      <p:sp>
        <p:nvSpPr>
          <p:cNvPr id="51259" name="Rectangle 59"/>
          <p:cNvSpPr>
            <a:spLocks noChangeArrowheads="1"/>
          </p:cNvSpPr>
          <p:nvPr/>
        </p:nvSpPr>
        <p:spPr bwMode="auto">
          <a:xfrm>
            <a:off x="3289300" y="3513138"/>
            <a:ext cx="2489200" cy="112077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spcBef>
                <a:spcPts val="600"/>
              </a:spcBef>
              <a:defRPr/>
            </a:pPr>
            <a:endParaRPr lang="uk-UA" sz="400"/>
          </a:p>
          <a:p>
            <a:pPr>
              <a:spcBef>
                <a:spcPts val="600"/>
              </a:spcBef>
              <a:defRPr/>
            </a:pPr>
            <a:r>
              <a:rPr lang="uk-UA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СТАЦІОНАРНИЙ СЕКТОР</a:t>
            </a:r>
          </a:p>
          <a:p>
            <a:pPr>
              <a:defRPr/>
            </a:pPr>
            <a:endParaRPr lang="uk-UA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2574</a:t>
            </a: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 лікарні</a:t>
            </a:r>
          </a:p>
          <a:p>
            <a:pPr>
              <a:defRPr/>
            </a:pP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04212</a:t>
            </a: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 ліжок</a:t>
            </a:r>
          </a:p>
        </p:txBody>
      </p:sp>
      <p:sp>
        <p:nvSpPr>
          <p:cNvPr id="51260" name="Rectangle 60"/>
          <p:cNvSpPr>
            <a:spLocks noChangeArrowheads="1"/>
          </p:cNvSpPr>
          <p:nvPr/>
        </p:nvSpPr>
        <p:spPr bwMode="auto">
          <a:xfrm>
            <a:off x="2493963" y="5967413"/>
            <a:ext cx="2019300" cy="7127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Психіатричні та наркологічні лікарні</a:t>
            </a:r>
          </a:p>
          <a:p>
            <a:pPr>
              <a:lnSpc>
                <a:spcPct val="90000"/>
              </a:lnSpc>
              <a:defRPr/>
            </a:pPr>
            <a:r>
              <a:rPr lang="uk-UA" sz="1000"/>
              <a:t>92 лікарні</a:t>
            </a:r>
            <a:endParaRPr lang="uk-UA" sz="100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1000"/>
              <a:t>49654 ліжка</a:t>
            </a:r>
            <a:endParaRPr lang="ru-RU" sz="1800" b="0"/>
          </a:p>
        </p:txBody>
      </p:sp>
      <p:sp>
        <p:nvSpPr>
          <p:cNvPr id="21562" name="Line 61"/>
          <p:cNvSpPr>
            <a:spLocks noChangeShapeType="1"/>
          </p:cNvSpPr>
          <p:nvPr/>
        </p:nvSpPr>
        <p:spPr bwMode="auto">
          <a:xfrm>
            <a:off x="3557588" y="5162550"/>
            <a:ext cx="1866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3" name="Line 62"/>
          <p:cNvSpPr>
            <a:spLocks noChangeShapeType="1"/>
          </p:cNvSpPr>
          <p:nvPr/>
        </p:nvSpPr>
        <p:spPr bwMode="auto">
          <a:xfrm>
            <a:off x="3289300" y="3983038"/>
            <a:ext cx="2489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4" name="Line 63"/>
          <p:cNvSpPr>
            <a:spLocks noChangeShapeType="1"/>
          </p:cNvSpPr>
          <p:nvPr/>
        </p:nvSpPr>
        <p:spPr bwMode="auto">
          <a:xfrm>
            <a:off x="2490788" y="6338888"/>
            <a:ext cx="204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4" name="Rectangle 64"/>
          <p:cNvSpPr>
            <a:spLocks noChangeArrowheads="1"/>
          </p:cNvSpPr>
          <p:nvPr/>
        </p:nvSpPr>
        <p:spPr bwMode="auto">
          <a:xfrm>
            <a:off x="4800600" y="5967413"/>
            <a:ext cx="1866900" cy="71278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defRPr/>
            </a:pPr>
            <a:r>
              <a:rPr lang="uk-UA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Диспансери</a:t>
            </a:r>
          </a:p>
          <a:p>
            <a:pPr>
              <a:spcBef>
                <a:spcPts val="600"/>
              </a:spcBef>
              <a:defRPr/>
            </a:pPr>
            <a:r>
              <a:rPr lang="ru-RU"/>
              <a:t>369 диспансерів</a:t>
            </a:r>
          </a:p>
          <a:p>
            <a:pPr>
              <a:defRPr/>
            </a:pPr>
            <a:r>
              <a:rPr lang="ru-RU"/>
              <a:t>43279 ліжок</a:t>
            </a:r>
            <a:endParaRPr lang="ru-RU" sz="1800"/>
          </a:p>
        </p:txBody>
      </p:sp>
      <p:sp>
        <p:nvSpPr>
          <p:cNvPr id="21566" name="Line 65"/>
          <p:cNvSpPr>
            <a:spLocks noChangeShapeType="1"/>
          </p:cNvSpPr>
          <p:nvPr/>
        </p:nvSpPr>
        <p:spPr bwMode="auto">
          <a:xfrm>
            <a:off x="4800600" y="6184900"/>
            <a:ext cx="18669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7" name="Line 66"/>
          <p:cNvSpPr>
            <a:spLocks noChangeShapeType="1"/>
          </p:cNvSpPr>
          <p:nvPr/>
        </p:nvSpPr>
        <p:spPr bwMode="auto">
          <a:xfrm>
            <a:off x="6934200" y="5291138"/>
            <a:ext cx="204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0" name="AutoShape 70"/>
          <p:cNvSpPr>
            <a:spLocks noGrp="1" noChangeArrowheads="1"/>
          </p:cNvSpPr>
          <p:nvPr>
            <p:ph type="title"/>
          </p:nvPr>
        </p:nvSpPr>
        <p:spPr>
          <a:xfrm>
            <a:off x="762000" y="260649"/>
            <a:ext cx="7924800" cy="864096"/>
          </a:xfrm>
          <a:prstGeom prst="roundRect">
            <a:avLst>
              <a:gd name="adj" fmla="val 21667"/>
            </a:avLst>
          </a:prstGeo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СТАЦІОНАРНОЇ ДОПОМОГИ </a:t>
            </a:r>
            <a:br>
              <a:rPr lang="uk-UA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fld id="{E167397D-CB7F-442E-A871-461A628C223E}" type="slidenum">
              <a:rPr lang="ru-RU"/>
              <a:pPr/>
              <a:t>23</a:t>
            </a:fld>
            <a:endParaRPr lang="ru-RU"/>
          </a:p>
        </p:txBody>
      </p:sp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395288" y="260350"/>
            <a:ext cx="856932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Реорганізація мережі закладів первинного та вторинного рівнів надання медичної допомоги</a:t>
            </a:r>
          </a:p>
          <a:p>
            <a:pPr algn="ctr">
              <a:defRPr/>
            </a:pPr>
            <a:r>
              <a:rPr lang="uk-UA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(госпітальні округи)</a:t>
            </a:r>
            <a:endParaRPr lang="ru-RU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1939" name="Group 3"/>
          <p:cNvGraphicFramePr>
            <a:graphicFrameLocks noGrp="1"/>
          </p:cNvGraphicFramePr>
          <p:nvPr/>
        </p:nvGraphicFramePr>
        <p:xfrm>
          <a:off x="468313" y="1557338"/>
          <a:ext cx="8207375" cy="4679950"/>
        </p:xfrm>
        <a:graphic>
          <a:graphicData uri="http://schemas.openxmlformats.org/drawingml/2006/table">
            <a:tbl>
              <a:tblPr/>
              <a:tblGrid>
                <a:gridCol w="8207375"/>
              </a:tblGrid>
              <a:tr h="467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82" name="Oval 9"/>
          <p:cNvSpPr>
            <a:spLocks noChangeArrowheads="1"/>
          </p:cNvSpPr>
          <p:nvPr/>
        </p:nvSpPr>
        <p:spPr bwMode="auto">
          <a:xfrm>
            <a:off x="2339975" y="1628775"/>
            <a:ext cx="4248150" cy="4537075"/>
          </a:xfrm>
          <a:prstGeom prst="ellipse">
            <a:avLst/>
          </a:prstGeom>
          <a:solidFill>
            <a:srgbClr val="FFFFCC">
              <a:alpha val="29019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3" name="Freeform 10"/>
          <p:cNvSpPr>
            <a:spLocks/>
          </p:cNvSpPr>
          <p:nvPr/>
        </p:nvSpPr>
        <p:spPr bwMode="auto">
          <a:xfrm>
            <a:off x="3851275" y="3429000"/>
            <a:ext cx="1295400" cy="1079500"/>
          </a:xfrm>
          <a:custGeom>
            <a:avLst/>
            <a:gdLst>
              <a:gd name="T0" fmla="*/ 254 w 411"/>
              <a:gd name="T1" fmla="*/ 43 h 588"/>
              <a:gd name="T2" fmla="*/ 138 w 411"/>
              <a:gd name="T3" fmla="*/ 51 h 588"/>
              <a:gd name="T4" fmla="*/ 115 w 411"/>
              <a:gd name="T5" fmla="*/ 59 h 588"/>
              <a:gd name="T6" fmla="*/ 54 w 411"/>
              <a:gd name="T7" fmla="*/ 136 h 588"/>
              <a:gd name="T8" fmla="*/ 31 w 411"/>
              <a:gd name="T9" fmla="*/ 182 h 588"/>
              <a:gd name="T10" fmla="*/ 0 w 411"/>
              <a:gd name="T11" fmla="*/ 289 h 588"/>
              <a:gd name="T12" fmla="*/ 38 w 411"/>
              <a:gd name="T13" fmla="*/ 466 h 588"/>
              <a:gd name="T14" fmla="*/ 69 w 411"/>
              <a:gd name="T15" fmla="*/ 497 h 588"/>
              <a:gd name="T16" fmla="*/ 131 w 411"/>
              <a:gd name="T17" fmla="*/ 489 h 588"/>
              <a:gd name="T18" fmla="*/ 138 w 411"/>
              <a:gd name="T19" fmla="*/ 466 h 588"/>
              <a:gd name="T20" fmla="*/ 184 w 411"/>
              <a:gd name="T21" fmla="*/ 450 h 588"/>
              <a:gd name="T22" fmla="*/ 215 w 411"/>
              <a:gd name="T23" fmla="*/ 573 h 588"/>
              <a:gd name="T24" fmla="*/ 277 w 411"/>
              <a:gd name="T25" fmla="*/ 581 h 588"/>
              <a:gd name="T26" fmla="*/ 346 w 411"/>
              <a:gd name="T27" fmla="*/ 535 h 588"/>
              <a:gd name="T28" fmla="*/ 392 w 411"/>
              <a:gd name="T29" fmla="*/ 412 h 588"/>
              <a:gd name="T30" fmla="*/ 369 w 411"/>
              <a:gd name="T31" fmla="*/ 220 h 588"/>
              <a:gd name="T32" fmla="*/ 346 w 411"/>
              <a:gd name="T33" fmla="*/ 136 h 588"/>
              <a:gd name="T34" fmla="*/ 338 w 411"/>
              <a:gd name="T35" fmla="*/ 20 h 588"/>
              <a:gd name="T36" fmla="*/ 261 w 411"/>
              <a:gd name="T37" fmla="*/ 28 h 588"/>
              <a:gd name="T38" fmla="*/ 238 w 411"/>
              <a:gd name="T39" fmla="*/ 36 h 588"/>
              <a:gd name="T40" fmla="*/ 254 w 411"/>
              <a:gd name="T41" fmla="*/ 43 h 5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1"/>
              <a:gd name="T64" fmla="*/ 0 h 588"/>
              <a:gd name="T65" fmla="*/ 411 w 411"/>
              <a:gd name="T66" fmla="*/ 588 h 58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1" h="588">
                <a:moveTo>
                  <a:pt x="254" y="43"/>
                </a:moveTo>
                <a:cubicBezTo>
                  <a:pt x="215" y="46"/>
                  <a:pt x="177" y="47"/>
                  <a:pt x="138" y="51"/>
                </a:cubicBezTo>
                <a:cubicBezTo>
                  <a:pt x="130" y="52"/>
                  <a:pt x="121" y="53"/>
                  <a:pt x="115" y="59"/>
                </a:cubicBezTo>
                <a:cubicBezTo>
                  <a:pt x="85" y="89"/>
                  <a:pt x="91" y="123"/>
                  <a:pt x="54" y="136"/>
                </a:cubicBezTo>
                <a:cubicBezTo>
                  <a:pt x="34" y="194"/>
                  <a:pt x="61" y="122"/>
                  <a:pt x="31" y="182"/>
                </a:cubicBezTo>
                <a:cubicBezTo>
                  <a:pt x="15" y="214"/>
                  <a:pt x="12" y="255"/>
                  <a:pt x="0" y="289"/>
                </a:cubicBezTo>
                <a:cubicBezTo>
                  <a:pt x="4" y="328"/>
                  <a:pt x="15" y="427"/>
                  <a:pt x="38" y="466"/>
                </a:cubicBezTo>
                <a:cubicBezTo>
                  <a:pt x="46" y="479"/>
                  <a:pt x="59" y="486"/>
                  <a:pt x="69" y="497"/>
                </a:cubicBezTo>
                <a:cubicBezTo>
                  <a:pt x="90" y="494"/>
                  <a:pt x="112" y="498"/>
                  <a:pt x="131" y="489"/>
                </a:cubicBezTo>
                <a:cubicBezTo>
                  <a:pt x="138" y="486"/>
                  <a:pt x="132" y="471"/>
                  <a:pt x="138" y="466"/>
                </a:cubicBezTo>
                <a:cubicBezTo>
                  <a:pt x="151" y="456"/>
                  <a:pt x="184" y="450"/>
                  <a:pt x="184" y="450"/>
                </a:cubicBezTo>
                <a:cubicBezTo>
                  <a:pt x="223" y="489"/>
                  <a:pt x="188" y="543"/>
                  <a:pt x="215" y="573"/>
                </a:cubicBezTo>
                <a:cubicBezTo>
                  <a:pt x="229" y="588"/>
                  <a:pt x="256" y="578"/>
                  <a:pt x="277" y="581"/>
                </a:cubicBezTo>
                <a:cubicBezTo>
                  <a:pt x="355" y="567"/>
                  <a:pt x="301" y="577"/>
                  <a:pt x="346" y="535"/>
                </a:cubicBezTo>
                <a:cubicBezTo>
                  <a:pt x="365" y="473"/>
                  <a:pt x="305" y="390"/>
                  <a:pt x="392" y="412"/>
                </a:cubicBezTo>
                <a:cubicBezTo>
                  <a:pt x="411" y="348"/>
                  <a:pt x="406" y="276"/>
                  <a:pt x="369" y="220"/>
                </a:cubicBezTo>
                <a:cubicBezTo>
                  <a:pt x="363" y="191"/>
                  <a:pt x="355" y="164"/>
                  <a:pt x="346" y="136"/>
                </a:cubicBezTo>
                <a:cubicBezTo>
                  <a:pt x="343" y="97"/>
                  <a:pt x="362" y="50"/>
                  <a:pt x="338" y="20"/>
                </a:cubicBezTo>
                <a:cubicBezTo>
                  <a:pt x="322" y="0"/>
                  <a:pt x="286" y="24"/>
                  <a:pt x="261" y="28"/>
                </a:cubicBezTo>
                <a:cubicBezTo>
                  <a:pt x="253" y="29"/>
                  <a:pt x="241" y="29"/>
                  <a:pt x="238" y="36"/>
                </a:cubicBezTo>
                <a:cubicBezTo>
                  <a:pt x="236" y="41"/>
                  <a:pt x="249" y="41"/>
                  <a:pt x="254" y="43"/>
                </a:cubicBezTo>
                <a:close/>
              </a:path>
            </a:pathLst>
          </a:cu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4" name="AutoShape 11"/>
          <p:cNvSpPr>
            <a:spLocks noChangeArrowheads="1"/>
          </p:cNvSpPr>
          <p:nvPr/>
        </p:nvSpPr>
        <p:spPr bwMode="auto">
          <a:xfrm>
            <a:off x="4572000" y="3644900"/>
            <a:ext cx="360363" cy="288925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5" name="AutoShape 12"/>
          <p:cNvSpPr>
            <a:spLocks noChangeArrowheads="1"/>
          </p:cNvSpPr>
          <p:nvPr/>
        </p:nvSpPr>
        <p:spPr bwMode="auto">
          <a:xfrm>
            <a:off x="4572000" y="3933825"/>
            <a:ext cx="288925" cy="287338"/>
          </a:xfrm>
          <a:prstGeom prst="flowChartConnector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3563938" y="4941888"/>
            <a:ext cx="288925" cy="287337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7" name="AutoShape 14"/>
          <p:cNvSpPr>
            <a:spLocks noChangeArrowheads="1"/>
          </p:cNvSpPr>
          <p:nvPr/>
        </p:nvSpPr>
        <p:spPr bwMode="auto">
          <a:xfrm>
            <a:off x="4356100" y="5300663"/>
            <a:ext cx="288925" cy="287337"/>
          </a:xfrm>
          <a:prstGeom prst="flowChartDelay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8" name="Freeform 15"/>
          <p:cNvSpPr>
            <a:spLocks/>
          </p:cNvSpPr>
          <p:nvPr/>
        </p:nvSpPr>
        <p:spPr bwMode="auto">
          <a:xfrm>
            <a:off x="3635375" y="1700213"/>
            <a:ext cx="2519363" cy="3673475"/>
          </a:xfrm>
          <a:custGeom>
            <a:avLst/>
            <a:gdLst>
              <a:gd name="T0" fmla="*/ 195 w 1815"/>
              <a:gd name="T1" fmla="*/ 0 h 2009"/>
              <a:gd name="T2" fmla="*/ 111 w 1815"/>
              <a:gd name="T3" fmla="*/ 161 h 2009"/>
              <a:gd name="T4" fmla="*/ 88 w 1815"/>
              <a:gd name="T5" fmla="*/ 200 h 2009"/>
              <a:gd name="T6" fmla="*/ 34 w 1815"/>
              <a:gd name="T7" fmla="*/ 338 h 2009"/>
              <a:gd name="T8" fmla="*/ 18 w 1815"/>
              <a:gd name="T9" fmla="*/ 722 h 2009"/>
              <a:gd name="T10" fmla="*/ 88 w 1815"/>
              <a:gd name="T11" fmla="*/ 1083 h 2009"/>
              <a:gd name="T12" fmla="*/ 141 w 1815"/>
              <a:gd name="T13" fmla="*/ 1167 h 2009"/>
              <a:gd name="T14" fmla="*/ 525 w 1815"/>
              <a:gd name="T15" fmla="*/ 1290 h 2009"/>
              <a:gd name="T16" fmla="*/ 625 w 1815"/>
              <a:gd name="T17" fmla="*/ 1359 h 2009"/>
              <a:gd name="T18" fmla="*/ 733 w 1815"/>
              <a:gd name="T19" fmla="*/ 1436 h 2009"/>
              <a:gd name="T20" fmla="*/ 802 w 1815"/>
              <a:gd name="T21" fmla="*/ 1467 h 2009"/>
              <a:gd name="T22" fmla="*/ 940 w 1815"/>
              <a:gd name="T23" fmla="*/ 1513 h 2009"/>
              <a:gd name="T24" fmla="*/ 1094 w 1815"/>
              <a:gd name="T25" fmla="*/ 1567 h 2009"/>
              <a:gd name="T26" fmla="*/ 1209 w 1815"/>
              <a:gd name="T27" fmla="*/ 1582 h 2009"/>
              <a:gd name="T28" fmla="*/ 1324 w 1815"/>
              <a:gd name="T29" fmla="*/ 1620 h 2009"/>
              <a:gd name="T30" fmla="*/ 1432 w 1815"/>
              <a:gd name="T31" fmla="*/ 1636 h 2009"/>
              <a:gd name="T32" fmla="*/ 1508 w 1815"/>
              <a:gd name="T33" fmla="*/ 1674 h 2009"/>
              <a:gd name="T34" fmla="*/ 1601 w 1815"/>
              <a:gd name="T35" fmla="*/ 1720 h 2009"/>
              <a:gd name="T36" fmla="*/ 1654 w 1815"/>
              <a:gd name="T37" fmla="*/ 1766 h 2009"/>
              <a:gd name="T38" fmla="*/ 1716 w 1815"/>
              <a:gd name="T39" fmla="*/ 1843 h 2009"/>
              <a:gd name="T40" fmla="*/ 1723 w 1815"/>
              <a:gd name="T41" fmla="*/ 1866 h 2009"/>
              <a:gd name="T42" fmla="*/ 1762 w 1815"/>
              <a:gd name="T43" fmla="*/ 1905 h 2009"/>
              <a:gd name="T44" fmla="*/ 1769 w 1815"/>
              <a:gd name="T45" fmla="*/ 1935 h 2009"/>
              <a:gd name="T46" fmla="*/ 1785 w 1815"/>
              <a:gd name="T47" fmla="*/ 1951 h 2009"/>
              <a:gd name="T48" fmla="*/ 1800 w 1815"/>
              <a:gd name="T49" fmla="*/ 1989 h 200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815"/>
              <a:gd name="T76" fmla="*/ 0 h 2009"/>
              <a:gd name="T77" fmla="*/ 1815 w 1815"/>
              <a:gd name="T78" fmla="*/ 2009 h 200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815" h="2009">
                <a:moveTo>
                  <a:pt x="195" y="0"/>
                </a:moveTo>
                <a:cubicBezTo>
                  <a:pt x="169" y="51"/>
                  <a:pt x="151" y="121"/>
                  <a:pt x="111" y="161"/>
                </a:cubicBezTo>
                <a:cubicBezTo>
                  <a:pt x="87" y="230"/>
                  <a:pt x="121" y="143"/>
                  <a:pt x="88" y="200"/>
                </a:cubicBezTo>
                <a:cubicBezTo>
                  <a:pt x="68" y="234"/>
                  <a:pt x="46" y="300"/>
                  <a:pt x="34" y="338"/>
                </a:cubicBezTo>
                <a:cubicBezTo>
                  <a:pt x="14" y="493"/>
                  <a:pt x="18" y="443"/>
                  <a:pt x="18" y="722"/>
                </a:cubicBezTo>
                <a:cubicBezTo>
                  <a:pt x="18" y="814"/>
                  <a:pt x="0" y="1000"/>
                  <a:pt x="88" y="1083"/>
                </a:cubicBezTo>
                <a:cubicBezTo>
                  <a:pt x="97" y="1121"/>
                  <a:pt x="100" y="1155"/>
                  <a:pt x="141" y="1167"/>
                </a:cubicBezTo>
                <a:cubicBezTo>
                  <a:pt x="239" y="1299"/>
                  <a:pt x="367" y="1284"/>
                  <a:pt x="525" y="1290"/>
                </a:cubicBezTo>
                <a:cubicBezTo>
                  <a:pt x="560" y="1314"/>
                  <a:pt x="594" y="1328"/>
                  <a:pt x="625" y="1359"/>
                </a:cubicBezTo>
                <a:cubicBezTo>
                  <a:pt x="639" y="1400"/>
                  <a:pt x="693" y="1422"/>
                  <a:pt x="733" y="1436"/>
                </a:cubicBezTo>
                <a:cubicBezTo>
                  <a:pt x="754" y="1459"/>
                  <a:pt x="775" y="1454"/>
                  <a:pt x="802" y="1467"/>
                </a:cubicBezTo>
                <a:cubicBezTo>
                  <a:pt x="846" y="1489"/>
                  <a:pt x="894" y="1496"/>
                  <a:pt x="940" y="1513"/>
                </a:cubicBezTo>
                <a:cubicBezTo>
                  <a:pt x="1008" y="1539"/>
                  <a:pt x="1013" y="1557"/>
                  <a:pt x="1094" y="1567"/>
                </a:cubicBezTo>
                <a:cubicBezTo>
                  <a:pt x="1155" y="1585"/>
                  <a:pt x="1077" y="1564"/>
                  <a:pt x="1209" y="1582"/>
                </a:cubicBezTo>
                <a:cubicBezTo>
                  <a:pt x="1250" y="1588"/>
                  <a:pt x="1285" y="1608"/>
                  <a:pt x="1324" y="1620"/>
                </a:cubicBezTo>
                <a:cubicBezTo>
                  <a:pt x="1342" y="1625"/>
                  <a:pt x="1420" y="1634"/>
                  <a:pt x="1432" y="1636"/>
                </a:cubicBezTo>
                <a:cubicBezTo>
                  <a:pt x="1458" y="1649"/>
                  <a:pt x="1480" y="1665"/>
                  <a:pt x="1508" y="1674"/>
                </a:cubicBezTo>
                <a:cubicBezTo>
                  <a:pt x="1535" y="1693"/>
                  <a:pt x="1569" y="1711"/>
                  <a:pt x="1601" y="1720"/>
                </a:cubicBezTo>
                <a:cubicBezTo>
                  <a:pt x="1618" y="1737"/>
                  <a:pt x="1637" y="1749"/>
                  <a:pt x="1654" y="1766"/>
                </a:cubicBezTo>
                <a:cubicBezTo>
                  <a:pt x="1677" y="1789"/>
                  <a:pt x="1692" y="1820"/>
                  <a:pt x="1716" y="1843"/>
                </a:cubicBezTo>
                <a:cubicBezTo>
                  <a:pt x="1718" y="1851"/>
                  <a:pt x="1718" y="1860"/>
                  <a:pt x="1723" y="1866"/>
                </a:cubicBezTo>
                <a:cubicBezTo>
                  <a:pt x="1734" y="1881"/>
                  <a:pt x="1762" y="1905"/>
                  <a:pt x="1762" y="1905"/>
                </a:cubicBezTo>
                <a:cubicBezTo>
                  <a:pt x="1764" y="1915"/>
                  <a:pt x="1764" y="1926"/>
                  <a:pt x="1769" y="1935"/>
                </a:cubicBezTo>
                <a:cubicBezTo>
                  <a:pt x="1772" y="1942"/>
                  <a:pt x="1782" y="1944"/>
                  <a:pt x="1785" y="1951"/>
                </a:cubicBezTo>
                <a:cubicBezTo>
                  <a:pt x="1815" y="2009"/>
                  <a:pt x="1779" y="1965"/>
                  <a:pt x="1800" y="1989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9" name="Freeform 16"/>
          <p:cNvSpPr>
            <a:spLocks/>
          </p:cNvSpPr>
          <p:nvPr/>
        </p:nvSpPr>
        <p:spPr bwMode="auto">
          <a:xfrm>
            <a:off x="2411413" y="4221163"/>
            <a:ext cx="2160587" cy="215900"/>
          </a:xfrm>
          <a:custGeom>
            <a:avLst/>
            <a:gdLst>
              <a:gd name="T0" fmla="*/ 0 w 1961"/>
              <a:gd name="T1" fmla="*/ 168 h 378"/>
              <a:gd name="T2" fmla="*/ 138 w 1961"/>
              <a:gd name="T3" fmla="*/ 199 h 378"/>
              <a:gd name="T4" fmla="*/ 277 w 1961"/>
              <a:gd name="T5" fmla="*/ 230 h 378"/>
              <a:gd name="T6" fmla="*/ 315 w 1961"/>
              <a:gd name="T7" fmla="*/ 245 h 378"/>
              <a:gd name="T8" fmla="*/ 376 w 1961"/>
              <a:gd name="T9" fmla="*/ 260 h 378"/>
              <a:gd name="T10" fmla="*/ 492 w 1961"/>
              <a:gd name="T11" fmla="*/ 306 h 378"/>
              <a:gd name="T12" fmla="*/ 1498 w 1961"/>
              <a:gd name="T13" fmla="*/ 283 h 378"/>
              <a:gd name="T14" fmla="*/ 1598 w 1961"/>
              <a:gd name="T15" fmla="*/ 245 h 378"/>
              <a:gd name="T16" fmla="*/ 1736 w 1961"/>
              <a:gd name="T17" fmla="*/ 191 h 378"/>
              <a:gd name="T18" fmla="*/ 1813 w 1961"/>
              <a:gd name="T19" fmla="*/ 153 h 378"/>
              <a:gd name="T20" fmla="*/ 1859 w 1961"/>
              <a:gd name="T21" fmla="*/ 137 h 378"/>
              <a:gd name="T22" fmla="*/ 1874 w 1961"/>
              <a:gd name="T23" fmla="*/ 114 h 378"/>
              <a:gd name="T24" fmla="*/ 1897 w 1961"/>
              <a:gd name="T25" fmla="*/ 107 h 378"/>
              <a:gd name="T26" fmla="*/ 1905 w 1961"/>
              <a:gd name="T27" fmla="*/ 84 h 378"/>
              <a:gd name="T28" fmla="*/ 1936 w 1961"/>
              <a:gd name="T29" fmla="*/ 53 h 378"/>
              <a:gd name="T30" fmla="*/ 1943 w 1961"/>
              <a:gd name="T31" fmla="*/ 30 h 378"/>
              <a:gd name="T32" fmla="*/ 1959 w 1961"/>
              <a:gd name="T33" fmla="*/ 7 h 3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61"/>
              <a:gd name="T52" fmla="*/ 0 h 378"/>
              <a:gd name="T53" fmla="*/ 1961 w 1961"/>
              <a:gd name="T54" fmla="*/ 378 h 37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61" h="378">
                <a:moveTo>
                  <a:pt x="0" y="168"/>
                </a:moveTo>
                <a:cubicBezTo>
                  <a:pt x="52" y="195"/>
                  <a:pt x="71" y="193"/>
                  <a:pt x="138" y="199"/>
                </a:cubicBezTo>
                <a:cubicBezTo>
                  <a:pt x="184" y="215"/>
                  <a:pt x="230" y="214"/>
                  <a:pt x="277" y="230"/>
                </a:cubicBezTo>
                <a:cubicBezTo>
                  <a:pt x="290" y="234"/>
                  <a:pt x="302" y="241"/>
                  <a:pt x="315" y="245"/>
                </a:cubicBezTo>
                <a:cubicBezTo>
                  <a:pt x="335" y="251"/>
                  <a:pt x="376" y="260"/>
                  <a:pt x="376" y="260"/>
                </a:cubicBezTo>
                <a:cubicBezTo>
                  <a:pt x="413" y="279"/>
                  <a:pt x="453" y="291"/>
                  <a:pt x="492" y="306"/>
                </a:cubicBezTo>
                <a:cubicBezTo>
                  <a:pt x="1664" y="297"/>
                  <a:pt x="1131" y="378"/>
                  <a:pt x="1498" y="283"/>
                </a:cubicBezTo>
                <a:cubicBezTo>
                  <a:pt x="1530" y="262"/>
                  <a:pt x="1563" y="257"/>
                  <a:pt x="1598" y="245"/>
                </a:cubicBezTo>
                <a:cubicBezTo>
                  <a:pt x="1645" y="229"/>
                  <a:pt x="1689" y="207"/>
                  <a:pt x="1736" y="191"/>
                </a:cubicBezTo>
                <a:cubicBezTo>
                  <a:pt x="1761" y="182"/>
                  <a:pt x="1788" y="163"/>
                  <a:pt x="1813" y="153"/>
                </a:cubicBezTo>
                <a:cubicBezTo>
                  <a:pt x="1828" y="147"/>
                  <a:pt x="1859" y="137"/>
                  <a:pt x="1859" y="137"/>
                </a:cubicBezTo>
                <a:cubicBezTo>
                  <a:pt x="1864" y="129"/>
                  <a:pt x="1867" y="120"/>
                  <a:pt x="1874" y="114"/>
                </a:cubicBezTo>
                <a:cubicBezTo>
                  <a:pt x="1880" y="109"/>
                  <a:pt x="1891" y="113"/>
                  <a:pt x="1897" y="107"/>
                </a:cubicBezTo>
                <a:cubicBezTo>
                  <a:pt x="1903" y="101"/>
                  <a:pt x="1901" y="91"/>
                  <a:pt x="1905" y="84"/>
                </a:cubicBezTo>
                <a:cubicBezTo>
                  <a:pt x="1908" y="78"/>
                  <a:pt x="1931" y="57"/>
                  <a:pt x="1936" y="53"/>
                </a:cubicBezTo>
                <a:cubicBezTo>
                  <a:pt x="1938" y="45"/>
                  <a:pt x="1939" y="37"/>
                  <a:pt x="1943" y="30"/>
                </a:cubicBezTo>
                <a:cubicBezTo>
                  <a:pt x="1961" y="0"/>
                  <a:pt x="1959" y="27"/>
                  <a:pt x="1959" y="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0" name="AutoShape 17"/>
          <p:cNvSpPr>
            <a:spLocks noChangeArrowheads="1"/>
          </p:cNvSpPr>
          <p:nvPr/>
        </p:nvSpPr>
        <p:spPr bwMode="auto">
          <a:xfrm>
            <a:off x="4357688" y="2147888"/>
            <a:ext cx="1727200" cy="952500"/>
          </a:xfrm>
          <a:prstGeom prst="wedgeEllipseCallout">
            <a:avLst>
              <a:gd name="adj1" fmla="val -38051"/>
              <a:gd name="adj2" fmla="val 93000"/>
            </a:avLst>
          </a:prstGeom>
          <a:solidFill>
            <a:srgbClr val="FFCC00">
              <a:alpha val="2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20000"/>
              </a:spcBef>
            </a:pPr>
            <a:r>
              <a:rPr lang="uk-UA" sz="16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Місто </a:t>
            </a:r>
          </a:p>
          <a:p>
            <a:pPr algn="ctr">
              <a:lnSpc>
                <a:spcPct val="75000"/>
              </a:lnSpc>
              <a:spcBef>
                <a:spcPct val="20000"/>
              </a:spcBef>
            </a:pPr>
            <a:r>
              <a:rPr lang="uk-UA" sz="16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обласного значення</a:t>
            </a:r>
            <a:endParaRPr lang="ru-RU" sz="1600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1" name="AutoShape 18"/>
          <p:cNvSpPr>
            <a:spLocks noChangeArrowheads="1"/>
          </p:cNvSpPr>
          <p:nvPr/>
        </p:nvSpPr>
        <p:spPr bwMode="auto">
          <a:xfrm>
            <a:off x="3059113" y="2924175"/>
            <a:ext cx="288925" cy="287338"/>
          </a:xfrm>
          <a:prstGeom prst="flowChartConnector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2" name="AutoShape 19"/>
          <p:cNvSpPr>
            <a:spLocks noChangeArrowheads="1"/>
          </p:cNvSpPr>
          <p:nvPr/>
        </p:nvSpPr>
        <p:spPr bwMode="auto">
          <a:xfrm>
            <a:off x="4500563" y="1916113"/>
            <a:ext cx="288925" cy="287337"/>
          </a:xfrm>
          <a:prstGeom prst="flowChartConnector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3" name="AutoShape 20"/>
          <p:cNvSpPr>
            <a:spLocks noChangeArrowheads="1"/>
          </p:cNvSpPr>
          <p:nvPr/>
        </p:nvSpPr>
        <p:spPr bwMode="auto">
          <a:xfrm>
            <a:off x="5292725" y="4941888"/>
            <a:ext cx="288925" cy="287337"/>
          </a:xfrm>
          <a:prstGeom prst="flowChartConnector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4" name="Rectangle 21"/>
          <p:cNvSpPr>
            <a:spLocks noChangeArrowheads="1"/>
          </p:cNvSpPr>
          <p:nvPr/>
        </p:nvSpPr>
        <p:spPr bwMode="auto">
          <a:xfrm>
            <a:off x="2555875" y="3573463"/>
            <a:ext cx="288925" cy="287337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5" name="Rectangle 22"/>
          <p:cNvSpPr>
            <a:spLocks noChangeArrowheads="1"/>
          </p:cNvSpPr>
          <p:nvPr/>
        </p:nvSpPr>
        <p:spPr bwMode="auto">
          <a:xfrm>
            <a:off x="6011863" y="4365625"/>
            <a:ext cx="288925" cy="287338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6" name="Rectangle 23"/>
          <p:cNvSpPr>
            <a:spLocks noChangeArrowheads="1"/>
          </p:cNvSpPr>
          <p:nvPr/>
        </p:nvSpPr>
        <p:spPr bwMode="auto">
          <a:xfrm>
            <a:off x="3995738" y="3933825"/>
            <a:ext cx="288925" cy="214313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7" name="AutoShape 24"/>
          <p:cNvSpPr>
            <a:spLocks noChangeArrowheads="1"/>
          </p:cNvSpPr>
          <p:nvPr/>
        </p:nvSpPr>
        <p:spPr bwMode="auto">
          <a:xfrm>
            <a:off x="4067175" y="2636838"/>
            <a:ext cx="288925" cy="287337"/>
          </a:xfrm>
          <a:prstGeom prst="flowChartDelay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8" name="AutoShape 25"/>
          <p:cNvSpPr>
            <a:spLocks noChangeArrowheads="1"/>
          </p:cNvSpPr>
          <p:nvPr/>
        </p:nvSpPr>
        <p:spPr bwMode="auto">
          <a:xfrm>
            <a:off x="4284663" y="3644900"/>
            <a:ext cx="288925" cy="287338"/>
          </a:xfrm>
          <a:prstGeom prst="flowChartDelay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9" name="AutoShape 26"/>
          <p:cNvSpPr>
            <a:spLocks noChangeArrowheads="1"/>
          </p:cNvSpPr>
          <p:nvPr/>
        </p:nvSpPr>
        <p:spPr bwMode="auto">
          <a:xfrm>
            <a:off x="3348038" y="3933825"/>
            <a:ext cx="288925" cy="287338"/>
          </a:xfrm>
          <a:prstGeom prst="flowChartDelay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00" name="AutoShape 27"/>
          <p:cNvSpPr>
            <a:spLocks noChangeArrowheads="1"/>
          </p:cNvSpPr>
          <p:nvPr/>
        </p:nvSpPr>
        <p:spPr bwMode="auto">
          <a:xfrm>
            <a:off x="5867400" y="3357563"/>
            <a:ext cx="431800" cy="4318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01" name="AutoShape 28"/>
          <p:cNvSpPr>
            <a:spLocks noChangeArrowheads="1"/>
          </p:cNvSpPr>
          <p:nvPr/>
        </p:nvSpPr>
        <p:spPr bwMode="auto">
          <a:xfrm>
            <a:off x="2843213" y="4724400"/>
            <a:ext cx="431800" cy="4318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02" name="AutoShape 29"/>
          <p:cNvSpPr>
            <a:spLocks noChangeArrowheads="1"/>
          </p:cNvSpPr>
          <p:nvPr/>
        </p:nvSpPr>
        <p:spPr bwMode="auto">
          <a:xfrm>
            <a:off x="3132138" y="2205038"/>
            <a:ext cx="431800" cy="4318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03" name="AutoShape 30"/>
          <p:cNvSpPr>
            <a:spLocks noChangeArrowheads="1"/>
          </p:cNvSpPr>
          <p:nvPr/>
        </p:nvSpPr>
        <p:spPr bwMode="auto">
          <a:xfrm>
            <a:off x="4787900" y="4941888"/>
            <a:ext cx="287338" cy="287337"/>
          </a:xfrm>
          <a:prstGeom prst="triangle">
            <a:avLst>
              <a:gd name="adj" fmla="val 50000"/>
            </a:avLst>
          </a:prstGeom>
          <a:solidFill>
            <a:srgbClr val="9900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04" name="Rectangle 31"/>
          <p:cNvSpPr>
            <a:spLocks noChangeArrowheads="1"/>
          </p:cNvSpPr>
          <p:nvPr/>
        </p:nvSpPr>
        <p:spPr bwMode="auto">
          <a:xfrm rot="-2282823">
            <a:off x="4643438" y="5516563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uk-UA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Район</a:t>
            </a:r>
            <a:endParaRPr lang="ru-RU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05" name="Rectangle 32"/>
          <p:cNvSpPr>
            <a:spLocks noChangeArrowheads="1"/>
          </p:cNvSpPr>
          <p:nvPr/>
        </p:nvSpPr>
        <p:spPr bwMode="auto">
          <a:xfrm rot="-2282823">
            <a:off x="5076825" y="3933825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uk-UA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Район</a:t>
            </a:r>
            <a:endParaRPr lang="ru-RU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06" name="Rectangle 33"/>
          <p:cNvSpPr>
            <a:spLocks noChangeArrowheads="1"/>
          </p:cNvSpPr>
          <p:nvPr/>
        </p:nvSpPr>
        <p:spPr bwMode="auto">
          <a:xfrm rot="-2282823">
            <a:off x="2700338" y="3573463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uk-UA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Район</a:t>
            </a:r>
            <a:endParaRPr lang="ru-RU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1970" name="Rectangle 34"/>
          <p:cNvSpPr>
            <a:spLocks noChangeArrowheads="1"/>
          </p:cNvSpPr>
          <p:nvPr/>
        </p:nvSpPr>
        <p:spPr bwMode="auto">
          <a:xfrm>
            <a:off x="179388" y="2071688"/>
            <a:ext cx="2160587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uk-UA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Багатопрофільна лікарня інтенсивного </a:t>
            </a:r>
          </a:p>
          <a:p>
            <a:pPr algn="ctr">
              <a:lnSpc>
                <a:spcPct val="75000"/>
              </a:lnSpc>
              <a:defRPr/>
            </a:pPr>
            <a:r>
              <a:rPr lang="uk-UA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лікування з консультативною поліклінікою </a:t>
            </a:r>
          </a:p>
          <a:p>
            <a:pPr algn="ctr">
              <a:lnSpc>
                <a:spcPct val="75000"/>
              </a:lnSpc>
              <a:defRPr/>
            </a:pPr>
            <a:endParaRPr lang="ru-RU" sz="16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4608" name="AutoShape 35"/>
          <p:cNvSpPr>
            <a:spLocks noChangeArrowheads="1"/>
          </p:cNvSpPr>
          <p:nvPr/>
        </p:nvSpPr>
        <p:spPr bwMode="auto">
          <a:xfrm>
            <a:off x="1042988" y="1700213"/>
            <a:ext cx="360362" cy="288925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09" name="Rectangle 36"/>
          <p:cNvSpPr>
            <a:spLocks noChangeArrowheads="1"/>
          </p:cNvSpPr>
          <p:nvPr/>
        </p:nvSpPr>
        <p:spPr bwMode="auto">
          <a:xfrm>
            <a:off x="250825" y="4246563"/>
            <a:ext cx="18018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75000"/>
              </a:lnSpc>
            </a:pPr>
            <a:r>
              <a:rPr lang="uk-UA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лікарні для відновного лікування</a:t>
            </a:r>
            <a:endParaRPr 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10" name="AutoShape 37"/>
          <p:cNvSpPr>
            <a:spLocks noChangeArrowheads="1"/>
          </p:cNvSpPr>
          <p:nvPr/>
        </p:nvSpPr>
        <p:spPr bwMode="auto">
          <a:xfrm>
            <a:off x="1116013" y="3860800"/>
            <a:ext cx="288925" cy="287338"/>
          </a:xfrm>
          <a:prstGeom prst="flowChartConnector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11" name="Rectangle 38"/>
          <p:cNvSpPr>
            <a:spLocks noChangeArrowheads="1"/>
          </p:cNvSpPr>
          <p:nvPr/>
        </p:nvSpPr>
        <p:spPr bwMode="auto">
          <a:xfrm>
            <a:off x="755650" y="5514965"/>
            <a:ext cx="1152525" cy="32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75000"/>
              </a:lnSpc>
            </a:pPr>
            <a:r>
              <a:rPr lang="uk-UA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хоспіси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612" name="AutoShape 39"/>
          <p:cNvSpPr>
            <a:spLocks noChangeArrowheads="1"/>
          </p:cNvSpPr>
          <p:nvPr/>
        </p:nvSpPr>
        <p:spPr bwMode="auto">
          <a:xfrm>
            <a:off x="1116013" y="5157788"/>
            <a:ext cx="287337" cy="287337"/>
          </a:xfrm>
          <a:prstGeom prst="triangle">
            <a:avLst>
              <a:gd name="adj" fmla="val 50000"/>
            </a:avLst>
          </a:prstGeom>
          <a:solidFill>
            <a:srgbClr val="9900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13" name="Rectangle 40"/>
          <p:cNvSpPr>
            <a:spLocks noChangeArrowheads="1"/>
          </p:cNvSpPr>
          <p:nvPr/>
        </p:nvSpPr>
        <p:spPr bwMode="auto">
          <a:xfrm>
            <a:off x="6732588" y="2133600"/>
            <a:ext cx="20510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75000"/>
              </a:lnSpc>
            </a:pPr>
            <a:r>
              <a:rPr lang="uk-UA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лікарні планового лікування хронічних хворих</a:t>
            </a:r>
            <a:endParaRPr 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14" name="Rectangle 41"/>
          <p:cNvSpPr>
            <a:spLocks noChangeArrowheads="1"/>
          </p:cNvSpPr>
          <p:nvPr/>
        </p:nvSpPr>
        <p:spPr bwMode="auto">
          <a:xfrm>
            <a:off x="7524750" y="1773238"/>
            <a:ext cx="288925" cy="287337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15" name="AutoShape 42"/>
          <p:cNvSpPr>
            <a:spLocks noChangeArrowheads="1"/>
          </p:cNvSpPr>
          <p:nvPr/>
        </p:nvSpPr>
        <p:spPr bwMode="auto">
          <a:xfrm>
            <a:off x="7524750" y="3141663"/>
            <a:ext cx="288925" cy="287337"/>
          </a:xfrm>
          <a:prstGeom prst="flowChartDelay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16" name="Rectangle 43"/>
          <p:cNvSpPr>
            <a:spLocks noChangeArrowheads="1"/>
          </p:cNvSpPr>
          <p:nvPr/>
        </p:nvSpPr>
        <p:spPr bwMode="auto">
          <a:xfrm>
            <a:off x="6877050" y="3735110"/>
            <a:ext cx="1801813" cy="64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75000"/>
              </a:lnSpc>
            </a:pPr>
            <a:r>
              <a:rPr lang="uk-UA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заклади медико-соціальної допомоги</a:t>
            </a:r>
            <a:endParaRPr 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17" name="AutoShape 44"/>
          <p:cNvSpPr>
            <a:spLocks noChangeArrowheads="1"/>
          </p:cNvSpPr>
          <p:nvPr/>
        </p:nvSpPr>
        <p:spPr bwMode="auto">
          <a:xfrm>
            <a:off x="7596188" y="4724400"/>
            <a:ext cx="431800" cy="4318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18" name="Rectangle 45"/>
          <p:cNvSpPr>
            <a:spLocks noChangeArrowheads="1"/>
          </p:cNvSpPr>
          <p:nvPr/>
        </p:nvSpPr>
        <p:spPr bwMode="auto">
          <a:xfrm>
            <a:off x="6877050" y="5373688"/>
            <a:ext cx="1801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75000"/>
              </a:lnSpc>
            </a:pPr>
            <a:r>
              <a:rPr lang="uk-UA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центри ПМСД</a:t>
            </a:r>
            <a:endParaRPr 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Третинна медична допомога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Обласні лікарні для дорослого та дитячого населення.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Клініки науково-дослідних інститутів МОЗ та НАМН України.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Спеціалізовані лікарні.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Спеціалізовані диспансери.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Стандарти медичної допомоги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нормативи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галузеві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нормативи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Закону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України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"Про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гарантії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Стандарти медичної допомоги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832648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Галузевими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стандартами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pPr fontAlgn="base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медичний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норм, правил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індикатори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виду,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практики;</a:t>
            </a:r>
          </a:p>
          <a:p>
            <a:pPr fontAlgn="base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клінічний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протокол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уніфікований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документ,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діагностичних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лікувальних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профілактичних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реабілітаційних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табель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матеріально-технічного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оснащення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документ,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мінімальний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оснащення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конкретного типу закладу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підрозділу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провадять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практики за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спеціальністю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спеціальностями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fontAlgn="base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лікарський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формуляр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зареєстрованих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лікарських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доведеною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допустимим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економічно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прийнятним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Галузеві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затверджуються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Галузевими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стандартами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правила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нормативи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законами,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клінічних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протоколів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табелів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матеріально-технічного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оснащення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обов'язковим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провадять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практики.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Якість медичної допомоги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Якість медичної допомоги 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сукупність характеристик, що  підтверджують відповідність  наданої допомоги наявним потребам пацієнта, його очікуванням та сучасному рівню доказової медичної науки та технологій.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Медсоцекономінформ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, 1997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/>
              <a:t>						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Якість медичної допомоги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Якість медичної допомоги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визначається  застосуванням медичної науки і технологій з найбільшою користю для здоров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 людини, при цьому без збільшення ризику. Рівень якості таким чином – це ступінь досягнення  найвищого балансу користі та ризику.</a:t>
            </a:r>
          </a:p>
          <a:p>
            <a:pPr algn="r"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Донабедіан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1980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Якість медичної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основні критерії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Ефективність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співвідношення між фактичним та максимально можливим впливом на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здоров”я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Економічність –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співвідночення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між фактичним впливом на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здоров”я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та вартістю;</a:t>
            </a:r>
          </a:p>
          <a:p>
            <a:pPr algn="just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Адекватність –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відповідність фактичного обслуговування потребам;</a:t>
            </a:r>
            <a:endParaRPr lang="uk-UA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Науково-технічний рівень –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застосування передових технологій та обладнання;</a:t>
            </a:r>
          </a:p>
          <a:p>
            <a:pPr algn="just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Доступність –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відсутність любих перешкод;</a:t>
            </a:r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Оптимальність –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відповідність нормам етики;</a:t>
            </a:r>
          </a:p>
          <a:p>
            <a:pPr algn="just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Справедливість –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відповідність принципу розподілу  медичної допомоги серед населення.</a:t>
            </a:r>
          </a:p>
          <a:p>
            <a:pPr algn="just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Безпека, задоволення,  вибір, законність, стабільність процесу та результату.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   ЛЕКЦІЇ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Міжнародні підходи до охорони здоров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2. Державна політика України в охороні здоров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Принципи, види,етапність,  спеціалізація медичної допомоги.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4. Характеристика   рівнів надання медичної допомоги.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5. Стандартизація та якість  медичної допомоги.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6. Сучасні проблеми та підходи до реформування системи охорони здоров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я в Україні.</a:t>
            </a:r>
          </a:p>
          <a:p>
            <a:pPr marL="514350" indent="-51435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619250" y="333375"/>
            <a:ext cx="7524750" cy="6477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619671" y="469900"/>
            <a:ext cx="75243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НЕДОЛІКИ ДІЮЧОЇ В УКРАЇНІ МОДЕЛІ ОХОРОНИ ЗДОРОВ’Я</a:t>
            </a:r>
            <a:r>
              <a:rPr lang="uk-UA" sz="2000" b="1" i="1" dirty="0">
                <a:solidFill>
                  <a:srgbClr val="C00000"/>
                </a:solidFill>
                <a:cs typeface="Arial" charset="0"/>
              </a:rPr>
              <a:t> 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250825" y="1412776"/>
            <a:ext cx="86423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 algn="l">
              <a:spcBef>
                <a:spcPct val="50000"/>
              </a:spcBef>
              <a:buClr>
                <a:srgbClr val="3399FF"/>
              </a:buClr>
              <a:buFont typeface="Wingdings" pitchFamily="2" charset="2"/>
              <a:buChar char="v"/>
              <a:defRPr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Зосередженість на вирішенні потреб галузі, а не на задоволенні медичних потреб населення</a:t>
            </a:r>
          </a:p>
          <a:p>
            <a:pPr marL="450850" indent="-450850" algn="l">
              <a:spcBef>
                <a:spcPct val="50000"/>
              </a:spcBef>
              <a:buClr>
                <a:srgbClr val="3399FF"/>
              </a:buClr>
              <a:buFont typeface="Wingdings" pitchFamily="2" charset="2"/>
              <a:buChar char="v"/>
              <a:defRPr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Неефективність структури системи та </a:t>
            </a:r>
            <a:r>
              <a:rPr lang="uk-UA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деформованість</a:t>
            </a: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структури медичних послуг </a:t>
            </a:r>
          </a:p>
          <a:p>
            <a:pPr marL="450850" indent="-450850" algn="l">
              <a:spcBef>
                <a:spcPct val="50000"/>
              </a:spcBef>
              <a:buClr>
                <a:srgbClr val="3399FF"/>
              </a:buClr>
              <a:buFont typeface="Wingdings" pitchFamily="2" charset="2"/>
              <a:buChar char="v"/>
              <a:defRPr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Недостатність обсягів фінансування з громадських джерел, що призводить до порушення принципів справедливості та солідарності</a:t>
            </a:r>
          </a:p>
          <a:p>
            <a:pPr marL="450850" indent="-450850" algn="l">
              <a:spcBef>
                <a:spcPct val="50000"/>
              </a:spcBef>
              <a:buClr>
                <a:srgbClr val="3399FF"/>
              </a:buClr>
              <a:buFont typeface="Wingdings" pitchFamily="2" charset="2"/>
              <a:buChar char="v"/>
              <a:defRPr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Розпорошеність та неефективність використання наявних ресурсів охорони здоров’я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Неефективність структури медичного обслуговування </a:t>
            </a: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 Україні не існує чіткого розподілу на служби первинної і вторинної допомоги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Первинна ланка практично не впливає на медичний маршрут пацієнта </a:t>
            </a:r>
          </a:p>
          <a:p>
            <a:pPr eaLnBrk="1" hangingPunct="1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Надлишкова кількість  стаціонарних закладів та лікарняних ліжок </a:t>
            </a:r>
          </a:p>
          <a:p>
            <a:pPr eaLnBrk="1" hangingPunct="1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Надмірна спеціалізація лікарень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Проблеми вторинної медичної допомоги</a:t>
            </a: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Відсутність диференціації ліжкового фонду залежно від інтенсивності лікування </a:t>
            </a:r>
          </a:p>
          <a:p>
            <a:pPr eaLnBrk="1" hangingPunct="1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Існування паралельних систем лікарняних послуг різного підпорядкування (відомчих, державних, комунальних). </a:t>
            </a:r>
          </a:p>
          <a:p>
            <a:pPr eaLnBrk="1" hangingPunct="1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Висока зношеність основних фондів в державних та комунальних медичних закладах </a:t>
            </a:r>
          </a:p>
          <a:p>
            <a:pPr eaLnBrk="1" hangingPunct="1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Слабкі функціональні відмінності  у лікарень вторинного та третинного рівнів </a:t>
            </a:r>
          </a:p>
          <a:p>
            <a:pPr eaLnBrk="1" hangingPunct="1"/>
            <a:endParaRPr lang="ru-RU" sz="26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dirty="0" smtClean="0"/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Інші проблеми</a:t>
            </a: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Низька якість медичної допомоги</a:t>
            </a:r>
          </a:p>
          <a:p>
            <a:pPr eaLnBrk="1" hangingPunct="1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Проблеми медикаментозного забезпечення</a:t>
            </a:r>
          </a:p>
          <a:p>
            <a:pPr eaLnBrk="1" hangingPunct="1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Українська охорона здоров’я стоїть на порозі кадрової кризи.  Існує дефіцит кадрів, перш за все у первинній ланці загалом та сільській місцевості. Більше 20% пенсійного, і ще 20% − перед пенсійного. Спостерігається наростаюча та некерована міграція медичного персоналу, в т.ч. сусідні країни та за кордон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val 2"/>
          <p:cNvSpPr>
            <a:spLocks noChangeArrowheads="1"/>
          </p:cNvSpPr>
          <p:nvPr/>
        </p:nvSpPr>
        <p:spPr bwMode="auto">
          <a:xfrm>
            <a:off x="3275856" y="1916832"/>
            <a:ext cx="2271712" cy="18002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lIns="79050" tIns="39524" rIns="79050" bIns="39524" anchor="ctr"/>
          <a:lstStyle/>
          <a:p>
            <a:pPr>
              <a:defRPr/>
            </a:pPr>
            <a:r>
              <a:rPr lang="uk-UA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НЕОБХІДНІСТЬ ЗМІН В СИСТЕМІ НАДАННЯ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МЕДИЧНОЇ</a:t>
            </a:r>
          </a:p>
          <a:p>
            <a:pPr>
              <a:defRPr/>
            </a:pP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ДОПОМОГИ </a:t>
            </a:r>
            <a:r>
              <a:rPr lang="uk-UA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НАСЕЛЕННЮ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 rot="-1187761">
            <a:off x="1498600" y="1757363"/>
            <a:ext cx="1778000" cy="2171700"/>
          </a:xfrm>
          <a:prstGeom prst="curvedRightArrow">
            <a:avLst>
              <a:gd name="adj1" fmla="val 34064"/>
              <a:gd name="adj2" fmla="val 57430"/>
              <a:gd name="adj3" fmla="val 32875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 rot="2270294">
            <a:off x="5891213" y="2003425"/>
            <a:ext cx="1633537" cy="2082800"/>
          </a:xfrm>
          <a:prstGeom prst="curvedLeftArrow">
            <a:avLst>
              <a:gd name="adj1" fmla="val 37253"/>
              <a:gd name="adj2" fmla="val 61160"/>
              <a:gd name="adj3" fmla="val 35194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3825875" y="3789363"/>
            <a:ext cx="1465263" cy="1436687"/>
          </a:xfrm>
          <a:prstGeom prst="upArrow">
            <a:avLst>
              <a:gd name="adj1" fmla="val 53194"/>
              <a:gd name="adj2" fmla="val 30000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250825" y="1477963"/>
            <a:ext cx="2881313" cy="8715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lIns="79050" tIns="39524" rIns="79050" bIns="39524" anchor="ctr"/>
          <a:lstStyle/>
          <a:p>
            <a:r>
              <a:rPr lang="uk-UA" sz="1600">
                <a:latin typeface="Arial Black" pitchFamily="34" charset="0"/>
              </a:rPr>
              <a:t>ОРГАНІЗАЦІЙНІ ФАКТОРИ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5940425" y="1484313"/>
            <a:ext cx="2886075" cy="8651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lIns="79050" tIns="39524" rIns="79050" bIns="39524" anchor="ctr"/>
          <a:lstStyle/>
          <a:p>
            <a:pPr>
              <a:lnSpc>
                <a:spcPct val="90000"/>
              </a:lnSpc>
            </a:pPr>
            <a:r>
              <a:rPr lang="uk-UA" sz="1500">
                <a:latin typeface="Arial Black" pitchFamily="34" charset="0"/>
              </a:rPr>
              <a:t>ПОЛІТИЧНІ, </a:t>
            </a:r>
          </a:p>
          <a:p>
            <a:pPr>
              <a:lnSpc>
                <a:spcPct val="90000"/>
              </a:lnSpc>
            </a:pPr>
            <a:r>
              <a:rPr lang="uk-UA" sz="1500">
                <a:latin typeface="Arial Black" pitchFamily="34" charset="0"/>
              </a:rPr>
              <a:t>СОЦІАЛЬНО-ЕКОНОМІЧНІ ПРИЧИНИ</a:t>
            </a:r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2411413" y="4937125"/>
            <a:ext cx="4321175" cy="10699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lIns="79050" tIns="39524" rIns="79050" bIns="39524" anchor="ctr"/>
          <a:lstStyle/>
          <a:p>
            <a:r>
              <a:rPr lang="uk-UA" sz="1600">
                <a:latin typeface="Arial Black" pitchFamily="34" charset="0"/>
              </a:rPr>
              <a:t>НЕВІДПОВІДНІСТЬ ІСНУЮЧОЇ СИСТЕМИ ОХОРОНИ ЗДОРОВ’Я НОВИМ УМОВАМ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  РЕФОРМИ ОХОРОНИ ЗДОРОВ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62880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визначення напрямків, організаційно-правових, управлінських та фінансово-економічних механізмів щодо побудови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нової системи охорони здоров'я,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реалізація яких сприятиме створенню умов збереження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здоров'я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населення та ефективного надання медичної допомоги, з пріоритетом профілактичного напрямку, задля загального блага та захисту прав громадян на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охорону здоров'я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ФОРМУВАННЯ СУЧАСНОЇ НАЦІОНАЛЬНОЇ МОДЕЛІ ОХОРОНИ ЗДОРОВ'Я (1)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68760"/>
            <a:ext cx="864096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1750" b="1" i="1" dirty="0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6700" lvl="1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запровадження державно-суспільної 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системи моделі управління охороною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  <a:p>
            <a:pPr marL="266700" lvl="1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створення 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сучасної системи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охорони громадського здоров'я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  <a:p>
            <a:pPr marL="266700" lvl="1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структурне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та фінансове 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розмежування медичної допомоги за її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рівнями та видами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формування мережі з урахуванням потреб населення у медичному обслуговуванні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; встановлення 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гарантованого рівня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медичної допомоги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; формування потужних пулів фінансових коштів; 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передача в спільну власність територіальних громад відомчих закладів охорони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здоров'я; 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запровадження договірних 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відносин між замовниками та постачальниками медичних послуг; 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1750" b="1" dirty="0" err="1">
                <a:latin typeface="Times New Roman" pitchFamily="18" charset="0"/>
                <a:cs typeface="Times New Roman" pitchFamily="18" charset="0"/>
              </a:rPr>
              <a:t>контрактування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 керівників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охорони здоров'я 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та лікарів, ліцензування лікарської діяльності; 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запровадження нових фінансових механізмів оплати медичних послуг у т.ч. через механізм </a:t>
            </a:r>
            <a:r>
              <a:rPr lang="uk-UA" sz="1750" b="1" dirty="0" err="1" smtClean="0">
                <a:latin typeface="Times New Roman" pitchFamily="18" charset="0"/>
                <a:cs typeface="Times New Roman" pitchFamily="18" charset="0"/>
              </a:rPr>
              <a:t>загальнообов</a:t>
            </a:r>
            <a:r>
              <a:rPr lang="en-US" sz="1750" b="1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1750" b="1" dirty="0" err="1" smtClean="0">
                <a:latin typeface="Times New Roman" pitchFamily="18" charset="0"/>
                <a:cs typeface="Times New Roman" pitchFamily="18" charset="0"/>
              </a:rPr>
              <a:t>язкового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50" b="1" dirty="0">
                <a:latin typeface="Times New Roman" pitchFamily="18" charset="0"/>
                <a:cs typeface="Times New Roman" pitchFamily="18" charset="0"/>
              </a:rPr>
              <a:t>державного соціального медичного страхування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ФОРМУВАННЯ СУЧАСНОЇ НАЦІОНАЛЬНОЇ МОДЕЛІ ОХОРОНИ ЗДОРОВ'Я (2)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605275"/>
            <a:ext cx="864096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формування штатних розписів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охорони здоров'я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залежно від обсягу та складності роботи, що виконується;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оплата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праці з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урахуванням обсягів та якості роботи;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запровадження системи безперервного поліпшення якості медичної допомоги;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доступ пацієнтів до послуг лікарів спеціалістів і стаціонарів переважно за направленням лікаря первинної ланки – принцип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воротаря;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вільний вибір лікаря первинної медичної допомоги;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запровадження сучасних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механізмів забезпечення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доступності та якості лікарських засобів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усунення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дискримінації між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державними та недержавними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ЗОЗ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2708275"/>
            <a:ext cx="7693025" cy="37242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7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ДЯКУЮ ЗА УВАГУ!</a:t>
            </a:r>
            <a:endParaRPr lang="ru-RU" sz="7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Цілі системи охорони здоров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я, які визначені ВООЗ: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Працювати разом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використовуючи потужний потенціал країн членів ВООЗ та залучення інших секторів та партнерів.</a:t>
            </a: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Добиватися покращення здоров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збільшити середні терміни життя та його якість, скоротити несправедливість по відношенню до здоров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Удосконалювати стратегічне керівництво в інтересах охорони здоров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добиватися щоб всі особи на всіх рівнях управління  відчували свою відповідальність за охорону здоров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 і благополуччя людей.</a:t>
            </a: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Поставити загальні стратегічні цілі 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розробка державної політики та стратегії, які  забезпечують інтереси здоров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 та благополуччя.</a:t>
            </a:r>
          </a:p>
          <a:p>
            <a:pPr algn="just"/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Актизувати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процес обміну знаннями та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іноваціями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розшити базу доказових знань для розробки сучасної політики розвитку охорони здоров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Підвищити рівень участі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розширення права і можливостей громадського суспільства на рішення проблем здоров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Цінності, які лежать в основі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Європейської політики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– 2020: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Загальний характер права людини на здоров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 та медико-санітарну допомогу.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Справедливість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Солідарність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Сталість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Право на участь в прийнятті рішень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Повага людської гідності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Відсутність дискримінації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Прозорість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Підзвітність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пріоритетних питань, які необхідно вирішити на рівні стратегічного керівництва: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68863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. Здоров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я та благополуччя.</a:t>
            </a:r>
          </a:p>
          <a:p>
            <a:pPr>
              <a:lnSpc>
                <a:spcPct val="120000"/>
              </a:lnSpc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2. Право на здоров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я.</a:t>
            </a:r>
          </a:p>
          <a:p>
            <a:pPr>
              <a:lnSpc>
                <a:spcPct val="120000"/>
              </a:lnSpc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3. Несправедливість та її детермінанти.</a:t>
            </a:r>
          </a:p>
          <a:p>
            <a:pPr>
              <a:lnSpc>
                <a:spcPct val="120000"/>
              </a:lnSpc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3800" b="1" dirty="0" err="1" smtClean="0">
                <a:latin typeface="Times New Roman" pitchFamily="18" charset="0"/>
                <a:cs typeface="Times New Roman" pitchFamily="18" charset="0"/>
              </a:rPr>
              <a:t>Стратегіче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 керівництво в інтересах здоров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я.</a:t>
            </a:r>
          </a:p>
          <a:p>
            <a:pPr>
              <a:lnSpc>
                <a:spcPct val="120000"/>
              </a:lnSpc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5. Громадяни в центрі системи.</a:t>
            </a:r>
          </a:p>
          <a:p>
            <a:pPr>
              <a:lnSpc>
                <a:spcPct val="120000"/>
              </a:lnSpc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6.Основні ресурси охорони здоров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я.</a:t>
            </a:r>
          </a:p>
          <a:p>
            <a:pPr>
              <a:lnSpc>
                <a:spcPct val="120000"/>
              </a:lnSpc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7. Нова економіка охорони здоров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я та профілактики захворювань.</a:t>
            </a:r>
          </a:p>
          <a:p>
            <a:pPr>
              <a:lnSpc>
                <a:spcPct val="120000"/>
              </a:lnSpc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8. Можливості медичної та інформаційної технології.</a:t>
            </a:r>
          </a:p>
          <a:p>
            <a:pPr>
              <a:lnSpc>
                <a:spcPct val="120000"/>
              </a:lnSpc>
            </a:pPr>
            <a:endParaRPr lang="uk-UA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9. Високоефективні, що легко адаптуються до нових умов системи охорони здоров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я в яких центральне місце займає людина та особлива увага приділяється  потребам пацієнтів.</a:t>
            </a:r>
          </a:p>
          <a:p>
            <a:pPr>
              <a:lnSpc>
                <a:spcPct val="120000"/>
              </a:lnSpc>
              <a:buNone/>
            </a:pPr>
            <a:endParaRPr lang="uk-UA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10. Система програмних цілей та принципів до якої різні діючі </a:t>
            </a:r>
            <a:r>
              <a:rPr lang="uk-UA" sz="3800" b="1" dirty="0" err="1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800" b="1" dirty="0" err="1" smtClean="0">
                <a:latin typeface="Times New Roman" pitchFamily="18" charset="0"/>
                <a:cs typeface="Times New Roman" pitchFamily="18" charset="0"/>
              </a:rPr>
              <a:t>єкти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 можуть приєднатися та стати її </a:t>
            </a:r>
            <a:r>
              <a:rPr lang="uk-UA" sz="3800" b="1" dirty="0" err="1" smtClean="0">
                <a:latin typeface="Times New Roman" pitchFamily="18" charset="0"/>
                <a:cs typeface="Times New Roman" pitchFamily="18" charset="0"/>
              </a:rPr>
              <a:t>побічниками</a:t>
            </a: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 на політичному рівні.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Надання послуг з охорони здоров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на індивідуальному та суспільному рівнях: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1. Забезпечити надання високоякісних послуг  всьому населенню при цьому особливу увагу надати  соціально-незабезпеченим групам населення  та створити умови для вибору населенням здорового способу життя.</a:t>
            </a:r>
          </a:p>
          <a:p>
            <a:pPr algn="just">
              <a:buNone/>
            </a:pP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2. Надавачі медичних послуг мають  опиратися на  найбільш сучасні та адекватні медичні технології, які забезпечують високу ефективність та безпечність втручань.</a:t>
            </a:r>
          </a:p>
          <a:p>
            <a:pPr algn="just">
              <a:buNone/>
            </a:pP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3. Взаємовідносини пацієнтів з персоналом мають бути  на основі поваги особистості та збереження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конфиденційності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4. Основу системи мають складати ефективні служби ПМСД.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Надання послуг з охорони здоров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на індивідуальному та суспільному рівнях: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5. Системи ОЗ мають інтегрувати цільові програми в існуючі структури та служби для боротьби  з конкретними хворобами для досягнення високих та стійких результатів.</a:t>
            </a:r>
          </a:p>
          <a:p>
            <a:pPr algn="just"/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6. Системи ОЗ мають  забезпечити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цілістний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підхід до обслуговування, який включає  сприяння покращенню здоров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я населення, профілактику та інтегровані програми боротьби з хворобами.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Державна політика України в охороні здоров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b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Конституція України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80526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49. 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фінансуванням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медико-санітарних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оздоровчо-профілактичних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Держава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створює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доступного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комунальних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закладах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медична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безоплатно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існуюча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мережа таких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скорочена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Держава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розвиткові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лікувальних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Держава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дбає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спорту,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санітарно-епідемічне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благополуччя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3365</Words>
  <Application>Microsoft Office PowerPoint</Application>
  <PresentationFormat>Экран (4:3)</PresentationFormat>
  <Paragraphs>379</Paragraphs>
  <Slides>38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Державна політика в охороні здоров’я.  Організація медичної допомоги різним контингентам населення</vt:lpstr>
      <vt:lpstr>СИСТЕМА ОХОРОНИ ЗДОРОВ’Я</vt:lpstr>
      <vt:lpstr>ПЛАН    ЛЕКЦІЇ</vt:lpstr>
      <vt:lpstr>Цілі системи охорони здоров’я, які визначені ВООЗ:</vt:lpstr>
      <vt:lpstr>Цінності, які лежать в основі Європейської політики Здоров’я – 2020:</vt:lpstr>
      <vt:lpstr>10 пріоритетних питань, які необхідно вирішити на рівні стратегічного керівництва:</vt:lpstr>
      <vt:lpstr>Надання послуг з охорони здоров’я на індивідуальному та суспільному рівнях:</vt:lpstr>
      <vt:lpstr>Надання послуг з охорони здоров’я на індивідуальному та суспільному рівнях:</vt:lpstr>
      <vt:lpstr>Державна політика України в охороні здоров’я Конституція України</vt:lpstr>
      <vt:lpstr>ЗАКОН УКРАЇНИ «Основи законодавства України про охорону здоров'я»</vt:lpstr>
      <vt:lpstr>Державна політика України в охороні здоров’я</vt:lpstr>
      <vt:lpstr>Принципи медичної допомоги</vt:lpstr>
      <vt:lpstr>Види медичної допомоги  Догоспітальна та госпітальна</vt:lpstr>
      <vt:lpstr>Заклади охорони здоров’я</vt:lpstr>
      <vt:lpstr>Слайд 15</vt:lpstr>
      <vt:lpstr>Слайд 16</vt:lpstr>
      <vt:lpstr>      dПервинна медико-санітарна допомогак створення центрів ПМСД</vt:lpstr>
      <vt:lpstr>Наказ       Первинна медико-санітарна допомога Порядок створення центрів ПМСД</vt:lpstr>
      <vt:lpstr>СИСТЕМА ОПЛАТИ ПРАЦІ МЕДИЧНОГО ПЕРСОНАЛУ ПЕРВИННОЇ МЕДИЧНОЇ ДОПОМОГИ </vt:lpstr>
      <vt:lpstr>СИСТЕМА ОПЛАТИ ПРАЦІ МЕДИЧНОГО ПЕРСОНАЛУ ПЕРВИННОЇ МЕДИЧНОЇ ДОПОМОГИ </vt:lpstr>
      <vt:lpstr>Основні завдання подальшого розвитку ПМСД </vt:lpstr>
      <vt:lpstr>СТРУКТУРА СТАЦІОНАРНОЇ ДОПОМОГИ   </vt:lpstr>
      <vt:lpstr>Слайд 23</vt:lpstr>
      <vt:lpstr>Третинна медична допомога</vt:lpstr>
      <vt:lpstr>Стандарти медичної допомоги</vt:lpstr>
      <vt:lpstr>Стандарти медичної допомоги</vt:lpstr>
      <vt:lpstr>Якість медичної допомоги</vt:lpstr>
      <vt:lpstr>Якість медичної допомоги</vt:lpstr>
      <vt:lpstr>Якість медичної допомоги, основні критерії</vt:lpstr>
      <vt:lpstr>Слайд 30</vt:lpstr>
      <vt:lpstr>Неефективність структури медичного обслуговування </vt:lpstr>
      <vt:lpstr>Проблеми вторинної медичної допомоги</vt:lpstr>
      <vt:lpstr> Інші проблеми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Державна політика в охороні здоров’я.  Організація медичної допомоги різним континтентам населення</dc:title>
  <dc:creator>Home</dc:creator>
  <cp:lastModifiedBy>Home</cp:lastModifiedBy>
  <cp:revision>31</cp:revision>
  <dcterms:created xsi:type="dcterms:W3CDTF">2016-02-23T14:50:52Z</dcterms:created>
  <dcterms:modified xsi:type="dcterms:W3CDTF">2016-02-24T07:11:05Z</dcterms:modified>
</cp:coreProperties>
</file>