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58" r:id="rId4"/>
    <p:sldId id="260" r:id="rId5"/>
    <p:sldId id="261" r:id="rId6"/>
    <p:sldId id="264"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8" r:id="rId22"/>
    <p:sldId id="289" r:id="rId23"/>
    <p:sldId id="290" r:id="rId24"/>
    <p:sldId id="287" r:id="rId25"/>
    <p:sldId id="284" r:id="rId26"/>
    <p:sldId id="285" r:id="rId27"/>
    <p:sldId id="262" r:id="rId28"/>
    <p:sldId id="263" r:id="rId29"/>
    <p:sldId id="291" r:id="rId30"/>
    <p:sldId id="292" r:id="rId31"/>
    <p:sldId id="293" r:id="rId32"/>
    <p:sldId id="295" r:id="rId33"/>
    <p:sldId id="296"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14EB6-D925-41FC-AA61-A42C4C4F5B8D}" type="datetimeFigureOut">
              <a:rPr lang="uk-UA" smtClean="0"/>
              <a:t>05.09.2016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CA4B7-605C-40FF-AA55-38A3C6FF31EB}"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6270E94-810E-4A67-9D1F-192D5B6C87EB}" type="datetime1">
              <a:rPr lang="uk-UA" smtClean="0"/>
              <a:t>05.09.2016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r>
              <a:rPr lang="ru-RU" smtClean="0"/>
              <a:t>(с) М. Савчин Історія та основні ідеї конституціоналізму</a:t>
            </a: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49E5B2-682D-4A7C-8DB3-7223F351B9BA}" type="datetime1">
              <a:rPr lang="uk-UA" smtClean="0"/>
              <a:t>05.09.2016</a:t>
            </a:fld>
            <a:endParaRPr lang="ru-RU"/>
          </a:p>
        </p:txBody>
      </p:sp>
      <p:sp>
        <p:nvSpPr>
          <p:cNvPr id="5" name="Нижний колонтитул 4"/>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EB1A8F0-503A-4BE7-A792-2BA76D83E287}" type="datetime1">
              <a:rPr lang="uk-UA" smtClean="0"/>
              <a:t>05.09.2016</a:t>
            </a:fld>
            <a:endParaRPr lang="ru-RU"/>
          </a:p>
        </p:txBody>
      </p:sp>
      <p:sp>
        <p:nvSpPr>
          <p:cNvPr id="5" name="Нижний колонтитул 4"/>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DFAA1C0-A955-4B68-94FF-C0CABF7A5DC4}" type="datetime1">
              <a:rPr lang="uk-UA" smtClean="0"/>
              <a:t>05.09.2016</a:t>
            </a:fld>
            <a:endParaRPr lang="ru-RU"/>
          </a:p>
        </p:txBody>
      </p:sp>
      <p:sp>
        <p:nvSpPr>
          <p:cNvPr id="5" name="Нижний колонтитул 4"/>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B8DAF8F-F313-4FDB-AD40-4554026EBDB8}" type="datetime1">
              <a:rPr lang="uk-UA" smtClean="0"/>
              <a:t>05.09.2016</a:t>
            </a:fld>
            <a:endParaRPr lang="ru-RU"/>
          </a:p>
        </p:txBody>
      </p:sp>
      <p:sp>
        <p:nvSpPr>
          <p:cNvPr id="5" name="Нижний колонтитул 4"/>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0DE7C09-2B0B-404C-87BF-C5C12AFED254}" type="datetime1">
              <a:rPr lang="uk-UA" smtClean="0"/>
              <a:t>05.09.2016</a:t>
            </a:fld>
            <a:endParaRPr lang="ru-RU"/>
          </a:p>
        </p:txBody>
      </p:sp>
      <p:sp>
        <p:nvSpPr>
          <p:cNvPr id="6" name="Нижний колонтитул 5"/>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3ED7FFF-3042-4F16-9956-237688E7F6D4}" type="datetime1">
              <a:rPr lang="uk-UA" smtClean="0"/>
              <a:t>05.09.2016</a:t>
            </a:fld>
            <a:endParaRPr lang="ru-RU"/>
          </a:p>
        </p:txBody>
      </p:sp>
      <p:sp>
        <p:nvSpPr>
          <p:cNvPr id="8" name="Нижний колонтитул 7"/>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DEB5397-6BA1-4DFC-AA8A-AEA167AECDF9}" type="datetime1">
              <a:rPr lang="uk-UA" smtClean="0"/>
              <a:t>05.09.2016</a:t>
            </a:fld>
            <a:endParaRPr lang="ru-RU"/>
          </a:p>
        </p:txBody>
      </p:sp>
      <p:sp>
        <p:nvSpPr>
          <p:cNvPr id="4" name="Нижний колонтитул 3"/>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BF5A3AB-EB8B-483C-8814-5B955637AF3A}" type="datetime1">
              <a:rPr lang="uk-UA" smtClean="0"/>
              <a:t>05.09.2016</a:t>
            </a:fld>
            <a:endParaRPr lang="ru-RU"/>
          </a:p>
        </p:txBody>
      </p:sp>
      <p:sp>
        <p:nvSpPr>
          <p:cNvPr id="3" name="Нижний колонтитул 2"/>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8A3C105A-A0FD-4AC7-95EC-10824CF7050F}" type="datetime1">
              <a:rPr lang="uk-UA" smtClean="0"/>
              <a:t>05.09.2016</a:t>
            </a:fld>
            <a:endParaRPr lang="ru-RU"/>
          </a:p>
        </p:txBody>
      </p:sp>
      <p:sp>
        <p:nvSpPr>
          <p:cNvPr id="6" name="Нижний колонтитул 5"/>
          <p:cNvSpPr>
            <a:spLocks noGrp="1"/>
          </p:cNvSpPr>
          <p:nvPr>
            <p:ph type="ftr" sz="quarter" idx="11"/>
          </p:nvPr>
        </p:nvSpPr>
        <p:spPr/>
        <p:txBody>
          <a:bodyPr/>
          <a:lstStyle>
            <a:extLst/>
          </a:lstStyle>
          <a:p>
            <a:r>
              <a:rPr lang="ru-RU" smtClean="0"/>
              <a:t>(с) М. Савчин Історія та основні ідеї конституціоналізму</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BF10D41-CFCE-4FF5-8CB7-EE6862E75953}" type="datetime1">
              <a:rPr lang="uk-UA" smtClean="0"/>
              <a:t>05.09.2016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ru-RU" smtClean="0"/>
              <a:t>(с) М. Савчин Історія та основні ідеї конституціоналізму</a:t>
            </a: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6220E8-02EC-44BF-89A5-E23185C592C9}" type="datetime1">
              <a:rPr lang="uk-UA" smtClean="0"/>
              <a:t>05.09.2016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ru-RU" smtClean="0"/>
              <a:t>(с) М. Савчин Історія та основні ідеї конституціоналізму</a:t>
            </a: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Історія та основні ідеї конституціоналізму</a:t>
            </a:r>
            <a:endParaRPr lang="uk-UA" dirty="0"/>
          </a:p>
        </p:txBody>
      </p:sp>
      <p:sp>
        <p:nvSpPr>
          <p:cNvPr id="3" name="Подзаголовок 2"/>
          <p:cNvSpPr>
            <a:spLocks noGrp="1"/>
          </p:cNvSpPr>
          <p:nvPr>
            <p:ph type="subTitle" idx="1"/>
          </p:nvPr>
        </p:nvSpPr>
        <p:spPr>
          <a:xfrm>
            <a:off x="683568" y="4005064"/>
            <a:ext cx="7772400" cy="1199704"/>
          </a:xfrm>
        </p:spPr>
        <p:txBody>
          <a:bodyPr>
            <a:normAutofit fontScale="92500" lnSpcReduction="10000"/>
          </a:bodyPr>
          <a:lstStyle/>
          <a:p>
            <a:pPr algn="r"/>
            <a:r>
              <a:rPr lang="uk-UA" dirty="0" smtClean="0"/>
              <a:t>Михайло Савчин,</a:t>
            </a:r>
            <a:br>
              <a:rPr lang="uk-UA" dirty="0" smtClean="0"/>
            </a:br>
            <a:r>
              <a:rPr lang="uk-UA" dirty="0" err="1" smtClean="0"/>
              <a:t>д.ю.н</a:t>
            </a:r>
            <a:r>
              <a:rPr lang="uk-UA" dirty="0" smtClean="0"/>
              <a:t>., проф.,</a:t>
            </a:r>
            <a:br>
              <a:rPr lang="uk-UA" dirty="0" smtClean="0"/>
            </a:br>
            <a:r>
              <a:rPr lang="uk-UA" dirty="0" smtClean="0"/>
              <a:t>радник Голови КСУ (2008-2010)</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20000" b="-20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827992"/>
          </a:xfrm>
        </p:spPr>
        <p:txBody>
          <a:bodyPr>
            <a:normAutofit fontScale="70000" lnSpcReduction="20000"/>
          </a:bodyPr>
          <a:lstStyle/>
          <a:p>
            <a:pPr>
              <a:buNone/>
            </a:pPr>
            <a:r>
              <a:rPr lang="uk-UA" dirty="0" smtClean="0"/>
              <a:t>“…згідно </a:t>
            </a:r>
            <a:r>
              <a:rPr lang="uk-UA" dirty="0" smtClean="0"/>
              <a:t>із загальним правом жодне діяння, що здійснюється королем як короля, не може бути оскаржене через його неповноліття. Бо король має в собі два тіла, а саме тіло природне і тіло політичне. Його природне тіло (розглядається саме по собі) є смертне тіло, піддане всім примхам природи і випадку</a:t>
            </a:r>
            <a:r>
              <a:rPr lang="uk-UA" dirty="0" smtClean="0"/>
              <a:t>, аж </a:t>
            </a:r>
            <a:r>
              <a:rPr lang="uk-UA" dirty="0" smtClean="0"/>
              <a:t>до дитячого або старечого недоумства, як і іншим подібним лихам, що трапляються з природними тілами інших людей. Але його політичне тіло є тілом, якесь не може бути мабуть або </a:t>
            </a:r>
            <a:r>
              <a:rPr lang="uk-UA" dirty="0" smtClean="0"/>
              <a:t>те, що відчувається в </a:t>
            </a:r>
            <a:r>
              <a:rPr lang="uk-UA" dirty="0" smtClean="0"/>
              <a:t>дотику, оскільки воно складається з політики і правління і створено для керівництва народом і підтримки загального блага; і це-то тіло абсолютно вільно від дитинства або старості та інших природних недоліків і немічний, яким піддається природне тіло, і з цієї причини те, що король робить в своєму політичному тілі, не може бути позбавлена ​​сили або оскаржене на підставі якого б то не було недосконалості його природного </a:t>
            </a:r>
            <a:r>
              <a:rPr lang="uk-UA" dirty="0" err="1" smtClean="0"/>
              <a:t>тіла”</a:t>
            </a:r>
            <a:r>
              <a:rPr lang="uk-UA" dirty="0" smtClean="0"/>
              <a:t>.</a:t>
            </a:r>
          </a:p>
          <a:p>
            <a:pPr>
              <a:buNone/>
            </a:pPr>
            <a:endParaRPr lang="uk-UA" dirty="0" smtClean="0"/>
          </a:p>
          <a:p>
            <a:pPr algn="r">
              <a:buNone/>
            </a:pPr>
            <a:r>
              <a:rPr lang="en-US" i="1" dirty="0" smtClean="0"/>
              <a:t>Edmund </a:t>
            </a:r>
            <a:r>
              <a:rPr lang="en-US" i="1" dirty="0" err="1" smtClean="0"/>
              <a:t>Plowden</a:t>
            </a:r>
            <a:r>
              <a:rPr lang="en-US" i="1" dirty="0" smtClean="0"/>
              <a:t>, Commentaries or Reports (London, 1816)</a:t>
            </a:r>
            <a:endParaRPr lang="uk-UA" i="1" dirty="0"/>
          </a:p>
        </p:txBody>
      </p:sp>
      <p:sp>
        <p:nvSpPr>
          <p:cNvPr id="3" name="Заголовок 2"/>
          <p:cNvSpPr>
            <a:spLocks noGrp="1"/>
          </p:cNvSpPr>
          <p:nvPr>
            <p:ph type="title"/>
          </p:nvPr>
        </p:nvSpPr>
        <p:spPr/>
        <p:txBody>
          <a:bodyPr>
            <a:normAutofit fontScale="90000"/>
          </a:bodyPr>
          <a:lstStyle/>
          <a:p>
            <a:r>
              <a:rPr lang="uk-UA" sz="2400" dirty="0" smtClean="0"/>
              <a:t>3. </a:t>
            </a:r>
            <a:r>
              <a:rPr lang="uk-UA" sz="2400" dirty="0" smtClean="0"/>
              <a:t>Від демістифікації </a:t>
            </a:r>
            <a:r>
              <a:rPr lang="uk-UA" sz="2400" dirty="0" smtClean="0"/>
              <a:t>тіла короля до ідеї </a:t>
            </a:r>
            <a:r>
              <a:rPr lang="uk-UA" sz="2400" dirty="0" smtClean="0"/>
              <a:t>суверенітету</a:t>
            </a:r>
            <a:r>
              <a:rPr lang="uk-UA" sz="2400" dirty="0" smtClean="0"/>
              <a:t>: </a:t>
            </a:r>
            <a:r>
              <a:rPr lang="uk-UA" sz="2400" dirty="0" smtClean="0"/>
              <a:t>тіло короля, Франція </a:t>
            </a:r>
            <a:r>
              <a:rPr lang="uk-UA" sz="2400" dirty="0" smtClean="0"/>
              <a:t>та </a:t>
            </a:r>
            <a:r>
              <a:rPr lang="uk-UA" sz="2400" dirty="0" smtClean="0"/>
              <a:t>Московія (</a:t>
            </a:r>
            <a:r>
              <a:rPr lang="uk-UA" sz="2400" dirty="0" smtClean="0"/>
              <a:t>епоха Смути</a:t>
            </a:r>
            <a:r>
              <a:rPr lang="uk-UA" sz="2400" dirty="0" smtClean="0"/>
              <a:t>).</a:t>
            </a:r>
            <a:endParaRPr lang="uk-UA" sz="2400" dirty="0"/>
          </a:p>
        </p:txBody>
      </p:sp>
      <p:sp>
        <p:nvSpPr>
          <p:cNvPr id="4" name="Дата 3"/>
          <p:cNvSpPr>
            <a:spLocks noGrp="1"/>
          </p:cNvSpPr>
          <p:nvPr>
            <p:ph type="dt" sz="half" idx="10"/>
          </p:nvPr>
        </p:nvSpPr>
        <p:spPr/>
        <p:txBody>
          <a:bodyPr/>
          <a:lstStyle/>
          <a:p>
            <a:fld id="{A9913562-3986-4B28-9958-CB95298E734A}"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Bodin.jpg"/>
          <p:cNvPicPr>
            <a:picLocks noGrp="1" noChangeAspect="1"/>
          </p:cNvPicPr>
          <p:nvPr>
            <p:ph sz="half" idx="1"/>
          </p:nvPr>
        </p:nvPicPr>
        <p:blipFill>
          <a:blip r:embed="rId3" cstate="print"/>
          <a:stretch>
            <a:fillRect/>
          </a:stretch>
        </p:blipFill>
        <p:spPr>
          <a:xfrm>
            <a:off x="467544" y="1700808"/>
            <a:ext cx="3395242" cy="4090268"/>
          </a:xfrm>
        </p:spPr>
      </p:pic>
      <p:sp>
        <p:nvSpPr>
          <p:cNvPr id="3" name="Содержимое 2"/>
          <p:cNvSpPr>
            <a:spLocks noGrp="1"/>
          </p:cNvSpPr>
          <p:nvPr>
            <p:ph sz="half" idx="2"/>
          </p:nvPr>
        </p:nvSpPr>
        <p:spPr>
          <a:xfrm>
            <a:off x="3851920" y="1481328"/>
            <a:ext cx="4834880" cy="4972008"/>
          </a:xfrm>
        </p:spPr>
        <p:txBody>
          <a:bodyPr>
            <a:normAutofit fontScale="85000" lnSpcReduction="10000"/>
          </a:bodyPr>
          <a:lstStyle/>
          <a:p>
            <a:pPr>
              <a:buNone/>
            </a:pPr>
            <a:endParaRPr lang="uk-UA" dirty="0" smtClean="0"/>
          </a:p>
          <a:p>
            <a:pPr>
              <a:buNone/>
            </a:pPr>
            <a:r>
              <a:rPr lang="uk-UA" dirty="0" smtClean="0"/>
              <a:t>Суверенітетом є абсолютна та постійна влада, … яка означає вищу владу керувати:</a:t>
            </a:r>
          </a:p>
          <a:p>
            <a:pPr>
              <a:buNone/>
            </a:pPr>
            <a:endParaRPr lang="uk-UA" dirty="0" smtClean="0"/>
          </a:p>
          <a:p>
            <a:pPr>
              <a:spcAft>
                <a:spcPts val="600"/>
              </a:spcAft>
              <a:buNone/>
            </a:pPr>
            <a:r>
              <a:rPr lang="uk-UA" dirty="0" smtClean="0"/>
              <a:t>1. Видання законів;</a:t>
            </a:r>
          </a:p>
          <a:p>
            <a:pPr>
              <a:spcAft>
                <a:spcPts val="600"/>
              </a:spcAft>
              <a:buNone/>
            </a:pPr>
            <a:r>
              <a:rPr lang="uk-UA" dirty="0" smtClean="0"/>
              <a:t>2. Вирішення питань війни і миру;</a:t>
            </a:r>
          </a:p>
          <a:p>
            <a:pPr>
              <a:spcAft>
                <a:spcPts val="600"/>
              </a:spcAft>
              <a:buNone/>
            </a:pPr>
            <a:r>
              <a:rPr lang="uk-UA" dirty="0" smtClean="0"/>
              <a:t>3. Призначення посадовців;</a:t>
            </a:r>
          </a:p>
          <a:p>
            <a:pPr>
              <a:spcAft>
                <a:spcPts val="600"/>
              </a:spcAft>
              <a:buNone/>
            </a:pPr>
            <a:r>
              <a:rPr lang="uk-UA" dirty="0" smtClean="0"/>
              <a:t>4. Дія в якості вищого суду;</a:t>
            </a:r>
          </a:p>
          <a:p>
            <a:pPr>
              <a:spcAft>
                <a:spcPts val="600"/>
              </a:spcAft>
              <a:buNone/>
            </a:pPr>
            <a:r>
              <a:rPr lang="uk-UA" dirty="0" smtClean="0"/>
              <a:t>5. Помилування</a:t>
            </a:r>
            <a:endParaRPr lang="uk-UA" dirty="0"/>
          </a:p>
        </p:txBody>
      </p:sp>
      <p:sp>
        <p:nvSpPr>
          <p:cNvPr id="4" name="Заголовок 3"/>
          <p:cNvSpPr>
            <a:spLocks noGrp="1"/>
          </p:cNvSpPr>
          <p:nvPr>
            <p:ph type="title"/>
          </p:nvPr>
        </p:nvSpPr>
        <p:spPr/>
        <p:txBody>
          <a:bodyPr>
            <a:normAutofit fontScale="90000"/>
          </a:bodyPr>
          <a:lstStyle/>
          <a:p>
            <a:r>
              <a:rPr lang="uk-UA" dirty="0" smtClean="0"/>
              <a:t>Концепт державного суверенітету Жана </a:t>
            </a:r>
            <a:r>
              <a:rPr lang="uk-UA" dirty="0" err="1" smtClean="0"/>
              <a:t>Бодена</a:t>
            </a:r>
            <a:endParaRPr lang="uk-UA" dirty="0"/>
          </a:p>
        </p:txBody>
      </p:sp>
      <p:sp>
        <p:nvSpPr>
          <p:cNvPr id="6" name="Дата 5"/>
          <p:cNvSpPr>
            <a:spLocks noGrp="1"/>
          </p:cNvSpPr>
          <p:nvPr>
            <p:ph type="dt" sz="half" idx="10"/>
          </p:nvPr>
        </p:nvSpPr>
        <p:spPr/>
        <p:txBody>
          <a:bodyPr/>
          <a:lstStyle/>
          <a:p>
            <a:fld id="{0BDDED21-B822-4329-90C5-3B377EE85AAC}"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stretch>
            <a:fillRect l="-20000" r="-20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683976"/>
          </a:xfrm>
        </p:spPr>
        <p:txBody>
          <a:bodyPr>
            <a:normAutofit fontScale="92500" lnSpcReduction="20000"/>
          </a:bodyPr>
          <a:lstStyle/>
          <a:p>
            <a:pPr>
              <a:buNone/>
            </a:pPr>
            <a:r>
              <a:rPr lang="uk-UA" dirty="0" smtClean="0">
                <a:solidFill>
                  <a:schemeClr val="bg1"/>
                </a:solidFill>
              </a:rPr>
              <a:t>Іноземна інтервенція не так наблизила, як ізолювала Московію від інших східних слов'ян і світу загалом, зміцнивши почуття політичної та культурної солідарності всередині Московського царства… Тим часом </a:t>
            </a:r>
            <a:r>
              <a:rPr lang="uk-UA" dirty="0" err="1" smtClean="0">
                <a:solidFill>
                  <a:schemeClr val="bg1"/>
                </a:solidFill>
              </a:rPr>
              <a:t>московити</a:t>
            </a:r>
            <a:r>
              <a:rPr lang="uk-UA" dirty="0" smtClean="0">
                <a:solidFill>
                  <a:schemeClr val="bg1"/>
                </a:solidFill>
              </a:rPr>
              <a:t> засвоїли відмінність між посадою суверена (</a:t>
            </a:r>
            <a:r>
              <a:rPr lang="uk-UA" dirty="0" err="1" smtClean="0">
                <a:solidFill>
                  <a:schemeClr val="bg1"/>
                </a:solidFill>
              </a:rPr>
              <a:t>“государь”</a:t>
            </a:r>
            <a:r>
              <a:rPr lang="uk-UA" dirty="0" smtClean="0">
                <a:solidFill>
                  <a:schemeClr val="bg1"/>
                </a:solidFill>
              </a:rPr>
              <a:t>) та підвладною йому державою (</a:t>
            </a:r>
            <a:r>
              <a:rPr lang="uk-UA" dirty="0" err="1" smtClean="0">
                <a:solidFill>
                  <a:schemeClr val="bg1"/>
                </a:solidFill>
              </a:rPr>
              <a:t>“государство”</a:t>
            </a:r>
            <a:r>
              <a:rPr lang="uk-UA" dirty="0" smtClean="0">
                <a:solidFill>
                  <a:schemeClr val="bg1"/>
                </a:solidFill>
              </a:rPr>
              <a:t>). Завдяки такому розрізненню вони зуміли зберегти першу й відбудувати другу, а головним актором у цьому процесі стала </a:t>
            </a:r>
            <a:r>
              <a:rPr lang="uk-UA" dirty="0" err="1" smtClean="0">
                <a:solidFill>
                  <a:schemeClr val="bg1"/>
                </a:solidFill>
              </a:rPr>
              <a:t>“земля”</a:t>
            </a:r>
            <a:r>
              <a:rPr lang="uk-UA" dirty="0" smtClean="0">
                <a:solidFill>
                  <a:schemeClr val="bg1"/>
                </a:solidFill>
              </a:rPr>
              <a:t>.</a:t>
            </a:r>
          </a:p>
          <a:p>
            <a:pPr>
              <a:buNone/>
            </a:pPr>
            <a:endParaRPr lang="uk-UA" dirty="0" smtClean="0">
              <a:solidFill>
                <a:schemeClr val="bg1"/>
              </a:solidFill>
            </a:endParaRPr>
          </a:p>
          <a:p>
            <a:pPr algn="r">
              <a:buNone/>
            </a:pPr>
            <a:r>
              <a:rPr lang="uk-UA" sz="2200" dirty="0" smtClean="0">
                <a:solidFill>
                  <a:schemeClr val="bg1"/>
                </a:solidFill>
              </a:rPr>
              <a:t>Плохій (2015), Походження слов'янських націй. </a:t>
            </a:r>
            <a:r>
              <a:rPr lang="uk-UA" sz="2200" dirty="0" err="1" smtClean="0">
                <a:solidFill>
                  <a:schemeClr val="bg1"/>
                </a:solidFill>
              </a:rPr>
              <a:t>Домодерні</a:t>
            </a:r>
            <a:r>
              <a:rPr lang="uk-UA" sz="2200" dirty="0" smtClean="0">
                <a:solidFill>
                  <a:schemeClr val="bg1"/>
                </a:solidFill>
              </a:rPr>
              <a:t> ідентичності в Україні, Росії та Білорусі, Київ, Критика, 247</a:t>
            </a:r>
            <a:endParaRPr lang="uk-UA" sz="2200" dirty="0">
              <a:solidFill>
                <a:schemeClr val="bg1"/>
              </a:solidFill>
            </a:endParaRPr>
          </a:p>
        </p:txBody>
      </p:sp>
      <p:sp>
        <p:nvSpPr>
          <p:cNvPr id="3" name="Заголовок 2"/>
          <p:cNvSpPr>
            <a:spLocks noGrp="1"/>
          </p:cNvSpPr>
          <p:nvPr>
            <p:ph type="title"/>
          </p:nvPr>
        </p:nvSpPr>
        <p:spPr/>
        <p:txBody>
          <a:bodyPr>
            <a:normAutofit fontScale="90000"/>
          </a:bodyPr>
          <a:lstStyle/>
          <a:p>
            <a:r>
              <a:rPr lang="uk-UA" dirty="0" smtClean="0">
                <a:solidFill>
                  <a:srgbClr val="FFFF00"/>
                </a:solidFill>
              </a:rPr>
              <a:t>Смута в Московії та </a:t>
            </a:r>
            <a:r>
              <a:rPr lang="uk-UA" dirty="0" err="1" smtClean="0">
                <a:solidFill>
                  <a:srgbClr val="FFFF00"/>
                </a:solidFill>
              </a:rPr>
              <a:t>інституціоналізація</a:t>
            </a:r>
            <a:r>
              <a:rPr lang="uk-UA" dirty="0" smtClean="0">
                <a:solidFill>
                  <a:srgbClr val="FFFF00"/>
                </a:solidFill>
              </a:rPr>
              <a:t> в державі</a:t>
            </a:r>
            <a:endParaRPr lang="uk-UA" dirty="0">
              <a:solidFill>
                <a:srgbClr val="FFFF00"/>
              </a:solidFill>
            </a:endParaRPr>
          </a:p>
        </p:txBody>
      </p:sp>
      <p:sp>
        <p:nvSpPr>
          <p:cNvPr id="4" name="Дата 3"/>
          <p:cNvSpPr>
            <a:spLocks noGrp="1"/>
          </p:cNvSpPr>
          <p:nvPr>
            <p:ph type="dt" sz="half" idx="10"/>
          </p:nvPr>
        </p:nvSpPr>
        <p:spPr/>
        <p:txBody>
          <a:bodyPr/>
          <a:lstStyle/>
          <a:p>
            <a:fld id="{24182D94-AFAE-48B0-9FA1-C02986EED05A}"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t="-23000" b="-23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buNone/>
            </a:pPr>
            <a:r>
              <a:rPr lang="uk-UA" dirty="0" smtClean="0"/>
              <a:t>“У разі нападу на людей відкритою силою при неможливості уникнути інакше небезпеки для життя дозволена війна, що тягне навіть вбивство нападника... Слід зауважити, що це право самозахисту виникає само собою і спочатку по навіюванню кожного, яке виходить від його власної природи, а не внаслідок правопорушення або злочини іншого як джерела небезпеки... Тому якщо навіть нападник не є винним, як, наприклад, солдат, який діє сумлінно, або той, хто помилково приймає мене за будь-кого іншого, або ж несамовитий особа, мучений божевіллям або безсонням, - то тим не менше право на самозахист не відміняється; і я не зобов'язаний терпіти посягання такого нападника, так само як і напад тварини, що належить іншій </a:t>
            </a:r>
            <a:r>
              <a:rPr lang="uk-UA" dirty="0" err="1" smtClean="0"/>
              <a:t>особі”</a:t>
            </a:r>
            <a:r>
              <a:rPr lang="uk-UA" dirty="0" smtClean="0"/>
              <a:t>.</a:t>
            </a:r>
          </a:p>
          <a:p>
            <a:pPr>
              <a:buNone/>
            </a:pPr>
            <a:endParaRPr lang="uk-UA" dirty="0" smtClean="0"/>
          </a:p>
          <a:p>
            <a:pPr algn="r">
              <a:buNone/>
            </a:pPr>
            <a:r>
              <a:rPr lang="uk-UA" dirty="0" err="1" smtClean="0"/>
              <a:t>Гуго</a:t>
            </a:r>
            <a:r>
              <a:rPr lang="uk-UA" dirty="0" smtClean="0"/>
              <a:t> </a:t>
            </a:r>
            <a:r>
              <a:rPr lang="uk-UA" dirty="0" err="1" smtClean="0"/>
              <a:t>Гроцій</a:t>
            </a:r>
            <a:r>
              <a:rPr lang="uk-UA" dirty="0" smtClean="0"/>
              <a:t>, Про право війни і миру, ІІ.І.ІІІ</a:t>
            </a:r>
            <a:endParaRPr lang="uk-UA" dirty="0"/>
          </a:p>
        </p:txBody>
      </p:sp>
      <p:sp>
        <p:nvSpPr>
          <p:cNvPr id="3" name="Заголовок 2"/>
          <p:cNvSpPr>
            <a:spLocks noGrp="1"/>
          </p:cNvSpPr>
          <p:nvPr>
            <p:ph type="title"/>
          </p:nvPr>
        </p:nvSpPr>
        <p:spPr/>
        <p:txBody>
          <a:bodyPr>
            <a:noAutofit/>
          </a:bodyPr>
          <a:lstStyle/>
          <a:p>
            <a:r>
              <a:rPr lang="uk-UA" sz="2400" dirty="0" smtClean="0"/>
              <a:t>4. Утвердження </a:t>
            </a:r>
            <a:r>
              <a:rPr lang="uk-UA" sz="2400" dirty="0" smtClean="0"/>
              <a:t>ідеї </a:t>
            </a:r>
            <a:r>
              <a:rPr lang="uk-UA" sz="2400" dirty="0" smtClean="0"/>
              <a:t>прав людини: </a:t>
            </a:r>
            <a:r>
              <a:rPr lang="uk-UA" sz="2400" dirty="0" err="1" smtClean="0"/>
              <a:t>Гуго</a:t>
            </a:r>
            <a:r>
              <a:rPr lang="uk-UA" sz="2400" dirty="0" smtClean="0"/>
              <a:t> </a:t>
            </a:r>
            <a:r>
              <a:rPr lang="uk-UA" sz="2400" dirty="0" err="1" smtClean="0"/>
              <a:t>Гроцій</a:t>
            </a:r>
            <a:r>
              <a:rPr lang="uk-UA" sz="2400" dirty="0" smtClean="0"/>
              <a:t>,</a:t>
            </a:r>
            <a:r>
              <a:rPr lang="en-US" sz="2400" dirty="0" smtClean="0"/>
              <a:t> </a:t>
            </a:r>
            <a:r>
              <a:rPr lang="uk-UA" sz="2400" dirty="0" smtClean="0"/>
              <a:t>Біль про права людини та універсалізм прав </a:t>
            </a:r>
            <a:r>
              <a:rPr lang="uk-UA" sz="2400" dirty="0" smtClean="0"/>
              <a:t>людини</a:t>
            </a:r>
            <a:endParaRPr lang="uk-UA" sz="2400" dirty="0"/>
          </a:p>
        </p:txBody>
      </p:sp>
      <p:sp>
        <p:nvSpPr>
          <p:cNvPr id="4" name="Дата 3"/>
          <p:cNvSpPr>
            <a:spLocks noGrp="1"/>
          </p:cNvSpPr>
          <p:nvPr>
            <p:ph type="dt" sz="half" idx="10"/>
          </p:nvPr>
        </p:nvSpPr>
        <p:spPr/>
        <p:txBody>
          <a:bodyPr/>
          <a:lstStyle/>
          <a:p>
            <a:fld id="{8522D771-D9EA-4C55-9A00-84CA683A6F42}"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buNone/>
            </a:pPr>
            <a:r>
              <a:rPr lang="uk-UA" dirty="0" smtClean="0"/>
              <a:t>по-перше, якщо володарі перебувають у підпорядкуванні у народу - або з самого початку отримали владу від нього, або стали до нього в підпорядкування згодом, - то в разі порушення ними закону або вчинення ними злочину проти закону або держави їм не тільки можливо опиратися силою, але при необхідності і карати смертю…</a:t>
            </a:r>
          </a:p>
          <a:p>
            <a:pPr>
              <a:buNone/>
            </a:pPr>
            <a:r>
              <a:rPr lang="uk-UA" dirty="0" smtClean="0"/>
              <a:t>По-друге, якщо </a:t>
            </a:r>
            <a:r>
              <a:rPr lang="uk-UA" dirty="0" err="1" smtClean="0"/>
              <a:t>царь</a:t>
            </a:r>
            <a:r>
              <a:rPr lang="uk-UA" dirty="0" smtClean="0"/>
              <a:t> або хто-небудь інший зречеться влади або ж явно покине правління, то потім щодо його вважалося дозволеним все, що допустимо по відношенню до приватних осіб.</a:t>
            </a:r>
          </a:p>
          <a:p>
            <a:pPr>
              <a:buNone/>
            </a:pPr>
            <a:r>
              <a:rPr lang="uk-UA" dirty="0" err="1" smtClean="0"/>
              <a:t>В-третьих</a:t>
            </a:r>
            <a:r>
              <a:rPr lang="uk-UA" dirty="0" smtClean="0"/>
              <a:t>, </a:t>
            </a:r>
            <a:r>
              <a:rPr lang="uk-UA" dirty="0" err="1" smtClean="0"/>
              <a:t>если</a:t>
            </a:r>
            <a:r>
              <a:rPr lang="uk-UA" dirty="0" smtClean="0"/>
              <a:t> </a:t>
            </a:r>
            <a:r>
              <a:rPr lang="uk-UA" dirty="0" err="1" smtClean="0"/>
              <a:t>царь</a:t>
            </a:r>
            <a:r>
              <a:rPr lang="uk-UA" dirty="0" smtClean="0"/>
              <a:t> </a:t>
            </a:r>
            <a:r>
              <a:rPr lang="uk-UA" dirty="0" err="1" smtClean="0"/>
              <a:t>отчуждает</a:t>
            </a:r>
            <a:r>
              <a:rPr lang="uk-UA" dirty="0" smtClean="0"/>
              <a:t> царство </a:t>
            </a:r>
            <a:r>
              <a:rPr lang="uk-UA" dirty="0" err="1" smtClean="0"/>
              <a:t>или</a:t>
            </a:r>
            <a:r>
              <a:rPr lang="uk-UA" dirty="0" smtClean="0"/>
              <a:t> </a:t>
            </a:r>
            <a:r>
              <a:rPr lang="uk-UA" dirty="0" err="1" smtClean="0"/>
              <a:t>подчиняет</a:t>
            </a:r>
            <a:r>
              <a:rPr lang="uk-UA" dirty="0" smtClean="0"/>
              <a:t> </a:t>
            </a:r>
            <a:r>
              <a:rPr lang="uk-UA" dirty="0" err="1" smtClean="0"/>
              <a:t>его</a:t>
            </a:r>
            <a:r>
              <a:rPr lang="uk-UA" dirty="0" smtClean="0"/>
              <a:t> другому, то, по </a:t>
            </a:r>
            <a:r>
              <a:rPr lang="uk-UA" dirty="0" err="1" smtClean="0"/>
              <a:t>мнению</a:t>
            </a:r>
            <a:r>
              <a:rPr lang="uk-UA" dirty="0" smtClean="0"/>
              <a:t> </a:t>
            </a:r>
            <a:r>
              <a:rPr lang="uk-UA" dirty="0" err="1" smtClean="0"/>
              <a:t>Барклая</a:t>
            </a:r>
            <a:r>
              <a:rPr lang="uk-UA" dirty="0" smtClean="0"/>
              <a:t>, он тем </a:t>
            </a:r>
            <a:r>
              <a:rPr lang="uk-UA" dirty="0" err="1" smtClean="0"/>
              <a:t>самым</a:t>
            </a:r>
            <a:r>
              <a:rPr lang="uk-UA" dirty="0" smtClean="0"/>
              <a:t> </a:t>
            </a:r>
            <a:r>
              <a:rPr lang="uk-UA" dirty="0" err="1" smtClean="0"/>
              <a:t>отрекается</a:t>
            </a:r>
            <a:r>
              <a:rPr lang="uk-UA" dirty="0" smtClean="0"/>
              <a:t> от царства.</a:t>
            </a:r>
          </a:p>
          <a:p>
            <a:pPr>
              <a:buNone/>
            </a:pPr>
            <a:endParaRPr lang="uk-UA" dirty="0" smtClean="0"/>
          </a:p>
          <a:p>
            <a:pPr algn="r">
              <a:buNone/>
            </a:pPr>
            <a:r>
              <a:rPr lang="ru-RU" dirty="0" smtClean="0"/>
              <a:t>І.</a:t>
            </a:r>
            <a:r>
              <a:rPr lang="de-DE" dirty="0" smtClean="0"/>
              <a:t>IV.</a:t>
            </a:r>
            <a:r>
              <a:rPr lang="en-US" dirty="0" smtClean="0"/>
              <a:t>VIII-X</a:t>
            </a:r>
            <a:endParaRPr lang="uk-UA" dirty="0"/>
          </a:p>
        </p:txBody>
      </p:sp>
      <p:sp>
        <p:nvSpPr>
          <p:cNvPr id="3" name="Заголовок 2"/>
          <p:cNvSpPr>
            <a:spLocks noGrp="1"/>
          </p:cNvSpPr>
          <p:nvPr>
            <p:ph type="title"/>
          </p:nvPr>
        </p:nvSpPr>
        <p:spPr/>
        <p:txBody>
          <a:bodyPr>
            <a:normAutofit/>
          </a:bodyPr>
          <a:lstStyle/>
          <a:p>
            <a:r>
              <a:rPr lang="uk-UA" sz="3200" dirty="0" err="1" smtClean="0"/>
              <a:t>Гроцій</a:t>
            </a:r>
            <a:r>
              <a:rPr lang="uk-UA" sz="3200" dirty="0" smtClean="0"/>
              <a:t> про право на спротив тиранії</a:t>
            </a:r>
            <a:endParaRPr lang="uk-UA" sz="3200" dirty="0"/>
          </a:p>
        </p:txBody>
      </p:sp>
      <p:sp>
        <p:nvSpPr>
          <p:cNvPr id="4" name="Дата 3"/>
          <p:cNvSpPr>
            <a:spLocks noGrp="1"/>
          </p:cNvSpPr>
          <p:nvPr>
            <p:ph type="dt" sz="half" idx="10"/>
          </p:nvPr>
        </p:nvSpPr>
        <p:spPr/>
        <p:txBody>
          <a:bodyPr/>
          <a:lstStyle/>
          <a:p>
            <a:fld id="{4E27E172-937E-463F-9462-E0835DDA6CD4}"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Kant.jpg"/>
          <p:cNvPicPr>
            <a:picLocks noGrp="1" noChangeAspect="1"/>
          </p:cNvPicPr>
          <p:nvPr>
            <p:ph sz="half" idx="1"/>
          </p:nvPr>
        </p:nvPicPr>
        <p:blipFill>
          <a:blip r:embed="rId3" cstate="print"/>
          <a:stretch>
            <a:fillRect/>
          </a:stretch>
        </p:blipFill>
        <p:spPr>
          <a:xfrm>
            <a:off x="827584" y="1700808"/>
            <a:ext cx="2458541" cy="4295216"/>
          </a:xfrm>
        </p:spPr>
      </p:pic>
      <p:sp>
        <p:nvSpPr>
          <p:cNvPr id="3" name="Содержимое 2"/>
          <p:cNvSpPr>
            <a:spLocks noGrp="1"/>
          </p:cNvSpPr>
          <p:nvPr>
            <p:ph sz="half" idx="2"/>
          </p:nvPr>
        </p:nvSpPr>
        <p:spPr>
          <a:xfrm>
            <a:off x="3491880" y="1481328"/>
            <a:ext cx="5194920" cy="4972008"/>
          </a:xfrm>
        </p:spPr>
        <p:txBody>
          <a:bodyPr>
            <a:normAutofit/>
          </a:bodyPr>
          <a:lstStyle/>
          <a:p>
            <a:pPr>
              <a:spcAft>
                <a:spcPts val="600"/>
              </a:spcAft>
              <a:buNone/>
            </a:pPr>
            <a:r>
              <a:rPr lang="en-US" dirty="0" smtClean="0"/>
              <a:t>“</a:t>
            </a:r>
            <a:r>
              <a:rPr lang="uk-UA" dirty="0" smtClean="0"/>
              <a:t>Позитивне поняття свободи є тим самим, що і здібності чистого практичного розуму. Але це не можливо, крім підпорядкування максимі при умові кваліфікації кожної дії як універсального закону.</a:t>
            </a:r>
            <a:r>
              <a:rPr lang="en-US" dirty="0" smtClean="0"/>
              <a:t>”</a:t>
            </a:r>
            <a:endParaRPr lang="uk-UA" dirty="0"/>
          </a:p>
        </p:txBody>
      </p:sp>
      <p:sp>
        <p:nvSpPr>
          <p:cNvPr id="4" name="Заголовок 3"/>
          <p:cNvSpPr>
            <a:spLocks noGrp="1"/>
          </p:cNvSpPr>
          <p:nvPr>
            <p:ph type="title"/>
          </p:nvPr>
        </p:nvSpPr>
        <p:spPr/>
        <p:txBody>
          <a:bodyPr>
            <a:normAutofit fontScale="90000"/>
          </a:bodyPr>
          <a:lstStyle/>
          <a:p>
            <a:r>
              <a:rPr lang="uk-UA" dirty="0" smtClean="0"/>
              <a:t>Поняття позитивної свободи у Канта як основи прав</a:t>
            </a:r>
            <a:r>
              <a:rPr lang="en-US" dirty="0" smtClean="0"/>
              <a:t> </a:t>
            </a:r>
            <a:r>
              <a:rPr lang="uk-UA" dirty="0" smtClean="0"/>
              <a:t>людини</a:t>
            </a:r>
            <a:endParaRPr lang="uk-UA" dirty="0"/>
          </a:p>
        </p:txBody>
      </p:sp>
      <p:sp>
        <p:nvSpPr>
          <p:cNvPr id="6" name="Дата 5"/>
          <p:cNvSpPr>
            <a:spLocks noGrp="1"/>
          </p:cNvSpPr>
          <p:nvPr>
            <p:ph type="dt" sz="half" idx="10"/>
          </p:nvPr>
        </p:nvSpPr>
        <p:spPr/>
        <p:txBody>
          <a:bodyPr/>
          <a:lstStyle/>
          <a:p>
            <a:fld id="{630F9BE2-8F8F-4B7F-AB83-7A7ABA551ABA}"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15000" r="-15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buClr>
                <a:schemeClr val="accent3"/>
              </a:buClr>
              <a:buFont typeface="Georgia"/>
              <a:buChar char="•"/>
              <a:defRPr/>
            </a:pPr>
            <a:r>
              <a:rPr lang="uk-UA" sz="2800" dirty="0" smtClean="0"/>
              <a:t>універсальний </a:t>
            </a:r>
            <a:r>
              <a:rPr lang="uk-UA" sz="2800" dirty="0" smtClean="0"/>
              <a:t>характер - соціальна цінність, що зумовлює її зважування у системі інших конституційних цінностей (рівність, свобода, справедливість, </a:t>
            </a:r>
            <a:r>
              <a:rPr lang="uk-UA" sz="2800" dirty="0" err="1" smtClean="0"/>
              <a:t>солідаризм</a:t>
            </a:r>
            <a:r>
              <a:rPr lang="uk-UA" sz="2800" dirty="0" smtClean="0"/>
              <a:t> тощо);</a:t>
            </a:r>
          </a:p>
          <a:p>
            <a:pPr>
              <a:buClr>
                <a:schemeClr val="accent3"/>
              </a:buClr>
              <a:buFont typeface="Georgia"/>
              <a:buChar char="•"/>
              <a:defRPr/>
            </a:pPr>
            <a:r>
              <a:rPr lang="uk-UA" sz="2800" dirty="0" smtClean="0"/>
              <a:t>рівна міра – гідність як методологічна основа прав людини (конкуруючі концепції: рівність , свобода);</a:t>
            </a:r>
          </a:p>
          <a:p>
            <a:pPr>
              <a:buClr>
                <a:schemeClr val="accent3"/>
              </a:buClr>
              <a:buFont typeface="Georgia"/>
              <a:buChar char="•"/>
              <a:defRPr/>
            </a:pPr>
            <a:r>
              <a:rPr lang="uk-UA" sz="2800" dirty="0" smtClean="0"/>
              <a:t>природний, невідчужуваний і невід'ємний характер;</a:t>
            </a:r>
          </a:p>
          <a:p>
            <a:pPr>
              <a:buClr>
                <a:schemeClr val="accent3"/>
              </a:buClr>
              <a:buFont typeface="Georgia"/>
              <a:buChar char="•"/>
              <a:defRPr/>
            </a:pPr>
            <a:r>
              <a:rPr lang="uk-UA" sz="2800" dirty="0" smtClean="0"/>
              <a:t>вираження приватної автономії особи (свободи вільного вибору поведінки);</a:t>
            </a:r>
          </a:p>
          <a:p>
            <a:pPr>
              <a:buClr>
                <a:schemeClr val="accent3"/>
              </a:buClr>
              <a:buFont typeface="Georgia"/>
              <a:buChar char="•"/>
              <a:defRPr/>
            </a:pPr>
            <a:r>
              <a:rPr lang="uk-UA" sz="2800" dirty="0" smtClean="0"/>
              <a:t>нормативність – зумовлює певні межі свободи вибору і відповідальність особи: право = (межі вільного вибору (свобода волі) + гідність (вираження людської природи))  / (відповідальність + співмірність);</a:t>
            </a:r>
          </a:p>
          <a:p>
            <a:pPr>
              <a:buClr>
                <a:schemeClr val="accent3"/>
              </a:buClr>
              <a:buFont typeface="Georgia"/>
              <a:buChar char="•"/>
              <a:defRPr/>
            </a:pPr>
            <a:r>
              <a:rPr lang="uk-UA" sz="2800" dirty="0" smtClean="0"/>
              <a:t>гарантованість = належна правова процедура</a:t>
            </a:r>
          </a:p>
          <a:p>
            <a:pPr>
              <a:buNone/>
            </a:pPr>
            <a:endParaRPr lang="uk-UA" dirty="0"/>
          </a:p>
        </p:txBody>
      </p:sp>
      <p:sp>
        <p:nvSpPr>
          <p:cNvPr id="3" name="Заголовок 2"/>
          <p:cNvSpPr>
            <a:spLocks noGrp="1"/>
          </p:cNvSpPr>
          <p:nvPr>
            <p:ph type="title"/>
          </p:nvPr>
        </p:nvSpPr>
        <p:spPr/>
        <p:txBody>
          <a:bodyPr/>
          <a:lstStyle/>
          <a:p>
            <a:r>
              <a:rPr lang="uk-UA" dirty="0" smtClean="0"/>
              <a:t>Універсальність прав людини</a:t>
            </a:r>
            <a:endParaRPr lang="uk-UA" dirty="0"/>
          </a:p>
        </p:txBody>
      </p:sp>
      <p:sp>
        <p:nvSpPr>
          <p:cNvPr id="4" name="Дата 3"/>
          <p:cNvSpPr>
            <a:spLocks noGrp="1"/>
          </p:cNvSpPr>
          <p:nvPr>
            <p:ph type="dt" sz="half" idx="10"/>
          </p:nvPr>
        </p:nvSpPr>
        <p:spPr/>
        <p:txBody>
          <a:bodyPr/>
          <a:lstStyle/>
          <a:p>
            <a:fld id="{86E8FE1C-74A3-4114-A873-39B26F54B477}"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normAutofit/>
          </a:bodyPr>
          <a:lstStyle/>
          <a:p>
            <a:r>
              <a:rPr lang="uk-UA" sz="2400" dirty="0" smtClean="0"/>
              <a:t>5. Народний суверенітет та представницька демократія: дискусія С</a:t>
            </a:r>
            <a:r>
              <a:rPr lang="en-US" sz="2400" dirty="0" smtClean="0"/>
              <a:t>’</a:t>
            </a:r>
            <a:r>
              <a:rPr lang="uk-UA" sz="2400" dirty="0" err="1" smtClean="0"/>
              <a:t>єєса</a:t>
            </a:r>
            <a:r>
              <a:rPr lang="uk-UA" sz="2400" dirty="0" smtClean="0"/>
              <a:t> і Руссо</a:t>
            </a:r>
          </a:p>
        </p:txBody>
      </p:sp>
      <p:pic>
        <p:nvPicPr>
          <p:cNvPr id="7171" name="Содержимое 4" descr="coronatia.jpg"/>
          <p:cNvPicPr>
            <a:picLocks noGrp="1" noChangeAspect="1"/>
          </p:cNvPicPr>
          <p:nvPr>
            <p:ph sz="half" idx="1"/>
          </p:nvPr>
        </p:nvPicPr>
        <p:blipFill>
          <a:blip r:embed="rId3" cstate="print"/>
          <a:srcRect/>
          <a:stretch>
            <a:fillRect/>
          </a:stretch>
        </p:blipFill>
        <p:spPr>
          <a:xfrm>
            <a:off x="467544" y="1556792"/>
            <a:ext cx="4503737" cy="2628900"/>
          </a:xfrm>
        </p:spPr>
      </p:pic>
      <p:sp>
        <p:nvSpPr>
          <p:cNvPr id="4" name="Содержимое 3"/>
          <p:cNvSpPr>
            <a:spLocks noGrp="1"/>
          </p:cNvSpPr>
          <p:nvPr>
            <p:ph sz="half" idx="2"/>
          </p:nvPr>
        </p:nvSpPr>
        <p:spPr>
          <a:xfrm>
            <a:off x="827088" y="1700213"/>
            <a:ext cx="7921625" cy="4530725"/>
          </a:xfrm>
        </p:spPr>
        <p:txBody>
          <a:bodyPr>
            <a:normAutofit fontScale="92500"/>
          </a:bodyPr>
          <a:lstStyle/>
          <a:p>
            <a:pPr marL="4140000" lvl="4" eaLnBrk="1" hangingPunct="1">
              <a:defRPr/>
            </a:pPr>
            <a:r>
              <a:rPr lang="uk-UA" sz="2200" dirty="0" smtClean="0">
                <a:solidFill>
                  <a:srgbClr val="FF0000"/>
                </a:solidFill>
              </a:rPr>
              <a:t>Дискусія між прибічниками концепцій національного і народного суверенітету:</a:t>
            </a:r>
          </a:p>
          <a:p>
            <a:pPr marL="4140000" lvl="4" eaLnBrk="1" hangingPunct="1">
              <a:defRPr/>
            </a:pPr>
            <a:r>
              <a:rPr lang="uk-UA" dirty="0" smtClean="0">
                <a:solidFill>
                  <a:srgbClr val="002060"/>
                </a:solidFill>
              </a:rPr>
              <a:t>1. Народний суверенітет і невизначеність поняття народу:.</a:t>
            </a:r>
            <a:endParaRPr lang="en-US" dirty="0" smtClean="0">
              <a:solidFill>
                <a:srgbClr val="002060"/>
              </a:solidFill>
            </a:endParaRPr>
          </a:p>
          <a:p>
            <a:pPr marL="4140000" lvl="4" eaLnBrk="1" hangingPunct="1">
              <a:defRPr/>
            </a:pPr>
            <a:r>
              <a:rPr lang="uk-UA" dirty="0" smtClean="0"/>
              <a:t>а) народ як корпус виборців;</a:t>
            </a:r>
          </a:p>
          <a:p>
            <a:pPr marL="4140000" lvl="4" eaLnBrk="1" hangingPunct="1">
              <a:defRPr/>
            </a:pPr>
            <a:r>
              <a:rPr lang="uk-UA" dirty="0" smtClean="0"/>
              <a:t>б) народ як сукупність громадян і проблема недопустимості дискримінації.</a:t>
            </a:r>
          </a:p>
          <a:p>
            <a:pPr marL="0" lvl="4" eaLnBrk="1" hangingPunct="1">
              <a:buFont typeface="Wingdings" pitchFamily="2" charset="2"/>
              <a:buNone/>
              <a:defRPr/>
            </a:pPr>
            <a:r>
              <a:rPr lang="en-US" dirty="0" smtClean="0">
                <a:solidFill>
                  <a:srgbClr val="6849A7"/>
                </a:solidFill>
              </a:rPr>
              <a:t>2</a:t>
            </a:r>
            <a:r>
              <a:rPr lang="uk-UA" dirty="0" smtClean="0">
                <a:solidFill>
                  <a:srgbClr val="6849A7"/>
                </a:solidFill>
              </a:rPr>
              <a:t>. Національний суверенітет як самовизначення політичної нації.</a:t>
            </a:r>
          </a:p>
          <a:p>
            <a:pPr marL="0" lvl="4" eaLnBrk="1" hangingPunct="1">
              <a:buFont typeface="Wingdings" pitchFamily="2" charset="2"/>
              <a:buNone/>
              <a:defRPr/>
            </a:pPr>
            <a:r>
              <a:rPr lang="uk-UA" dirty="0" smtClean="0">
                <a:solidFill>
                  <a:srgbClr val="6849A7"/>
                </a:solidFill>
              </a:rPr>
              <a:t>суверенітету</a:t>
            </a:r>
            <a:r>
              <a:rPr lang="uk-UA" dirty="0" smtClean="0"/>
              <a:t>:</a:t>
            </a:r>
          </a:p>
          <a:p>
            <a:pPr marL="0" lvl="4" eaLnBrk="1" hangingPunct="1">
              <a:buFont typeface="Wingdings" pitchFamily="2" charset="2"/>
              <a:buNone/>
              <a:defRPr/>
            </a:pPr>
            <a:r>
              <a:rPr lang="uk-UA" dirty="0" smtClean="0"/>
              <a:t>а) політична інтеграція між етнічними, релігійними та іншими спільнотами;</a:t>
            </a:r>
          </a:p>
          <a:p>
            <a:pPr marL="0" lvl="4" eaLnBrk="1" hangingPunct="1">
              <a:buFont typeface="Wingdings" pitchFamily="2" charset="2"/>
              <a:buNone/>
              <a:defRPr/>
            </a:pPr>
            <a:r>
              <a:rPr lang="uk-UA" dirty="0" smtClean="0"/>
              <a:t>б) демократія як процес і узгодження та баланс інтересів  більшості і меншості</a:t>
            </a:r>
          </a:p>
        </p:txBody>
      </p:sp>
      <p:sp>
        <p:nvSpPr>
          <p:cNvPr id="7173" name="Дата 4"/>
          <p:cNvSpPr>
            <a:spLocks noGrp="1"/>
          </p:cNvSpPr>
          <p:nvPr>
            <p:ph type="dt" sz="quarter" idx="10"/>
          </p:nvPr>
        </p:nvSpPr>
        <p:spPr>
          <a:noFill/>
        </p:spPr>
        <p:txBody>
          <a:bodyPr/>
          <a:lstStyle/>
          <a:p>
            <a:fld id="{2E619860-EB16-4159-B300-0D30F7067D67}" type="datetime1">
              <a:rPr lang="uk-UA" smtClean="0"/>
              <a:t>05.09.2016</a:t>
            </a:fld>
            <a:endParaRPr lang="ru-RU" smtClean="0"/>
          </a:p>
        </p:txBody>
      </p:sp>
      <p:sp>
        <p:nvSpPr>
          <p:cNvPr id="7174" name="Номер слайда 5"/>
          <p:cNvSpPr>
            <a:spLocks noGrp="1"/>
          </p:cNvSpPr>
          <p:nvPr>
            <p:ph type="sldNum" sz="quarter" idx="12"/>
          </p:nvPr>
        </p:nvSpPr>
        <p:spPr>
          <a:noFill/>
        </p:spPr>
        <p:txBody>
          <a:bodyPr/>
          <a:lstStyle/>
          <a:p>
            <a:fld id="{95E19895-264A-4E8F-BB76-DB2B55F11A99}" type="slidenum">
              <a:rPr lang="ru-RU" smtClean="0"/>
              <a:pPr/>
              <a:t>17</a:t>
            </a:fld>
            <a:endParaRPr lang="ru-RU" smtClean="0"/>
          </a:p>
        </p:txBody>
      </p:sp>
      <p:sp>
        <p:nvSpPr>
          <p:cNvPr id="7175" name="Нижний колонтитул 6"/>
          <p:cNvSpPr>
            <a:spLocks noGrp="1"/>
          </p:cNvSpPr>
          <p:nvPr>
            <p:ph type="ftr" sz="quarter" idx="11"/>
          </p:nvPr>
        </p:nvSpPr>
        <p:spPr>
          <a:noFill/>
        </p:spPr>
        <p:txBody>
          <a:bodyPr/>
          <a:lstStyle/>
          <a:p>
            <a:r>
              <a:rPr lang="ru-RU" smtClean="0"/>
              <a:t>(с) М. Савчин Історія та основні ідеї конституціоналізму</a:t>
            </a:r>
            <a:endParaRPr lang="ru-RU"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uk-UA" sz="3200" dirty="0" smtClean="0"/>
              <a:t>Основні </a:t>
            </a:r>
            <a:r>
              <a:rPr lang="uk-UA" sz="3200" dirty="0" smtClean="0"/>
              <a:t>засновники сучасної доктрини суверенітету</a:t>
            </a:r>
            <a:r>
              <a:rPr lang="uk-UA" dirty="0" smtClean="0"/>
              <a:t> </a:t>
            </a:r>
            <a:endParaRPr lang="uk-UA" dirty="0"/>
          </a:p>
        </p:txBody>
      </p:sp>
      <p:pic>
        <p:nvPicPr>
          <p:cNvPr id="8195" name="Picture 2" descr="C:\Documents and Settings\User\Мои документы\Downloads\pictures\Jean-Bodin.jpg"/>
          <p:cNvPicPr>
            <a:picLocks noChangeAspect="1" noChangeArrowheads="1"/>
          </p:cNvPicPr>
          <p:nvPr/>
        </p:nvPicPr>
        <p:blipFill>
          <a:blip r:embed="rId2" cstate="print"/>
          <a:srcRect/>
          <a:stretch>
            <a:fillRect/>
          </a:stretch>
        </p:blipFill>
        <p:spPr bwMode="auto">
          <a:xfrm>
            <a:off x="395288" y="1628775"/>
            <a:ext cx="2376487" cy="2736850"/>
          </a:xfrm>
          <a:prstGeom prst="rect">
            <a:avLst/>
          </a:prstGeom>
          <a:noFill/>
          <a:ln w="9525">
            <a:noFill/>
            <a:miter lim="800000"/>
            <a:headEnd/>
            <a:tailEnd/>
          </a:ln>
        </p:spPr>
      </p:pic>
      <p:pic>
        <p:nvPicPr>
          <p:cNvPr id="8196" name="Picture 3" descr="C:\Documents and Settings\User\Мои документы\Downloads\pictures\JJ Rousseaux.jpg"/>
          <p:cNvPicPr>
            <a:picLocks noChangeAspect="1" noChangeArrowheads="1"/>
          </p:cNvPicPr>
          <p:nvPr/>
        </p:nvPicPr>
        <p:blipFill>
          <a:blip r:embed="rId3" cstate="print"/>
          <a:srcRect/>
          <a:stretch>
            <a:fillRect/>
          </a:stretch>
        </p:blipFill>
        <p:spPr bwMode="auto">
          <a:xfrm>
            <a:off x="1908175" y="3141663"/>
            <a:ext cx="2808288" cy="3382962"/>
          </a:xfrm>
          <a:prstGeom prst="rect">
            <a:avLst/>
          </a:prstGeom>
          <a:noFill/>
          <a:ln w="9525">
            <a:noFill/>
            <a:miter lim="800000"/>
            <a:headEnd/>
            <a:tailEnd/>
          </a:ln>
        </p:spPr>
      </p:pic>
      <p:pic>
        <p:nvPicPr>
          <p:cNvPr id="8197" name="Picture 5" descr="C:\Documents and Settings\User\Мои документы\Downloads\pictures\Mairet.jpg"/>
          <p:cNvPicPr>
            <a:picLocks noChangeAspect="1" noChangeArrowheads="1"/>
          </p:cNvPicPr>
          <p:nvPr/>
        </p:nvPicPr>
        <p:blipFill>
          <a:blip r:embed="rId4" cstate="print"/>
          <a:srcRect/>
          <a:stretch>
            <a:fillRect/>
          </a:stretch>
        </p:blipFill>
        <p:spPr bwMode="auto">
          <a:xfrm>
            <a:off x="6732588" y="1700213"/>
            <a:ext cx="2016125" cy="2949575"/>
          </a:xfrm>
          <a:prstGeom prst="rect">
            <a:avLst/>
          </a:prstGeom>
          <a:noFill/>
          <a:ln w="9525">
            <a:noFill/>
            <a:miter lim="800000"/>
            <a:headEnd/>
            <a:tailEnd/>
          </a:ln>
        </p:spPr>
      </p:pic>
      <p:pic>
        <p:nvPicPr>
          <p:cNvPr id="8198" name="Picture 6" descr="C:\Documents and Settings\User\Мои документы\Downloads\pictures\sieyes.jpg"/>
          <p:cNvPicPr>
            <a:picLocks noChangeAspect="1" noChangeArrowheads="1"/>
          </p:cNvPicPr>
          <p:nvPr/>
        </p:nvPicPr>
        <p:blipFill>
          <a:blip r:embed="rId5" cstate="print"/>
          <a:srcRect/>
          <a:stretch>
            <a:fillRect/>
          </a:stretch>
        </p:blipFill>
        <p:spPr bwMode="auto">
          <a:xfrm>
            <a:off x="4643438" y="3141663"/>
            <a:ext cx="1944687" cy="2930525"/>
          </a:xfrm>
          <a:prstGeom prst="rect">
            <a:avLst/>
          </a:prstGeom>
          <a:noFill/>
          <a:ln w="9525">
            <a:noFill/>
            <a:miter lim="800000"/>
            <a:headEnd/>
            <a:tailEnd/>
          </a:ln>
        </p:spPr>
      </p:pic>
      <p:sp>
        <p:nvSpPr>
          <p:cNvPr id="8" name="Прямоугольник 7"/>
          <p:cNvSpPr/>
          <p:nvPr/>
        </p:nvSpPr>
        <p:spPr>
          <a:xfrm>
            <a:off x="250825" y="4508500"/>
            <a:ext cx="2089150" cy="43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chemeClr val="accent6"/>
                </a:solidFill>
              </a:rPr>
              <a:t>Жан </a:t>
            </a:r>
            <a:r>
              <a:rPr lang="uk-UA" dirty="0" err="1">
                <a:solidFill>
                  <a:schemeClr val="accent6"/>
                </a:solidFill>
              </a:rPr>
              <a:t>Боден</a:t>
            </a:r>
            <a:endParaRPr lang="uk-UA" dirty="0">
              <a:solidFill>
                <a:schemeClr val="accent6"/>
              </a:solidFill>
            </a:endParaRPr>
          </a:p>
        </p:txBody>
      </p:sp>
      <p:sp>
        <p:nvSpPr>
          <p:cNvPr id="9" name="Прямоугольник 8"/>
          <p:cNvSpPr/>
          <p:nvPr/>
        </p:nvSpPr>
        <p:spPr>
          <a:xfrm>
            <a:off x="6732588" y="4868863"/>
            <a:ext cx="1943100"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err="1">
                <a:solidFill>
                  <a:schemeClr val="tx2">
                    <a:lumMod val="90000"/>
                    <a:lumOff val="10000"/>
                  </a:schemeClr>
                </a:solidFill>
              </a:rPr>
              <a:t>Жерар</a:t>
            </a:r>
            <a:r>
              <a:rPr lang="uk-UA" dirty="0">
                <a:solidFill>
                  <a:schemeClr val="tx2">
                    <a:lumMod val="90000"/>
                    <a:lumOff val="10000"/>
                  </a:schemeClr>
                </a:solidFill>
              </a:rPr>
              <a:t> Мере</a:t>
            </a:r>
          </a:p>
        </p:txBody>
      </p:sp>
      <p:sp>
        <p:nvSpPr>
          <p:cNvPr id="8201" name="Дата 9"/>
          <p:cNvSpPr>
            <a:spLocks noGrp="1"/>
          </p:cNvSpPr>
          <p:nvPr>
            <p:ph type="dt" sz="quarter" idx="10"/>
          </p:nvPr>
        </p:nvSpPr>
        <p:spPr>
          <a:noFill/>
        </p:spPr>
        <p:txBody>
          <a:bodyPr/>
          <a:lstStyle/>
          <a:p>
            <a:fld id="{70018194-7A45-4721-8BA3-4AB4EBC4AC4F}" type="datetime1">
              <a:rPr lang="uk-UA" smtClean="0"/>
              <a:t>05.09.2016</a:t>
            </a:fld>
            <a:endParaRPr lang="ru-RU" smtClean="0"/>
          </a:p>
        </p:txBody>
      </p:sp>
      <p:sp>
        <p:nvSpPr>
          <p:cNvPr id="8202" name="Номер слайда 10"/>
          <p:cNvSpPr>
            <a:spLocks noGrp="1"/>
          </p:cNvSpPr>
          <p:nvPr>
            <p:ph type="sldNum" sz="quarter" idx="12"/>
          </p:nvPr>
        </p:nvSpPr>
        <p:spPr>
          <a:noFill/>
        </p:spPr>
        <p:txBody>
          <a:bodyPr/>
          <a:lstStyle/>
          <a:p>
            <a:fld id="{39562EDB-33A7-421E-9FF3-6460939F12D4}" type="slidenum">
              <a:rPr lang="ru-RU" smtClean="0"/>
              <a:pPr/>
              <a:t>18</a:t>
            </a:fld>
            <a:endParaRPr lang="ru-RU" smtClean="0"/>
          </a:p>
        </p:txBody>
      </p:sp>
      <p:sp>
        <p:nvSpPr>
          <p:cNvPr id="8203" name="Нижний колонтитул 11"/>
          <p:cNvSpPr>
            <a:spLocks noGrp="1"/>
          </p:cNvSpPr>
          <p:nvPr>
            <p:ph type="ftr" sz="quarter" idx="11"/>
          </p:nvPr>
        </p:nvSpPr>
        <p:spPr>
          <a:noFill/>
        </p:spPr>
        <p:txBody>
          <a:bodyPr/>
          <a:lstStyle/>
          <a:p>
            <a:r>
              <a:rPr lang="ru-RU" smtClean="0"/>
              <a:t>(с) М. Савчин Історія та основні ідеї конституціоналізму</a:t>
            </a:r>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2987824" y="1484784"/>
            <a:ext cx="5915000" cy="4896544"/>
          </a:xfrm>
        </p:spPr>
        <p:txBody>
          <a:bodyPr>
            <a:normAutofit fontScale="77500" lnSpcReduction="20000"/>
          </a:bodyPr>
          <a:lstStyle/>
          <a:p>
            <a:pPr>
              <a:defRPr/>
            </a:pPr>
            <a:endParaRPr lang="uk-UA" dirty="0" smtClean="0"/>
          </a:p>
          <a:p>
            <a:pPr>
              <a:buFont typeface="Wingdings" pitchFamily="2" charset="2"/>
              <a:buNone/>
              <a:defRPr/>
            </a:pPr>
            <a:r>
              <a:rPr lang="uk-UA" dirty="0" smtClean="0"/>
              <a:t>Якщо благо та інтереси кожного будуть оцінюватися однаково і якщо будь-яка доросла людина є найкращим суддею власного блага чи інтересу, тоді кожна доросла людина чи член будь-якої асоціації достатньо добре, загалом і в цілому, підготовлений для участі в розробці зобов'язальних колективних рішень, які стосуються його благ та інтересів, тобто для того, щоб бути повнокровним громадянином демосу. Коли ухвалюються зобов'язальні рішення, то вимоги громадян до закону, правилам чи політики, що ухвалюється, мають вважатися обґрунтованими, і обґрунтованими рівною мірою.</a:t>
            </a:r>
            <a:endParaRPr lang="uk-UA" dirty="0"/>
          </a:p>
        </p:txBody>
      </p:sp>
      <p:sp>
        <p:nvSpPr>
          <p:cNvPr id="3" name="Заголовок 2"/>
          <p:cNvSpPr>
            <a:spLocks noGrp="1"/>
          </p:cNvSpPr>
          <p:nvPr>
            <p:ph type="title"/>
          </p:nvPr>
        </p:nvSpPr>
        <p:spPr/>
        <p:txBody>
          <a:bodyPr>
            <a:normAutofit fontScale="90000"/>
          </a:bodyPr>
          <a:lstStyle/>
          <a:p>
            <a:pPr>
              <a:defRPr/>
            </a:pPr>
            <a:r>
              <a:rPr lang="uk-UA" dirty="0" smtClean="0">
                <a:solidFill>
                  <a:srgbClr val="FF0000"/>
                </a:solidFill>
              </a:rPr>
              <a:t>Роберт Даль. Демократія та її критики</a:t>
            </a:r>
            <a:endParaRPr lang="uk-UA" dirty="0">
              <a:solidFill>
                <a:srgbClr val="FF0000"/>
              </a:solidFill>
            </a:endParaRPr>
          </a:p>
        </p:txBody>
      </p:sp>
      <p:sp>
        <p:nvSpPr>
          <p:cNvPr id="11268" name="Дата 3"/>
          <p:cNvSpPr>
            <a:spLocks noGrp="1"/>
          </p:cNvSpPr>
          <p:nvPr>
            <p:ph type="dt" sz="quarter" idx="10"/>
          </p:nvPr>
        </p:nvSpPr>
        <p:spPr>
          <a:xfrm>
            <a:off x="5791200" y="6203950"/>
            <a:ext cx="2590800" cy="384175"/>
          </a:xfrm>
          <a:noFill/>
        </p:spPr>
        <p:txBody>
          <a:bodyPr/>
          <a:lstStyle/>
          <a:p>
            <a:fld id="{C9923BF4-FFB5-4AA9-A12D-3FDEB535A059}" type="datetime1">
              <a:rPr lang="uk-UA" smtClean="0"/>
              <a:t>05.09.2016</a:t>
            </a:fld>
            <a:endParaRPr lang="ru-RU" smtClean="0"/>
          </a:p>
        </p:txBody>
      </p:sp>
      <p:sp>
        <p:nvSpPr>
          <p:cNvPr id="11269" name="Номер слайда 4"/>
          <p:cNvSpPr>
            <a:spLocks noGrp="1"/>
          </p:cNvSpPr>
          <p:nvPr>
            <p:ph type="sldNum" sz="quarter" idx="12"/>
          </p:nvPr>
        </p:nvSpPr>
        <p:spPr>
          <a:xfrm>
            <a:off x="8410575" y="6181725"/>
            <a:ext cx="609600" cy="457200"/>
          </a:xfrm>
          <a:noFill/>
        </p:spPr>
        <p:txBody>
          <a:bodyPr/>
          <a:lstStyle/>
          <a:p>
            <a:fld id="{C5BE84A8-2D74-477A-88BE-AF27BA2856C1}" type="slidenum">
              <a:rPr lang="ru-RU" smtClean="0"/>
              <a:pPr/>
              <a:t>19</a:t>
            </a:fld>
            <a:endParaRPr lang="ru-RU" smtClean="0"/>
          </a:p>
        </p:txBody>
      </p:sp>
      <p:sp>
        <p:nvSpPr>
          <p:cNvPr id="11270" name="Нижний колонтитул 5"/>
          <p:cNvSpPr>
            <a:spLocks noGrp="1"/>
          </p:cNvSpPr>
          <p:nvPr>
            <p:ph type="ftr" sz="quarter" idx="11"/>
          </p:nvPr>
        </p:nvSpPr>
        <p:spPr>
          <a:xfrm>
            <a:off x="2133600" y="6203950"/>
            <a:ext cx="3581400" cy="384175"/>
          </a:xfrm>
          <a:noFill/>
        </p:spPr>
        <p:txBody>
          <a:bodyPr/>
          <a:lstStyle/>
          <a:p>
            <a:r>
              <a:rPr lang="ru-RU" smtClean="0"/>
              <a:t>(с) М. Савчин Історія та основні ідеї конституціоналізму</a:t>
            </a:r>
            <a:endParaRPr lang="ru-RU" smtClean="0"/>
          </a:p>
        </p:txBody>
      </p:sp>
      <p:pic>
        <p:nvPicPr>
          <p:cNvPr id="7" name="Picture 3" descr="C:\Users\Misha\Documents\Law_School\Law_School_2014\presentation's\images\dahl.jpg"/>
          <p:cNvPicPr>
            <a:picLocks noChangeAspect="1" noChangeArrowheads="1"/>
          </p:cNvPicPr>
          <p:nvPr/>
        </p:nvPicPr>
        <p:blipFill>
          <a:blip r:embed="rId3" cstate="print"/>
          <a:srcRect/>
          <a:stretch>
            <a:fillRect/>
          </a:stretch>
        </p:blipFill>
        <p:spPr bwMode="auto">
          <a:xfrm>
            <a:off x="362906" y="1975204"/>
            <a:ext cx="2552910" cy="33980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40000" r="-40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a:buNone/>
            </a:pPr>
            <a:endParaRPr lang="uk-UA" dirty="0" smtClean="0"/>
          </a:p>
          <a:p>
            <a:pPr>
              <a:buNone/>
            </a:pPr>
            <a:r>
              <a:rPr lang="uk-UA" dirty="0" smtClean="0"/>
              <a:t>1. Поняття та структура конституціоналізму.</a:t>
            </a:r>
          </a:p>
          <a:p>
            <a:pPr>
              <a:buNone/>
            </a:pPr>
            <a:r>
              <a:rPr lang="uk-UA" dirty="0" smtClean="0"/>
              <a:t>2. Зародження традиції верховенства права та лібералізму: від </a:t>
            </a:r>
            <a:r>
              <a:rPr lang="en-US" dirty="0" smtClean="0"/>
              <a:t>Magna Charta </a:t>
            </a:r>
            <a:r>
              <a:rPr lang="ru-RU" dirty="0" smtClean="0"/>
              <a:t>до </a:t>
            </a:r>
            <a:r>
              <a:rPr lang="uk-UA" dirty="0" smtClean="0"/>
              <a:t>Славної революції</a:t>
            </a:r>
          </a:p>
          <a:p>
            <a:pPr>
              <a:buNone/>
            </a:pPr>
            <a:r>
              <a:rPr lang="uk-UA" dirty="0" smtClean="0"/>
              <a:t>3</a:t>
            </a:r>
            <a:r>
              <a:rPr lang="uk-UA" dirty="0" smtClean="0"/>
              <a:t>. Від демістифікації тіла короля до ідеї суверенітету: </a:t>
            </a:r>
            <a:br>
              <a:rPr lang="uk-UA" dirty="0" smtClean="0"/>
            </a:br>
            <a:r>
              <a:rPr lang="uk-UA" dirty="0" smtClean="0"/>
              <a:t>тіло короля, Франція та Московія (епоха Смути).</a:t>
            </a:r>
          </a:p>
          <a:p>
            <a:pPr>
              <a:buNone/>
            </a:pPr>
            <a:r>
              <a:rPr lang="uk-UA" dirty="0" smtClean="0"/>
              <a:t>4</a:t>
            </a:r>
            <a:r>
              <a:rPr lang="uk-UA" dirty="0" smtClean="0"/>
              <a:t>. Утвердження ідеї прав людини: </a:t>
            </a:r>
            <a:r>
              <a:rPr lang="uk-UA" dirty="0" err="1" smtClean="0"/>
              <a:t>Гуго</a:t>
            </a:r>
            <a:r>
              <a:rPr lang="uk-UA" dirty="0" smtClean="0"/>
              <a:t> </a:t>
            </a:r>
            <a:r>
              <a:rPr lang="uk-UA" dirty="0" err="1" smtClean="0"/>
              <a:t>Гроцій</a:t>
            </a:r>
            <a:r>
              <a:rPr lang="uk-UA" dirty="0" smtClean="0"/>
              <a:t>,</a:t>
            </a:r>
            <a:r>
              <a:rPr lang="en-US" dirty="0" smtClean="0"/>
              <a:t> </a:t>
            </a:r>
            <a:r>
              <a:rPr lang="uk-UA" dirty="0" smtClean="0"/>
              <a:t>Біль про права людини та універсалізм прав людини.</a:t>
            </a:r>
          </a:p>
          <a:p>
            <a:pPr>
              <a:buNone/>
            </a:pPr>
            <a:r>
              <a:rPr lang="uk-UA" dirty="0" smtClean="0"/>
              <a:t>5</a:t>
            </a:r>
            <a:r>
              <a:rPr lang="uk-UA" dirty="0" smtClean="0"/>
              <a:t>. Народний суверенітет та представницька демократія: дискусія С</a:t>
            </a:r>
            <a:r>
              <a:rPr lang="en-US" dirty="0" smtClean="0"/>
              <a:t>’</a:t>
            </a:r>
            <a:r>
              <a:rPr lang="uk-UA" dirty="0" err="1" smtClean="0"/>
              <a:t>єєса</a:t>
            </a:r>
            <a:r>
              <a:rPr lang="uk-UA" dirty="0" smtClean="0"/>
              <a:t> і Руссо.</a:t>
            </a:r>
          </a:p>
          <a:p>
            <a:pPr>
              <a:buNone/>
            </a:pPr>
            <a:r>
              <a:rPr lang="uk-UA" dirty="0" smtClean="0"/>
              <a:t>6</a:t>
            </a:r>
            <a:r>
              <a:rPr lang="uk-UA" dirty="0" smtClean="0"/>
              <a:t>. Парламентаризм та </a:t>
            </a:r>
            <a:r>
              <a:rPr lang="uk-UA" dirty="0" err="1" smtClean="0"/>
              <a:t>юдикатура</a:t>
            </a:r>
            <a:r>
              <a:rPr lang="uk-UA" dirty="0" smtClean="0"/>
              <a:t>: Федераліст та американська система</a:t>
            </a:r>
          </a:p>
          <a:p>
            <a:pPr>
              <a:buNone/>
            </a:pPr>
            <a:r>
              <a:rPr lang="uk-UA" dirty="0" smtClean="0"/>
              <a:t>7. Криза ліберальної демократії та Карл </a:t>
            </a:r>
            <a:r>
              <a:rPr lang="uk-UA" dirty="0" err="1" smtClean="0"/>
              <a:t>Шмітт</a:t>
            </a:r>
            <a:r>
              <a:rPr lang="uk-UA" dirty="0" smtClean="0"/>
              <a:t>.</a:t>
            </a:r>
          </a:p>
          <a:p>
            <a:pPr>
              <a:buNone/>
            </a:pPr>
            <a:r>
              <a:rPr lang="uk-UA" dirty="0" smtClean="0"/>
              <a:t>8. Перехідні державні системи і конституціоналізм.</a:t>
            </a:r>
          </a:p>
          <a:p>
            <a:pPr>
              <a:buNone/>
            </a:pPr>
            <a:r>
              <a:rPr lang="uk-UA" dirty="0" smtClean="0"/>
              <a:t>9. Сучасні тенденції конституціоналізму: </a:t>
            </a:r>
            <a:r>
              <a:rPr lang="uk-UA" dirty="0" err="1" smtClean="0"/>
              <a:t>супранаціоналізм</a:t>
            </a:r>
            <a:r>
              <a:rPr lang="uk-UA" dirty="0" smtClean="0"/>
              <a:t> та конституційний патріотизм</a:t>
            </a:r>
            <a:endParaRPr lang="uk-UA" dirty="0"/>
          </a:p>
        </p:txBody>
      </p:sp>
      <p:sp>
        <p:nvSpPr>
          <p:cNvPr id="3" name="Заголовок 2"/>
          <p:cNvSpPr>
            <a:spLocks noGrp="1"/>
          </p:cNvSpPr>
          <p:nvPr>
            <p:ph type="title"/>
          </p:nvPr>
        </p:nvSpPr>
        <p:spPr/>
        <p:txBody>
          <a:bodyPr>
            <a:normAutofit fontScale="90000"/>
          </a:bodyPr>
          <a:lstStyle/>
          <a:p>
            <a:r>
              <a:rPr lang="uk-UA" dirty="0" smtClean="0"/>
              <a:t>Історія та основні ідеї конституціоналізму</a:t>
            </a:r>
            <a:endParaRPr lang="uk-UA" dirty="0"/>
          </a:p>
        </p:txBody>
      </p:sp>
      <p:sp>
        <p:nvSpPr>
          <p:cNvPr id="4" name="Дата 3"/>
          <p:cNvSpPr>
            <a:spLocks noGrp="1"/>
          </p:cNvSpPr>
          <p:nvPr>
            <p:ph type="dt" sz="half" idx="10"/>
          </p:nvPr>
        </p:nvSpPr>
        <p:spPr/>
        <p:txBody>
          <a:bodyPr/>
          <a:lstStyle/>
          <a:p>
            <a:fld id="{66B27D90-62C3-4EB8-9F37-2989D39920BE}"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l="-5000" r="-5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116024"/>
          </a:xfrm>
        </p:spPr>
        <p:txBody>
          <a:bodyPr>
            <a:normAutofit fontScale="85000" lnSpcReduction="20000"/>
          </a:bodyPr>
          <a:lstStyle/>
          <a:p>
            <a:pPr>
              <a:buNone/>
            </a:pPr>
            <a:endParaRPr lang="uk-UA" dirty="0" smtClean="0"/>
          </a:p>
          <a:p>
            <a:pPr>
              <a:buNone/>
            </a:pPr>
            <a:r>
              <a:rPr lang="uk-UA" dirty="0" smtClean="0">
                <a:solidFill>
                  <a:srgbClr val="002060"/>
                </a:solidFill>
              </a:rPr>
              <a:t>Щоб </a:t>
            </a:r>
            <a:r>
              <a:rPr lang="uk-UA" dirty="0" smtClean="0">
                <a:solidFill>
                  <a:srgbClr val="002060"/>
                </a:solidFill>
              </a:rPr>
              <a:t>закласти міцний фундамент під інститут </a:t>
            </a:r>
            <a:r>
              <a:rPr lang="uk-UA" dirty="0" smtClean="0">
                <a:solidFill>
                  <a:srgbClr val="002060"/>
                </a:solidFill>
              </a:rPr>
              <a:t>розділених </a:t>
            </a:r>
            <a:r>
              <a:rPr lang="uk-UA" dirty="0" smtClean="0">
                <a:solidFill>
                  <a:srgbClr val="002060"/>
                </a:solidFill>
              </a:rPr>
              <a:t>і автономних гілок влади, що певною мірою повсюдно вважають найважливішою умовою для збереження свободи, очевидно, потрібно, щоб кожна влада </a:t>
            </a:r>
            <a:r>
              <a:rPr lang="uk-UA" dirty="0" smtClean="0">
                <a:solidFill>
                  <a:srgbClr val="002060"/>
                </a:solidFill>
              </a:rPr>
              <a:t>була наділена власною волею </a:t>
            </a:r>
            <a:r>
              <a:rPr lang="uk-UA" dirty="0" smtClean="0">
                <a:solidFill>
                  <a:srgbClr val="002060"/>
                </a:solidFill>
              </a:rPr>
              <a:t>і, </a:t>
            </a:r>
            <a:r>
              <a:rPr lang="uk-UA" dirty="0" smtClean="0">
                <a:solidFill>
                  <a:srgbClr val="002060"/>
                </a:solidFill>
              </a:rPr>
              <a:t>відповідно, </a:t>
            </a:r>
            <a:r>
              <a:rPr lang="uk-UA" dirty="0" smtClean="0">
                <a:solidFill>
                  <a:srgbClr val="002060"/>
                </a:solidFill>
              </a:rPr>
              <a:t>будувалася на такій основі, коли </a:t>
            </a:r>
            <a:r>
              <a:rPr lang="uk-UA" dirty="0" smtClean="0">
                <a:solidFill>
                  <a:srgbClr val="002060"/>
                </a:solidFill>
              </a:rPr>
              <a:t>посадові особи, що </a:t>
            </a:r>
            <a:r>
              <a:rPr lang="uk-UA" dirty="0" smtClean="0">
                <a:solidFill>
                  <a:srgbClr val="002060"/>
                </a:solidFill>
              </a:rPr>
              <a:t>представляють </a:t>
            </a:r>
            <a:r>
              <a:rPr lang="uk-UA" dirty="0" smtClean="0">
                <a:solidFill>
                  <a:srgbClr val="002060"/>
                </a:solidFill>
              </a:rPr>
              <a:t>її, мають </a:t>
            </a:r>
            <a:r>
              <a:rPr lang="uk-UA" dirty="0" smtClean="0">
                <a:solidFill>
                  <a:srgbClr val="002060"/>
                </a:solidFill>
              </a:rPr>
              <a:t>як якнайменше стосунку до призначення посадових осіб на службі іншої. При строгому дотриманні даного принципу необхідно, щоб всі призначення на вищі посади у виконавчих, законодавчих і судових органах виходили з першоджерела влади - від народу і </a:t>
            </a:r>
            <a:r>
              <a:rPr lang="uk-UA" dirty="0" smtClean="0">
                <a:solidFill>
                  <a:srgbClr val="002060"/>
                </a:solidFill>
              </a:rPr>
              <a:t>не йшли по сполученим </a:t>
            </a:r>
            <a:r>
              <a:rPr lang="uk-UA" dirty="0" smtClean="0">
                <a:solidFill>
                  <a:srgbClr val="002060"/>
                </a:solidFill>
              </a:rPr>
              <a:t>між собою каналами</a:t>
            </a:r>
            <a:r>
              <a:rPr lang="uk-UA" dirty="0" smtClean="0">
                <a:solidFill>
                  <a:srgbClr val="002060"/>
                </a:solidFill>
              </a:rPr>
              <a:t>.</a:t>
            </a:r>
          </a:p>
          <a:p>
            <a:pPr>
              <a:buNone/>
            </a:pPr>
            <a:endParaRPr lang="uk-UA" dirty="0" smtClean="0"/>
          </a:p>
          <a:p>
            <a:pPr algn="r">
              <a:buNone/>
            </a:pPr>
            <a:r>
              <a:rPr lang="uk-UA" dirty="0" smtClean="0"/>
              <a:t>Федераліст, лист № 51</a:t>
            </a:r>
            <a:endParaRPr lang="uk-UA" dirty="0"/>
          </a:p>
        </p:txBody>
      </p:sp>
      <p:sp>
        <p:nvSpPr>
          <p:cNvPr id="3" name="Заголовок 2"/>
          <p:cNvSpPr>
            <a:spLocks noGrp="1"/>
          </p:cNvSpPr>
          <p:nvPr>
            <p:ph type="title"/>
          </p:nvPr>
        </p:nvSpPr>
        <p:spPr/>
        <p:txBody>
          <a:bodyPr>
            <a:normAutofit fontScale="90000"/>
          </a:bodyPr>
          <a:lstStyle/>
          <a:p>
            <a:r>
              <a:rPr lang="uk-UA" sz="3600" dirty="0" smtClean="0">
                <a:solidFill>
                  <a:schemeClr val="tx1"/>
                </a:solidFill>
              </a:rPr>
              <a:t>6. Парламентаризм та </a:t>
            </a:r>
            <a:r>
              <a:rPr lang="uk-UA" sz="3600" dirty="0" err="1" smtClean="0">
                <a:solidFill>
                  <a:schemeClr val="tx1"/>
                </a:solidFill>
              </a:rPr>
              <a:t>юдикатура</a:t>
            </a:r>
            <a:r>
              <a:rPr lang="uk-UA" sz="3600" dirty="0" smtClean="0">
                <a:solidFill>
                  <a:schemeClr val="tx1"/>
                </a:solidFill>
              </a:rPr>
              <a:t>: Федераліст та американська </a:t>
            </a:r>
            <a:r>
              <a:rPr lang="uk-UA" sz="3600" dirty="0" smtClean="0">
                <a:solidFill>
                  <a:schemeClr val="tx1"/>
                </a:solidFill>
              </a:rPr>
              <a:t>система</a:t>
            </a:r>
            <a:endParaRPr lang="uk-UA" dirty="0">
              <a:solidFill>
                <a:schemeClr val="tx1"/>
              </a:solidFill>
            </a:endParaRPr>
          </a:p>
        </p:txBody>
      </p:sp>
      <p:sp>
        <p:nvSpPr>
          <p:cNvPr id="4" name="Дата 3"/>
          <p:cNvSpPr>
            <a:spLocks noGrp="1"/>
          </p:cNvSpPr>
          <p:nvPr>
            <p:ph type="dt" sz="half" idx="10"/>
          </p:nvPr>
        </p:nvSpPr>
        <p:spPr/>
        <p:txBody>
          <a:bodyPr/>
          <a:lstStyle/>
          <a:p>
            <a:fld id="{A58A0A44-2013-44B1-9F91-A058FB9E516F}"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Законодавство </a:t>
            </a:r>
            <a:r>
              <a:rPr lang="uk-UA" dirty="0" smtClean="0"/>
              <a:t>у світлі верховенства права за А.</a:t>
            </a:r>
            <a:r>
              <a:rPr lang="uk-UA" dirty="0" err="1" smtClean="0"/>
              <a:t>Дайсі</a:t>
            </a:r>
            <a:endParaRPr lang="uk-UA" dirty="0"/>
          </a:p>
        </p:txBody>
      </p:sp>
      <p:sp>
        <p:nvSpPr>
          <p:cNvPr id="3" name="Дата 2"/>
          <p:cNvSpPr>
            <a:spLocks noGrp="1"/>
          </p:cNvSpPr>
          <p:nvPr>
            <p:ph type="dt" sz="half" idx="10"/>
          </p:nvPr>
        </p:nvSpPr>
        <p:spPr/>
        <p:txBody>
          <a:bodyPr/>
          <a:lstStyle/>
          <a:p>
            <a:fld id="{08B16FAE-D18C-4329-982F-FD0CD7831C87}" type="datetime1">
              <a:rPr lang="uk-UA" smtClean="0"/>
              <a:t>05.09.2016</a:t>
            </a:fld>
            <a:endParaRPr lang="ru-RU"/>
          </a:p>
        </p:txBody>
      </p:sp>
      <p:sp>
        <p:nvSpPr>
          <p:cNvPr id="4" name="Нижний колонтитул 3"/>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pic>
        <p:nvPicPr>
          <p:cNvPr id="8" name="Содержимое 7" descr="Albert_Venn_Dicey.jpg"/>
          <p:cNvPicPr>
            <a:picLocks noGrp="1" noChangeAspect="1"/>
          </p:cNvPicPr>
          <p:nvPr>
            <p:ph sz="quarter" idx="1"/>
          </p:nvPr>
        </p:nvPicPr>
        <p:blipFill>
          <a:blip r:embed="rId3" cstate="print"/>
          <a:stretch>
            <a:fillRect/>
          </a:stretch>
        </p:blipFill>
        <p:spPr>
          <a:xfrm>
            <a:off x="395536" y="2132856"/>
            <a:ext cx="3034417" cy="4032448"/>
          </a:xfrm>
        </p:spPr>
      </p:pic>
      <p:sp>
        <p:nvSpPr>
          <p:cNvPr id="7" name="Содержимое 6"/>
          <p:cNvSpPr>
            <a:spLocks noGrp="1"/>
          </p:cNvSpPr>
          <p:nvPr>
            <p:ph sz="quarter" idx="2"/>
          </p:nvPr>
        </p:nvSpPr>
        <p:spPr>
          <a:xfrm>
            <a:off x="3779912" y="1447800"/>
            <a:ext cx="4903078" cy="4861520"/>
          </a:xfrm>
        </p:spPr>
        <p:txBody>
          <a:bodyPr>
            <a:normAutofit fontScale="92500" lnSpcReduction="10000"/>
          </a:bodyPr>
          <a:lstStyle/>
          <a:p>
            <a:pPr>
              <a:spcBef>
                <a:spcPts val="600"/>
              </a:spcBef>
              <a:spcAft>
                <a:spcPts val="600"/>
              </a:spcAft>
              <a:buNone/>
            </a:pPr>
            <a:endParaRPr lang="uk-UA" dirty="0" smtClean="0"/>
          </a:p>
          <a:p>
            <a:pPr>
              <a:spcBef>
                <a:spcPts val="600"/>
              </a:spcBef>
              <a:spcAft>
                <a:spcPts val="600"/>
              </a:spcAft>
              <a:buNone/>
            </a:pPr>
            <a:r>
              <a:rPr lang="uk-UA" dirty="0" smtClean="0"/>
              <a:t>1</a:t>
            </a:r>
            <a:r>
              <a:rPr lang="uk-UA" dirty="0" smtClean="0"/>
              <a:t>) Відсутність в уряду довільних повноважень карати громадян чи вчиняти дії, спрямовані проти життя і власності;</a:t>
            </a:r>
          </a:p>
          <a:p>
            <a:pPr>
              <a:spcBef>
                <a:spcPts val="600"/>
              </a:spcBef>
              <a:spcAft>
                <a:spcPts val="600"/>
              </a:spcAft>
              <a:buNone/>
            </a:pPr>
            <a:r>
              <a:rPr lang="uk-UA" dirty="0" smtClean="0"/>
              <a:t>2) Підпорядкування будь-якої людини, незалежно від її стану і положення, загальному закону країни та судам загальної юрисдикції;</a:t>
            </a:r>
          </a:p>
          <a:p>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 у світлі верховенства права за А.</a:t>
            </a:r>
            <a:r>
              <a:rPr lang="uk-UA" dirty="0" err="1" smtClean="0"/>
              <a:t>Дайсі</a:t>
            </a:r>
            <a:endParaRPr lang="uk-UA" dirty="0"/>
          </a:p>
        </p:txBody>
      </p:sp>
      <p:sp>
        <p:nvSpPr>
          <p:cNvPr id="3" name="Содержимое 2"/>
          <p:cNvSpPr>
            <a:spLocks noGrp="1"/>
          </p:cNvSpPr>
          <p:nvPr>
            <p:ph sz="quarter" idx="1"/>
          </p:nvPr>
        </p:nvSpPr>
        <p:spPr/>
        <p:txBody>
          <a:bodyPr>
            <a:normAutofit/>
          </a:bodyPr>
          <a:lstStyle/>
          <a:p>
            <a:pPr>
              <a:buNone/>
            </a:pPr>
            <a:endParaRPr lang="uk-UA" dirty="0" smtClean="0"/>
          </a:p>
          <a:p>
            <a:pPr>
              <a:spcBef>
                <a:spcPts val="600"/>
              </a:spcBef>
              <a:spcAft>
                <a:spcPts val="600"/>
              </a:spcAft>
              <a:buNone/>
            </a:pPr>
            <a:r>
              <a:rPr lang="uk-UA" dirty="0" smtClean="0"/>
              <a:t>3) Панування духу законності в англійських інститутах завдяки тому, що загальні принципи англійської конституції є результатом судових рішень… в той час як в багатьох зарубіжних конституціях  гарантії особистих прав випивають із загальних (абстрактних)  принципів конституції.</a:t>
            </a:r>
            <a:endParaRPr lang="uk-UA" dirty="0"/>
          </a:p>
        </p:txBody>
      </p:sp>
      <p:sp>
        <p:nvSpPr>
          <p:cNvPr id="4" name="Дата 3"/>
          <p:cNvSpPr>
            <a:spLocks noGrp="1"/>
          </p:cNvSpPr>
          <p:nvPr>
            <p:ph type="dt" sz="half" idx="10"/>
          </p:nvPr>
        </p:nvSpPr>
        <p:spPr/>
        <p:txBody>
          <a:bodyPr/>
          <a:lstStyle/>
          <a:p>
            <a:fld id="{81AA73AC-2112-4A3A-A332-6D84E0E84EBB}"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22</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l="-13000" r="-13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a:spcAft>
                <a:spcPts val="600"/>
              </a:spcAft>
              <a:buNone/>
            </a:pPr>
            <a:endParaRPr lang="uk-UA" dirty="0" smtClean="0"/>
          </a:p>
          <a:p>
            <a:pPr>
              <a:spcAft>
                <a:spcPts val="600"/>
              </a:spcAft>
              <a:buNone/>
            </a:pPr>
            <a:r>
              <a:rPr lang="uk-UA" dirty="0" smtClean="0"/>
              <a:t>Процесуальна теорія (</a:t>
            </a:r>
            <a:r>
              <a:rPr lang="uk-UA" dirty="0" err="1" smtClean="0"/>
              <a:t>Дж.Г</a:t>
            </a:r>
            <a:r>
              <a:rPr lang="uk-UA" dirty="0" smtClean="0"/>
              <a:t>. </a:t>
            </a:r>
            <a:r>
              <a:rPr lang="uk-UA" dirty="0" err="1" smtClean="0"/>
              <a:t>Елай</a:t>
            </a:r>
            <a:r>
              <a:rPr lang="uk-UA" dirty="0" smtClean="0"/>
              <a:t>, Л.Г. </a:t>
            </a:r>
            <a:r>
              <a:rPr lang="uk-UA" dirty="0" err="1" smtClean="0"/>
              <a:t>Трайб</a:t>
            </a:r>
            <a:r>
              <a:rPr lang="uk-UA" dirty="0" smtClean="0"/>
              <a:t>) спирається на ідею інтерпретації конституції судовими установами</a:t>
            </a:r>
          </a:p>
          <a:p>
            <a:pPr>
              <a:spcAft>
                <a:spcPts val="600"/>
              </a:spcAft>
              <a:buNone/>
            </a:pPr>
            <a:r>
              <a:rPr lang="uk-UA" dirty="0" smtClean="0"/>
              <a:t>Теорія прав людини (Р. </a:t>
            </a:r>
            <a:r>
              <a:rPr lang="uk-UA" dirty="0" err="1" smtClean="0"/>
              <a:t>Дворкін</a:t>
            </a:r>
            <a:r>
              <a:rPr lang="uk-UA" dirty="0" smtClean="0"/>
              <a:t>, Г.Р. </a:t>
            </a:r>
            <a:r>
              <a:rPr lang="uk-UA" dirty="0" err="1" smtClean="0"/>
              <a:t>Монаган</a:t>
            </a:r>
            <a:r>
              <a:rPr lang="uk-UA" dirty="0" smtClean="0"/>
              <a:t>) ґрунтується на припущенні, що конституція захищає основні права і свободи від необдуманих рішень більшості, які можуть бути мінливими та упередженими. </a:t>
            </a:r>
          </a:p>
          <a:p>
            <a:pPr>
              <a:spcAft>
                <a:spcPts val="600"/>
              </a:spcAft>
              <a:buNone/>
            </a:pPr>
            <a:r>
              <a:rPr lang="uk-UA" dirty="0" smtClean="0"/>
              <a:t>Теорія «дуалістичного конституціоналізму» (Б. Акерман) виходить із ідей про те, що конституція встановила демократичне правління, яке обмежене власне конституцією. </a:t>
            </a:r>
            <a:endParaRPr lang="uk-UA" dirty="0"/>
          </a:p>
        </p:txBody>
      </p:sp>
      <p:sp>
        <p:nvSpPr>
          <p:cNvPr id="3" name="Заголовок 2"/>
          <p:cNvSpPr>
            <a:spLocks noGrp="1"/>
          </p:cNvSpPr>
          <p:nvPr>
            <p:ph type="title"/>
          </p:nvPr>
        </p:nvSpPr>
        <p:spPr/>
        <p:txBody>
          <a:bodyPr>
            <a:normAutofit fontScale="90000"/>
          </a:bodyPr>
          <a:lstStyle/>
          <a:p>
            <a:r>
              <a:rPr lang="uk-UA" dirty="0" smtClean="0"/>
              <a:t>Основні американські доктрини </a:t>
            </a:r>
            <a:r>
              <a:rPr lang="uk-UA" dirty="0" err="1" smtClean="0"/>
              <a:t>конституіоналізму</a:t>
            </a:r>
            <a:endParaRPr lang="uk-UA" dirty="0"/>
          </a:p>
        </p:txBody>
      </p:sp>
      <p:sp>
        <p:nvSpPr>
          <p:cNvPr id="4" name="Дата 3"/>
          <p:cNvSpPr>
            <a:spLocks noGrp="1"/>
          </p:cNvSpPr>
          <p:nvPr>
            <p:ph type="dt" sz="half" idx="10"/>
          </p:nvPr>
        </p:nvSpPr>
        <p:spPr/>
        <p:txBody>
          <a:bodyPr/>
          <a:lstStyle/>
          <a:p>
            <a:fld id="{2AE38BD7-2641-4FDB-9710-B54C8E24F08D}"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Carl Schmitt.jpg"/>
          <p:cNvPicPr>
            <a:picLocks noGrp="1" noChangeAspect="1"/>
          </p:cNvPicPr>
          <p:nvPr>
            <p:ph sz="half" idx="1"/>
          </p:nvPr>
        </p:nvPicPr>
        <p:blipFill>
          <a:blip r:embed="rId3" cstate="print"/>
          <a:stretch>
            <a:fillRect/>
          </a:stretch>
        </p:blipFill>
        <p:spPr>
          <a:xfrm>
            <a:off x="323528" y="2276872"/>
            <a:ext cx="2743665" cy="3658220"/>
          </a:xfrm>
        </p:spPr>
      </p:pic>
      <p:sp>
        <p:nvSpPr>
          <p:cNvPr id="3" name="Содержимое 2"/>
          <p:cNvSpPr>
            <a:spLocks noGrp="1"/>
          </p:cNvSpPr>
          <p:nvPr>
            <p:ph sz="half" idx="2"/>
          </p:nvPr>
        </p:nvSpPr>
        <p:spPr>
          <a:xfrm>
            <a:off x="3203848" y="1481328"/>
            <a:ext cx="5482952" cy="5116024"/>
          </a:xfrm>
        </p:spPr>
        <p:txBody>
          <a:bodyPr>
            <a:normAutofit fontScale="70000" lnSpcReduction="20000"/>
          </a:bodyPr>
          <a:lstStyle/>
          <a:p>
            <a:pPr>
              <a:buNone/>
            </a:pPr>
            <a:r>
              <a:rPr lang="uk-UA" dirty="0" smtClean="0"/>
              <a:t>Суверенний той, хто приймає рішення надзвичайний стан. </a:t>
            </a:r>
            <a:endParaRPr lang="en-US" dirty="0" smtClean="0"/>
          </a:p>
          <a:p>
            <a:pPr>
              <a:buNone/>
            </a:pPr>
            <a:r>
              <a:rPr lang="uk-UA" dirty="0" smtClean="0"/>
              <a:t>Ця </a:t>
            </a:r>
            <a:r>
              <a:rPr lang="uk-UA" dirty="0" smtClean="0"/>
              <a:t>дефініція може бути справедливою для поняття суверенітету тільки як граничного </a:t>
            </a:r>
            <a:r>
              <a:rPr lang="uk-UA" dirty="0" smtClean="0"/>
              <a:t>поняття... </a:t>
            </a:r>
            <a:r>
              <a:rPr lang="uk-UA" dirty="0" smtClean="0"/>
              <a:t>Відповідно, його дефініція повинна бути прив'язана не </a:t>
            </a:r>
            <a:r>
              <a:rPr lang="uk-UA" dirty="0" smtClean="0"/>
              <a:t>до нормального, </a:t>
            </a:r>
            <a:r>
              <a:rPr lang="uk-UA" dirty="0" smtClean="0"/>
              <a:t>але </a:t>
            </a:r>
            <a:r>
              <a:rPr lang="uk-UA" dirty="0" smtClean="0"/>
              <a:t>лише </a:t>
            </a:r>
            <a:r>
              <a:rPr lang="uk-UA" dirty="0" smtClean="0"/>
              <a:t>крайнього </a:t>
            </a:r>
            <a:r>
              <a:rPr lang="uk-UA" dirty="0" smtClean="0"/>
              <a:t>випадку... Те, що </a:t>
            </a:r>
            <a:r>
              <a:rPr lang="uk-UA" dirty="0" smtClean="0"/>
              <a:t>надзвичайний </a:t>
            </a:r>
            <a:r>
              <a:rPr lang="uk-UA" dirty="0" smtClean="0"/>
              <a:t>стан у вищому ступені придатний </a:t>
            </a:r>
            <a:r>
              <a:rPr lang="uk-UA" dirty="0" smtClean="0"/>
              <a:t>для </a:t>
            </a:r>
            <a:r>
              <a:rPr lang="uk-UA" dirty="0" smtClean="0"/>
              <a:t>юридичної</a:t>
            </a:r>
            <a:r>
              <a:rPr lang="en-US" dirty="0" smtClean="0"/>
              <a:t> </a:t>
            </a:r>
            <a:r>
              <a:rPr lang="uk-UA" dirty="0" smtClean="0"/>
              <a:t>дефініції </a:t>
            </a:r>
            <a:r>
              <a:rPr lang="uk-UA" dirty="0" smtClean="0"/>
              <a:t>суверенітету, має </a:t>
            </a:r>
            <a:r>
              <a:rPr lang="uk-UA" dirty="0" smtClean="0"/>
              <a:t>систематичну, логічну </a:t>
            </a:r>
            <a:r>
              <a:rPr lang="uk-UA" dirty="0" smtClean="0"/>
              <a:t>правова </a:t>
            </a:r>
            <a:r>
              <a:rPr lang="uk-UA" dirty="0" smtClean="0"/>
              <a:t>підставу. </a:t>
            </a:r>
            <a:r>
              <a:rPr lang="uk-UA" dirty="0" smtClean="0"/>
              <a:t>Рішення про </a:t>
            </a:r>
            <a:r>
              <a:rPr lang="uk-UA" dirty="0" smtClean="0"/>
              <a:t>винятки є </a:t>
            </a:r>
            <a:r>
              <a:rPr lang="uk-UA" dirty="0" smtClean="0"/>
              <a:t>саме </a:t>
            </a:r>
            <a:r>
              <a:rPr lang="uk-UA" dirty="0" smtClean="0"/>
              <a:t>рішенням у вищому сенсі</a:t>
            </a:r>
            <a:r>
              <a:rPr lang="uk-UA" dirty="0" smtClean="0"/>
              <a:t>. Бо загальна норма, як її висловлює нормально діюча формула права, ніколи не може повною мірою </a:t>
            </a:r>
            <a:r>
              <a:rPr lang="uk-UA" dirty="0" smtClean="0"/>
              <a:t>вловити абсолютного винятку </a:t>
            </a:r>
            <a:r>
              <a:rPr lang="uk-UA" dirty="0" smtClean="0"/>
              <a:t>і, отже, не здатна також цілком обґрунтувати рішення про те, що даний випадок - справді винятковий.</a:t>
            </a:r>
            <a:endParaRPr lang="uk-UA" dirty="0"/>
          </a:p>
        </p:txBody>
      </p:sp>
      <p:sp>
        <p:nvSpPr>
          <p:cNvPr id="4" name="Заголовок 3"/>
          <p:cNvSpPr>
            <a:spLocks noGrp="1"/>
          </p:cNvSpPr>
          <p:nvPr>
            <p:ph type="title"/>
          </p:nvPr>
        </p:nvSpPr>
        <p:spPr/>
        <p:txBody>
          <a:bodyPr>
            <a:normAutofit fontScale="90000"/>
          </a:bodyPr>
          <a:lstStyle/>
          <a:p>
            <a:r>
              <a:rPr lang="uk-UA" sz="4400" dirty="0" smtClean="0"/>
              <a:t>7. Криза ліберальної демократії та Карл </a:t>
            </a:r>
            <a:r>
              <a:rPr lang="uk-UA" sz="4400" dirty="0" err="1" smtClean="0"/>
              <a:t>Шмітт</a:t>
            </a:r>
            <a:endParaRPr lang="uk-UA" dirty="0"/>
          </a:p>
        </p:txBody>
      </p:sp>
      <p:sp>
        <p:nvSpPr>
          <p:cNvPr id="6" name="Дата 5"/>
          <p:cNvSpPr>
            <a:spLocks noGrp="1"/>
          </p:cNvSpPr>
          <p:nvPr>
            <p:ph type="dt" sz="half" idx="10"/>
          </p:nvPr>
        </p:nvSpPr>
        <p:spPr/>
        <p:txBody>
          <a:bodyPr/>
          <a:lstStyle/>
          <a:p>
            <a:fld id="{35BC195B-2F74-4DCD-A14C-77A89CDB8A34}"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55000"/>
                <a:satMod val="300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defRPr/>
            </a:pPr>
            <a:r>
              <a:rPr lang="uk-UA" sz="2800" dirty="0" smtClean="0">
                <a:solidFill>
                  <a:srgbClr val="FFC000"/>
                </a:solidFill>
              </a:rPr>
              <a:t>Концепція </a:t>
            </a:r>
            <a:r>
              <a:rPr lang="en-US" sz="2800" dirty="0" smtClean="0">
                <a:solidFill>
                  <a:srgbClr val="FFC000"/>
                </a:solidFill>
              </a:rPr>
              <a:t>militant democracy </a:t>
            </a:r>
            <a:r>
              <a:rPr lang="uk-UA" sz="2800" dirty="0" smtClean="0">
                <a:solidFill>
                  <a:srgbClr val="FFC000"/>
                </a:solidFill>
              </a:rPr>
              <a:t>та конституційний порядок</a:t>
            </a:r>
          </a:p>
        </p:txBody>
      </p:sp>
      <p:pic>
        <p:nvPicPr>
          <p:cNvPr id="14339" name="Содержимое 4" descr="militant democracy_2.jpg"/>
          <p:cNvPicPr>
            <a:picLocks noGrp="1" noChangeAspect="1"/>
          </p:cNvPicPr>
          <p:nvPr>
            <p:ph sz="half" idx="1"/>
          </p:nvPr>
        </p:nvPicPr>
        <p:blipFill>
          <a:blip r:embed="rId2" cstate="print"/>
          <a:srcRect/>
          <a:stretch>
            <a:fillRect/>
          </a:stretch>
        </p:blipFill>
        <p:spPr>
          <a:xfrm>
            <a:off x="250825" y="1844675"/>
            <a:ext cx="3584575" cy="3600450"/>
          </a:xfrm>
        </p:spPr>
      </p:pic>
      <p:sp>
        <p:nvSpPr>
          <p:cNvPr id="4" name="Содержимое 3"/>
          <p:cNvSpPr>
            <a:spLocks noGrp="1"/>
          </p:cNvSpPr>
          <p:nvPr>
            <p:ph sz="half" idx="2"/>
          </p:nvPr>
        </p:nvSpPr>
        <p:spPr>
          <a:xfrm>
            <a:off x="3924300" y="1600200"/>
            <a:ext cx="5219700" cy="4781550"/>
          </a:xfrm>
        </p:spPr>
        <p:txBody>
          <a:bodyPr>
            <a:normAutofit fontScale="92500"/>
          </a:bodyPr>
          <a:lstStyle/>
          <a:p>
            <a:pPr eaLnBrk="1" hangingPunct="1">
              <a:buFont typeface="Wingdings" pitchFamily="2" charset="2"/>
              <a:buNone/>
              <a:defRPr/>
            </a:pPr>
            <a:r>
              <a:rPr lang="uk-UA" dirty="0" smtClean="0"/>
              <a:t>Елементи </a:t>
            </a:r>
            <a:r>
              <a:rPr lang="en-US" dirty="0" smtClean="0"/>
              <a:t>militant democracy:</a:t>
            </a:r>
          </a:p>
          <a:p>
            <a:pPr lvl="1" eaLnBrk="1" hangingPunct="1">
              <a:defRPr/>
            </a:pPr>
            <a:endParaRPr lang="en-US" dirty="0" smtClean="0"/>
          </a:p>
          <a:p>
            <a:pPr lvl="1" eaLnBrk="1" hangingPunct="1">
              <a:defRPr/>
            </a:pPr>
            <a:r>
              <a:rPr lang="uk-UA" dirty="0" smtClean="0"/>
              <a:t>розпуск політичних партій; </a:t>
            </a:r>
          </a:p>
          <a:p>
            <a:pPr lvl="1" eaLnBrk="1" hangingPunct="1">
              <a:defRPr/>
            </a:pPr>
            <a:r>
              <a:rPr lang="uk-UA" dirty="0" smtClean="0"/>
              <a:t>конституційні засоби обмеження зловживання демократією, насамперед, належна правова процедура; </a:t>
            </a:r>
          </a:p>
          <a:p>
            <a:pPr lvl="1" eaLnBrk="1" hangingPunct="1">
              <a:defRPr/>
            </a:pPr>
            <a:r>
              <a:rPr lang="uk-UA" dirty="0" smtClean="0"/>
              <a:t>конституційні обмеження окремих політичних прав – свободи асоціацій, зібрань, вираження поглядів; </a:t>
            </a:r>
          </a:p>
          <a:p>
            <a:pPr lvl="1" eaLnBrk="1" hangingPunct="1">
              <a:defRPr/>
            </a:pPr>
            <a:r>
              <a:rPr lang="uk-UA" dirty="0" smtClean="0"/>
              <a:t>лояльність державних службовців. </a:t>
            </a:r>
          </a:p>
        </p:txBody>
      </p:sp>
      <p:sp>
        <p:nvSpPr>
          <p:cNvPr id="6" name="Дата 5"/>
          <p:cNvSpPr>
            <a:spLocks noGrp="1"/>
          </p:cNvSpPr>
          <p:nvPr>
            <p:ph type="dt" sz="quarter" idx="10"/>
          </p:nvPr>
        </p:nvSpPr>
        <p:spPr/>
        <p:txBody>
          <a:bodyPr/>
          <a:lstStyle/>
          <a:p>
            <a:pPr>
              <a:defRPr/>
            </a:pPr>
            <a:fld id="{FEC4D632-8FC2-44D6-B441-C033DCE3C258}" type="datetime1">
              <a:rPr lang="uk-UA" smtClean="0"/>
              <a:t>05.09.2016</a:t>
            </a:fld>
            <a:endParaRPr lang="ru-RU"/>
          </a:p>
        </p:txBody>
      </p:sp>
      <p:sp>
        <p:nvSpPr>
          <p:cNvPr id="7" name="Номер слайда 6"/>
          <p:cNvSpPr>
            <a:spLocks noGrp="1"/>
          </p:cNvSpPr>
          <p:nvPr>
            <p:ph type="sldNum" sz="quarter" idx="12"/>
          </p:nvPr>
        </p:nvSpPr>
        <p:spPr/>
        <p:txBody>
          <a:bodyPr/>
          <a:lstStyle/>
          <a:p>
            <a:pPr>
              <a:defRPr/>
            </a:pPr>
            <a:fld id="{B6B09717-5554-4459-BDDA-1954B0347C98}" type="slidenum">
              <a:rPr lang="ru-RU"/>
              <a:pPr>
                <a:defRPr/>
              </a:pPr>
              <a:t>25</a:t>
            </a:fld>
            <a:endParaRPr lang="ru-RU"/>
          </a:p>
        </p:txBody>
      </p:sp>
      <p:sp>
        <p:nvSpPr>
          <p:cNvPr id="8" name="Нижний колонтитул 7"/>
          <p:cNvSpPr>
            <a:spLocks noGrp="1"/>
          </p:cNvSpPr>
          <p:nvPr>
            <p:ph type="ftr" sz="quarter" idx="11"/>
          </p:nvPr>
        </p:nvSpPr>
        <p:spPr/>
        <p:txBody>
          <a:bodyPr/>
          <a:lstStyle/>
          <a:p>
            <a:pPr>
              <a:defRPr/>
            </a:pPr>
            <a:r>
              <a:rPr lang="ru-RU" smtClean="0"/>
              <a:t>(с) М. Савчин Історія та основні ідеї конституціоналізму</a:t>
            </a: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2800" dirty="0" smtClean="0"/>
              <a:t>Структурні </a:t>
            </a:r>
            <a:r>
              <a:rPr lang="uk-UA" sz="2800" dirty="0" smtClean="0"/>
              <a:t>елементи </a:t>
            </a:r>
            <a:r>
              <a:rPr lang="en-US" sz="2800" dirty="0" smtClean="0"/>
              <a:t>militant democracy </a:t>
            </a:r>
            <a:endParaRPr lang="uk-UA" sz="2800" dirty="0" smtClean="0"/>
          </a:p>
        </p:txBody>
      </p:sp>
      <p:pic>
        <p:nvPicPr>
          <p:cNvPr id="18435" name="Содержимое 4" descr="Lozhkin_vash jazz nam chuzhd.png"/>
          <p:cNvPicPr>
            <a:picLocks noGrp="1" noChangeAspect="1"/>
          </p:cNvPicPr>
          <p:nvPr>
            <p:ph sz="half" idx="1"/>
          </p:nvPr>
        </p:nvPicPr>
        <p:blipFill>
          <a:blip r:embed="rId2" cstate="print"/>
          <a:srcRect/>
          <a:stretch>
            <a:fillRect/>
          </a:stretch>
        </p:blipFill>
        <p:spPr>
          <a:xfrm>
            <a:off x="1116013" y="1196975"/>
            <a:ext cx="3095625" cy="3095625"/>
          </a:xfrm>
        </p:spPr>
      </p:pic>
      <p:sp>
        <p:nvSpPr>
          <p:cNvPr id="4" name="Содержимое 3"/>
          <p:cNvSpPr>
            <a:spLocks noGrp="1"/>
          </p:cNvSpPr>
          <p:nvPr>
            <p:ph sz="half" idx="2"/>
          </p:nvPr>
        </p:nvSpPr>
        <p:spPr>
          <a:xfrm>
            <a:off x="539750" y="1557338"/>
            <a:ext cx="8218488" cy="5068887"/>
          </a:xfrm>
        </p:spPr>
        <p:txBody>
          <a:bodyPr>
            <a:normAutofit fontScale="70000" lnSpcReduction="20000"/>
          </a:bodyPr>
          <a:lstStyle/>
          <a:p>
            <a:pPr marL="4140000" lvl="4" eaLnBrk="1" hangingPunct="1">
              <a:defRPr/>
            </a:pPr>
            <a:endParaRPr lang="en-US" sz="2800" dirty="0" smtClean="0"/>
          </a:p>
          <a:p>
            <a:pPr marL="4140000" lvl="4" eaLnBrk="1" hangingPunct="1">
              <a:buFontTx/>
              <a:buNone/>
              <a:defRPr/>
            </a:pPr>
            <a:r>
              <a:rPr lang="en-US" sz="2800" dirty="0" smtClean="0"/>
              <a:t>1</a:t>
            </a:r>
            <a:r>
              <a:rPr lang="ru-RU" sz="2800" dirty="0" smtClean="0"/>
              <a:t>.</a:t>
            </a:r>
            <a:r>
              <a:rPr lang="uk-UA" sz="2800" dirty="0" smtClean="0"/>
              <a:t> </a:t>
            </a:r>
            <a:r>
              <a:rPr lang="uk-UA" sz="2800" dirty="0" err="1" smtClean="0"/>
              <a:t>антиекстремізм</a:t>
            </a:r>
            <a:r>
              <a:rPr lang="uk-UA" sz="2800" dirty="0" smtClean="0"/>
              <a:t> – недопустимість функціонування тоталітарних партій та встановлення перепон перед партіями </a:t>
            </a:r>
            <a:r>
              <a:rPr lang="uk-UA" sz="2800" dirty="0" err="1" smtClean="0"/>
              <a:t>вождистського</a:t>
            </a:r>
            <a:r>
              <a:rPr lang="uk-UA" sz="2800" dirty="0" smtClean="0"/>
              <a:t> типу шляхом встановлення вимог щодо демократичності їх структури;</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r>
              <a:rPr lang="uk-UA" dirty="0" smtClean="0"/>
              <a:t>2. негативний республіканізм – вимоги щодо демократичності структури, наявності партійних осередків, права членів і внутрішньопартійний арбітраж,  </a:t>
            </a:r>
          </a:p>
          <a:p>
            <a:pPr eaLnBrk="1" hangingPunct="1">
              <a:buFont typeface="Wingdings" pitchFamily="2" charset="2"/>
              <a:buNone/>
              <a:defRPr/>
            </a:pPr>
            <a:r>
              <a:rPr lang="uk-UA" dirty="0" smtClean="0"/>
              <a:t>3. моральність громадянського суспільства – внутрішньопартійна автономія, відкритість джерел фінансування та обмеження щодо пожертвувань, вимоги щодо </a:t>
            </a:r>
            <a:r>
              <a:rPr lang="en-US" dirty="0" smtClean="0"/>
              <a:t>due process of law </a:t>
            </a:r>
            <a:r>
              <a:rPr lang="uk-UA" dirty="0" smtClean="0"/>
              <a:t>у внутрішньопартійних процедурах</a:t>
            </a:r>
          </a:p>
        </p:txBody>
      </p:sp>
      <p:sp>
        <p:nvSpPr>
          <p:cNvPr id="6" name="Дата 5"/>
          <p:cNvSpPr>
            <a:spLocks noGrp="1"/>
          </p:cNvSpPr>
          <p:nvPr>
            <p:ph type="dt" sz="quarter" idx="10"/>
          </p:nvPr>
        </p:nvSpPr>
        <p:spPr/>
        <p:txBody>
          <a:bodyPr/>
          <a:lstStyle/>
          <a:p>
            <a:pPr>
              <a:defRPr/>
            </a:pPr>
            <a:fld id="{2C7C4665-7B60-47A2-8674-88C94BEE95D4}" type="datetime1">
              <a:rPr lang="uk-UA" smtClean="0"/>
              <a:t>05.09.2016</a:t>
            </a:fld>
            <a:endParaRPr lang="ru-RU"/>
          </a:p>
        </p:txBody>
      </p:sp>
      <p:sp>
        <p:nvSpPr>
          <p:cNvPr id="7" name="Номер слайда 6"/>
          <p:cNvSpPr>
            <a:spLocks noGrp="1"/>
          </p:cNvSpPr>
          <p:nvPr>
            <p:ph type="sldNum" sz="quarter" idx="12"/>
          </p:nvPr>
        </p:nvSpPr>
        <p:spPr/>
        <p:txBody>
          <a:bodyPr/>
          <a:lstStyle/>
          <a:p>
            <a:pPr>
              <a:defRPr/>
            </a:pPr>
            <a:fld id="{60E2A964-2AB4-4B8A-93BB-50C565E07996}" type="slidenum">
              <a:rPr lang="ru-RU"/>
              <a:pPr>
                <a:defRPr/>
              </a:pPr>
              <a:t>26</a:t>
            </a:fld>
            <a:endParaRPr lang="ru-RU"/>
          </a:p>
        </p:txBody>
      </p:sp>
      <p:sp>
        <p:nvSpPr>
          <p:cNvPr id="8" name="Нижний колонтитул 7"/>
          <p:cNvSpPr>
            <a:spLocks noGrp="1"/>
          </p:cNvSpPr>
          <p:nvPr>
            <p:ph type="ftr" sz="quarter" idx="11"/>
          </p:nvPr>
        </p:nvSpPr>
        <p:spPr/>
        <p:txBody>
          <a:bodyPr/>
          <a:lstStyle/>
          <a:p>
            <a:pPr>
              <a:defRPr/>
            </a:pPr>
            <a:r>
              <a:rPr lang="ru-RU" smtClean="0"/>
              <a:t>(с) М. Савчин Історія та основні ідеї конституціоналізму</a:t>
            </a: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23000" b="-23000"/>
          </a:stretch>
        </a:blipFill>
        <a:effectLst/>
      </p:bgPr>
    </p:bg>
    <p:spTree>
      <p:nvGrpSpPr>
        <p:cNvPr id="1" name=""/>
        <p:cNvGrpSpPr/>
        <p:nvPr/>
      </p:nvGrpSpPr>
      <p:grpSpPr>
        <a:xfrm>
          <a:off x="0" y="0"/>
          <a:ext cx="0" cy="0"/>
          <a:chOff x="0" y="0"/>
          <a:chExt cx="0" cy="0"/>
        </a:xfrm>
      </p:grpSpPr>
      <p:sp>
        <p:nvSpPr>
          <p:cNvPr id="15362" name="Дата 3"/>
          <p:cNvSpPr>
            <a:spLocks noGrp="1"/>
          </p:cNvSpPr>
          <p:nvPr>
            <p:ph type="dt" sz="quarter" idx="10"/>
          </p:nvPr>
        </p:nvSpPr>
        <p:spPr>
          <a:noFill/>
        </p:spPr>
        <p:txBody>
          <a:bodyPr/>
          <a:lstStyle/>
          <a:p>
            <a:fld id="{57C866C2-C04E-43B4-A006-1DBEF578148E}" type="datetime1">
              <a:rPr lang="uk-UA" smtClean="0"/>
              <a:t>05.09.2016</a:t>
            </a:fld>
            <a:endParaRPr lang="uk-UA" smtClean="0"/>
          </a:p>
        </p:txBody>
      </p:sp>
      <p:sp>
        <p:nvSpPr>
          <p:cNvPr id="15363" name="Нижний колонтитул 4"/>
          <p:cNvSpPr>
            <a:spLocks noGrp="1"/>
          </p:cNvSpPr>
          <p:nvPr>
            <p:ph type="ftr" sz="quarter" idx="11"/>
          </p:nvPr>
        </p:nvSpPr>
        <p:spPr>
          <a:noFill/>
        </p:spPr>
        <p:txBody>
          <a:bodyPr/>
          <a:lstStyle/>
          <a:p>
            <a:r>
              <a:rPr lang="ru-RU" smtClean="0"/>
              <a:t>(с) М. Савчин Історія та основні ідеї конституціоналізму</a:t>
            </a:r>
            <a:endParaRPr lang="uk-UA" smtClean="0"/>
          </a:p>
        </p:txBody>
      </p:sp>
      <p:sp>
        <p:nvSpPr>
          <p:cNvPr id="15364" name="Номер слайда 5"/>
          <p:cNvSpPr>
            <a:spLocks noGrp="1"/>
          </p:cNvSpPr>
          <p:nvPr>
            <p:ph type="sldNum" sz="quarter" idx="12"/>
          </p:nvPr>
        </p:nvSpPr>
        <p:spPr>
          <a:noFill/>
        </p:spPr>
        <p:txBody>
          <a:bodyPr/>
          <a:lstStyle/>
          <a:p>
            <a:fld id="{B02BFA57-9A00-4F97-BB99-786E2964831E}" type="slidenum">
              <a:rPr lang="uk-UA" smtClean="0"/>
              <a:pPr/>
              <a:t>27</a:t>
            </a:fld>
            <a:endParaRPr lang="uk-UA" smtClean="0"/>
          </a:p>
        </p:txBody>
      </p:sp>
      <p:sp>
        <p:nvSpPr>
          <p:cNvPr id="15365" name="Rectangle 2"/>
          <p:cNvSpPr>
            <a:spLocks noGrp="1" noChangeArrowheads="1"/>
          </p:cNvSpPr>
          <p:nvPr>
            <p:ph type="title"/>
          </p:nvPr>
        </p:nvSpPr>
        <p:spPr/>
        <p:txBody>
          <a:bodyPr/>
          <a:lstStyle/>
          <a:p>
            <a:r>
              <a:rPr lang="uk-UA" sz="2400" dirty="0" smtClean="0"/>
              <a:t>8. Перехідні державні системи і конституціоналізм.</a:t>
            </a:r>
            <a:endParaRPr lang="uk-UA" sz="2400" dirty="0" smtClean="0"/>
          </a:p>
        </p:txBody>
      </p:sp>
      <p:sp>
        <p:nvSpPr>
          <p:cNvPr id="22534"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defRPr/>
            </a:pPr>
            <a:endParaRPr lang="uk-UA" sz="1900" dirty="0" smtClean="0">
              <a:solidFill>
                <a:schemeClr val="accent2"/>
              </a:solidFill>
            </a:endParaRPr>
          </a:p>
          <a:p>
            <a:pPr eaLnBrk="1" hangingPunct="1">
              <a:lnSpc>
                <a:spcPct val="80000"/>
              </a:lnSpc>
              <a:buFont typeface="Wingdings" pitchFamily="2" charset="2"/>
              <a:buNone/>
              <a:defRPr/>
            </a:pPr>
            <a:r>
              <a:rPr lang="uk-UA" sz="1900" dirty="0" smtClean="0">
                <a:solidFill>
                  <a:schemeClr val="accent2"/>
                </a:solidFill>
              </a:rPr>
              <a:t>Особливості конституціоналізму перехідного (пострадянського) періоду:</a:t>
            </a:r>
          </a:p>
          <a:p>
            <a:pPr lvl="1" eaLnBrk="1" hangingPunct="1">
              <a:lnSpc>
                <a:spcPct val="80000"/>
              </a:lnSpc>
              <a:buFont typeface="Wingdings" pitchFamily="2" charset="2"/>
              <a:buAutoNum type="arabicPeriod"/>
              <a:defRPr/>
            </a:pPr>
            <a:endParaRPr lang="uk-UA" sz="1700" dirty="0" smtClean="0"/>
          </a:p>
          <a:p>
            <a:pPr lvl="1" eaLnBrk="1" hangingPunct="1">
              <a:lnSpc>
                <a:spcPct val="80000"/>
              </a:lnSpc>
              <a:buFont typeface="Wingdings" pitchFamily="2" charset="2"/>
              <a:buAutoNum type="arabicPeriod"/>
              <a:defRPr/>
            </a:pPr>
            <a:r>
              <a:rPr lang="uk-UA" sz="1700" dirty="0" smtClean="0"/>
              <a:t>відмова від системи цінностей комунізму:</a:t>
            </a:r>
          </a:p>
          <a:p>
            <a:pPr lvl="2" eaLnBrk="1" hangingPunct="1">
              <a:lnSpc>
                <a:spcPct val="80000"/>
              </a:lnSpc>
              <a:buFont typeface="Wingdings" pitchFamily="2" charset="2"/>
              <a:buChar char="v"/>
              <a:defRPr/>
            </a:pPr>
            <a:r>
              <a:rPr lang="uk-UA" sz="1600" dirty="0" smtClean="0"/>
              <a:t>проблема суспільних цінностей та </a:t>
            </a:r>
            <a:r>
              <a:rPr lang="uk-UA" sz="1600" dirty="0" err="1" smtClean="0"/>
              <a:t>самоіндентифікації</a:t>
            </a:r>
            <a:r>
              <a:rPr lang="uk-UA" sz="1600" dirty="0" smtClean="0"/>
              <a:t> нації;</a:t>
            </a:r>
          </a:p>
          <a:p>
            <a:pPr lvl="2" eaLnBrk="1" hangingPunct="1">
              <a:lnSpc>
                <a:spcPct val="80000"/>
              </a:lnSpc>
              <a:buFont typeface="Wingdings" pitchFamily="2" charset="2"/>
              <a:buChar char="v"/>
              <a:defRPr/>
            </a:pPr>
            <a:r>
              <a:rPr lang="uk-UA" sz="1600" dirty="0" smtClean="0"/>
              <a:t>дилема європейського і євразійського геополітичного впливу;</a:t>
            </a:r>
          </a:p>
          <a:p>
            <a:pPr lvl="1" eaLnBrk="1" hangingPunct="1">
              <a:lnSpc>
                <a:spcPct val="80000"/>
              </a:lnSpc>
              <a:buFont typeface="Wingdings" pitchFamily="2" charset="2"/>
              <a:buAutoNum type="arabicPeriod"/>
              <a:defRPr/>
            </a:pPr>
            <a:endParaRPr lang="uk-UA" sz="1700" dirty="0" smtClean="0"/>
          </a:p>
          <a:p>
            <a:pPr lvl="1" eaLnBrk="1" hangingPunct="1">
              <a:lnSpc>
                <a:spcPct val="80000"/>
              </a:lnSpc>
              <a:buFont typeface="Wingdings" pitchFamily="2" charset="2"/>
              <a:buAutoNum type="arabicPeriod"/>
              <a:defRPr/>
            </a:pPr>
            <a:r>
              <a:rPr lang="uk-UA" sz="1700" dirty="0" smtClean="0"/>
              <a:t>визнання політичного плюралізму та поділу влади:</a:t>
            </a:r>
          </a:p>
          <a:p>
            <a:pPr lvl="2" eaLnBrk="1" hangingPunct="1">
              <a:lnSpc>
                <a:spcPct val="80000"/>
              </a:lnSpc>
              <a:buFont typeface="Wingdings" pitchFamily="2" charset="2"/>
              <a:buChar char="v"/>
              <a:defRPr/>
            </a:pPr>
            <a:r>
              <a:rPr lang="uk-UA" sz="1600" dirty="0" err="1" smtClean="0"/>
              <a:t>клієнтелізм</a:t>
            </a:r>
            <a:r>
              <a:rPr lang="uk-UA" sz="1600" dirty="0" smtClean="0"/>
              <a:t> політичних партій та формування політичної волі народу;</a:t>
            </a:r>
          </a:p>
          <a:p>
            <a:pPr lvl="2" eaLnBrk="1" hangingPunct="1">
              <a:lnSpc>
                <a:spcPct val="80000"/>
              </a:lnSpc>
              <a:buFont typeface="Wingdings" pitchFamily="2" charset="2"/>
              <a:buChar char="v"/>
              <a:defRPr/>
            </a:pPr>
            <a:r>
              <a:rPr lang="uk-UA" sz="1600" dirty="0" smtClean="0"/>
              <a:t>корпоративізм політичних партій та засоби їх впливу на публічну владу;</a:t>
            </a:r>
          </a:p>
          <a:p>
            <a:pPr lvl="1" eaLnBrk="1" hangingPunct="1">
              <a:lnSpc>
                <a:spcPct val="80000"/>
              </a:lnSpc>
              <a:buFont typeface="Wingdings" pitchFamily="2" charset="2"/>
              <a:buAutoNum type="arabicPeriod"/>
              <a:defRPr/>
            </a:pPr>
            <a:endParaRPr lang="uk-UA" sz="1700" dirty="0" smtClean="0"/>
          </a:p>
          <a:p>
            <a:pPr lvl="1" eaLnBrk="1" hangingPunct="1">
              <a:lnSpc>
                <a:spcPct val="80000"/>
              </a:lnSpc>
              <a:buFont typeface="Wingdings" pitchFamily="2" charset="2"/>
              <a:buAutoNum type="arabicPeriod"/>
              <a:defRPr/>
            </a:pPr>
            <a:r>
              <a:rPr lang="uk-UA" sz="1700" dirty="0" smtClean="0"/>
              <a:t>рівність видів власності та приватизація:</a:t>
            </a:r>
          </a:p>
          <a:p>
            <a:pPr lvl="2" eaLnBrk="1" hangingPunct="1">
              <a:lnSpc>
                <a:spcPct val="80000"/>
              </a:lnSpc>
              <a:buFont typeface="Wingdings" pitchFamily="2" charset="2"/>
              <a:buChar char="v"/>
              <a:defRPr/>
            </a:pPr>
            <a:r>
              <a:rPr lang="uk-UA" sz="1600" dirty="0" smtClean="0"/>
              <a:t>проблема реституції власності націоналізованої комуністичним режимом;</a:t>
            </a:r>
          </a:p>
          <a:p>
            <a:pPr lvl="2" eaLnBrk="1" hangingPunct="1">
              <a:lnSpc>
                <a:spcPct val="80000"/>
              </a:lnSpc>
              <a:buFont typeface="Wingdings" pitchFamily="2" charset="2"/>
              <a:buChar char="v"/>
              <a:defRPr/>
            </a:pPr>
            <a:r>
              <a:rPr lang="uk-UA" sz="1600" dirty="0" smtClean="0"/>
              <a:t>олігопольна економіка та соціальні й економічні права людини;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6000"/>
            <a:lum/>
          </a:blip>
          <a:srcRect/>
          <a:stretch>
            <a:fillRect l="-12000" r="-12000"/>
          </a:stretch>
        </a:blipFill>
        <a:effectLst/>
      </p:bgPr>
    </p:bg>
    <p:spTree>
      <p:nvGrpSpPr>
        <p:cNvPr id="1" name=""/>
        <p:cNvGrpSpPr/>
        <p:nvPr/>
      </p:nvGrpSpPr>
      <p:grpSpPr>
        <a:xfrm>
          <a:off x="0" y="0"/>
          <a:ext cx="0" cy="0"/>
          <a:chOff x="0" y="0"/>
          <a:chExt cx="0" cy="0"/>
        </a:xfrm>
      </p:grpSpPr>
      <p:sp>
        <p:nvSpPr>
          <p:cNvPr id="16386" name="Дата 3"/>
          <p:cNvSpPr>
            <a:spLocks noGrp="1"/>
          </p:cNvSpPr>
          <p:nvPr>
            <p:ph type="dt" sz="quarter" idx="10"/>
          </p:nvPr>
        </p:nvSpPr>
        <p:spPr>
          <a:noFill/>
        </p:spPr>
        <p:txBody>
          <a:bodyPr/>
          <a:lstStyle/>
          <a:p>
            <a:fld id="{C27A6F67-C587-4E1A-923B-3D901FC6210C}" type="datetime1">
              <a:rPr lang="uk-UA" smtClean="0"/>
              <a:t>05.09.2016</a:t>
            </a:fld>
            <a:endParaRPr lang="uk-UA" smtClean="0"/>
          </a:p>
        </p:txBody>
      </p:sp>
      <p:sp>
        <p:nvSpPr>
          <p:cNvPr id="16387" name="Нижний колонтитул 4"/>
          <p:cNvSpPr>
            <a:spLocks noGrp="1"/>
          </p:cNvSpPr>
          <p:nvPr>
            <p:ph type="ftr" sz="quarter" idx="11"/>
          </p:nvPr>
        </p:nvSpPr>
        <p:spPr>
          <a:noFill/>
        </p:spPr>
        <p:txBody>
          <a:bodyPr/>
          <a:lstStyle/>
          <a:p>
            <a:r>
              <a:rPr lang="ru-RU" smtClean="0"/>
              <a:t>(с) М. Савчин Історія та основні ідеї конституціоналізму</a:t>
            </a:r>
            <a:endParaRPr lang="uk-UA" smtClean="0"/>
          </a:p>
        </p:txBody>
      </p:sp>
      <p:sp>
        <p:nvSpPr>
          <p:cNvPr id="16388" name="Номер слайда 5"/>
          <p:cNvSpPr>
            <a:spLocks noGrp="1"/>
          </p:cNvSpPr>
          <p:nvPr>
            <p:ph type="sldNum" sz="quarter" idx="12"/>
          </p:nvPr>
        </p:nvSpPr>
        <p:spPr>
          <a:noFill/>
        </p:spPr>
        <p:txBody>
          <a:bodyPr/>
          <a:lstStyle/>
          <a:p>
            <a:fld id="{59FA4F81-FCA8-4D6C-B1DB-C3EBCAB387BC}" type="slidenum">
              <a:rPr lang="uk-UA" smtClean="0"/>
              <a:pPr/>
              <a:t>28</a:t>
            </a:fld>
            <a:endParaRPr lang="uk-UA" smtClean="0"/>
          </a:p>
        </p:txBody>
      </p:sp>
      <p:sp>
        <p:nvSpPr>
          <p:cNvPr id="16389" name="Rectangle 2"/>
          <p:cNvSpPr>
            <a:spLocks noGrp="1" noChangeArrowheads="1"/>
          </p:cNvSpPr>
          <p:nvPr>
            <p:ph type="title"/>
          </p:nvPr>
        </p:nvSpPr>
        <p:spPr/>
        <p:txBody>
          <a:bodyPr/>
          <a:lstStyle/>
          <a:p>
            <a:r>
              <a:rPr lang="uk-UA" sz="2400" dirty="0" smtClean="0"/>
              <a:t>8. Перехідні державні системи і конституціоналізм.</a:t>
            </a:r>
            <a:endParaRPr lang="uk-UA" sz="2400" dirty="0" smtClean="0"/>
          </a:p>
        </p:txBody>
      </p:sp>
      <p:sp>
        <p:nvSpPr>
          <p:cNvPr id="23558" name="Rectangle 3"/>
          <p:cNvSpPr>
            <a:spLocks noGrp="1" noChangeArrowheads="1"/>
          </p:cNvSpPr>
          <p:nvPr>
            <p:ph type="body" idx="1"/>
          </p:nvPr>
        </p:nvSpPr>
        <p:spPr>
          <a:xfrm>
            <a:off x="457200" y="1481328"/>
            <a:ext cx="8229600" cy="4755984"/>
          </a:xfrm>
        </p:spPr>
        <p:txBody>
          <a:bodyPr>
            <a:normAutofit fontScale="85000" lnSpcReduction="20000"/>
          </a:bodyPr>
          <a:lstStyle/>
          <a:p>
            <a:pPr marL="966788" lvl="1" indent="-495300" eaLnBrk="1" hangingPunct="1">
              <a:lnSpc>
                <a:spcPct val="90000"/>
              </a:lnSpc>
              <a:buFont typeface="Wingdings" pitchFamily="2" charset="2"/>
              <a:buAutoNum type="arabicPeriod" startAt="4"/>
              <a:defRPr/>
            </a:pPr>
            <a:endParaRPr lang="uk-UA" sz="2200" dirty="0" smtClean="0"/>
          </a:p>
          <a:p>
            <a:pPr marL="966788" lvl="1" indent="-495300" eaLnBrk="1" hangingPunct="1">
              <a:lnSpc>
                <a:spcPct val="90000"/>
              </a:lnSpc>
              <a:buFont typeface="Wingdings" pitchFamily="2" charset="2"/>
              <a:buAutoNum type="arabicPeriod" startAt="4"/>
              <a:defRPr/>
            </a:pPr>
            <a:r>
              <a:rPr lang="uk-UA" sz="2200" dirty="0" smtClean="0"/>
              <a:t>становлення ринкової економіки та системи соціального захисту:</a:t>
            </a:r>
          </a:p>
          <a:p>
            <a:pPr marL="1347788" lvl="2" indent="-438150" eaLnBrk="1" hangingPunct="1">
              <a:lnSpc>
                <a:spcPct val="90000"/>
              </a:lnSpc>
              <a:buFont typeface="Wingdings" pitchFamily="2" charset="2"/>
              <a:buChar char="v"/>
              <a:defRPr/>
            </a:pPr>
            <a:r>
              <a:rPr lang="uk-UA" sz="2100" dirty="0" smtClean="0"/>
              <a:t>формування ринкової інфраструктури та вплив ТНК;</a:t>
            </a:r>
          </a:p>
          <a:p>
            <a:pPr marL="1347788" lvl="2" indent="-438150" eaLnBrk="1" hangingPunct="1">
              <a:lnSpc>
                <a:spcPct val="90000"/>
              </a:lnSpc>
              <a:buFont typeface="Wingdings" pitchFamily="2" charset="2"/>
              <a:buChar char="v"/>
              <a:defRPr/>
            </a:pPr>
            <a:r>
              <a:rPr lang="uk-UA" sz="2100" dirty="0" smtClean="0"/>
              <a:t>дилема державного протекціонізму та залучення іноземних інвестицій;</a:t>
            </a:r>
          </a:p>
          <a:p>
            <a:pPr marL="1347788" lvl="2" indent="-438150" eaLnBrk="1" hangingPunct="1">
              <a:lnSpc>
                <a:spcPct val="90000"/>
              </a:lnSpc>
              <a:buFont typeface="Wingdings" pitchFamily="2" charset="2"/>
              <a:buChar char="v"/>
              <a:defRPr/>
            </a:pPr>
            <a:r>
              <a:rPr lang="uk-UA" sz="2100" dirty="0" smtClean="0"/>
              <a:t>соціальна інфраструктура та межі втручання держави;</a:t>
            </a:r>
          </a:p>
          <a:p>
            <a:pPr marL="966788" lvl="1" indent="-495300" eaLnBrk="1" hangingPunct="1">
              <a:lnSpc>
                <a:spcPct val="90000"/>
              </a:lnSpc>
              <a:buFont typeface="Wingdings" pitchFamily="2" charset="2"/>
              <a:buAutoNum type="arabicPeriod" startAt="4"/>
              <a:defRPr/>
            </a:pPr>
            <a:endParaRPr lang="uk-UA" sz="2200" dirty="0" smtClean="0"/>
          </a:p>
          <a:p>
            <a:pPr marL="966788" lvl="1" indent="-495300" eaLnBrk="1" hangingPunct="1">
              <a:lnSpc>
                <a:spcPct val="90000"/>
              </a:lnSpc>
              <a:buFont typeface="Wingdings" pitchFamily="2" charset="2"/>
              <a:buAutoNum type="arabicPeriod" startAt="4"/>
              <a:defRPr/>
            </a:pPr>
            <a:r>
              <a:rPr lang="uk-UA" sz="2200" dirty="0" smtClean="0"/>
              <a:t>формування системи індивідуальної відповідальності та соціальна держава</a:t>
            </a:r>
            <a:r>
              <a:rPr lang="uk-UA" sz="2200" dirty="0" smtClean="0"/>
              <a:t>;</a:t>
            </a:r>
          </a:p>
          <a:p>
            <a:pPr marL="966788" lvl="1" indent="-495300">
              <a:buFont typeface="Wingdings" pitchFamily="2" charset="2"/>
              <a:buAutoNum type="arabicPeriod" startAt="6"/>
              <a:defRPr/>
            </a:pPr>
            <a:r>
              <a:rPr lang="uk-UA" sz="2200" dirty="0" smtClean="0"/>
              <a:t>демократичні цінності та організація держави:</a:t>
            </a:r>
          </a:p>
          <a:p>
            <a:pPr marL="1347788" lvl="2" indent="-438150">
              <a:buFont typeface="Wingdings" pitchFamily="2" charset="2"/>
              <a:buChar char="v"/>
              <a:defRPr/>
            </a:pPr>
            <a:r>
              <a:rPr lang="uk-UA" dirty="0" smtClean="0"/>
              <a:t>зв'язаність держави правом та верховенство основоположних прав і свобод людини;</a:t>
            </a:r>
          </a:p>
          <a:p>
            <a:pPr marL="1347788" lvl="2" indent="-438150">
              <a:buFont typeface="Wingdings" pitchFamily="2" charset="2"/>
              <a:buChar char="v"/>
              <a:defRPr/>
            </a:pPr>
            <a:r>
              <a:rPr lang="uk-UA" dirty="0" smtClean="0"/>
              <a:t>забезпечення права на участь в управлінні публічними справами;</a:t>
            </a:r>
          </a:p>
          <a:p>
            <a:pPr marL="1347788" lvl="2" indent="-438150">
              <a:buFont typeface="Wingdings" pitchFamily="2" charset="2"/>
              <a:buChar char="v"/>
              <a:defRPr/>
            </a:pPr>
            <a:r>
              <a:rPr lang="uk-UA" dirty="0" smtClean="0"/>
              <a:t>форми контролю та відповідальності публічної влади;</a:t>
            </a:r>
          </a:p>
          <a:p>
            <a:pPr marL="966788" lvl="1" indent="-495300">
              <a:buFont typeface="Wingdings" pitchFamily="2" charset="2"/>
              <a:buAutoNum type="arabicPeriod" startAt="6"/>
              <a:defRPr/>
            </a:pPr>
            <a:endParaRPr lang="uk-UA" sz="2200" dirty="0" smtClean="0"/>
          </a:p>
          <a:p>
            <a:pPr marL="966788" lvl="1" indent="-495300">
              <a:buFont typeface="Wingdings" pitchFamily="2" charset="2"/>
              <a:buAutoNum type="arabicPeriod" startAt="6"/>
              <a:defRPr/>
            </a:pPr>
            <a:r>
              <a:rPr lang="uk-UA" sz="2200" dirty="0" smtClean="0"/>
              <a:t>поділ влади та субсидіарність</a:t>
            </a:r>
          </a:p>
          <a:p>
            <a:pPr marL="966788" lvl="1" indent="-495300" eaLnBrk="1" hangingPunct="1">
              <a:lnSpc>
                <a:spcPct val="90000"/>
              </a:lnSpc>
              <a:buFont typeface="Wingdings" pitchFamily="2" charset="2"/>
              <a:buAutoNum type="arabicPeriod" startAt="4"/>
              <a:defRPr/>
            </a:pPr>
            <a:endParaRPr lang="uk-UA" sz="2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Autofit/>
          </a:bodyPr>
          <a:lstStyle/>
          <a:p>
            <a:r>
              <a:rPr lang="uk-UA" sz="2800" dirty="0" smtClean="0"/>
              <a:t>9. Сучасні тенденції конституціоналізму: </a:t>
            </a:r>
            <a:r>
              <a:rPr lang="uk-UA" sz="2800" dirty="0" err="1" smtClean="0"/>
              <a:t>супранаціоналізм</a:t>
            </a:r>
            <a:r>
              <a:rPr lang="uk-UA" sz="2800" dirty="0" smtClean="0"/>
              <a:t> та конституційний патріотизм</a:t>
            </a:r>
            <a:endParaRPr lang="uk-UA" sz="2800" dirty="0"/>
          </a:p>
        </p:txBody>
      </p:sp>
      <p:sp>
        <p:nvSpPr>
          <p:cNvPr id="6" name="Содержимое 5"/>
          <p:cNvSpPr>
            <a:spLocks noGrp="1"/>
          </p:cNvSpPr>
          <p:nvPr>
            <p:ph sz="quarter" idx="4"/>
          </p:nvPr>
        </p:nvSpPr>
        <p:spPr>
          <a:xfrm>
            <a:off x="3779912" y="1484784"/>
            <a:ext cx="5184575" cy="4875536"/>
          </a:xfrm>
        </p:spPr>
        <p:txBody>
          <a:bodyPr>
            <a:normAutofit fontScale="92500" lnSpcReduction="20000"/>
          </a:bodyPr>
          <a:lstStyle/>
          <a:p>
            <a:pPr>
              <a:buNone/>
            </a:pPr>
            <a:r>
              <a:rPr lang="uk-UA" dirty="0" smtClean="0"/>
              <a:t>Наднаціональність у праві</a:t>
            </a:r>
          </a:p>
          <a:p>
            <a:pPr>
              <a:buNone/>
            </a:pPr>
            <a:endParaRPr lang="uk-UA" dirty="0" smtClean="0"/>
          </a:p>
          <a:p>
            <a:pPr>
              <a:buNone/>
            </a:pPr>
            <a:r>
              <a:rPr lang="uk-UA" dirty="0" smtClean="0"/>
              <a:t>а</a:t>
            </a:r>
            <a:r>
              <a:rPr lang="uk-UA" dirty="0" smtClean="0"/>
              <a:t>) принцип пріоритету права НО; </a:t>
            </a:r>
          </a:p>
          <a:p>
            <a:pPr>
              <a:buNone/>
            </a:pPr>
            <a:r>
              <a:rPr lang="uk-UA" dirty="0" smtClean="0"/>
              <a:t>б) наявність певних делегованих повноважень у НО, на підставі яких ухвалюються рішення за принципом більшості; </a:t>
            </a:r>
          </a:p>
          <a:p>
            <a:pPr>
              <a:buNone/>
            </a:pPr>
            <a:r>
              <a:rPr lang="uk-UA" dirty="0" smtClean="0"/>
              <a:t>в) міжнародно-правовий механізм утворення наднаціонального права та конституційно-адміністративний механізм утілення рішень НО;</a:t>
            </a:r>
          </a:p>
          <a:p>
            <a:pPr>
              <a:buNone/>
            </a:pPr>
            <a:r>
              <a:rPr lang="uk-UA" dirty="0" smtClean="0"/>
              <a:t> г) багаторівневий конституціоналізм, який ґрунтується на субсидіарності, децентралізації влади та вирівнювання розвитку регіонів.</a:t>
            </a:r>
            <a:endParaRPr lang="uk-UA" dirty="0"/>
          </a:p>
        </p:txBody>
      </p:sp>
      <p:pic>
        <p:nvPicPr>
          <p:cNvPr id="9" name="Содержимое 8" descr="Buddah.jpg"/>
          <p:cNvPicPr>
            <a:picLocks noGrp="1" noChangeAspect="1"/>
          </p:cNvPicPr>
          <p:nvPr>
            <p:ph sz="quarter" idx="2"/>
          </p:nvPr>
        </p:nvPicPr>
        <p:blipFill>
          <a:blip r:embed="rId2" cstate="print"/>
          <a:stretch>
            <a:fillRect/>
          </a:stretch>
        </p:blipFill>
        <p:spPr>
          <a:xfrm>
            <a:off x="395536" y="1844824"/>
            <a:ext cx="3291564" cy="2532850"/>
          </a:xfrm>
        </p:spPr>
      </p:pic>
      <p:sp>
        <p:nvSpPr>
          <p:cNvPr id="10" name="Дата 9"/>
          <p:cNvSpPr>
            <a:spLocks noGrp="1"/>
          </p:cNvSpPr>
          <p:nvPr>
            <p:ph type="dt" sz="half" idx="10"/>
          </p:nvPr>
        </p:nvSpPr>
        <p:spPr/>
        <p:txBody>
          <a:bodyPr/>
          <a:lstStyle/>
          <a:p>
            <a:fld id="{53D8E698-0242-4044-9C9F-23017834E3C4}" type="datetime1">
              <a:rPr lang="uk-UA" smtClean="0"/>
              <a:t>05.09.2016</a:t>
            </a:fld>
            <a:endParaRPr lang="ru-RU"/>
          </a:p>
        </p:txBody>
      </p:sp>
      <p:sp>
        <p:nvSpPr>
          <p:cNvPr id="11" name="Номер слайда 10"/>
          <p:cNvSpPr>
            <a:spLocks noGrp="1"/>
          </p:cNvSpPr>
          <p:nvPr>
            <p:ph type="sldNum" sz="quarter" idx="12"/>
          </p:nvPr>
        </p:nvSpPr>
        <p:spPr/>
        <p:txBody>
          <a:bodyPr/>
          <a:lstStyle/>
          <a:p>
            <a:fld id="{725C68B6-61C2-468F-89AB-4B9F7531AA68}" type="slidenum">
              <a:rPr lang="ru-RU" smtClean="0"/>
              <a:pPr/>
              <a:t>29</a:t>
            </a:fld>
            <a:endParaRPr lang="ru-RU"/>
          </a:p>
        </p:txBody>
      </p:sp>
      <p:sp>
        <p:nvSpPr>
          <p:cNvPr id="12" name="Нижний колонтитул 11"/>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spcAft>
                <a:spcPts val="600"/>
              </a:spcAft>
              <a:buNone/>
            </a:pPr>
            <a:r>
              <a:rPr lang="uk-UA" dirty="0" smtClean="0"/>
              <a:t>Гамільтон/</a:t>
            </a:r>
            <a:r>
              <a:rPr lang="uk-UA" dirty="0" err="1" smtClean="0"/>
              <a:t>Медісон</a:t>
            </a:r>
            <a:r>
              <a:rPr lang="uk-UA" dirty="0" smtClean="0"/>
              <a:t>/</a:t>
            </a:r>
            <a:r>
              <a:rPr lang="uk-UA" dirty="0" err="1" smtClean="0"/>
              <a:t>Джей</a:t>
            </a:r>
            <a:r>
              <a:rPr lang="uk-UA" dirty="0" smtClean="0"/>
              <a:t> </a:t>
            </a:r>
            <a:r>
              <a:rPr lang="uk-UA" dirty="0" smtClean="0"/>
              <a:t>(1994), Федераліст, </a:t>
            </a:r>
            <a:r>
              <a:rPr lang="uk-UA" dirty="0" smtClean="0"/>
              <a:t>Москва.</a:t>
            </a:r>
            <a:endParaRPr lang="uk-UA" dirty="0" smtClean="0"/>
          </a:p>
          <a:p>
            <a:pPr>
              <a:spcAft>
                <a:spcPts val="600"/>
              </a:spcAft>
              <a:buNone/>
            </a:pPr>
            <a:r>
              <a:rPr lang="uk-UA" dirty="0" err="1" smtClean="0"/>
              <a:t>Канторович</a:t>
            </a:r>
            <a:r>
              <a:rPr lang="uk-UA" dirty="0" smtClean="0"/>
              <a:t> (2005), Два </a:t>
            </a:r>
            <a:r>
              <a:rPr lang="uk-UA" dirty="0" err="1" smtClean="0"/>
              <a:t>тела</a:t>
            </a:r>
            <a:r>
              <a:rPr lang="uk-UA" dirty="0" smtClean="0"/>
              <a:t> короля. </a:t>
            </a:r>
            <a:r>
              <a:rPr lang="uk-UA" dirty="0" err="1" smtClean="0"/>
              <a:t>Исследование</a:t>
            </a:r>
            <a:r>
              <a:rPr lang="uk-UA" dirty="0" smtClean="0"/>
              <a:t> по </a:t>
            </a:r>
            <a:r>
              <a:rPr lang="uk-UA" dirty="0" err="1" smtClean="0"/>
              <a:t>средневековой</a:t>
            </a:r>
            <a:r>
              <a:rPr lang="uk-UA" dirty="0" smtClean="0"/>
              <a:t> </a:t>
            </a:r>
            <a:r>
              <a:rPr lang="uk-UA" dirty="0" err="1" smtClean="0"/>
              <a:t>политической</a:t>
            </a:r>
            <a:r>
              <a:rPr lang="uk-UA" dirty="0" smtClean="0"/>
              <a:t> </a:t>
            </a:r>
            <a:r>
              <a:rPr lang="uk-UA" dirty="0" err="1" smtClean="0"/>
              <a:t>теологии</a:t>
            </a:r>
            <a:r>
              <a:rPr lang="uk-UA" dirty="0" smtClean="0"/>
              <a:t>, Москва</a:t>
            </a:r>
          </a:p>
          <a:p>
            <a:pPr>
              <a:spcAft>
                <a:spcPts val="600"/>
              </a:spcAft>
              <a:buNone/>
            </a:pPr>
            <a:r>
              <a:rPr lang="uk-UA" dirty="0" err="1" smtClean="0"/>
              <a:t>Лок</a:t>
            </a:r>
            <a:r>
              <a:rPr lang="uk-UA" dirty="0" smtClean="0"/>
              <a:t> (2001), Два трактати про врядування, Київ, Основи.</a:t>
            </a:r>
          </a:p>
          <a:p>
            <a:pPr>
              <a:spcAft>
                <a:spcPts val="600"/>
              </a:spcAft>
              <a:buNone/>
            </a:pPr>
            <a:r>
              <a:rPr lang="uk-UA" dirty="0" smtClean="0"/>
              <a:t>Руссо (2001), Про суспільну угоду або принципи політичного права, Київ, </a:t>
            </a:r>
            <a:r>
              <a:rPr lang="de-DE" dirty="0" smtClean="0"/>
              <a:t>Port-Royal</a:t>
            </a:r>
            <a:r>
              <a:rPr lang="uk-UA" dirty="0" smtClean="0"/>
              <a:t>.</a:t>
            </a:r>
          </a:p>
          <a:p>
            <a:pPr>
              <a:spcAft>
                <a:spcPts val="600"/>
              </a:spcAft>
              <a:buNone/>
            </a:pPr>
            <a:r>
              <a:rPr lang="uk-UA" dirty="0" err="1" smtClean="0"/>
              <a:t>Таманага</a:t>
            </a:r>
            <a:r>
              <a:rPr lang="uk-UA" dirty="0" smtClean="0"/>
              <a:t> (2007), Верховенство права: історія, політика, теорія, Київ, Вид-во </a:t>
            </a:r>
            <a:r>
              <a:rPr lang="uk-UA" dirty="0" err="1" smtClean="0"/>
              <a:t>НаУКМА</a:t>
            </a:r>
            <a:r>
              <a:rPr lang="uk-UA" dirty="0" smtClean="0"/>
              <a:t>.</a:t>
            </a:r>
          </a:p>
          <a:p>
            <a:pPr>
              <a:spcAft>
                <a:spcPts val="600"/>
              </a:spcAft>
              <a:buNone/>
            </a:pPr>
            <a:r>
              <a:rPr lang="uk-UA" dirty="0" smtClean="0"/>
              <a:t>Де </a:t>
            </a:r>
            <a:r>
              <a:rPr lang="uk-UA" dirty="0" err="1" smtClean="0"/>
              <a:t>Токвіль</a:t>
            </a:r>
            <a:r>
              <a:rPr lang="uk-UA" dirty="0" smtClean="0"/>
              <a:t> (2000), Давній порядок і революція, Київ.</a:t>
            </a:r>
          </a:p>
          <a:p>
            <a:pPr>
              <a:spcAft>
                <a:spcPts val="600"/>
              </a:spcAft>
              <a:buNone/>
            </a:pPr>
            <a:r>
              <a:rPr lang="uk-UA" sz="2800" dirty="0" err="1" smtClean="0"/>
              <a:t>Шайо</a:t>
            </a:r>
            <a:r>
              <a:rPr lang="uk-UA" sz="2800" dirty="0" smtClean="0"/>
              <a:t> (2001), </a:t>
            </a:r>
            <a:r>
              <a:rPr lang="uk-UA" sz="2800" dirty="0" err="1" smtClean="0"/>
              <a:t>Самоограничение</a:t>
            </a:r>
            <a:r>
              <a:rPr lang="uk-UA" sz="2800" dirty="0" smtClean="0"/>
              <a:t> </a:t>
            </a:r>
            <a:r>
              <a:rPr lang="uk-UA" sz="2800" dirty="0" err="1" smtClean="0"/>
              <a:t>власти</a:t>
            </a:r>
            <a:r>
              <a:rPr lang="uk-UA" sz="2800" dirty="0" smtClean="0"/>
              <a:t> (</a:t>
            </a:r>
            <a:r>
              <a:rPr lang="uk-UA" sz="2800" dirty="0" err="1" smtClean="0"/>
              <a:t>краткий</a:t>
            </a:r>
            <a:r>
              <a:rPr lang="uk-UA" sz="2800" dirty="0" smtClean="0"/>
              <a:t> курс </a:t>
            </a:r>
            <a:r>
              <a:rPr lang="uk-UA" sz="2800" dirty="0" err="1" smtClean="0"/>
              <a:t>конституционализма</a:t>
            </a:r>
            <a:r>
              <a:rPr lang="uk-UA" sz="2800" dirty="0" smtClean="0"/>
              <a:t>), Москва</a:t>
            </a:r>
            <a:r>
              <a:rPr lang="uk-UA" sz="2800" dirty="0" smtClean="0"/>
              <a:t>.</a:t>
            </a:r>
            <a:endParaRPr lang="uk-UA" dirty="0" smtClean="0"/>
          </a:p>
          <a:p>
            <a:pPr>
              <a:spcAft>
                <a:spcPts val="600"/>
              </a:spcAft>
              <a:buNone/>
            </a:pPr>
            <a:r>
              <a:rPr lang="uk-UA" dirty="0" err="1" smtClean="0"/>
              <a:t>Шмитт</a:t>
            </a:r>
            <a:r>
              <a:rPr lang="uk-UA" dirty="0" smtClean="0"/>
              <a:t> (2000), </a:t>
            </a:r>
            <a:r>
              <a:rPr lang="uk-UA" dirty="0" err="1" smtClean="0"/>
              <a:t>Политическая</a:t>
            </a:r>
            <a:r>
              <a:rPr lang="uk-UA" dirty="0" smtClean="0"/>
              <a:t> </a:t>
            </a:r>
            <a:r>
              <a:rPr lang="uk-UA" dirty="0" err="1" smtClean="0"/>
              <a:t>теология</a:t>
            </a:r>
            <a:r>
              <a:rPr lang="uk-UA" dirty="0" smtClean="0"/>
              <a:t>, Москва, </a:t>
            </a:r>
            <a:r>
              <a:rPr lang="uk-UA" dirty="0" err="1" smtClean="0"/>
              <a:t>Канон-Пресс-Ц</a:t>
            </a:r>
            <a:r>
              <a:rPr lang="uk-UA" dirty="0" smtClean="0"/>
              <a:t>.</a:t>
            </a:r>
          </a:p>
          <a:p>
            <a:pPr>
              <a:buNone/>
            </a:pPr>
            <a:endParaRPr lang="uk-UA" dirty="0"/>
          </a:p>
        </p:txBody>
      </p:sp>
      <p:sp>
        <p:nvSpPr>
          <p:cNvPr id="3" name="Заголовок 2"/>
          <p:cNvSpPr>
            <a:spLocks noGrp="1"/>
          </p:cNvSpPr>
          <p:nvPr>
            <p:ph type="title"/>
          </p:nvPr>
        </p:nvSpPr>
        <p:spPr/>
        <p:txBody>
          <a:bodyPr/>
          <a:lstStyle/>
          <a:p>
            <a:r>
              <a:rPr lang="uk-UA" dirty="0" smtClean="0"/>
              <a:t>Література</a:t>
            </a:r>
            <a:endParaRPr lang="uk-UA" dirty="0"/>
          </a:p>
        </p:txBody>
      </p:sp>
      <p:sp>
        <p:nvSpPr>
          <p:cNvPr id="4" name="Дата 3"/>
          <p:cNvSpPr>
            <a:spLocks noGrp="1"/>
          </p:cNvSpPr>
          <p:nvPr>
            <p:ph type="dt" sz="half" idx="10"/>
          </p:nvPr>
        </p:nvSpPr>
        <p:spPr/>
        <p:txBody>
          <a:bodyPr/>
          <a:lstStyle/>
          <a:p>
            <a:fld id="{EBD7A4F3-40DB-4A7D-A40A-BDA60EF28428}"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t>Деліберативна</a:t>
            </a:r>
            <a:r>
              <a:rPr lang="uk-UA" dirty="0" smtClean="0"/>
              <a:t> демократія та економічні свободи</a:t>
            </a:r>
            <a:endParaRPr lang="uk-UA" dirty="0"/>
          </a:p>
        </p:txBody>
      </p:sp>
      <p:pic>
        <p:nvPicPr>
          <p:cNvPr id="5" name="Содержимое 4" descr="athens_Plato&amp;Aristotle.gif"/>
          <p:cNvPicPr>
            <a:picLocks noGrp="1" noChangeAspect="1"/>
          </p:cNvPicPr>
          <p:nvPr>
            <p:ph sz="half" idx="1"/>
          </p:nvPr>
        </p:nvPicPr>
        <p:blipFill>
          <a:blip r:embed="rId2" cstate="print"/>
          <a:stretch>
            <a:fillRect/>
          </a:stretch>
        </p:blipFill>
        <p:spPr>
          <a:xfrm>
            <a:off x="1043608" y="1916832"/>
            <a:ext cx="2552650" cy="4409123"/>
          </a:xfrm>
        </p:spPr>
      </p:pic>
      <p:sp>
        <p:nvSpPr>
          <p:cNvPr id="4" name="Содержимое 3"/>
          <p:cNvSpPr>
            <a:spLocks noGrp="1"/>
          </p:cNvSpPr>
          <p:nvPr>
            <p:ph sz="half" idx="2"/>
          </p:nvPr>
        </p:nvSpPr>
        <p:spPr>
          <a:xfrm>
            <a:off x="3563888" y="1722437"/>
            <a:ext cx="5122912" cy="4525963"/>
          </a:xfrm>
        </p:spPr>
        <p:txBody>
          <a:bodyPr>
            <a:normAutofit fontScale="92500" lnSpcReduction="20000"/>
          </a:bodyPr>
          <a:lstStyle/>
          <a:p>
            <a:endParaRPr lang="uk-UA" dirty="0" smtClean="0"/>
          </a:p>
          <a:p>
            <a:r>
              <a:rPr lang="uk-UA" dirty="0" smtClean="0"/>
              <a:t>Відкриті і прозорі процедури формування органів влади;</a:t>
            </a:r>
          </a:p>
          <a:p>
            <a:r>
              <a:rPr lang="uk-UA" dirty="0" smtClean="0"/>
              <a:t>Республіканізм – якість громадян, підзвітність і підконтрольність влади;</a:t>
            </a:r>
          </a:p>
          <a:p>
            <a:r>
              <a:rPr lang="uk-UA" dirty="0" smtClean="0"/>
              <a:t>Економічна інфраструктура та незалежне правосуддя;</a:t>
            </a:r>
          </a:p>
          <a:p>
            <a:r>
              <a:rPr lang="uk-UA" dirty="0" smtClean="0"/>
              <a:t>Гарантії права власності, додержання контрактів та стабільності економічних відносин</a:t>
            </a:r>
            <a:endParaRPr lang="uk-UA" dirty="0"/>
          </a:p>
        </p:txBody>
      </p:sp>
      <p:sp>
        <p:nvSpPr>
          <p:cNvPr id="6" name="Дата 5"/>
          <p:cNvSpPr>
            <a:spLocks noGrp="1"/>
          </p:cNvSpPr>
          <p:nvPr>
            <p:ph type="dt" sz="half" idx="10"/>
          </p:nvPr>
        </p:nvSpPr>
        <p:spPr/>
        <p:txBody>
          <a:bodyPr/>
          <a:lstStyle/>
          <a:p>
            <a:fld id="{EBE14A7D-87A8-4984-88F6-2B6CE60443BD}"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t>Кіберправо</a:t>
            </a:r>
            <a:r>
              <a:rPr lang="uk-UA" dirty="0" smtClean="0"/>
              <a:t> і права четвертого покоління</a:t>
            </a:r>
            <a:endParaRPr lang="uk-UA" dirty="0"/>
          </a:p>
        </p:txBody>
      </p:sp>
      <p:pic>
        <p:nvPicPr>
          <p:cNvPr id="7" name="Содержимое 6" descr="art.jpg"/>
          <p:cNvPicPr>
            <a:picLocks noGrp="1" noChangeAspect="1"/>
          </p:cNvPicPr>
          <p:nvPr>
            <p:ph sz="quarter" idx="2"/>
          </p:nvPr>
        </p:nvPicPr>
        <p:blipFill>
          <a:blip r:embed="rId2" cstate="print"/>
          <a:stretch>
            <a:fillRect/>
          </a:stretch>
        </p:blipFill>
        <p:spPr>
          <a:xfrm>
            <a:off x="3707904" y="1412776"/>
            <a:ext cx="4608511" cy="3132929"/>
          </a:xfrm>
        </p:spPr>
      </p:pic>
      <p:sp>
        <p:nvSpPr>
          <p:cNvPr id="6" name="Содержимое 5"/>
          <p:cNvSpPr>
            <a:spLocks noGrp="1"/>
          </p:cNvSpPr>
          <p:nvPr>
            <p:ph sz="quarter" idx="4"/>
          </p:nvPr>
        </p:nvSpPr>
        <p:spPr>
          <a:xfrm>
            <a:off x="755576" y="4509120"/>
            <a:ext cx="8124654" cy="1935524"/>
          </a:xfrm>
        </p:spPr>
        <p:txBody>
          <a:bodyPr>
            <a:normAutofit fontScale="92500" lnSpcReduction="10000"/>
          </a:bodyPr>
          <a:lstStyle/>
          <a:p>
            <a:r>
              <a:rPr lang="uk-UA" dirty="0" smtClean="0"/>
              <a:t>Електронне урядування і прозорість публічної влади;</a:t>
            </a:r>
          </a:p>
          <a:p>
            <a:r>
              <a:rPr lang="uk-UA" dirty="0" smtClean="0"/>
              <a:t>Демократія та права меншин у контексті принципу недискримінації;</a:t>
            </a:r>
          </a:p>
          <a:p>
            <a:r>
              <a:rPr lang="uk-UA" dirty="0" smtClean="0"/>
              <a:t>Питання етики та проблеми клонування, </a:t>
            </a:r>
            <a:r>
              <a:rPr lang="uk-UA" dirty="0" err="1" smtClean="0"/>
              <a:t>транспланталогії</a:t>
            </a:r>
            <a:r>
              <a:rPr lang="uk-UA" dirty="0" smtClean="0"/>
              <a:t>, природи організмів із наперед заданими властивостями;</a:t>
            </a:r>
            <a:endParaRPr lang="uk-UA" dirty="0"/>
          </a:p>
        </p:txBody>
      </p:sp>
      <p:sp>
        <p:nvSpPr>
          <p:cNvPr id="5" name="Дата 4"/>
          <p:cNvSpPr>
            <a:spLocks noGrp="1"/>
          </p:cNvSpPr>
          <p:nvPr>
            <p:ph type="dt" sz="half" idx="10"/>
          </p:nvPr>
        </p:nvSpPr>
        <p:spPr/>
        <p:txBody>
          <a:bodyPr/>
          <a:lstStyle/>
          <a:p>
            <a:fld id="{7BE5D202-F312-43D8-A110-BA6CFD6E9584}" type="datetime1">
              <a:rPr lang="uk-UA" smtClean="0"/>
              <a:t>05.09.2016</a:t>
            </a:fld>
            <a:endParaRPr lang="ru-RU"/>
          </a:p>
        </p:txBody>
      </p:sp>
      <p:sp>
        <p:nvSpPr>
          <p:cNvPr id="8" name="Номер слайда 7"/>
          <p:cNvSpPr>
            <a:spLocks noGrp="1"/>
          </p:cNvSpPr>
          <p:nvPr>
            <p:ph type="sldNum" sz="quarter" idx="12"/>
          </p:nvPr>
        </p:nvSpPr>
        <p:spPr/>
        <p:txBody>
          <a:bodyPr/>
          <a:lstStyle/>
          <a:p>
            <a:fld id="{725C68B6-61C2-468F-89AB-4B9F7531AA68}" type="slidenum">
              <a:rPr lang="ru-RU" smtClean="0"/>
              <a:pPr/>
              <a:t>31</a:t>
            </a:fld>
            <a:endParaRPr lang="ru-RU"/>
          </a:p>
        </p:txBody>
      </p:sp>
      <p:sp>
        <p:nvSpPr>
          <p:cNvPr id="9" name="Нижний колонтитул 8"/>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sha\Pictures\Logo WS 2013.jpg"/>
          <p:cNvPicPr>
            <a:picLocks noChangeAspect="1" noChangeArrowheads="1"/>
          </p:cNvPicPr>
          <p:nvPr/>
        </p:nvPicPr>
        <p:blipFill>
          <a:blip r:embed="rId2" cstate="print"/>
          <a:srcRect/>
          <a:stretch>
            <a:fillRect/>
          </a:stretch>
        </p:blipFill>
        <p:spPr bwMode="auto">
          <a:xfrm>
            <a:off x="0" y="980728"/>
            <a:ext cx="9144000" cy="5877272"/>
          </a:xfrm>
          <a:prstGeom prst="rect">
            <a:avLst/>
          </a:prstGeom>
          <a:noFill/>
        </p:spPr>
      </p:pic>
      <p:sp>
        <p:nvSpPr>
          <p:cNvPr id="4" name="TextBox 3"/>
          <p:cNvSpPr txBox="1"/>
          <p:nvPr/>
        </p:nvSpPr>
        <p:spPr>
          <a:xfrm>
            <a:off x="827584" y="1700808"/>
            <a:ext cx="7920880" cy="830997"/>
          </a:xfrm>
          <a:prstGeom prst="rect">
            <a:avLst/>
          </a:prstGeom>
          <a:noFill/>
        </p:spPr>
        <p:txBody>
          <a:bodyPr wrap="square" rtlCol="0">
            <a:spAutoFit/>
          </a:bodyPr>
          <a:lstStyle/>
          <a:p>
            <a:r>
              <a:rPr lang="uk-UA" sz="2400" dirty="0" smtClean="0"/>
              <a:t>1. Реформування судової системи як необхідна умова захисту прав людини та органів національної безпеки</a:t>
            </a:r>
            <a:endParaRPr lang="uk-UA" sz="2400" dirty="0"/>
          </a:p>
        </p:txBody>
      </p:sp>
      <p:sp>
        <p:nvSpPr>
          <p:cNvPr id="5" name="TextBox 4"/>
          <p:cNvSpPr txBox="1"/>
          <p:nvPr/>
        </p:nvSpPr>
        <p:spPr>
          <a:xfrm>
            <a:off x="827584" y="2708920"/>
            <a:ext cx="8021301" cy="830997"/>
          </a:xfrm>
          <a:prstGeom prst="rect">
            <a:avLst/>
          </a:prstGeom>
          <a:noFill/>
        </p:spPr>
        <p:txBody>
          <a:bodyPr wrap="square" rtlCol="0">
            <a:spAutoFit/>
          </a:bodyPr>
          <a:lstStyle/>
          <a:p>
            <a:r>
              <a:rPr lang="uk-UA" sz="2400" dirty="0" smtClean="0"/>
              <a:t>2. Забезпечення становлення реально діючого місцевого самоврядування</a:t>
            </a:r>
            <a:r>
              <a:rPr lang="en-US" sz="2400" dirty="0" smtClean="0"/>
              <a:t> </a:t>
            </a:r>
            <a:r>
              <a:rPr lang="uk-UA" sz="2400" dirty="0" smtClean="0"/>
              <a:t>та децентралізація влади</a:t>
            </a:r>
            <a:endParaRPr lang="uk-UA" sz="2400" dirty="0"/>
          </a:p>
        </p:txBody>
      </p:sp>
      <p:sp>
        <p:nvSpPr>
          <p:cNvPr id="6" name="TextBox 5"/>
          <p:cNvSpPr txBox="1"/>
          <p:nvPr/>
        </p:nvSpPr>
        <p:spPr>
          <a:xfrm>
            <a:off x="827584" y="3789040"/>
            <a:ext cx="7344816" cy="830997"/>
          </a:xfrm>
          <a:prstGeom prst="rect">
            <a:avLst/>
          </a:prstGeom>
          <a:noFill/>
        </p:spPr>
        <p:txBody>
          <a:bodyPr wrap="square" rtlCol="0">
            <a:spAutoFit/>
          </a:bodyPr>
          <a:lstStyle/>
          <a:p>
            <a:r>
              <a:rPr lang="uk-UA" sz="2400" dirty="0" smtClean="0"/>
              <a:t>3. Розробка системи вирівнювання розвитку регіонів та узгодження регіональних політик </a:t>
            </a:r>
            <a:endParaRPr lang="uk-UA" sz="2400" dirty="0"/>
          </a:p>
        </p:txBody>
      </p:sp>
      <p:sp>
        <p:nvSpPr>
          <p:cNvPr id="7" name="TextBox 6"/>
          <p:cNvSpPr txBox="1"/>
          <p:nvPr/>
        </p:nvSpPr>
        <p:spPr>
          <a:xfrm>
            <a:off x="827584" y="4797152"/>
            <a:ext cx="7704856" cy="1200329"/>
          </a:xfrm>
          <a:prstGeom prst="rect">
            <a:avLst/>
          </a:prstGeom>
          <a:noFill/>
        </p:spPr>
        <p:txBody>
          <a:bodyPr wrap="square" rtlCol="0">
            <a:spAutoFit/>
          </a:bodyPr>
          <a:lstStyle/>
          <a:p>
            <a:r>
              <a:rPr lang="uk-UA" sz="2400" dirty="0" smtClean="0"/>
              <a:t>4. Визначення механізму делегування частини суверенних повноважень держави наднаціональним інститутам (за зразком ФРН/Франції/Іспанії)</a:t>
            </a:r>
            <a:endParaRPr lang="uk-UA" sz="2400" dirty="0"/>
          </a:p>
        </p:txBody>
      </p:sp>
      <p:sp>
        <p:nvSpPr>
          <p:cNvPr id="8" name="TextBox 7"/>
          <p:cNvSpPr txBox="1"/>
          <p:nvPr/>
        </p:nvSpPr>
        <p:spPr>
          <a:xfrm>
            <a:off x="1115616" y="548680"/>
            <a:ext cx="6840760" cy="954107"/>
          </a:xfrm>
          <a:prstGeom prst="rect">
            <a:avLst/>
          </a:prstGeom>
          <a:noFill/>
        </p:spPr>
        <p:txBody>
          <a:bodyPr wrap="square" rtlCol="0">
            <a:spAutoFit/>
          </a:bodyPr>
          <a:lstStyle/>
          <a:p>
            <a:pPr algn="ctr"/>
            <a:r>
              <a:rPr lang="uk-UA" sz="2800" dirty="0" smtClean="0">
                <a:solidFill>
                  <a:srgbClr val="FF0000"/>
                </a:solidFill>
              </a:rPr>
              <a:t>Напрями конституційної трансформації та глобалізація права</a:t>
            </a:r>
            <a:endParaRPr lang="uk-UA" sz="2800" dirty="0">
              <a:solidFill>
                <a:srgbClr val="FF0000"/>
              </a:solidFill>
            </a:endParaRPr>
          </a:p>
        </p:txBody>
      </p:sp>
      <p:sp>
        <p:nvSpPr>
          <p:cNvPr id="9" name="Дата 8"/>
          <p:cNvSpPr>
            <a:spLocks noGrp="1"/>
          </p:cNvSpPr>
          <p:nvPr>
            <p:ph type="dt" sz="half" idx="10"/>
          </p:nvPr>
        </p:nvSpPr>
        <p:spPr/>
        <p:txBody>
          <a:bodyPr/>
          <a:lstStyle/>
          <a:p>
            <a:fld id="{F5C9B916-164C-4F65-88EC-57704A1236A2}" type="datetime1">
              <a:rPr lang="uk-UA" smtClean="0"/>
              <a:t>05.09.2016</a:t>
            </a:fld>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32</a:t>
            </a:fld>
            <a:endParaRPr lang="ru-RU"/>
          </a:p>
        </p:txBody>
      </p:sp>
      <p:sp>
        <p:nvSpPr>
          <p:cNvPr id="11" name="Нижний колонтитул 10"/>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ocheva.jpg"/>
          <p:cNvPicPr>
            <a:picLocks noGrp="1" noChangeAspect="1"/>
          </p:cNvPicPr>
          <p:nvPr>
            <p:ph idx="1"/>
          </p:nvPr>
        </p:nvPicPr>
        <p:blipFill>
          <a:blip r:embed="rId2" cstate="print"/>
          <a:stretch>
            <a:fillRect/>
          </a:stretch>
        </p:blipFill>
        <p:spPr>
          <a:xfrm>
            <a:off x="1224601" y="1481138"/>
            <a:ext cx="6694797" cy="4525962"/>
          </a:xfrm>
        </p:spPr>
      </p:pic>
      <p:sp>
        <p:nvSpPr>
          <p:cNvPr id="3" name="Заголовок 2"/>
          <p:cNvSpPr>
            <a:spLocks noGrp="1"/>
          </p:cNvSpPr>
          <p:nvPr>
            <p:ph type="title"/>
          </p:nvPr>
        </p:nvSpPr>
        <p:spPr/>
        <p:txBody>
          <a:bodyPr/>
          <a:lstStyle/>
          <a:p>
            <a:r>
              <a:rPr lang="uk-UA" dirty="0" smtClean="0"/>
              <a:t>Дякую за увагу!</a:t>
            </a:r>
            <a:endParaRPr lang="uk-UA" dirty="0"/>
          </a:p>
        </p:txBody>
      </p:sp>
      <p:sp>
        <p:nvSpPr>
          <p:cNvPr id="5" name="Дата 4"/>
          <p:cNvSpPr>
            <a:spLocks noGrp="1"/>
          </p:cNvSpPr>
          <p:nvPr>
            <p:ph type="dt" sz="half" idx="10"/>
          </p:nvPr>
        </p:nvSpPr>
        <p:spPr/>
        <p:txBody>
          <a:bodyPr/>
          <a:lstStyle/>
          <a:p>
            <a:fld id="{18E63084-17B7-46A4-A066-1E208D3BF20D}" type="datetime1">
              <a:rPr lang="uk-UA" smtClean="0"/>
              <a:t>05.09.2016</a:t>
            </a:fld>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33</a:t>
            </a:fld>
            <a:endParaRPr lang="ru-RU"/>
          </a:p>
        </p:txBody>
      </p:sp>
      <p:sp>
        <p:nvSpPr>
          <p:cNvPr id="7" name="Нижний колонтитул 6"/>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10000" r="-10000"/>
          </a:stretch>
        </a:blipFill>
        <a:effectLst/>
      </p:bgPr>
    </p:bg>
    <p:spTree>
      <p:nvGrpSpPr>
        <p:cNvPr id="1" name=""/>
        <p:cNvGrpSpPr/>
        <p:nvPr/>
      </p:nvGrpSpPr>
      <p:grpSpPr>
        <a:xfrm>
          <a:off x="0" y="0"/>
          <a:ext cx="0" cy="0"/>
          <a:chOff x="0" y="0"/>
          <a:chExt cx="0" cy="0"/>
        </a:xfrm>
      </p:grpSpPr>
      <p:sp>
        <p:nvSpPr>
          <p:cNvPr id="4100" name="Номер слайда 5"/>
          <p:cNvSpPr>
            <a:spLocks noGrp="1"/>
          </p:cNvSpPr>
          <p:nvPr>
            <p:ph type="sldNum" sz="quarter" idx="12"/>
          </p:nvPr>
        </p:nvSpPr>
        <p:spPr>
          <a:noFill/>
        </p:spPr>
        <p:txBody>
          <a:bodyPr/>
          <a:lstStyle/>
          <a:p>
            <a:fld id="{3C35B410-745E-4099-9A2A-38159AF70EA5}" type="slidenum">
              <a:rPr lang="uk-UA" smtClean="0"/>
              <a:pPr/>
              <a:t>4</a:t>
            </a:fld>
            <a:endParaRPr lang="uk-UA" smtClean="0"/>
          </a:p>
        </p:txBody>
      </p:sp>
      <p:sp>
        <p:nvSpPr>
          <p:cNvPr id="4101" name="Rectangle 2"/>
          <p:cNvSpPr>
            <a:spLocks noGrp="1" noChangeArrowheads="1"/>
          </p:cNvSpPr>
          <p:nvPr>
            <p:ph type="title"/>
          </p:nvPr>
        </p:nvSpPr>
        <p:spPr/>
        <p:txBody>
          <a:bodyPr/>
          <a:lstStyle/>
          <a:p>
            <a:pPr marL="723900" indent="-723900" eaLnBrk="1" hangingPunct="1"/>
            <a:r>
              <a:rPr lang="uk-UA" sz="3400" smtClean="0"/>
              <a:t>1. Поняття та структура конституціоналізму</a:t>
            </a:r>
          </a:p>
        </p:txBody>
      </p:sp>
      <p:sp>
        <p:nvSpPr>
          <p:cNvPr id="7174" name="Rectangle 3"/>
          <p:cNvSpPr>
            <a:spLocks noGrp="1" noChangeArrowheads="1"/>
          </p:cNvSpPr>
          <p:nvPr>
            <p:ph type="body" idx="1"/>
          </p:nvPr>
        </p:nvSpPr>
        <p:spPr/>
        <p:txBody>
          <a:bodyPr>
            <a:normAutofit/>
          </a:bodyPr>
          <a:lstStyle/>
          <a:p>
            <a:pPr eaLnBrk="1" hangingPunct="1">
              <a:lnSpc>
                <a:spcPct val="90000"/>
              </a:lnSpc>
              <a:buFont typeface="Wingdings" pitchFamily="2" charset="2"/>
              <a:buNone/>
              <a:defRPr/>
            </a:pPr>
            <a:endParaRPr lang="uk-UA" dirty="0" smtClean="0"/>
          </a:p>
          <a:p>
            <a:pPr eaLnBrk="1" hangingPunct="1">
              <a:lnSpc>
                <a:spcPct val="90000"/>
              </a:lnSpc>
              <a:buFont typeface="Wingdings" pitchFamily="2" charset="2"/>
              <a:buNone/>
              <a:defRPr/>
            </a:pPr>
            <a:r>
              <a:rPr lang="uk-UA" dirty="0" smtClean="0"/>
              <a:t>Рівні конституціоналізму:</a:t>
            </a:r>
          </a:p>
          <a:p>
            <a:pPr eaLnBrk="1" hangingPunct="1">
              <a:lnSpc>
                <a:spcPct val="90000"/>
              </a:lnSpc>
              <a:buFont typeface="Wingdings" pitchFamily="2" charset="2"/>
              <a:buNone/>
              <a:defRPr/>
            </a:pPr>
            <a:endParaRPr lang="uk-UA" dirty="0" smtClean="0"/>
          </a:p>
          <a:p>
            <a:pPr eaLnBrk="1" hangingPunct="1">
              <a:lnSpc>
                <a:spcPct val="90000"/>
              </a:lnSpc>
              <a:buFont typeface="Wingdings" pitchFamily="2" charset="2"/>
              <a:buNone/>
              <a:defRPr/>
            </a:pPr>
            <a:r>
              <a:rPr lang="uk-UA" dirty="0" smtClean="0"/>
              <a:t>1) сукупність певних доктрин, концепцій та теорій про природу конституції; </a:t>
            </a:r>
          </a:p>
          <a:p>
            <a:pPr eaLnBrk="1" hangingPunct="1">
              <a:lnSpc>
                <a:spcPct val="90000"/>
              </a:lnSpc>
              <a:buFont typeface="Wingdings" pitchFamily="2" charset="2"/>
              <a:buNone/>
              <a:defRPr/>
            </a:pPr>
            <a:r>
              <a:rPr lang="uk-UA" dirty="0" smtClean="0"/>
              <a:t>2) політично-правова практика втілення цих ідей в життя; </a:t>
            </a:r>
          </a:p>
          <a:p>
            <a:pPr eaLnBrk="1" hangingPunct="1">
              <a:lnSpc>
                <a:spcPct val="90000"/>
              </a:lnSpc>
              <a:buFont typeface="Wingdings" pitchFamily="2" charset="2"/>
              <a:buNone/>
              <a:defRPr/>
            </a:pPr>
            <a:r>
              <a:rPr lang="uk-UA" dirty="0" smtClean="0"/>
              <a:t>3) конституційне регулювання відповідних соціальних явищ і процесів. </a:t>
            </a:r>
          </a:p>
        </p:txBody>
      </p:sp>
      <p:sp>
        <p:nvSpPr>
          <p:cNvPr id="7" name="Дата 6"/>
          <p:cNvSpPr>
            <a:spLocks noGrp="1"/>
          </p:cNvSpPr>
          <p:nvPr>
            <p:ph type="dt" sz="half" idx="10"/>
          </p:nvPr>
        </p:nvSpPr>
        <p:spPr/>
        <p:txBody>
          <a:bodyPr/>
          <a:lstStyle/>
          <a:p>
            <a:fld id="{0B9B091B-F715-4CE1-A749-2CE163B860B3}" type="datetime1">
              <a:rPr lang="uk-UA" smtClean="0"/>
              <a:t>05.09.2016</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t="-24000" b="-24000"/>
          </a:stretch>
        </a:blipFill>
        <a:effectLst/>
      </p:bgPr>
    </p:bg>
    <p:spTree>
      <p:nvGrpSpPr>
        <p:cNvPr id="1" name=""/>
        <p:cNvGrpSpPr/>
        <p:nvPr/>
      </p:nvGrpSpPr>
      <p:grpSpPr>
        <a:xfrm>
          <a:off x="0" y="0"/>
          <a:ext cx="0" cy="0"/>
          <a:chOff x="0" y="0"/>
          <a:chExt cx="0" cy="0"/>
        </a:xfrm>
      </p:grpSpPr>
      <p:sp>
        <p:nvSpPr>
          <p:cNvPr id="5124" name="Номер слайда 5"/>
          <p:cNvSpPr>
            <a:spLocks noGrp="1"/>
          </p:cNvSpPr>
          <p:nvPr>
            <p:ph type="sldNum" sz="quarter" idx="12"/>
          </p:nvPr>
        </p:nvSpPr>
        <p:spPr>
          <a:noFill/>
        </p:spPr>
        <p:txBody>
          <a:bodyPr/>
          <a:lstStyle/>
          <a:p>
            <a:fld id="{D48AE028-1104-4B2E-85FD-5EAD8516229E}" type="slidenum">
              <a:rPr lang="uk-UA" smtClean="0"/>
              <a:pPr/>
              <a:t>5</a:t>
            </a:fld>
            <a:endParaRPr lang="uk-UA" smtClean="0"/>
          </a:p>
        </p:txBody>
      </p:sp>
      <p:sp>
        <p:nvSpPr>
          <p:cNvPr id="5125" name="Rectangle 2"/>
          <p:cNvSpPr>
            <a:spLocks noGrp="1" noChangeArrowheads="1"/>
          </p:cNvSpPr>
          <p:nvPr>
            <p:ph type="title"/>
          </p:nvPr>
        </p:nvSpPr>
        <p:spPr/>
        <p:txBody>
          <a:bodyPr/>
          <a:lstStyle/>
          <a:p>
            <a:pPr eaLnBrk="1" hangingPunct="1"/>
            <a:r>
              <a:rPr lang="uk-UA" smtClean="0"/>
              <a:t>Поняття конституціоналізму</a:t>
            </a:r>
          </a:p>
        </p:txBody>
      </p:sp>
      <p:sp>
        <p:nvSpPr>
          <p:cNvPr id="8198" name="Rectangle 3"/>
          <p:cNvSpPr>
            <a:spLocks noGrp="1" noChangeArrowheads="1"/>
          </p:cNvSpPr>
          <p:nvPr>
            <p:ph type="body" idx="1"/>
          </p:nvPr>
        </p:nvSpPr>
        <p:spPr/>
        <p:txBody>
          <a:bodyPr>
            <a:normAutofit/>
          </a:bodyPr>
          <a:lstStyle/>
          <a:p>
            <a:pPr eaLnBrk="1" hangingPunct="1">
              <a:buFont typeface="Wingdings" pitchFamily="2" charset="2"/>
              <a:buNone/>
              <a:defRPr/>
            </a:pPr>
            <a:endParaRPr lang="uk-UA" sz="2600" dirty="0" smtClean="0"/>
          </a:p>
          <a:p>
            <a:pPr eaLnBrk="1" hangingPunct="1">
              <a:buFont typeface="Wingdings" pitchFamily="2" charset="2"/>
              <a:buNone/>
              <a:defRPr/>
            </a:pPr>
            <a:r>
              <a:rPr lang="uk-UA" sz="2600" dirty="0" smtClean="0"/>
              <a:t>«Конституціоналізм – це обмеження державної влади в інтересах суспільного спокою. </a:t>
            </a:r>
            <a:r>
              <a:rPr lang="uk-UA" sz="2600" dirty="0" smtClean="0"/>
              <a:t>Він намагається охолодити поточні пристрасті, не загрожуючи ефективності управління</a:t>
            </a:r>
            <a:r>
              <a:rPr lang="uk-UA" sz="2600" dirty="0" smtClean="0"/>
              <a:t>». </a:t>
            </a:r>
            <a:r>
              <a:rPr lang="uk-UA" sz="2600" dirty="0" smtClean="0"/>
              <a:t/>
            </a:r>
            <a:br>
              <a:rPr lang="uk-UA" sz="2600" dirty="0" smtClean="0"/>
            </a:br>
            <a:endParaRPr lang="uk-UA" sz="2600" dirty="0" smtClean="0"/>
          </a:p>
          <a:p>
            <a:pPr eaLnBrk="1" hangingPunct="1">
              <a:buFont typeface="Wingdings" pitchFamily="2" charset="2"/>
              <a:buNone/>
              <a:defRPr/>
            </a:pPr>
            <a:endParaRPr lang="ru-RU" sz="2600" dirty="0" smtClean="0">
              <a:hlinkClick r:id="" action="ppaction://noaction"/>
            </a:endParaRPr>
          </a:p>
          <a:p>
            <a:pPr algn="r" eaLnBrk="1" hangingPunct="1">
              <a:buFont typeface="Wingdings" pitchFamily="2" charset="2"/>
              <a:buNone/>
              <a:defRPr/>
            </a:pPr>
            <a:r>
              <a:rPr lang="uk-UA" sz="2400" dirty="0" err="1" smtClean="0"/>
              <a:t>Шайо</a:t>
            </a:r>
            <a:r>
              <a:rPr lang="uk-UA" sz="2400" dirty="0" smtClean="0"/>
              <a:t> (2001), </a:t>
            </a:r>
            <a:r>
              <a:rPr lang="uk-UA" sz="2400" dirty="0" err="1" smtClean="0"/>
              <a:t>Самоограничение</a:t>
            </a:r>
            <a:r>
              <a:rPr lang="uk-UA" sz="2400" dirty="0" smtClean="0"/>
              <a:t> </a:t>
            </a:r>
            <a:r>
              <a:rPr lang="uk-UA" sz="2400" dirty="0" err="1" smtClean="0"/>
              <a:t>власти</a:t>
            </a:r>
            <a:r>
              <a:rPr lang="uk-UA" sz="2400" dirty="0" smtClean="0"/>
              <a:t> (</a:t>
            </a:r>
            <a:r>
              <a:rPr lang="uk-UA" sz="2400" dirty="0" err="1" smtClean="0"/>
              <a:t>краткий</a:t>
            </a:r>
            <a:r>
              <a:rPr lang="uk-UA" sz="2400" dirty="0" smtClean="0"/>
              <a:t> курс </a:t>
            </a:r>
            <a:r>
              <a:rPr lang="uk-UA" sz="2400" dirty="0" err="1" smtClean="0"/>
              <a:t>конституционализма</a:t>
            </a:r>
            <a:r>
              <a:rPr lang="uk-UA" sz="2400" dirty="0" smtClean="0"/>
              <a:t>), Москва, 20.</a:t>
            </a:r>
            <a:endParaRPr lang="uk-UA" sz="2400" dirty="0" smtClean="0"/>
          </a:p>
        </p:txBody>
      </p:sp>
      <p:sp>
        <p:nvSpPr>
          <p:cNvPr id="7" name="Дата 6"/>
          <p:cNvSpPr>
            <a:spLocks noGrp="1"/>
          </p:cNvSpPr>
          <p:nvPr>
            <p:ph type="dt" sz="half" idx="10"/>
          </p:nvPr>
        </p:nvSpPr>
        <p:spPr/>
        <p:txBody>
          <a:bodyPr/>
          <a:lstStyle/>
          <a:p>
            <a:fld id="{A6D34714-6D93-4441-9552-65A83A4FE66D}" type="datetime1">
              <a:rPr lang="uk-UA" smtClean="0"/>
              <a:t>05.09.2016</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7000" r="-7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a:lnSpc>
                <a:spcPct val="80000"/>
              </a:lnSpc>
              <a:spcAft>
                <a:spcPts val="600"/>
              </a:spcAft>
              <a:buNone/>
            </a:pPr>
            <a:r>
              <a:rPr lang="uk-UA" sz="2800" dirty="0" smtClean="0"/>
              <a:t>1) с</a:t>
            </a:r>
            <a:r>
              <a:rPr lang="uk-UA" sz="2800" dirty="0" smtClean="0"/>
              <a:t>истема інституцій та процедур обмеження влади; </a:t>
            </a:r>
            <a:endParaRPr lang="uk-UA" sz="2800" dirty="0" smtClean="0"/>
          </a:p>
          <a:p>
            <a:pPr>
              <a:lnSpc>
                <a:spcPct val="80000"/>
              </a:lnSpc>
              <a:spcAft>
                <a:spcPts val="600"/>
              </a:spcAft>
              <a:buNone/>
            </a:pPr>
            <a:r>
              <a:rPr lang="uk-UA" sz="2800" dirty="0" smtClean="0"/>
              <a:t>2) народний </a:t>
            </a:r>
            <a:r>
              <a:rPr lang="uk-UA" sz="2800" dirty="0" smtClean="0"/>
              <a:t>суверенітет; </a:t>
            </a:r>
            <a:endParaRPr lang="uk-UA" sz="2800" dirty="0" smtClean="0"/>
          </a:p>
          <a:p>
            <a:pPr>
              <a:lnSpc>
                <a:spcPct val="80000"/>
              </a:lnSpc>
              <a:spcAft>
                <a:spcPts val="600"/>
              </a:spcAft>
              <a:buNone/>
            </a:pPr>
            <a:r>
              <a:rPr lang="uk-UA" sz="2800" dirty="0" smtClean="0"/>
              <a:t>3) верховенство </a:t>
            </a:r>
            <a:r>
              <a:rPr lang="uk-UA" sz="2800" dirty="0" smtClean="0"/>
              <a:t>права; </a:t>
            </a:r>
            <a:endParaRPr lang="uk-UA" sz="2800" dirty="0" smtClean="0"/>
          </a:p>
          <a:p>
            <a:pPr>
              <a:lnSpc>
                <a:spcPct val="80000"/>
              </a:lnSpc>
              <a:spcAft>
                <a:spcPts val="600"/>
              </a:spcAft>
              <a:buNone/>
            </a:pPr>
            <a:r>
              <a:rPr lang="uk-UA" sz="2800" dirty="0" smtClean="0"/>
              <a:t>4) г</a:t>
            </a:r>
            <a:r>
              <a:rPr lang="uk-UA" sz="2800" dirty="0" smtClean="0"/>
              <a:t>арантії права </a:t>
            </a:r>
            <a:r>
              <a:rPr lang="uk-UA" sz="2800" dirty="0" smtClean="0"/>
              <a:t>людини й </a:t>
            </a:r>
            <a:r>
              <a:rPr lang="uk-UA" sz="2800" dirty="0" smtClean="0"/>
              <a:t>основоположних свобод;</a:t>
            </a:r>
            <a:endParaRPr lang="uk-UA" sz="3200" dirty="0" smtClean="0"/>
          </a:p>
          <a:p>
            <a:pPr>
              <a:spcAft>
                <a:spcPts val="600"/>
              </a:spcAft>
              <a:buFont typeface="Wingdings" pitchFamily="2" charset="2"/>
              <a:buNone/>
            </a:pPr>
            <a:r>
              <a:rPr lang="uk-UA" sz="2800" dirty="0" smtClean="0"/>
              <a:t>5) поділ влади як по-горизонталі (розмежування владних функцій), так і по-вертикалі </a:t>
            </a:r>
            <a:r>
              <a:rPr lang="uk-UA" sz="2800" dirty="0" smtClean="0"/>
              <a:t>(субсидіарність; </a:t>
            </a:r>
            <a:endParaRPr lang="uk-UA" sz="2800" dirty="0" smtClean="0"/>
          </a:p>
          <a:p>
            <a:pPr>
              <a:spcAft>
                <a:spcPts val="600"/>
              </a:spcAft>
              <a:buFont typeface="Wingdings" pitchFamily="2" charset="2"/>
              <a:buNone/>
            </a:pPr>
            <a:r>
              <a:rPr lang="uk-UA" sz="2800" dirty="0" smtClean="0"/>
              <a:t>6) незалежність судової влади від законодавчих і виконавчих органів </a:t>
            </a:r>
            <a:r>
              <a:rPr lang="uk-UA" sz="2800" dirty="0" smtClean="0"/>
              <a:t>влади; </a:t>
            </a:r>
            <a:endParaRPr lang="uk-UA" sz="2800" dirty="0" smtClean="0"/>
          </a:p>
          <a:p>
            <a:pPr>
              <a:spcAft>
                <a:spcPts val="600"/>
              </a:spcAft>
              <a:buFont typeface="Wingdings" pitchFamily="2" charset="2"/>
              <a:buNone/>
            </a:pPr>
            <a:r>
              <a:rPr lang="uk-UA" sz="2800" dirty="0" smtClean="0"/>
              <a:t>7) ц</a:t>
            </a:r>
            <a:r>
              <a:rPr lang="uk-UA" sz="2800" dirty="0" smtClean="0"/>
              <a:t>ивільний контроль над </a:t>
            </a:r>
            <a:r>
              <a:rPr lang="uk-UA" sz="2800" dirty="0" smtClean="0"/>
              <a:t>силовими структурами (армією, поліцією, спецслужбами).</a:t>
            </a:r>
            <a:endParaRPr lang="ru-RU" sz="2800" dirty="0" smtClean="0"/>
          </a:p>
          <a:p>
            <a:endParaRPr lang="uk-UA" dirty="0"/>
          </a:p>
        </p:txBody>
      </p:sp>
      <p:sp>
        <p:nvSpPr>
          <p:cNvPr id="3" name="Заголовок 2"/>
          <p:cNvSpPr>
            <a:spLocks noGrp="1"/>
          </p:cNvSpPr>
          <p:nvPr>
            <p:ph type="title"/>
          </p:nvPr>
        </p:nvSpPr>
        <p:spPr/>
        <p:txBody>
          <a:bodyPr/>
          <a:lstStyle/>
          <a:p>
            <a:r>
              <a:rPr lang="uk-UA" dirty="0" smtClean="0"/>
              <a:t>Структура конституціоналізму</a:t>
            </a:r>
            <a:endParaRPr lang="uk-UA" dirty="0"/>
          </a:p>
        </p:txBody>
      </p:sp>
      <p:sp>
        <p:nvSpPr>
          <p:cNvPr id="4" name="Дата 3"/>
          <p:cNvSpPr>
            <a:spLocks noGrp="1"/>
          </p:cNvSpPr>
          <p:nvPr>
            <p:ph type="dt" sz="half" idx="10"/>
          </p:nvPr>
        </p:nvSpPr>
        <p:spPr/>
        <p:txBody>
          <a:bodyPr/>
          <a:lstStyle/>
          <a:p>
            <a:fld id="{C7654400-D871-400D-857D-104348FFEB99}"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Magna_charta_cum_statutis_angliae_p1.jpg"/>
          <p:cNvPicPr>
            <a:picLocks noGrp="1" noChangeAspect="1"/>
          </p:cNvPicPr>
          <p:nvPr>
            <p:ph sz="half" idx="1"/>
          </p:nvPr>
        </p:nvPicPr>
        <p:blipFill>
          <a:blip r:embed="rId3" cstate="print"/>
          <a:stretch>
            <a:fillRect/>
          </a:stretch>
        </p:blipFill>
        <p:spPr>
          <a:xfrm>
            <a:off x="602833" y="1481138"/>
            <a:ext cx="3398202" cy="5044206"/>
          </a:xfrm>
        </p:spPr>
      </p:pic>
      <p:sp>
        <p:nvSpPr>
          <p:cNvPr id="3" name="Содержимое 2"/>
          <p:cNvSpPr>
            <a:spLocks noGrp="1"/>
          </p:cNvSpPr>
          <p:nvPr>
            <p:ph sz="half" idx="2"/>
          </p:nvPr>
        </p:nvSpPr>
        <p:spPr>
          <a:xfrm>
            <a:off x="3995936" y="1481328"/>
            <a:ext cx="4690864" cy="4525963"/>
          </a:xfrm>
        </p:spPr>
        <p:txBody>
          <a:bodyPr>
            <a:normAutofit fontScale="85000" lnSpcReduction="20000"/>
          </a:bodyPr>
          <a:lstStyle/>
          <a:p>
            <a:pPr>
              <a:buNone/>
            </a:pPr>
            <a:endParaRPr lang="en-US" dirty="0" smtClean="0"/>
          </a:p>
          <a:p>
            <a:pPr>
              <a:buNone/>
            </a:pPr>
            <a:r>
              <a:rPr lang="uk-UA" dirty="0" smtClean="0"/>
              <a:t>“</a:t>
            </a:r>
            <a:r>
              <a:rPr lang="ru-RU" b="1" i="1" dirty="0" smtClean="0"/>
              <a:t>39.</a:t>
            </a:r>
            <a:r>
              <a:rPr lang="ru-RU" dirty="0" smtClean="0"/>
              <a:t> </a:t>
            </a:r>
            <a:r>
              <a:rPr lang="ru-RU" dirty="0" err="1" smtClean="0"/>
              <a:t>Жодна</a:t>
            </a:r>
            <a:r>
              <a:rPr lang="ru-RU" dirty="0" smtClean="0"/>
              <a:t> </a:t>
            </a:r>
            <a:r>
              <a:rPr lang="ru-RU" dirty="0" err="1" smtClean="0"/>
              <a:t>вільна</a:t>
            </a:r>
            <a:r>
              <a:rPr lang="ru-RU" dirty="0" smtClean="0"/>
              <a:t> </a:t>
            </a:r>
            <a:r>
              <a:rPr lang="ru-RU" dirty="0" err="1" smtClean="0"/>
              <a:t>людина</a:t>
            </a:r>
            <a:r>
              <a:rPr lang="ru-RU" dirty="0" smtClean="0"/>
              <a:t> не буде оштрафована, </a:t>
            </a:r>
            <a:r>
              <a:rPr lang="ru-RU" dirty="0" err="1" smtClean="0"/>
              <a:t>або</a:t>
            </a:r>
            <a:r>
              <a:rPr lang="ru-RU" dirty="0" smtClean="0"/>
              <a:t> </a:t>
            </a:r>
            <a:r>
              <a:rPr lang="ru-RU" dirty="0" err="1" smtClean="0"/>
              <a:t>ув'язнена</a:t>
            </a:r>
            <a:r>
              <a:rPr lang="ru-RU" dirty="0" smtClean="0"/>
              <a:t>, </a:t>
            </a:r>
            <a:r>
              <a:rPr lang="ru-RU" dirty="0" err="1" smtClean="0"/>
              <a:t>або</a:t>
            </a:r>
            <a:r>
              <a:rPr lang="ru-RU" dirty="0" smtClean="0"/>
              <a:t> </a:t>
            </a:r>
            <a:r>
              <a:rPr lang="ru-RU" dirty="0" err="1" smtClean="0"/>
              <a:t>позбавлена</a:t>
            </a:r>
            <a:r>
              <a:rPr lang="ru-RU" dirty="0" smtClean="0"/>
              <a:t> </a:t>
            </a:r>
            <a:r>
              <a:rPr lang="ru-RU" dirty="0" err="1" smtClean="0"/>
              <a:t>володіння</a:t>
            </a:r>
            <a:r>
              <a:rPr lang="ru-RU" dirty="0" smtClean="0"/>
              <a:t>, </a:t>
            </a:r>
            <a:r>
              <a:rPr lang="ru-RU" dirty="0" err="1" smtClean="0"/>
              <a:t>або</a:t>
            </a:r>
            <a:r>
              <a:rPr lang="ru-RU" dirty="0" smtClean="0"/>
              <a:t> </a:t>
            </a:r>
            <a:r>
              <a:rPr lang="ru-RU" dirty="0" err="1" smtClean="0"/>
              <a:t>якимось</a:t>
            </a:r>
            <a:r>
              <a:rPr lang="ru-RU" dirty="0" smtClean="0"/>
              <a:t> </a:t>
            </a:r>
            <a:r>
              <a:rPr lang="ru-RU" dirty="0" err="1" smtClean="0"/>
              <a:t>іншим</a:t>
            </a:r>
            <a:r>
              <a:rPr lang="ru-RU" dirty="0" smtClean="0"/>
              <a:t> чином обездолена, </a:t>
            </a:r>
            <a:r>
              <a:rPr lang="ru-RU" dirty="0" err="1" smtClean="0"/>
              <a:t>і</a:t>
            </a:r>
            <a:r>
              <a:rPr lang="ru-RU" dirty="0" smtClean="0"/>
              <a:t> ми не </a:t>
            </a:r>
            <a:r>
              <a:rPr lang="ru-RU" dirty="0" err="1" smtClean="0"/>
              <a:t>підемо</a:t>
            </a:r>
            <a:r>
              <a:rPr lang="ru-RU" dirty="0" smtClean="0"/>
              <a:t> на </a:t>
            </a:r>
            <a:r>
              <a:rPr lang="ru-RU" dirty="0" err="1" smtClean="0"/>
              <a:t>неї</a:t>
            </a:r>
            <a:r>
              <a:rPr lang="ru-RU" dirty="0" smtClean="0"/>
              <a:t> </a:t>
            </a:r>
            <a:r>
              <a:rPr lang="ru-RU" dirty="0" err="1" smtClean="0"/>
              <a:t>і</a:t>
            </a:r>
            <a:r>
              <a:rPr lang="ru-RU" dirty="0" smtClean="0"/>
              <a:t> не </a:t>
            </a:r>
            <a:r>
              <a:rPr lang="ru-RU" dirty="0" err="1" smtClean="0"/>
              <a:t>пошлемо</a:t>
            </a:r>
            <a:r>
              <a:rPr lang="ru-RU" dirty="0" smtClean="0"/>
              <a:t> на </a:t>
            </a:r>
            <a:r>
              <a:rPr lang="ru-RU" dirty="0" err="1" smtClean="0"/>
              <a:t>неї</a:t>
            </a:r>
            <a:r>
              <a:rPr lang="ru-RU" dirty="0" smtClean="0"/>
              <a:t>, </a:t>
            </a:r>
            <a:r>
              <a:rPr lang="ru-RU" dirty="0" err="1" smtClean="0"/>
              <a:t>тільки</a:t>
            </a:r>
            <a:r>
              <a:rPr lang="ru-RU" dirty="0" smtClean="0"/>
              <a:t> як за </a:t>
            </a:r>
            <a:r>
              <a:rPr lang="ru-RU" dirty="0" err="1" smtClean="0"/>
              <a:t>законним</a:t>
            </a:r>
            <a:r>
              <a:rPr lang="ru-RU" dirty="0" smtClean="0"/>
              <a:t> </a:t>
            </a:r>
            <a:r>
              <a:rPr lang="ru-RU" dirty="0" err="1" smtClean="0"/>
              <a:t>рішенням</a:t>
            </a:r>
            <a:r>
              <a:rPr lang="ru-RU" dirty="0" smtClean="0"/>
              <a:t> </a:t>
            </a:r>
            <a:r>
              <a:rPr lang="ru-RU" dirty="0" err="1" smtClean="0"/>
              <a:t>рівних</a:t>
            </a:r>
            <a:r>
              <a:rPr lang="ru-RU" dirty="0" smtClean="0"/>
              <a:t> </a:t>
            </a:r>
            <a:r>
              <a:rPr lang="ru-RU" dirty="0" err="1" smtClean="0"/>
              <a:t>їй</a:t>
            </a:r>
            <a:r>
              <a:rPr lang="ru-RU" dirty="0" smtClean="0"/>
              <a:t> (</a:t>
            </a:r>
            <a:r>
              <a:rPr lang="ru-RU" dirty="0" err="1" smtClean="0"/>
              <a:t>її</a:t>
            </a:r>
            <a:r>
              <a:rPr lang="ru-RU" dirty="0" smtClean="0"/>
              <a:t> </a:t>
            </a:r>
            <a:r>
              <a:rPr lang="ru-RU" dirty="0" err="1" smtClean="0"/>
              <a:t>перів</a:t>
            </a:r>
            <a:r>
              <a:rPr lang="ru-RU" dirty="0" smtClean="0"/>
              <a:t>) </a:t>
            </a:r>
            <a:r>
              <a:rPr lang="ru-RU" dirty="0" err="1" smtClean="0"/>
              <a:t>і</a:t>
            </a:r>
            <a:r>
              <a:rPr lang="ru-RU" dirty="0" smtClean="0"/>
              <a:t> </a:t>
            </a:r>
            <a:r>
              <a:rPr lang="ru-RU" dirty="0" err="1" smtClean="0"/>
              <a:t>за</a:t>
            </a:r>
            <a:r>
              <a:rPr lang="ru-RU" dirty="0" smtClean="0"/>
              <a:t> законом </a:t>
            </a:r>
            <a:r>
              <a:rPr lang="ru-RU" dirty="0" err="1" smtClean="0"/>
              <a:t>країни</a:t>
            </a:r>
            <a:r>
              <a:rPr lang="ru-RU" dirty="0" smtClean="0"/>
              <a:t>.</a:t>
            </a:r>
            <a:r>
              <a:rPr lang="uk-UA" dirty="0" smtClean="0"/>
              <a:t>”</a:t>
            </a:r>
          </a:p>
          <a:p>
            <a:pPr>
              <a:buNone/>
            </a:pPr>
            <a:endParaRPr lang="uk-UA" dirty="0" smtClean="0"/>
          </a:p>
          <a:p>
            <a:pPr algn="r">
              <a:buNone/>
            </a:pPr>
            <a:r>
              <a:rPr lang="en-US" dirty="0" smtClean="0"/>
              <a:t>Magna </a:t>
            </a:r>
            <a:r>
              <a:rPr lang="en-US" dirty="0" err="1" smtClean="0"/>
              <a:t>Carta</a:t>
            </a:r>
            <a:r>
              <a:rPr lang="en-US" dirty="0" smtClean="0"/>
              <a:t> </a:t>
            </a:r>
            <a:r>
              <a:rPr lang="en-US" dirty="0" err="1" smtClean="0"/>
              <a:t>Libertarum</a:t>
            </a:r>
            <a:r>
              <a:rPr lang="en-US" dirty="0" smtClean="0"/>
              <a:t>, 1215</a:t>
            </a:r>
            <a:endParaRPr lang="uk-UA" dirty="0"/>
          </a:p>
        </p:txBody>
      </p:sp>
      <p:sp>
        <p:nvSpPr>
          <p:cNvPr id="4" name="Заголовок 3"/>
          <p:cNvSpPr>
            <a:spLocks noGrp="1"/>
          </p:cNvSpPr>
          <p:nvPr>
            <p:ph type="title"/>
          </p:nvPr>
        </p:nvSpPr>
        <p:spPr/>
        <p:txBody>
          <a:bodyPr>
            <a:noAutofit/>
          </a:bodyPr>
          <a:lstStyle/>
          <a:p>
            <a:r>
              <a:rPr lang="uk-UA" sz="2400" dirty="0" smtClean="0"/>
              <a:t>2. Зародження традиції верховенства права та лібералізму: від </a:t>
            </a:r>
            <a:r>
              <a:rPr lang="en-US" sz="2400" dirty="0" smtClean="0"/>
              <a:t>Magna </a:t>
            </a:r>
            <a:r>
              <a:rPr lang="en-US" sz="2400" dirty="0" err="1" smtClean="0"/>
              <a:t>Carta</a:t>
            </a:r>
            <a:r>
              <a:rPr lang="en-US" sz="2400" dirty="0" smtClean="0"/>
              <a:t> </a:t>
            </a:r>
            <a:r>
              <a:rPr lang="ru-RU" sz="2400" dirty="0" smtClean="0"/>
              <a:t>до </a:t>
            </a:r>
            <a:r>
              <a:rPr lang="uk-UA" sz="2400" dirty="0" smtClean="0"/>
              <a:t>Славної революції</a:t>
            </a:r>
            <a:endParaRPr lang="uk-UA" sz="2400" dirty="0"/>
          </a:p>
        </p:txBody>
      </p:sp>
      <p:sp>
        <p:nvSpPr>
          <p:cNvPr id="6" name="Дата 5"/>
          <p:cNvSpPr>
            <a:spLocks noGrp="1"/>
          </p:cNvSpPr>
          <p:nvPr>
            <p:ph type="dt" sz="half" idx="10"/>
          </p:nvPr>
        </p:nvSpPr>
        <p:spPr/>
        <p:txBody>
          <a:bodyPr/>
          <a:lstStyle/>
          <a:p>
            <a:fld id="{B5C82E7C-72F1-4BEA-B02E-EAD4488BADC8}"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7</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12000" r="-1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endParaRPr lang="uk-UA" dirty="0" smtClean="0"/>
          </a:p>
          <a:p>
            <a:pPr>
              <a:buNone/>
            </a:pPr>
            <a:r>
              <a:rPr lang="uk-UA" dirty="0" smtClean="0"/>
              <a:t>1. </a:t>
            </a:r>
            <a:r>
              <a:rPr lang="uk-UA" b="1" dirty="0" smtClean="0"/>
              <a:t>Альтинг</a:t>
            </a:r>
            <a:r>
              <a:rPr lang="uk-UA" dirty="0" smtClean="0"/>
              <a:t>, Ісландія – 930 р.</a:t>
            </a:r>
          </a:p>
          <a:p>
            <a:pPr>
              <a:buNone/>
            </a:pPr>
            <a:r>
              <a:rPr lang="uk-UA" dirty="0" smtClean="0"/>
              <a:t>2. </a:t>
            </a:r>
            <a:r>
              <a:rPr lang="ru-RU" b="1" dirty="0" err="1" smtClean="0"/>
              <a:t>Кортеси</a:t>
            </a:r>
            <a:r>
              <a:rPr lang="ru-RU" dirty="0" smtClean="0"/>
              <a:t> </a:t>
            </a:r>
            <a:r>
              <a:rPr lang="ru-RU" dirty="0" smtClean="0"/>
              <a:t>(</a:t>
            </a:r>
            <a:r>
              <a:rPr lang="ru-RU" dirty="0" err="1" smtClean="0"/>
              <a:t>ісп</a:t>
            </a:r>
            <a:r>
              <a:rPr lang="ru-RU" dirty="0" smtClean="0"/>
              <a:t>. </a:t>
            </a:r>
            <a:r>
              <a:rPr lang="de-DE" i="1" dirty="0" err="1" smtClean="0"/>
              <a:t>cortes</a:t>
            </a:r>
            <a:r>
              <a:rPr lang="de-DE" dirty="0" smtClean="0"/>
              <a:t>, </a:t>
            </a:r>
            <a:r>
              <a:rPr lang="ru-RU" dirty="0" err="1" smtClean="0"/>
              <a:t>від</a:t>
            </a:r>
            <a:r>
              <a:rPr lang="ru-RU" dirty="0" smtClean="0"/>
              <a:t> </a:t>
            </a:r>
            <a:r>
              <a:rPr lang="de-DE" dirty="0" err="1" smtClean="0"/>
              <a:t>corte</a:t>
            </a:r>
            <a:r>
              <a:rPr lang="de-DE" dirty="0" smtClean="0"/>
              <a:t> — </a:t>
            </a:r>
            <a:r>
              <a:rPr lang="ru-RU" dirty="0" err="1" smtClean="0"/>
              <a:t>королівський</a:t>
            </a:r>
            <a:r>
              <a:rPr lang="ru-RU" dirty="0" smtClean="0"/>
              <a:t> </a:t>
            </a:r>
            <a:r>
              <a:rPr lang="ru-RU" dirty="0" err="1" smtClean="0"/>
              <a:t>двір</a:t>
            </a:r>
            <a:r>
              <a:rPr lang="ru-RU" dirty="0" smtClean="0"/>
              <a:t>) – практика </a:t>
            </a:r>
            <a:r>
              <a:rPr lang="ru-RU" dirty="0" err="1" smtClean="0"/>
              <a:t>з</a:t>
            </a:r>
            <a:r>
              <a:rPr lang="ru-RU" dirty="0" smtClean="0"/>
              <a:t> Х ст., </a:t>
            </a:r>
            <a:r>
              <a:rPr lang="ru-RU" dirty="0" err="1" smtClean="0"/>
              <a:t>офіційно</a:t>
            </a:r>
            <a:r>
              <a:rPr lang="ru-RU" dirty="0" smtClean="0"/>
              <a:t> </a:t>
            </a:r>
            <a:r>
              <a:rPr lang="ru-RU" dirty="0" err="1" smtClean="0"/>
              <a:t>скликані</a:t>
            </a:r>
            <a:r>
              <a:rPr lang="ru-RU" dirty="0" smtClean="0"/>
              <a:t> королем Леону Альфонсом 1137 р.</a:t>
            </a:r>
          </a:p>
          <a:p>
            <a:pPr>
              <a:buNone/>
            </a:pPr>
            <a:r>
              <a:rPr lang="ru-RU" dirty="0" smtClean="0"/>
              <a:t>3. </a:t>
            </a:r>
            <a:r>
              <a:rPr lang="ru-RU" b="1" dirty="0" smtClean="0"/>
              <a:t>Парламент </a:t>
            </a:r>
            <a:r>
              <a:rPr lang="ru-RU" b="1" dirty="0" err="1" smtClean="0"/>
              <a:t>Англії</a:t>
            </a:r>
            <a:r>
              <a:rPr lang="ru-RU" b="1" dirty="0" smtClean="0"/>
              <a:t> </a:t>
            </a:r>
            <a:r>
              <a:rPr lang="ru-RU" dirty="0" smtClean="0"/>
              <a:t>– 1265 р. (</a:t>
            </a:r>
            <a:r>
              <a:rPr lang="ru-RU" dirty="0" err="1" smtClean="0"/>
              <a:t>Симон</a:t>
            </a:r>
            <a:r>
              <a:rPr lang="ru-RU" dirty="0" smtClean="0"/>
              <a:t> де </a:t>
            </a:r>
            <a:r>
              <a:rPr lang="ru-RU" dirty="0" err="1" smtClean="0"/>
              <a:t>Бонфор</a:t>
            </a:r>
            <a:r>
              <a:rPr lang="ru-RU" dirty="0" smtClean="0"/>
              <a:t>, 6-й граф </a:t>
            </a:r>
            <a:r>
              <a:rPr lang="ru-RU" dirty="0" err="1" smtClean="0"/>
              <a:t>Лестерський</a:t>
            </a:r>
            <a:r>
              <a:rPr lang="ru-RU" dirty="0" smtClean="0"/>
              <a:t>).</a:t>
            </a:r>
          </a:p>
          <a:p>
            <a:pPr>
              <a:buNone/>
            </a:pPr>
            <a:r>
              <a:rPr lang="ru-RU" dirty="0" smtClean="0"/>
              <a:t>4. </a:t>
            </a:r>
            <a:r>
              <a:rPr lang="ru-RU" b="1" dirty="0" smtClean="0"/>
              <a:t>Парламент </a:t>
            </a:r>
            <a:r>
              <a:rPr lang="ru-RU" b="1" dirty="0" err="1" smtClean="0"/>
              <a:t>Угорщини</a:t>
            </a:r>
            <a:r>
              <a:rPr lang="ru-RU" b="1" dirty="0" smtClean="0"/>
              <a:t> </a:t>
            </a:r>
            <a:r>
              <a:rPr lang="ru-RU" dirty="0" smtClean="0"/>
              <a:t>– 1290 р.</a:t>
            </a:r>
          </a:p>
          <a:p>
            <a:pPr>
              <a:buNone/>
            </a:pPr>
            <a:r>
              <a:rPr lang="ru-RU" dirty="0" smtClean="0"/>
              <a:t>5. </a:t>
            </a:r>
            <a:r>
              <a:rPr lang="ru-RU" b="1" dirty="0" err="1" smtClean="0"/>
              <a:t>Генеральні</a:t>
            </a:r>
            <a:r>
              <a:rPr lang="ru-RU" b="1" dirty="0" smtClean="0"/>
              <a:t> </a:t>
            </a:r>
            <a:r>
              <a:rPr lang="ru-RU" b="1" dirty="0" err="1" smtClean="0"/>
              <a:t>штати</a:t>
            </a:r>
            <a:r>
              <a:rPr lang="ru-RU" b="1" dirty="0" smtClean="0"/>
              <a:t> </a:t>
            </a:r>
            <a:r>
              <a:rPr lang="ru-RU" b="1" dirty="0" err="1" smtClean="0"/>
              <a:t>Франції</a:t>
            </a:r>
            <a:r>
              <a:rPr lang="ru-RU" b="1" dirty="0" smtClean="0"/>
              <a:t> </a:t>
            </a:r>
            <a:r>
              <a:rPr lang="ru-RU" dirty="0" smtClean="0"/>
              <a:t>– 1337-1789 </a:t>
            </a:r>
            <a:r>
              <a:rPr lang="ru-RU" dirty="0" err="1" smtClean="0"/>
              <a:t>рр</a:t>
            </a:r>
            <a:r>
              <a:rPr lang="ru-RU" dirty="0" smtClean="0"/>
              <a:t>.</a:t>
            </a:r>
            <a:endParaRPr lang="uk-UA" dirty="0"/>
          </a:p>
        </p:txBody>
      </p:sp>
      <p:sp>
        <p:nvSpPr>
          <p:cNvPr id="3" name="Заголовок 2"/>
          <p:cNvSpPr>
            <a:spLocks noGrp="1"/>
          </p:cNvSpPr>
          <p:nvPr>
            <p:ph type="title"/>
          </p:nvPr>
        </p:nvSpPr>
        <p:spPr/>
        <p:txBody>
          <a:bodyPr>
            <a:normAutofit/>
          </a:bodyPr>
          <a:lstStyle/>
          <a:p>
            <a:r>
              <a:rPr lang="uk-UA" sz="2800" dirty="0" smtClean="0"/>
              <a:t>Зародження парламентаризму: від фінансових до законодавчих прерогатив</a:t>
            </a:r>
            <a:endParaRPr lang="uk-UA" sz="2800" dirty="0"/>
          </a:p>
        </p:txBody>
      </p:sp>
      <p:sp>
        <p:nvSpPr>
          <p:cNvPr id="4" name="Дата 3"/>
          <p:cNvSpPr>
            <a:spLocks noGrp="1"/>
          </p:cNvSpPr>
          <p:nvPr>
            <p:ph type="dt" sz="half" idx="10"/>
          </p:nvPr>
        </p:nvSpPr>
        <p:spPr/>
        <p:txBody>
          <a:bodyPr/>
          <a:lstStyle/>
          <a:p>
            <a:fld id="{DEC79486-3A9C-4CCE-AAC0-367347497602}" type="datetime1">
              <a:rPr lang="uk-UA" smtClean="0"/>
              <a:t>05.09.2016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
        <p:nvSpPr>
          <p:cNvPr id="6" name="Нижний колонтитул 5"/>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Содержимое 4" descr="Lock.jpg"/>
          <p:cNvPicPr>
            <a:picLocks noGrp="1" noChangeAspect="1"/>
          </p:cNvPicPr>
          <p:nvPr>
            <p:ph sz="half" idx="1"/>
          </p:nvPr>
        </p:nvPicPr>
        <p:blipFill>
          <a:blip r:embed="rId3" cstate="print"/>
          <a:stretch>
            <a:fillRect/>
          </a:stretch>
        </p:blipFill>
        <p:spPr>
          <a:xfrm>
            <a:off x="885825" y="1743869"/>
            <a:ext cx="2943459" cy="3701355"/>
          </a:xfrm>
        </p:spPr>
      </p:pic>
      <p:sp>
        <p:nvSpPr>
          <p:cNvPr id="3" name="Содержимое 2"/>
          <p:cNvSpPr>
            <a:spLocks noGrp="1"/>
          </p:cNvSpPr>
          <p:nvPr>
            <p:ph sz="half" idx="2"/>
          </p:nvPr>
        </p:nvSpPr>
        <p:spPr>
          <a:xfrm>
            <a:off x="3563888" y="1481328"/>
            <a:ext cx="5122912" cy="5116024"/>
          </a:xfrm>
        </p:spPr>
        <p:txBody>
          <a:bodyPr>
            <a:normAutofit fontScale="70000" lnSpcReduction="20000"/>
          </a:bodyPr>
          <a:lstStyle/>
          <a:p>
            <a:pPr>
              <a:buNone/>
            </a:pPr>
            <a:r>
              <a:rPr lang="uk-UA" dirty="0" smtClean="0"/>
              <a:t>«…якщо хто-небудь силою закону знищує законодавчий орган, усталений у суспільстві, й закони, створені цим органом у відповідності з довірою, виявленою до нього членами цього суспільства, то він, таким чином, руйнує третейських суд, схвалений кожним задля мирного вирішення всіх суперечок, який мав правити за перепону між станом війни між людьми. </a:t>
            </a:r>
            <a:r>
              <a:rPr lang="en-US" dirty="0" smtClean="0"/>
              <a:t>…</a:t>
            </a:r>
            <a:r>
              <a:rPr lang="uk-UA" dirty="0" smtClean="0"/>
              <a:t>знищуючи </a:t>
            </a:r>
            <a:r>
              <a:rPr lang="uk-UA" dirty="0" smtClean="0"/>
              <a:t>таким чином владу, встановлену законом, яку ніхто, крім нього, не вправі встановити, і запроваджуючи владу без народної довіри, вони фактично вводять стан війни, в якому діє сила без </a:t>
            </a:r>
            <a:r>
              <a:rPr lang="uk-UA" dirty="0" smtClean="0"/>
              <a:t>повноважень</a:t>
            </a:r>
            <a:r>
              <a:rPr lang="en-US" dirty="0" smtClean="0"/>
              <a:t>….</a:t>
            </a:r>
            <a:r>
              <a:rPr lang="uk-UA" dirty="0" smtClean="0"/>
              <a:t>»</a:t>
            </a:r>
            <a:endParaRPr lang="uk-UA" dirty="0"/>
          </a:p>
        </p:txBody>
      </p:sp>
      <p:sp>
        <p:nvSpPr>
          <p:cNvPr id="4" name="Заголовок 3"/>
          <p:cNvSpPr>
            <a:spLocks noGrp="1"/>
          </p:cNvSpPr>
          <p:nvPr>
            <p:ph type="title"/>
          </p:nvPr>
        </p:nvSpPr>
        <p:spPr/>
        <p:txBody>
          <a:bodyPr>
            <a:normAutofit fontScale="90000"/>
          </a:bodyPr>
          <a:lstStyle/>
          <a:p>
            <a:r>
              <a:rPr lang="uk-UA" dirty="0" smtClean="0"/>
              <a:t>Джон </a:t>
            </a:r>
            <a:r>
              <a:rPr lang="uk-UA" dirty="0" err="1" smtClean="0"/>
              <a:t>Лок</a:t>
            </a:r>
            <a:r>
              <a:rPr lang="uk-UA" dirty="0" smtClean="0"/>
              <a:t> та питання довіри і легітимності влади</a:t>
            </a:r>
            <a:endParaRPr lang="uk-UA" dirty="0"/>
          </a:p>
        </p:txBody>
      </p:sp>
      <p:sp>
        <p:nvSpPr>
          <p:cNvPr id="6" name="Дата 5"/>
          <p:cNvSpPr>
            <a:spLocks noGrp="1"/>
          </p:cNvSpPr>
          <p:nvPr>
            <p:ph type="dt" sz="half" idx="10"/>
          </p:nvPr>
        </p:nvSpPr>
        <p:spPr/>
        <p:txBody>
          <a:bodyPr/>
          <a:lstStyle/>
          <a:p>
            <a:fld id="{8048147C-61F9-40BE-8248-6AE970D73214}" type="datetime1">
              <a:rPr lang="uk-UA" smtClean="0"/>
              <a:t>05.09.2016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9</a:t>
            </a:fld>
            <a:endParaRPr lang="ru-RU"/>
          </a:p>
        </p:txBody>
      </p:sp>
      <p:sp>
        <p:nvSpPr>
          <p:cNvPr id="8" name="Нижний колонтитул 7"/>
          <p:cNvSpPr>
            <a:spLocks noGrp="1"/>
          </p:cNvSpPr>
          <p:nvPr>
            <p:ph type="ftr" sz="quarter" idx="11"/>
          </p:nvPr>
        </p:nvSpPr>
        <p:spPr/>
        <p:txBody>
          <a:bodyPr/>
          <a:lstStyle/>
          <a:p>
            <a:r>
              <a:rPr lang="ru-RU" smtClean="0"/>
              <a:t>(с) М. Савчин Історія та основні ідеї конституціоналізму</a:t>
            </a: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1460</TotalTime>
  <Words>2714</Words>
  <Application>Microsoft Office PowerPoint</Application>
  <PresentationFormat>Экран (4:3)</PresentationFormat>
  <Paragraphs>289</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Открытая</vt:lpstr>
      <vt:lpstr>Історія та основні ідеї конституціоналізму</vt:lpstr>
      <vt:lpstr>Історія та основні ідеї конституціоналізму</vt:lpstr>
      <vt:lpstr>Література</vt:lpstr>
      <vt:lpstr>1. Поняття та структура конституціоналізму</vt:lpstr>
      <vt:lpstr>Поняття конституціоналізму</vt:lpstr>
      <vt:lpstr>Структура конституціоналізму</vt:lpstr>
      <vt:lpstr>2. Зародження традиції верховенства права та лібералізму: від Magna Carta до Славної революції</vt:lpstr>
      <vt:lpstr>Зародження парламентаризму: від фінансових до законодавчих прерогатив</vt:lpstr>
      <vt:lpstr>Джон Лок та питання довіри і легітимності влади</vt:lpstr>
      <vt:lpstr>3. Від демістифікації тіла короля до ідеї суверенітету: тіло короля, Франція та Московія (епоха Смути).</vt:lpstr>
      <vt:lpstr>Концепт державного суверенітету Жана Бодена</vt:lpstr>
      <vt:lpstr>Смута в Московії та інституціоналізація в державі</vt:lpstr>
      <vt:lpstr>4. Утвердження ідеї прав людини: Гуго Гроцій, Біль про права людини та універсалізм прав людини</vt:lpstr>
      <vt:lpstr>Гроцій про право на спротив тиранії</vt:lpstr>
      <vt:lpstr>Поняття позитивної свободи у Канта як основи прав людини</vt:lpstr>
      <vt:lpstr>Універсальність прав людини</vt:lpstr>
      <vt:lpstr>5. Народний суверенітет та представницька демократія: дискусія С’єєса і Руссо</vt:lpstr>
      <vt:lpstr>Основні засновники сучасної доктрини суверенітету </vt:lpstr>
      <vt:lpstr>Роберт Даль. Демократія та її критики</vt:lpstr>
      <vt:lpstr>6. Парламентаризм та юдикатура: Федераліст та американська система</vt:lpstr>
      <vt:lpstr>Законодавство у світлі верховенства права за А.Дайсі</vt:lpstr>
      <vt:lpstr>Закон у світлі верховенства права за А.Дайсі</vt:lpstr>
      <vt:lpstr>Основні американські доктрини конституіоналізму</vt:lpstr>
      <vt:lpstr>7. Криза ліберальної демократії та Карл Шмітт</vt:lpstr>
      <vt:lpstr>Концепція militant democracy та конституційний порядок</vt:lpstr>
      <vt:lpstr>Структурні елементи militant democracy </vt:lpstr>
      <vt:lpstr>8. Перехідні державні системи і конституціоналізм.</vt:lpstr>
      <vt:lpstr>8. Перехідні державні системи і конституціоналізм.</vt:lpstr>
      <vt:lpstr>9. Сучасні тенденції конституціоналізму: супранаціоналізм та конституційний патріотизм</vt:lpstr>
      <vt:lpstr>Деліберативна демократія та економічні свободи</vt:lpstr>
      <vt:lpstr>Кіберправо і права четвертого покоління</vt:lpstr>
      <vt:lpstr>Слайд 32</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та основні ідеї конституціоналізму</dc:title>
  <dc:creator>Misha</dc:creator>
  <cp:lastModifiedBy>Misha</cp:lastModifiedBy>
  <cp:revision>86</cp:revision>
  <dcterms:created xsi:type="dcterms:W3CDTF">2016-09-03T21:10:45Z</dcterms:created>
  <dcterms:modified xsi:type="dcterms:W3CDTF">2016-09-04T21:43:25Z</dcterms:modified>
</cp:coreProperties>
</file>