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57" r:id="rId3"/>
    <p:sldId id="258" r:id="rId4"/>
    <p:sldId id="288" r:id="rId5"/>
    <p:sldId id="263" r:id="rId6"/>
    <p:sldId id="264" r:id="rId7"/>
    <p:sldId id="266" r:id="rId8"/>
    <p:sldId id="290" r:id="rId9"/>
    <p:sldId id="291" r:id="rId10"/>
    <p:sldId id="292" r:id="rId11"/>
    <p:sldId id="260" r:id="rId12"/>
    <p:sldId id="289" r:id="rId13"/>
    <p:sldId id="267" r:id="rId14"/>
    <p:sldId id="268" r:id="rId15"/>
    <p:sldId id="269" r:id="rId16"/>
    <p:sldId id="270" r:id="rId17"/>
    <p:sldId id="271" r:id="rId18"/>
    <p:sldId id="272" r:id="rId19"/>
    <p:sldId id="273" r:id="rId20"/>
    <p:sldId id="265" r:id="rId21"/>
    <p:sldId id="261" r:id="rId22"/>
    <p:sldId id="274" r:id="rId23"/>
    <p:sldId id="275" r:id="rId24"/>
    <p:sldId id="276" r:id="rId25"/>
    <p:sldId id="277" r:id="rId26"/>
    <p:sldId id="278" r:id="rId27"/>
    <p:sldId id="279" r:id="rId28"/>
    <p:sldId id="293" r:id="rId29"/>
    <p:sldId id="280" r:id="rId30"/>
    <p:sldId id="281" r:id="rId31"/>
    <p:sldId id="282" r:id="rId32"/>
    <p:sldId id="283" r:id="rId33"/>
    <p:sldId id="284" r:id="rId34"/>
    <p:sldId id="285" r:id="rId35"/>
    <p:sldId id="286" r:id="rId36"/>
    <p:sldId id="287"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1BEADF-E45F-45AB-B3EC-E679B0C4F31D}" type="datetimeFigureOut">
              <a:rPr lang="ru-RU" smtClean="0"/>
              <a:t>13.11.2016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B2B80-75B4-42FD-8D68-D5418ADD343D}"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23E2C1F2-06AC-41B6-9080-7BCB6CEDD3BA}" type="datetime1">
              <a:rPr lang="uk-UA" smtClean="0"/>
              <a:t>13.11.2016</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r>
              <a:rPr lang="ru-RU" smtClean="0"/>
              <a:t>(с) М. Савчин    Політичні системи і конституціоналізм</a:t>
            </a:r>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952BFC6-8BA3-486C-BB4D-CA0F3986CE73}" type="datetime1">
              <a:rPr lang="uk-UA" smtClean="0"/>
              <a:t>13.11.2016</a:t>
            </a:fld>
            <a:endParaRPr lang="ru-RU"/>
          </a:p>
        </p:txBody>
      </p:sp>
      <p:sp>
        <p:nvSpPr>
          <p:cNvPr id="5" name="Нижний колонтитул 4"/>
          <p:cNvSpPr>
            <a:spLocks noGrp="1"/>
          </p:cNvSpPr>
          <p:nvPr>
            <p:ph type="ftr" sz="quarter" idx="11"/>
          </p:nvPr>
        </p:nvSpPr>
        <p:spPr/>
        <p:txBody>
          <a:bodyPr/>
          <a:lstStyle/>
          <a:p>
            <a:r>
              <a:rPr lang="ru-RU" smtClean="0"/>
              <a:t>(с) М. Савчин    Політичні системи і конституціоналізм</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89B39D4-685D-4DD5-92B2-C9A621478CA5}" type="datetime1">
              <a:rPr lang="uk-UA" smtClean="0"/>
              <a:t>13.11.2016</a:t>
            </a:fld>
            <a:endParaRPr lang="ru-RU"/>
          </a:p>
        </p:txBody>
      </p:sp>
      <p:sp>
        <p:nvSpPr>
          <p:cNvPr id="5" name="Нижний колонтитул 4"/>
          <p:cNvSpPr>
            <a:spLocks noGrp="1"/>
          </p:cNvSpPr>
          <p:nvPr>
            <p:ph type="ftr" sz="quarter" idx="11"/>
          </p:nvPr>
        </p:nvSpPr>
        <p:spPr/>
        <p:txBody>
          <a:bodyPr/>
          <a:lstStyle/>
          <a:p>
            <a:r>
              <a:rPr lang="ru-RU" smtClean="0"/>
              <a:t>(с) М. Савчин    Політичні системи і конституціоналізм</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FA9ECFB7-2972-41A1-91B4-BF41435D6BE2}" type="datetime1">
              <a:rPr lang="uk-UA" smtClean="0"/>
              <a:t>13.11.2016</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r>
              <a:rPr lang="ru-RU" smtClean="0"/>
              <a:t>(с) М. Савчин    Політичні системи і конституціоналізм</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B60383C2-D976-40F5-BE13-F67AD7418799}" type="datetime1">
              <a:rPr lang="uk-UA" smtClean="0"/>
              <a:t>13.11.2016</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r>
              <a:rPr lang="ru-RU" smtClean="0"/>
              <a:t>(с) М. Савчин    Політичні системи і конституціоналізм</a:t>
            </a:r>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E3CBF26A-12F5-49F8-9E60-41217CB00401}" type="datetime1">
              <a:rPr lang="uk-UA" smtClean="0"/>
              <a:t>13.11.2016</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r>
              <a:rPr lang="ru-RU" smtClean="0"/>
              <a:t>(с) М. Савчин    Політичні системи і конституціоналізм</a:t>
            </a:r>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2E0AB62F-7A21-484E-8CAF-53FC58BA9C37}" type="datetime1">
              <a:rPr lang="uk-UA" smtClean="0"/>
              <a:t>13.11.2016</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r>
              <a:rPr lang="ru-RU" smtClean="0"/>
              <a:t>(с) М. Савчин    Політичні системи і конституціоналізм</a:t>
            </a:r>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6F6D562-7F4A-4FE7-944B-656663DE7D51}" type="datetime1">
              <a:rPr lang="uk-UA" smtClean="0"/>
              <a:t>13.11.2016</a:t>
            </a:fld>
            <a:endParaRPr lang="ru-RU"/>
          </a:p>
        </p:txBody>
      </p:sp>
      <p:sp>
        <p:nvSpPr>
          <p:cNvPr id="4" name="Нижний колонтитул 3"/>
          <p:cNvSpPr>
            <a:spLocks noGrp="1"/>
          </p:cNvSpPr>
          <p:nvPr>
            <p:ph type="ftr" sz="quarter" idx="11"/>
          </p:nvPr>
        </p:nvSpPr>
        <p:spPr/>
        <p:txBody>
          <a:bodyPr/>
          <a:lstStyle/>
          <a:p>
            <a:r>
              <a:rPr lang="ru-RU" smtClean="0"/>
              <a:t>(с) М. Савчин    Політичні системи і конституціоналізм</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29227DB4-08A5-4918-9C0A-66664FC178F6}" type="datetime1">
              <a:rPr lang="uk-UA" smtClean="0"/>
              <a:t>13.11.2016</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r>
              <a:rPr lang="ru-RU" smtClean="0"/>
              <a:t>(с) М. Савчин    Політичні системи і конституціоналізм</a:t>
            </a:r>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B0FEEFDE-8403-474C-8BB5-702043A1217E}" type="datetime1">
              <a:rPr lang="uk-UA" smtClean="0"/>
              <a:t>13.11.2016</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r>
              <a:rPr lang="ru-RU" smtClean="0"/>
              <a:t>(с) М. Савчин    Політичні системи і конституціоналізм</a:t>
            </a:r>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795DE1C4-8E26-41DA-BEFE-77128858FC8F}" type="datetime1">
              <a:rPr lang="uk-UA" smtClean="0"/>
              <a:t>13.11.2016</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r>
              <a:rPr lang="ru-RU" smtClean="0"/>
              <a:t>(с) М. Савчин    Політичні системи і конституціоналізм</a:t>
            </a:r>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CA152CF-409F-455B-95E9-65A9F9F57458}" type="datetime1">
              <a:rPr lang="uk-UA" smtClean="0"/>
              <a:t>13.11.2016</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ru-RU" smtClean="0"/>
              <a:t>(с) М. Савчин    Політичні системи і конституціоналізм</a:t>
            </a:r>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b="1" dirty="0" smtClean="0"/>
              <a:t>Політичні інститути та конституціоналізм</a:t>
            </a:r>
            <a:endParaRPr lang="ru-RU" dirty="0"/>
          </a:p>
        </p:txBody>
      </p:sp>
      <p:sp>
        <p:nvSpPr>
          <p:cNvPr id="3" name="Подзаголовок 2"/>
          <p:cNvSpPr>
            <a:spLocks noGrp="1"/>
          </p:cNvSpPr>
          <p:nvPr>
            <p:ph type="subTitle" idx="1"/>
          </p:nvPr>
        </p:nvSpPr>
        <p:spPr>
          <a:xfrm>
            <a:off x="539552" y="3284984"/>
            <a:ext cx="8062912" cy="2448272"/>
          </a:xfrm>
        </p:spPr>
        <p:txBody>
          <a:bodyPr>
            <a:normAutofit/>
          </a:bodyPr>
          <a:lstStyle/>
          <a:p>
            <a:r>
              <a:rPr lang="uk-UA" dirty="0" smtClean="0"/>
              <a:t>Михайло Савчин,</a:t>
            </a:r>
            <a:br>
              <a:rPr lang="uk-UA" dirty="0" smtClean="0"/>
            </a:br>
            <a:r>
              <a:rPr lang="uk-UA" dirty="0" err="1" smtClean="0"/>
              <a:t>д.ю.н</a:t>
            </a:r>
            <a:r>
              <a:rPr lang="uk-UA" dirty="0" smtClean="0"/>
              <a:t>., проф.,</a:t>
            </a:r>
            <a:br>
              <a:rPr lang="uk-UA" dirty="0" smtClean="0"/>
            </a:br>
            <a:r>
              <a:rPr lang="uk-UA" dirty="0" smtClean="0"/>
              <a:t>директор НДІ порівняльного </a:t>
            </a:r>
          </a:p>
          <a:p>
            <a:r>
              <a:rPr lang="uk-UA" dirty="0" smtClean="0"/>
              <a:t>публічного права та </a:t>
            </a:r>
          </a:p>
          <a:p>
            <a:r>
              <a:rPr lang="uk-UA" dirty="0" smtClean="0"/>
              <a:t>міжнародного права </a:t>
            </a:r>
            <a:r>
              <a:rPr lang="uk-UA" dirty="0" err="1" smtClean="0"/>
              <a:t>УжНУ</a:t>
            </a:r>
            <a:endParaRPr lang="ru-RU" dirty="0"/>
          </a:p>
        </p:txBody>
      </p:sp>
      <p:sp>
        <p:nvSpPr>
          <p:cNvPr id="4" name="Дата 3"/>
          <p:cNvSpPr>
            <a:spLocks noGrp="1"/>
          </p:cNvSpPr>
          <p:nvPr>
            <p:ph type="dt" sz="half" idx="10"/>
          </p:nvPr>
        </p:nvSpPr>
        <p:spPr/>
        <p:txBody>
          <a:bodyPr/>
          <a:lstStyle/>
          <a:p>
            <a:fld id="{D1453488-CA57-413D-97DE-015E8FEFB8BF}" type="datetime1">
              <a:rPr lang="uk-UA" smtClean="0"/>
              <a:t>13.11.2016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a:t>
            </a:fld>
            <a:endParaRPr lang="ru-RU"/>
          </a:p>
        </p:txBody>
      </p:sp>
      <p:sp>
        <p:nvSpPr>
          <p:cNvPr id="6" name="Нижний колонтитул 5"/>
          <p:cNvSpPr>
            <a:spLocks noGrp="1"/>
          </p:cNvSpPr>
          <p:nvPr>
            <p:ph type="ftr" sz="quarter" idx="11"/>
          </p:nvPr>
        </p:nvSpPr>
        <p:spPr/>
        <p:txBody>
          <a:bodyPr/>
          <a:lstStyle/>
          <a:p>
            <a:r>
              <a:rPr lang="ru-RU" smtClean="0"/>
              <a:t>(с) М. Савчин    Політичні системи і конституціоналізм</a:t>
            </a:r>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t>1.5.2. </a:t>
            </a:r>
            <a:r>
              <a:rPr lang="uk-UA" sz="2800" dirty="0" smtClean="0"/>
              <a:t>Доктрина </a:t>
            </a:r>
            <a:r>
              <a:rPr lang="en-US" sz="2800" i="1" dirty="0" smtClean="0"/>
              <a:t>militant </a:t>
            </a:r>
            <a:r>
              <a:rPr lang="en-US" sz="2800" i="1" dirty="0" smtClean="0"/>
              <a:t>democracy</a:t>
            </a:r>
            <a:r>
              <a:rPr lang="uk-UA" sz="2800" dirty="0" smtClean="0"/>
              <a:t>: </a:t>
            </a:r>
            <a:r>
              <a:rPr lang="uk-UA" sz="2800" dirty="0" smtClean="0"/>
              <a:t>справа </a:t>
            </a:r>
            <a:r>
              <a:rPr lang="en-US" sz="2800" dirty="0" err="1" smtClean="0"/>
              <a:t>herri</a:t>
            </a:r>
            <a:r>
              <a:rPr lang="en-US" sz="2800" dirty="0" smtClean="0"/>
              <a:t> </a:t>
            </a:r>
            <a:r>
              <a:rPr lang="en-US" sz="2800" dirty="0" err="1" smtClean="0"/>
              <a:t>batasuna</a:t>
            </a:r>
            <a:r>
              <a:rPr lang="en-US" sz="2800" dirty="0" smtClean="0"/>
              <a:t> v. </a:t>
            </a:r>
            <a:r>
              <a:rPr lang="en-US" sz="2800" dirty="0" err="1" smtClean="0"/>
              <a:t>spain</a:t>
            </a:r>
            <a:endParaRPr lang="uk-UA" sz="2800" dirty="0"/>
          </a:p>
        </p:txBody>
      </p:sp>
      <p:sp>
        <p:nvSpPr>
          <p:cNvPr id="3" name="Содержимое 2"/>
          <p:cNvSpPr>
            <a:spLocks noGrp="1"/>
          </p:cNvSpPr>
          <p:nvPr>
            <p:ph idx="1"/>
          </p:nvPr>
        </p:nvSpPr>
        <p:spPr/>
        <p:txBody>
          <a:bodyPr>
            <a:normAutofit fontScale="62500" lnSpcReduction="20000"/>
          </a:bodyPr>
          <a:lstStyle/>
          <a:p>
            <a:pPr>
              <a:buNone/>
            </a:pPr>
            <a:endParaRPr lang="uk-UA" dirty="0" smtClean="0"/>
          </a:p>
          <a:p>
            <a:pPr>
              <a:buNone/>
            </a:pPr>
            <a:r>
              <a:rPr lang="uk-UA" dirty="0" smtClean="0"/>
              <a:t>Крім того, з урахуванням ситуації з тероризмом, що існував в Іспанії багато років, особливо в "політично вразливому регіоні" Країни Басків, цей зв'язок може об'єктивно вважатися  таким, що представляє загрозу для демократії. </a:t>
            </a:r>
          </a:p>
          <a:p>
            <a:pPr>
              <a:buNone/>
            </a:pPr>
            <a:r>
              <a:rPr lang="uk-UA" dirty="0" smtClean="0"/>
              <a:t>Нарешті, висновки Верховного суду повинні розглядатися в контексті міжнародної рішучості засудження публічної пропаганди тероризму. Відповідно, дії та виступи, інкримінованих партіям-заявникам, в сукупності створюють очевидний образ соціальної моделі, розробленої та проповідуваної, яка суперечила концепції "демократичного суспільства". Відповідно, рішення, винесене всупереч інтересам заявників Верховним судом і підтримане Конституційним судом, могло розумно розглядатися в якості відповідного "​​невідкладної суспільної необхідності", навіть з урахуванням вузьких меж розсуду, яким користуються держави. Європейському Суду залишається упевнитися, чи було оскаржуване втручання пропорційно законній меті.</a:t>
            </a:r>
            <a:endParaRPr lang="uk-UA" dirty="0"/>
          </a:p>
        </p:txBody>
      </p:sp>
      <p:sp>
        <p:nvSpPr>
          <p:cNvPr id="4" name="Дата 3"/>
          <p:cNvSpPr>
            <a:spLocks noGrp="1"/>
          </p:cNvSpPr>
          <p:nvPr>
            <p:ph type="dt" sz="half" idx="10"/>
          </p:nvPr>
        </p:nvSpPr>
        <p:spPr/>
        <p:txBody>
          <a:bodyPr/>
          <a:lstStyle/>
          <a:p>
            <a:fld id="{AC5F6390-2F1C-471B-81C6-C4055F6F355C}" type="datetime1">
              <a:rPr lang="uk-UA" smtClean="0"/>
              <a:t>13.11.2016</a:t>
            </a:fld>
            <a:endParaRPr lang="ru-RU"/>
          </a:p>
        </p:txBody>
      </p:sp>
      <p:sp>
        <p:nvSpPr>
          <p:cNvPr id="5" name="Нижний колонтитул 4"/>
          <p:cNvSpPr>
            <a:spLocks noGrp="1"/>
          </p:cNvSpPr>
          <p:nvPr>
            <p:ph type="ftr" sz="quarter" idx="11"/>
          </p:nvPr>
        </p:nvSpPr>
        <p:spPr/>
        <p:txBody>
          <a:bodyPr/>
          <a:lstStyle/>
          <a:p>
            <a:r>
              <a:rPr lang="ru-RU" smtClean="0"/>
              <a:t>(с) М. Савчин    Політичні системи і конституціоналізм</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10</a:t>
            </a:fld>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2. Політичні </a:t>
            </a:r>
            <a:r>
              <a:rPr lang="uk-UA" dirty="0" smtClean="0"/>
              <a:t>партії, популізм</a:t>
            </a:r>
            <a:endParaRPr lang="ru-RU" dirty="0"/>
          </a:p>
        </p:txBody>
      </p:sp>
      <p:sp>
        <p:nvSpPr>
          <p:cNvPr id="3" name="Содержимое 2"/>
          <p:cNvSpPr>
            <a:spLocks noGrp="1"/>
          </p:cNvSpPr>
          <p:nvPr>
            <p:ph idx="1"/>
          </p:nvPr>
        </p:nvSpPr>
        <p:spPr/>
        <p:txBody>
          <a:bodyPr/>
          <a:lstStyle/>
          <a:p>
            <a:r>
              <a:rPr lang="uk-UA" dirty="0" smtClean="0"/>
              <a:t>Поняття політичної партії та їх </a:t>
            </a:r>
            <a:r>
              <a:rPr lang="uk-UA" dirty="0" err="1" smtClean="0"/>
              <a:t>інституцоналізація</a:t>
            </a:r>
            <a:endParaRPr lang="uk-UA" dirty="0" smtClean="0"/>
          </a:p>
          <a:p>
            <a:r>
              <a:rPr lang="uk-UA" dirty="0" smtClean="0"/>
              <a:t> Легітимізація та організаційна структура політичних партій</a:t>
            </a:r>
          </a:p>
          <a:p>
            <a:r>
              <a:rPr lang="uk-UA" dirty="0" smtClean="0"/>
              <a:t>Види партійних систем</a:t>
            </a:r>
            <a:endParaRPr lang="ru-RU" dirty="0"/>
          </a:p>
        </p:txBody>
      </p:sp>
      <p:sp>
        <p:nvSpPr>
          <p:cNvPr id="4" name="Дата 3"/>
          <p:cNvSpPr>
            <a:spLocks noGrp="1"/>
          </p:cNvSpPr>
          <p:nvPr>
            <p:ph type="dt" sz="half" idx="10"/>
          </p:nvPr>
        </p:nvSpPr>
        <p:spPr/>
        <p:txBody>
          <a:bodyPr/>
          <a:lstStyle/>
          <a:p>
            <a:fld id="{25E92A8F-1D72-4F99-A97E-2CC71B733B03}" type="datetime1">
              <a:rPr lang="uk-UA" smtClean="0"/>
              <a:t>13.11.2016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11</a:t>
            </a:fld>
            <a:endParaRPr lang="ru-RU"/>
          </a:p>
        </p:txBody>
      </p:sp>
      <p:sp>
        <p:nvSpPr>
          <p:cNvPr id="6" name="Нижний колонтитул 5"/>
          <p:cNvSpPr>
            <a:spLocks noGrp="1"/>
          </p:cNvSpPr>
          <p:nvPr>
            <p:ph type="ftr" sz="quarter" idx="11"/>
          </p:nvPr>
        </p:nvSpPr>
        <p:spPr/>
        <p:txBody>
          <a:bodyPr/>
          <a:lstStyle/>
          <a:p>
            <a:r>
              <a:rPr lang="ru-RU" smtClean="0"/>
              <a:t>(с) М. Савчин    Політичні системи і конституціоналізм</a:t>
            </a: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2. Політичні партії, популізм</a:t>
            </a:r>
            <a:endParaRPr lang="ru-RU" dirty="0"/>
          </a:p>
        </p:txBody>
      </p:sp>
      <p:pic>
        <p:nvPicPr>
          <p:cNvPr id="11" name="Содержимое 10" descr="cat not exist.jpg"/>
          <p:cNvPicPr>
            <a:picLocks noGrp="1" noChangeAspect="1"/>
          </p:cNvPicPr>
          <p:nvPr>
            <p:ph sz="half" idx="1"/>
          </p:nvPr>
        </p:nvPicPr>
        <p:blipFill>
          <a:blip r:embed="rId2" cstate="print"/>
          <a:stretch>
            <a:fillRect/>
          </a:stretch>
        </p:blipFill>
        <p:spPr>
          <a:xfrm>
            <a:off x="457200" y="2487771"/>
            <a:ext cx="4038600" cy="2995295"/>
          </a:xfrm>
        </p:spPr>
      </p:pic>
      <p:sp>
        <p:nvSpPr>
          <p:cNvPr id="4" name="Содержимое 3"/>
          <p:cNvSpPr>
            <a:spLocks noGrp="1"/>
          </p:cNvSpPr>
          <p:nvPr>
            <p:ph sz="half" idx="2"/>
          </p:nvPr>
        </p:nvSpPr>
        <p:spPr>
          <a:xfrm>
            <a:off x="4648200" y="1722437"/>
            <a:ext cx="4316288" cy="4525963"/>
          </a:xfrm>
        </p:spPr>
        <p:txBody>
          <a:bodyPr/>
          <a:lstStyle/>
          <a:p>
            <a:r>
              <a:rPr lang="uk-UA" dirty="0" smtClean="0"/>
              <a:t>Поняття політичної партії та їх </a:t>
            </a:r>
            <a:r>
              <a:rPr lang="uk-UA" dirty="0" err="1" smtClean="0"/>
              <a:t>інституцоналізація</a:t>
            </a:r>
            <a:endParaRPr lang="uk-UA" dirty="0" smtClean="0"/>
          </a:p>
          <a:p>
            <a:r>
              <a:rPr lang="uk-UA" dirty="0" smtClean="0"/>
              <a:t> Легітимізація та організаційна структура політичних партій</a:t>
            </a:r>
          </a:p>
          <a:p>
            <a:r>
              <a:rPr lang="uk-UA" dirty="0" smtClean="0"/>
              <a:t>Види партійних систем</a:t>
            </a:r>
            <a:endParaRPr lang="ru-RU" dirty="0" smtClean="0"/>
          </a:p>
          <a:p>
            <a:endParaRPr lang="ru-RU" dirty="0"/>
          </a:p>
        </p:txBody>
      </p:sp>
      <p:sp>
        <p:nvSpPr>
          <p:cNvPr id="12" name="Дата 11"/>
          <p:cNvSpPr>
            <a:spLocks noGrp="1"/>
          </p:cNvSpPr>
          <p:nvPr>
            <p:ph type="dt" sz="half" idx="10"/>
          </p:nvPr>
        </p:nvSpPr>
        <p:spPr/>
        <p:txBody>
          <a:bodyPr/>
          <a:lstStyle/>
          <a:p>
            <a:fld id="{39599A44-047B-425D-8B10-D502A1FB4C9F}" type="datetime1">
              <a:rPr lang="uk-UA" smtClean="0"/>
              <a:t>13.11.2016</a:t>
            </a:fld>
            <a:endParaRPr lang="ru-RU"/>
          </a:p>
        </p:txBody>
      </p:sp>
      <p:sp>
        <p:nvSpPr>
          <p:cNvPr id="13" name="Номер слайда 12"/>
          <p:cNvSpPr>
            <a:spLocks noGrp="1"/>
          </p:cNvSpPr>
          <p:nvPr>
            <p:ph type="sldNum" sz="quarter" idx="12"/>
          </p:nvPr>
        </p:nvSpPr>
        <p:spPr/>
        <p:txBody>
          <a:bodyPr/>
          <a:lstStyle/>
          <a:p>
            <a:fld id="{725C68B6-61C2-468F-89AB-4B9F7531AA68}" type="slidenum">
              <a:rPr lang="ru-RU" smtClean="0"/>
              <a:pPr/>
              <a:t>12</a:t>
            </a:fld>
            <a:endParaRPr lang="ru-RU"/>
          </a:p>
        </p:txBody>
      </p:sp>
      <p:sp>
        <p:nvSpPr>
          <p:cNvPr id="14" name="Нижний колонтитул 13"/>
          <p:cNvSpPr>
            <a:spLocks noGrp="1"/>
          </p:cNvSpPr>
          <p:nvPr>
            <p:ph type="ftr" sz="quarter" idx="11"/>
          </p:nvPr>
        </p:nvSpPr>
        <p:spPr/>
        <p:txBody>
          <a:bodyPr/>
          <a:lstStyle/>
          <a:p>
            <a:r>
              <a:rPr lang="ru-RU" smtClean="0"/>
              <a:t>(с) М. Савчин    Політичні системи і конституціоналізм</a:t>
            </a:r>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defRPr/>
            </a:pPr>
            <a:r>
              <a:rPr lang="uk-UA" sz="3200" dirty="0" smtClean="0"/>
              <a:t>2.1</a:t>
            </a:r>
            <a:r>
              <a:rPr lang="uk-UA" sz="3200" dirty="0" smtClean="0"/>
              <a:t>. </a:t>
            </a:r>
            <a:r>
              <a:rPr lang="uk-UA" sz="3200" dirty="0" smtClean="0"/>
              <a:t>Поняття політичної партії</a:t>
            </a:r>
            <a:endParaRPr lang="ru-RU" sz="3200" dirty="0" smtClean="0"/>
          </a:p>
        </p:txBody>
      </p:sp>
      <p:sp>
        <p:nvSpPr>
          <p:cNvPr id="78851" name="Rectangle 3"/>
          <p:cNvSpPr>
            <a:spLocks noGrp="1" noChangeArrowheads="1"/>
          </p:cNvSpPr>
          <p:nvPr>
            <p:ph type="body" idx="1"/>
          </p:nvPr>
        </p:nvSpPr>
        <p:spPr/>
        <p:txBody>
          <a:bodyPr>
            <a:normAutofit lnSpcReduction="10000"/>
          </a:bodyPr>
          <a:lstStyle/>
          <a:p>
            <a:pPr eaLnBrk="1" hangingPunct="1">
              <a:lnSpc>
                <a:spcPct val="80000"/>
              </a:lnSpc>
              <a:defRPr/>
            </a:pPr>
            <a:endParaRPr lang="uk-UA" sz="2400" dirty="0" smtClean="0"/>
          </a:p>
          <a:p>
            <a:pPr eaLnBrk="1" hangingPunct="1">
              <a:lnSpc>
                <a:spcPct val="80000"/>
              </a:lnSpc>
              <a:buFont typeface="Wingdings" pitchFamily="2" charset="2"/>
              <a:buNone/>
              <a:defRPr/>
            </a:pPr>
            <a:r>
              <a:rPr lang="uk-UA" sz="2400" dirty="0" smtClean="0"/>
              <a:t>“…партії беруть участь у формуванні політичної волі народу. Вони засновуються вільно. Їх внутрішня будова повинна відповідати демократичним принципам. Вони повинні публічно звітувати про походження та використання своїх засобів, а також про своє </a:t>
            </a:r>
            <a:r>
              <a:rPr lang="uk-UA" sz="2400" dirty="0" err="1" smtClean="0"/>
              <a:t>майно”</a:t>
            </a:r>
            <a:r>
              <a:rPr lang="uk-UA" sz="2400" dirty="0" smtClean="0"/>
              <a:t> </a:t>
            </a:r>
          </a:p>
          <a:p>
            <a:pPr algn="r" eaLnBrk="1" hangingPunct="1">
              <a:lnSpc>
                <a:spcPct val="80000"/>
              </a:lnSpc>
              <a:defRPr/>
            </a:pPr>
            <a:r>
              <a:rPr lang="uk-UA" sz="2400" dirty="0" smtClean="0"/>
              <a:t>(</a:t>
            </a:r>
            <a:r>
              <a:rPr lang="uk-UA" sz="2400" dirty="0" err="1" smtClean="0"/>
              <a:t>абз</a:t>
            </a:r>
            <a:r>
              <a:rPr lang="uk-UA" sz="2400" dirty="0" smtClean="0"/>
              <a:t>. 1 ст. 21 Основного закону ФРН). </a:t>
            </a:r>
          </a:p>
          <a:p>
            <a:pPr eaLnBrk="1" hangingPunct="1">
              <a:lnSpc>
                <a:spcPct val="80000"/>
              </a:lnSpc>
              <a:buFont typeface="Wingdings" pitchFamily="2" charset="2"/>
              <a:buNone/>
              <a:defRPr/>
            </a:pPr>
            <a:r>
              <a:rPr lang="uk-UA" sz="2400" dirty="0" err="1" smtClean="0"/>
              <a:t>“Партії</a:t>
            </a:r>
            <a:r>
              <a:rPr lang="uk-UA" sz="2400" dirty="0" smtClean="0"/>
              <a:t>, які за своїми цілями або за поведінкою своїх прибічників намагаються нанести шкоду основам вільного демократичного ладу або усунути його чи поставити під загрозу існування ФРН, антиконституційні. Питання про антиконституційність вирішується ФКС”.</a:t>
            </a:r>
          </a:p>
          <a:p>
            <a:pPr algn="r" eaLnBrk="1" hangingPunct="1">
              <a:lnSpc>
                <a:spcPct val="80000"/>
              </a:lnSpc>
              <a:defRPr/>
            </a:pPr>
            <a:r>
              <a:rPr lang="uk-UA" sz="2400" dirty="0" smtClean="0"/>
              <a:t>(</a:t>
            </a:r>
            <a:r>
              <a:rPr lang="uk-UA" sz="2400" dirty="0" err="1" smtClean="0"/>
              <a:t>абз</a:t>
            </a:r>
            <a:r>
              <a:rPr lang="uk-UA" sz="2400" dirty="0" smtClean="0"/>
              <a:t>. 2 ст. 21 Основного закону ФРН)</a:t>
            </a:r>
            <a:endParaRPr lang="ru-RU" sz="2400" dirty="0" smtClean="0"/>
          </a:p>
        </p:txBody>
      </p:sp>
      <p:sp>
        <p:nvSpPr>
          <p:cNvPr id="6" name="Дата 5"/>
          <p:cNvSpPr>
            <a:spLocks noGrp="1"/>
          </p:cNvSpPr>
          <p:nvPr>
            <p:ph type="dt" sz="quarter" idx="10"/>
          </p:nvPr>
        </p:nvSpPr>
        <p:spPr/>
        <p:txBody>
          <a:bodyPr/>
          <a:lstStyle/>
          <a:p>
            <a:pPr>
              <a:defRPr/>
            </a:pPr>
            <a:fld id="{C4B90B76-669D-43F2-8AAE-9C51BA7BBF6B}" type="datetime1">
              <a:rPr lang="uk-UA" smtClean="0"/>
              <a:t>13.11.2016</a:t>
            </a:fld>
            <a:endParaRPr lang="ru-RU"/>
          </a:p>
        </p:txBody>
      </p:sp>
      <p:sp>
        <p:nvSpPr>
          <p:cNvPr id="7" name="Номер слайда 6"/>
          <p:cNvSpPr>
            <a:spLocks noGrp="1"/>
          </p:cNvSpPr>
          <p:nvPr>
            <p:ph type="sldNum" sz="quarter" idx="12"/>
          </p:nvPr>
        </p:nvSpPr>
        <p:spPr/>
        <p:txBody>
          <a:bodyPr/>
          <a:lstStyle/>
          <a:p>
            <a:pPr>
              <a:defRPr/>
            </a:pPr>
            <a:fld id="{505A3039-7827-4DC7-8F2B-E717E398E909}" type="slidenum">
              <a:rPr lang="ru-RU"/>
              <a:pPr>
                <a:defRPr/>
              </a:pPr>
              <a:t>13</a:t>
            </a:fld>
            <a:endParaRPr lang="ru-RU"/>
          </a:p>
        </p:txBody>
      </p:sp>
      <p:sp>
        <p:nvSpPr>
          <p:cNvPr id="8" name="Нижний колонтитул 7"/>
          <p:cNvSpPr>
            <a:spLocks noGrp="1"/>
          </p:cNvSpPr>
          <p:nvPr>
            <p:ph type="ftr" sz="quarter" idx="11"/>
          </p:nvPr>
        </p:nvSpPr>
        <p:spPr/>
        <p:txBody>
          <a:bodyPr/>
          <a:lstStyle/>
          <a:p>
            <a:pPr>
              <a:defRPr/>
            </a:pPr>
            <a:r>
              <a:rPr lang="ru-RU" smtClean="0"/>
              <a:t>(с) М. Савчин    Політичні системи і конституціоналізм</a:t>
            </a: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78850"/>
                                        </p:tgtEl>
                                        <p:attrNameLst>
                                          <p:attrName>style.visibility</p:attrName>
                                        </p:attrNameLst>
                                      </p:cBhvr>
                                      <p:to>
                                        <p:strVal val="visible"/>
                                      </p:to>
                                    </p:set>
                                    <p:animEffect transition="in" filter="fade">
                                      <p:cBhvr>
                                        <p:cTn id="7" dur="1000">
                                          <p:stCondLst>
                                            <p:cond delay="0"/>
                                          </p:stCondLst>
                                        </p:cTn>
                                        <p:tgtEl>
                                          <p:spTgt spid="788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78851">
                                            <p:txEl>
                                              <p:pRg st="1" end="1"/>
                                            </p:txEl>
                                          </p:spTgt>
                                        </p:tgtEl>
                                        <p:attrNameLst>
                                          <p:attrName>style.visibility</p:attrName>
                                        </p:attrNameLst>
                                      </p:cBhvr>
                                      <p:to>
                                        <p:strVal val="visible"/>
                                      </p:to>
                                    </p:set>
                                    <p:animEffect transition="in" filter="fade">
                                      <p:cBhvr>
                                        <p:cTn id="12" dur="500">
                                          <p:stCondLst>
                                            <p:cond delay="0"/>
                                          </p:stCondLst>
                                        </p:cTn>
                                        <p:tgtEl>
                                          <p:spTgt spid="788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78851">
                                            <p:txEl>
                                              <p:pRg st="2" end="2"/>
                                            </p:txEl>
                                          </p:spTgt>
                                        </p:tgtEl>
                                        <p:attrNameLst>
                                          <p:attrName>style.visibility</p:attrName>
                                        </p:attrNameLst>
                                      </p:cBhvr>
                                      <p:to>
                                        <p:strVal val="visible"/>
                                      </p:to>
                                    </p:set>
                                    <p:animEffect transition="in" filter="fade">
                                      <p:cBhvr>
                                        <p:cTn id="17" dur="500">
                                          <p:stCondLst>
                                            <p:cond delay="0"/>
                                          </p:stCondLst>
                                        </p:cTn>
                                        <p:tgtEl>
                                          <p:spTgt spid="788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78851">
                                            <p:txEl>
                                              <p:pRg st="3" end="3"/>
                                            </p:txEl>
                                          </p:spTgt>
                                        </p:tgtEl>
                                        <p:attrNameLst>
                                          <p:attrName>style.visibility</p:attrName>
                                        </p:attrNameLst>
                                      </p:cBhvr>
                                      <p:to>
                                        <p:strVal val="visible"/>
                                      </p:to>
                                    </p:set>
                                    <p:animEffect transition="in" filter="fade">
                                      <p:cBhvr>
                                        <p:cTn id="22" dur="500">
                                          <p:stCondLst>
                                            <p:cond delay="0"/>
                                          </p:stCondLst>
                                        </p:cTn>
                                        <p:tgtEl>
                                          <p:spTgt spid="788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78851">
                                            <p:txEl>
                                              <p:pRg st="4" end="4"/>
                                            </p:txEl>
                                          </p:spTgt>
                                        </p:tgtEl>
                                        <p:attrNameLst>
                                          <p:attrName>style.visibility</p:attrName>
                                        </p:attrNameLst>
                                      </p:cBhvr>
                                      <p:to>
                                        <p:strVal val="visible"/>
                                      </p:to>
                                    </p:set>
                                    <p:animEffect transition="in" filter="fade">
                                      <p:cBhvr>
                                        <p:cTn id="27" dur="500">
                                          <p:stCondLst>
                                            <p:cond delay="0"/>
                                          </p:stCondLst>
                                        </p:cTn>
                                        <p:tgtEl>
                                          <p:spTgt spid="788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P spid="7885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defRPr/>
            </a:pPr>
            <a:r>
              <a:rPr lang="uk-UA" sz="3200" i="1" dirty="0" smtClean="0">
                <a:latin typeface="Raavi" pitchFamily="2"/>
              </a:rPr>
              <a:t>2.2</a:t>
            </a:r>
            <a:r>
              <a:rPr lang="uk-UA" sz="3200" i="1" dirty="0" smtClean="0">
                <a:latin typeface="Raavi" pitchFamily="2"/>
              </a:rPr>
              <a:t>. </a:t>
            </a:r>
            <a:r>
              <a:rPr lang="uk-UA" sz="3200" i="1" dirty="0" err="1" smtClean="0">
                <a:latin typeface="Raavi" pitchFamily="2"/>
              </a:rPr>
              <a:t>Інституціоналізація</a:t>
            </a:r>
            <a:r>
              <a:rPr lang="uk-UA" sz="3200" i="1" dirty="0" smtClean="0">
                <a:latin typeface="Raavi" pitchFamily="2"/>
              </a:rPr>
              <a:t> політичних партій</a:t>
            </a:r>
            <a:endParaRPr lang="ru-RU" sz="3200" i="1" dirty="0" smtClean="0">
              <a:latin typeface="Raavi" pitchFamily="2"/>
            </a:endParaRPr>
          </a:p>
        </p:txBody>
      </p:sp>
      <p:sp>
        <p:nvSpPr>
          <p:cNvPr id="75779" name="Rectangle 3"/>
          <p:cNvSpPr>
            <a:spLocks noGrp="1" noChangeArrowheads="1"/>
          </p:cNvSpPr>
          <p:nvPr>
            <p:ph type="body" idx="1"/>
          </p:nvPr>
        </p:nvSpPr>
        <p:spPr/>
        <p:txBody>
          <a:bodyPr>
            <a:normAutofit fontScale="77500" lnSpcReduction="20000"/>
          </a:bodyPr>
          <a:lstStyle/>
          <a:p>
            <a:pPr eaLnBrk="1" hangingPunct="1">
              <a:defRPr/>
            </a:pPr>
            <a:endParaRPr lang="uk-UA" dirty="0" smtClean="0"/>
          </a:p>
          <a:p>
            <a:pPr eaLnBrk="1" hangingPunct="1">
              <a:buFont typeface="Wingdings" pitchFamily="2" charset="2"/>
              <a:buNone/>
              <a:defRPr/>
            </a:pPr>
            <a:r>
              <a:rPr lang="uk-UA" dirty="0" smtClean="0"/>
              <a:t>1) поняття політичної партії, визначення їх місця і ролі у політичній системі та механізмі публічної влади; </a:t>
            </a:r>
          </a:p>
          <a:p>
            <a:pPr eaLnBrk="1" hangingPunct="1">
              <a:buFont typeface="Wingdings" pitchFamily="2" charset="2"/>
              <a:buNone/>
              <a:defRPr/>
            </a:pPr>
            <a:r>
              <a:rPr lang="uk-UA" dirty="0" smtClean="0"/>
              <a:t>2) умови та порядок створення та припинення діяльності; </a:t>
            </a:r>
          </a:p>
          <a:p>
            <a:pPr eaLnBrk="1" hangingPunct="1">
              <a:buFont typeface="Wingdings" pitchFamily="2" charset="2"/>
              <a:buNone/>
              <a:defRPr/>
            </a:pPr>
            <a:r>
              <a:rPr lang="uk-UA" dirty="0" smtClean="0"/>
              <a:t>3) вимоги до ідеології та програмних положень партій; </a:t>
            </a:r>
          </a:p>
          <a:p>
            <a:pPr eaLnBrk="1" hangingPunct="1">
              <a:buFont typeface="Wingdings" pitchFamily="2" charset="2"/>
              <a:buNone/>
              <a:defRPr/>
            </a:pPr>
            <a:r>
              <a:rPr lang="uk-UA" dirty="0" smtClean="0"/>
              <a:t>4) вимоги до їх організаційної структури та порядку діяльності; </a:t>
            </a:r>
          </a:p>
          <a:p>
            <a:pPr eaLnBrk="1" hangingPunct="1">
              <a:buFont typeface="Wingdings" pitchFamily="2" charset="2"/>
              <a:buNone/>
              <a:defRPr/>
            </a:pPr>
            <a:r>
              <a:rPr lang="uk-UA" dirty="0" smtClean="0"/>
              <a:t>5) фінансово-економічна база партії;</a:t>
            </a:r>
          </a:p>
          <a:p>
            <a:pPr eaLnBrk="1" hangingPunct="1">
              <a:buFont typeface="Wingdings" pitchFamily="2" charset="2"/>
              <a:buNone/>
              <a:defRPr/>
            </a:pPr>
            <a:r>
              <a:rPr lang="uk-UA" dirty="0" smtClean="0"/>
              <a:t>6) взаємовідносини з публічною владою, насамперед їх участі у виборах та у діяльності представницьких органів влади. </a:t>
            </a:r>
            <a:endParaRPr lang="ru-RU" dirty="0" smtClean="0"/>
          </a:p>
          <a:p>
            <a:pPr eaLnBrk="1" hangingPunct="1">
              <a:buFont typeface="Wingdings" pitchFamily="2" charset="2"/>
              <a:buNone/>
              <a:defRPr/>
            </a:pPr>
            <a:endParaRPr lang="uk-UA" dirty="0" smtClean="0"/>
          </a:p>
        </p:txBody>
      </p:sp>
      <p:sp>
        <p:nvSpPr>
          <p:cNvPr id="6" name="Дата 5"/>
          <p:cNvSpPr>
            <a:spLocks noGrp="1"/>
          </p:cNvSpPr>
          <p:nvPr>
            <p:ph type="dt" sz="quarter" idx="10"/>
          </p:nvPr>
        </p:nvSpPr>
        <p:spPr/>
        <p:txBody>
          <a:bodyPr/>
          <a:lstStyle/>
          <a:p>
            <a:pPr>
              <a:defRPr/>
            </a:pPr>
            <a:fld id="{ED0EC552-3972-421B-9B3A-A45F21B1EE4C}" type="datetime1">
              <a:rPr lang="uk-UA" smtClean="0"/>
              <a:t>13.11.2016</a:t>
            </a:fld>
            <a:endParaRPr lang="ru-RU"/>
          </a:p>
        </p:txBody>
      </p:sp>
      <p:sp>
        <p:nvSpPr>
          <p:cNvPr id="7" name="Номер слайда 6"/>
          <p:cNvSpPr>
            <a:spLocks noGrp="1"/>
          </p:cNvSpPr>
          <p:nvPr>
            <p:ph type="sldNum" sz="quarter" idx="12"/>
          </p:nvPr>
        </p:nvSpPr>
        <p:spPr/>
        <p:txBody>
          <a:bodyPr/>
          <a:lstStyle/>
          <a:p>
            <a:pPr>
              <a:defRPr/>
            </a:pPr>
            <a:fld id="{8BDA76C6-A1D6-45DF-A2CA-1746DE2D1ADA}" type="slidenum">
              <a:rPr lang="ru-RU"/>
              <a:pPr>
                <a:defRPr/>
              </a:pPr>
              <a:t>14</a:t>
            </a:fld>
            <a:endParaRPr lang="ru-RU"/>
          </a:p>
        </p:txBody>
      </p:sp>
      <p:sp>
        <p:nvSpPr>
          <p:cNvPr id="8" name="Нижний колонтитул 7"/>
          <p:cNvSpPr>
            <a:spLocks noGrp="1"/>
          </p:cNvSpPr>
          <p:nvPr>
            <p:ph type="ftr" sz="quarter" idx="11"/>
          </p:nvPr>
        </p:nvSpPr>
        <p:spPr/>
        <p:txBody>
          <a:bodyPr/>
          <a:lstStyle/>
          <a:p>
            <a:pPr>
              <a:defRPr/>
            </a:pPr>
            <a:r>
              <a:rPr lang="ru-RU" smtClean="0"/>
              <a:t>(с) М. Савчин    Політичні системи і конституціоналізм</a:t>
            </a: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75778"/>
                                        </p:tgtEl>
                                        <p:attrNameLst>
                                          <p:attrName>style.visibility</p:attrName>
                                        </p:attrNameLst>
                                      </p:cBhvr>
                                      <p:to>
                                        <p:strVal val="visible"/>
                                      </p:to>
                                    </p:set>
                                    <p:animEffect transition="in" filter="fade">
                                      <p:cBhvr>
                                        <p:cTn id="7" dur="1000">
                                          <p:stCondLst>
                                            <p:cond delay="0"/>
                                          </p:stCondLst>
                                        </p:cTn>
                                        <p:tgtEl>
                                          <p:spTgt spid="757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75779">
                                            <p:txEl>
                                              <p:pRg st="1" end="1"/>
                                            </p:txEl>
                                          </p:spTgt>
                                        </p:tgtEl>
                                        <p:attrNameLst>
                                          <p:attrName>style.visibility</p:attrName>
                                        </p:attrNameLst>
                                      </p:cBhvr>
                                      <p:to>
                                        <p:strVal val="visible"/>
                                      </p:to>
                                    </p:set>
                                    <p:animEffect transition="in" filter="fade">
                                      <p:cBhvr>
                                        <p:cTn id="12" dur="500">
                                          <p:stCondLst>
                                            <p:cond delay="0"/>
                                          </p:stCondLst>
                                        </p:cTn>
                                        <p:tgtEl>
                                          <p:spTgt spid="757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75779">
                                            <p:txEl>
                                              <p:pRg st="2" end="2"/>
                                            </p:txEl>
                                          </p:spTgt>
                                        </p:tgtEl>
                                        <p:attrNameLst>
                                          <p:attrName>style.visibility</p:attrName>
                                        </p:attrNameLst>
                                      </p:cBhvr>
                                      <p:to>
                                        <p:strVal val="visible"/>
                                      </p:to>
                                    </p:set>
                                    <p:animEffect transition="in" filter="fade">
                                      <p:cBhvr>
                                        <p:cTn id="17" dur="500">
                                          <p:stCondLst>
                                            <p:cond delay="0"/>
                                          </p:stCondLst>
                                        </p:cTn>
                                        <p:tgtEl>
                                          <p:spTgt spid="757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75779">
                                            <p:txEl>
                                              <p:pRg st="3" end="3"/>
                                            </p:txEl>
                                          </p:spTgt>
                                        </p:tgtEl>
                                        <p:attrNameLst>
                                          <p:attrName>style.visibility</p:attrName>
                                        </p:attrNameLst>
                                      </p:cBhvr>
                                      <p:to>
                                        <p:strVal val="visible"/>
                                      </p:to>
                                    </p:set>
                                    <p:animEffect transition="in" filter="fade">
                                      <p:cBhvr>
                                        <p:cTn id="22" dur="500">
                                          <p:stCondLst>
                                            <p:cond delay="0"/>
                                          </p:stCondLst>
                                        </p:cTn>
                                        <p:tgtEl>
                                          <p:spTgt spid="757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75779">
                                            <p:txEl>
                                              <p:pRg st="4" end="4"/>
                                            </p:txEl>
                                          </p:spTgt>
                                        </p:tgtEl>
                                        <p:attrNameLst>
                                          <p:attrName>style.visibility</p:attrName>
                                        </p:attrNameLst>
                                      </p:cBhvr>
                                      <p:to>
                                        <p:strVal val="visible"/>
                                      </p:to>
                                    </p:set>
                                    <p:animEffect transition="in" filter="fade">
                                      <p:cBhvr>
                                        <p:cTn id="27" dur="500">
                                          <p:stCondLst>
                                            <p:cond delay="0"/>
                                          </p:stCondLst>
                                        </p:cTn>
                                        <p:tgtEl>
                                          <p:spTgt spid="757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iterate type="lt">
                                    <p:tmPct val="10000"/>
                                  </p:iterate>
                                  <p:childTnLst>
                                    <p:set>
                                      <p:cBhvr>
                                        <p:cTn id="31" dur="1" fill="hold">
                                          <p:stCondLst>
                                            <p:cond delay="0"/>
                                          </p:stCondLst>
                                        </p:cTn>
                                        <p:tgtEl>
                                          <p:spTgt spid="75779">
                                            <p:txEl>
                                              <p:pRg st="5" end="5"/>
                                            </p:txEl>
                                          </p:spTgt>
                                        </p:tgtEl>
                                        <p:attrNameLst>
                                          <p:attrName>style.visibility</p:attrName>
                                        </p:attrNameLst>
                                      </p:cBhvr>
                                      <p:to>
                                        <p:strVal val="visible"/>
                                      </p:to>
                                    </p:set>
                                    <p:animEffect transition="in" filter="fade">
                                      <p:cBhvr>
                                        <p:cTn id="32" dur="500">
                                          <p:stCondLst>
                                            <p:cond delay="0"/>
                                          </p:stCondLst>
                                        </p:cTn>
                                        <p:tgtEl>
                                          <p:spTgt spid="757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iterate type="lt">
                                    <p:tmPct val="10000"/>
                                  </p:iterate>
                                  <p:childTnLst>
                                    <p:set>
                                      <p:cBhvr>
                                        <p:cTn id="36" dur="1" fill="hold">
                                          <p:stCondLst>
                                            <p:cond delay="0"/>
                                          </p:stCondLst>
                                        </p:cTn>
                                        <p:tgtEl>
                                          <p:spTgt spid="75779">
                                            <p:txEl>
                                              <p:pRg st="6" end="6"/>
                                            </p:txEl>
                                          </p:spTgt>
                                        </p:tgtEl>
                                        <p:attrNameLst>
                                          <p:attrName>style.visibility</p:attrName>
                                        </p:attrNameLst>
                                      </p:cBhvr>
                                      <p:to>
                                        <p:strVal val="visible"/>
                                      </p:to>
                                    </p:set>
                                    <p:animEffect transition="in" filter="fade">
                                      <p:cBhvr>
                                        <p:cTn id="37" dur="500">
                                          <p:stCondLst>
                                            <p:cond delay="0"/>
                                          </p:stCondLst>
                                        </p:cTn>
                                        <p:tgtEl>
                                          <p:spTgt spid="757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defRPr/>
            </a:pPr>
            <a:r>
              <a:rPr lang="uk-UA" sz="3200" i="1" dirty="0" smtClean="0">
                <a:latin typeface="Raavi" pitchFamily="2"/>
              </a:rPr>
              <a:t>2.3. Легітимність </a:t>
            </a:r>
            <a:r>
              <a:rPr lang="uk-UA" sz="3200" i="1" dirty="0" smtClean="0">
                <a:latin typeface="Raavi" pitchFamily="2"/>
              </a:rPr>
              <a:t>політичної партії</a:t>
            </a:r>
            <a:endParaRPr lang="ru-RU" sz="3200" i="1" dirty="0" smtClean="0">
              <a:latin typeface="Raavi" pitchFamily="2"/>
            </a:endParaRPr>
          </a:p>
        </p:txBody>
      </p:sp>
      <p:sp>
        <p:nvSpPr>
          <p:cNvPr id="77827" name="Rectangle 3"/>
          <p:cNvSpPr>
            <a:spLocks noGrp="1" noChangeArrowheads="1"/>
          </p:cNvSpPr>
          <p:nvPr>
            <p:ph type="body" idx="1"/>
          </p:nvPr>
        </p:nvSpPr>
        <p:spPr/>
        <p:txBody>
          <a:bodyPr>
            <a:normAutofit lnSpcReduction="10000"/>
          </a:bodyPr>
          <a:lstStyle/>
          <a:p>
            <a:pPr eaLnBrk="1" hangingPunct="1">
              <a:lnSpc>
                <a:spcPct val="80000"/>
              </a:lnSpc>
              <a:buFont typeface="Wingdings" pitchFamily="2" charset="2"/>
              <a:buNone/>
              <a:defRPr/>
            </a:pPr>
            <a:r>
              <a:rPr lang="uk-UA" sz="1600" i="1" dirty="0" smtClean="0"/>
              <a:t>45. Суд і раніше стверджував, що однією із основних характерних рис демократії є можливість, яку вона відкриває для вирішення проблем країни через діалог, не схиляючись до насильства, навіть коли цей діалог викликає роздратування. Демократія процвітає в умовах свободи висловлювання думок. З цієї точки зору не може бути ніякого виправдання створенню перепон політичній групі виключно лише тому, що вона намагається обговорювати публічно ситуацію, що стосується частини населення держави, і брати участь у політичному житті, щоб, керуючись демократичними правилами, знайти рішення, здатні задовольнити кожну заінтересовану людину.</a:t>
            </a:r>
          </a:p>
          <a:p>
            <a:pPr eaLnBrk="1" hangingPunct="1">
              <a:lnSpc>
                <a:spcPct val="80000"/>
              </a:lnSpc>
              <a:buFont typeface="Wingdings" pitchFamily="2" charset="2"/>
              <a:buNone/>
              <a:defRPr/>
            </a:pPr>
            <a:r>
              <a:rPr lang="uk-UA" sz="1600" i="1" dirty="0" err="1" smtClean="0"/>
              <a:t>...На</a:t>
            </a:r>
            <a:r>
              <a:rPr lang="uk-UA" sz="1600" i="1" dirty="0" smtClean="0"/>
              <a:t> думку Суду, той факт, що така політична програма </a:t>
            </a:r>
            <a:r>
              <a:rPr lang="ru-RU" sz="1600" i="1" dirty="0" smtClean="0"/>
              <a:t>[</a:t>
            </a:r>
            <a:r>
              <a:rPr lang="uk-UA" sz="1600" i="1" dirty="0" smtClean="0"/>
              <a:t>вимога Соціалістичної партії про забезпечення </a:t>
            </a:r>
            <a:r>
              <a:rPr lang="uk-UA" sz="1600" i="1" dirty="0" err="1" smtClean="0"/>
              <a:t>„курдської</a:t>
            </a:r>
            <a:r>
              <a:rPr lang="uk-UA" sz="1600" i="1" dirty="0" smtClean="0"/>
              <a:t> </a:t>
            </a:r>
            <a:r>
              <a:rPr lang="uk-UA" sz="1600" i="1" dirty="0" err="1" smtClean="0"/>
              <a:t>нації”</a:t>
            </a:r>
            <a:r>
              <a:rPr lang="uk-UA" sz="1600" i="1" dirty="0" smtClean="0"/>
              <a:t> на самовизначення та її право на </a:t>
            </a:r>
            <a:r>
              <a:rPr lang="uk-UA" sz="1600" i="1" dirty="0" err="1" smtClean="0"/>
              <a:t>„відділення”</a:t>
            </a:r>
            <a:r>
              <a:rPr lang="uk-UA" sz="1600" i="1" dirty="0" smtClean="0"/>
              <a:t>, на думку Суду, є намаганням </a:t>
            </a:r>
            <a:r>
              <a:rPr lang="uk-UA" sz="1600" i="1" dirty="0" err="1" smtClean="0"/>
              <a:t>„підкреслити</a:t>
            </a:r>
            <a:r>
              <a:rPr lang="uk-UA" sz="1600" i="1" dirty="0" smtClean="0"/>
              <a:t>, що запропонована федеративна система не може виникнути без вільно вираженої згоди курдів через </a:t>
            </a:r>
            <a:r>
              <a:rPr lang="uk-UA" sz="1600" i="1" dirty="0" err="1" smtClean="0"/>
              <a:t>референдум”</a:t>
            </a:r>
            <a:r>
              <a:rPr lang="ru-RU" sz="1600" i="1" dirty="0" smtClean="0"/>
              <a:t>]</a:t>
            </a:r>
            <a:r>
              <a:rPr lang="uk-UA" sz="1600" i="1" dirty="0" smtClean="0"/>
              <a:t> оцінюється не як несумісна з існуючими принципами та структурами турецької держави, не робить її несумісною з принципами демократії. Сутність демократії полягає в тому, щоб дозволити висувати та обговорювати різноманітні політичні програми, навіть ті, які піддають сумніву той порядок, відповідно до якого організована у цей час держава, при умові, що вони не наносять шкоди самій демократії</a:t>
            </a:r>
            <a:r>
              <a:rPr lang="uk-UA" sz="1600" b="1" i="1" dirty="0" smtClean="0">
                <a:hlinkClick r:id="" action="ppaction://noaction"/>
              </a:rPr>
              <a:t>[1]</a:t>
            </a:r>
            <a:r>
              <a:rPr lang="uk-UA" sz="1600" i="1" dirty="0" smtClean="0"/>
              <a:t>.</a:t>
            </a:r>
            <a:endParaRPr lang="ru-RU" sz="1600" dirty="0" smtClean="0"/>
          </a:p>
          <a:p>
            <a:pPr eaLnBrk="1" hangingPunct="1">
              <a:lnSpc>
                <a:spcPct val="80000"/>
              </a:lnSpc>
              <a:defRPr/>
            </a:pPr>
            <a:r>
              <a:rPr lang="ru-RU" sz="1600" dirty="0" smtClean="0"/>
              <a:t/>
            </a:r>
            <a:br>
              <a:rPr lang="ru-RU" sz="1600" dirty="0" smtClean="0"/>
            </a:br>
            <a:r>
              <a:rPr lang="uk-UA" sz="1600" dirty="0" smtClean="0">
                <a:hlinkClick r:id="" action="ppaction://noaction"/>
              </a:rPr>
              <a:t>[1]</a:t>
            </a:r>
            <a:r>
              <a:rPr lang="uk-UA" sz="1600" dirty="0" smtClean="0"/>
              <a:t> </a:t>
            </a:r>
            <a:r>
              <a:rPr lang="en-US" sz="1600" i="1" dirty="0" smtClean="0"/>
              <a:t>Socialistic Party</a:t>
            </a:r>
            <a:r>
              <a:rPr lang="uk-UA" sz="1600" i="1" dirty="0" smtClean="0"/>
              <a:t> &amp; </a:t>
            </a:r>
            <a:r>
              <a:rPr lang="en-US" sz="1600" i="1" dirty="0" smtClean="0"/>
              <a:t>others v</a:t>
            </a:r>
            <a:r>
              <a:rPr lang="uk-UA" sz="1600" i="1" dirty="0" smtClean="0"/>
              <a:t>. </a:t>
            </a:r>
            <a:r>
              <a:rPr lang="en-US" sz="1600" i="1" dirty="0" smtClean="0"/>
              <a:t>Turkey</a:t>
            </a:r>
            <a:r>
              <a:rPr lang="en-US" sz="1600" dirty="0" smtClean="0"/>
              <a:t> </a:t>
            </a:r>
            <a:r>
              <a:rPr lang="uk-UA" sz="1600" dirty="0" smtClean="0"/>
              <a:t> // </a:t>
            </a:r>
            <a:r>
              <a:rPr lang="ru-RU" sz="1600" dirty="0" smtClean="0"/>
              <a:t>Европейский Суд по правам человека. Избранные решения: В 2 т. – Т. 2. – М.: НОРМА, 2001. – С. 503, 504.</a:t>
            </a:r>
          </a:p>
        </p:txBody>
      </p:sp>
      <p:sp>
        <p:nvSpPr>
          <p:cNvPr id="6" name="Дата 5"/>
          <p:cNvSpPr>
            <a:spLocks noGrp="1"/>
          </p:cNvSpPr>
          <p:nvPr>
            <p:ph type="dt" sz="quarter" idx="10"/>
          </p:nvPr>
        </p:nvSpPr>
        <p:spPr/>
        <p:txBody>
          <a:bodyPr/>
          <a:lstStyle/>
          <a:p>
            <a:pPr>
              <a:defRPr/>
            </a:pPr>
            <a:fld id="{8B00C396-09E8-451B-BB10-49D082E947F2}" type="datetime1">
              <a:rPr lang="uk-UA" smtClean="0"/>
              <a:t>13.11.2016</a:t>
            </a:fld>
            <a:endParaRPr lang="ru-RU"/>
          </a:p>
        </p:txBody>
      </p:sp>
      <p:sp>
        <p:nvSpPr>
          <p:cNvPr id="7" name="Номер слайда 6"/>
          <p:cNvSpPr>
            <a:spLocks noGrp="1"/>
          </p:cNvSpPr>
          <p:nvPr>
            <p:ph type="sldNum" sz="quarter" idx="12"/>
          </p:nvPr>
        </p:nvSpPr>
        <p:spPr/>
        <p:txBody>
          <a:bodyPr/>
          <a:lstStyle/>
          <a:p>
            <a:pPr>
              <a:defRPr/>
            </a:pPr>
            <a:fld id="{6F01AC16-8897-4160-977E-0AD57826433E}" type="slidenum">
              <a:rPr lang="ru-RU"/>
              <a:pPr>
                <a:defRPr/>
              </a:pPr>
              <a:t>15</a:t>
            </a:fld>
            <a:endParaRPr lang="ru-RU"/>
          </a:p>
        </p:txBody>
      </p:sp>
      <p:sp>
        <p:nvSpPr>
          <p:cNvPr id="8" name="Нижний колонтитул 7"/>
          <p:cNvSpPr>
            <a:spLocks noGrp="1"/>
          </p:cNvSpPr>
          <p:nvPr>
            <p:ph type="ftr" sz="quarter" idx="11"/>
          </p:nvPr>
        </p:nvSpPr>
        <p:spPr/>
        <p:txBody>
          <a:bodyPr/>
          <a:lstStyle/>
          <a:p>
            <a:pPr>
              <a:defRPr/>
            </a:pPr>
            <a:r>
              <a:rPr lang="ru-RU" smtClean="0"/>
              <a:t>(с) М. Савчин    Політичні системи і конституціоналізм</a:t>
            </a: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77826"/>
                                        </p:tgtEl>
                                        <p:attrNameLst>
                                          <p:attrName>style.visibility</p:attrName>
                                        </p:attrNameLst>
                                      </p:cBhvr>
                                      <p:to>
                                        <p:strVal val="visible"/>
                                      </p:to>
                                    </p:set>
                                    <p:animEffect transition="in" filter="fade">
                                      <p:cBhvr>
                                        <p:cTn id="7" dur="1000">
                                          <p:stCondLst>
                                            <p:cond delay="0"/>
                                          </p:stCondLst>
                                        </p:cTn>
                                        <p:tgtEl>
                                          <p:spTgt spid="778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77827">
                                            <p:txEl>
                                              <p:pRg st="0" end="0"/>
                                            </p:txEl>
                                          </p:spTgt>
                                        </p:tgtEl>
                                        <p:attrNameLst>
                                          <p:attrName>style.visibility</p:attrName>
                                        </p:attrNameLst>
                                      </p:cBhvr>
                                      <p:to>
                                        <p:strVal val="visible"/>
                                      </p:to>
                                    </p:set>
                                    <p:animEffect transition="in" filter="fade">
                                      <p:cBhvr>
                                        <p:cTn id="12" dur="500">
                                          <p:stCondLst>
                                            <p:cond delay="0"/>
                                          </p:stCondLst>
                                        </p:cTn>
                                        <p:tgtEl>
                                          <p:spTgt spid="778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77827">
                                            <p:txEl>
                                              <p:pRg st="1" end="1"/>
                                            </p:txEl>
                                          </p:spTgt>
                                        </p:tgtEl>
                                        <p:attrNameLst>
                                          <p:attrName>style.visibility</p:attrName>
                                        </p:attrNameLst>
                                      </p:cBhvr>
                                      <p:to>
                                        <p:strVal val="visible"/>
                                      </p:to>
                                    </p:set>
                                    <p:animEffect transition="in" filter="fade">
                                      <p:cBhvr>
                                        <p:cTn id="17" dur="500">
                                          <p:stCondLst>
                                            <p:cond delay="0"/>
                                          </p:stCondLst>
                                        </p:cTn>
                                        <p:tgtEl>
                                          <p:spTgt spid="778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77827">
                                            <p:txEl>
                                              <p:pRg st="2" end="2"/>
                                            </p:txEl>
                                          </p:spTgt>
                                        </p:tgtEl>
                                        <p:attrNameLst>
                                          <p:attrName>style.visibility</p:attrName>
                                        </p:attrNameLst>
                                      </p:cBhvr>
                                      <p:to>
                                        <p:strVal val="visible"/>
                                      </p:to>
                                    </p:set>
                                    <p:animEffect transition="in" filter="fade">
                                      <p:cBhvr>
                                        <p:cTn id="22" dur="500">
                                          <p:stCondLst>
                                            <p:cond delay="0"/>
                                          </p:stCondLst>
                                        </p:cTn>
                                        <p:tgtEl>
                                          <p:spTgt spid="778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uk-UA" sz="2800" dirty="0" smtClean="0"/>
              <a:t>2. </a:t>
            </a:r>
            <a:r>
              <a:rPr lang="en-US" sz="2800" dirty="0" smtClean="0"/>
              <a:t>4</a:t>
            </a:r>
            <a:r>
              <a:rPr lang="uk-UA" sz="2800" dirty="0" smtClean="0"/>
              <a:t>. Організаційна структура політичних партій</a:t>
            </a:r>
          </a:p>
        </p:txBody>
      </p:sp>
      <p:sp>
        <p:nvSpPr>
          <p:cNvPr id="3" name="Содержимое 2"/>
          <p:cNvSpPr>
            <a:spLocks noGrp="1"/>
          </p:cNvSpPr>
          <p:nvPr>
            <p:ph idx="1"/>
          </p:nvPr>
        </p:nvSpPr>
        <p:spPr/>
        <p:txBody>
          <a:bodyPr>
            <a:normAutofit fontScale="77500" lnSpcReduction="20000"/>
          </a:bodyPr>
          <a:lstStyle/>
          <a:p>
            <a:pPr eaLnBrk="1" hangingPunct="1">
              <a:defRPr/>
            </a:pPr>
            <a:endParaRPr lang="ru-RU" dirty="0" smtClean="0"/>
          </a:p>
          <a:p>
            <a:pPr marL="514350" indent="-514350" eaLnBrk="1" hangingPunct="1">
              <a:buFont typeface="+mj-lt"/>
              <a:buAutoNum type="arabicPeriod"/>
              <a:defRPr/>
            </a:pPr>
            <a:r>
              <a:rPr lang="uk-UA" dirty="0" smtClean="0"/>
              <a:t>колегіальність вищих партійних органів; </a:t>
            </a:r>
          </a:p>
          <a:p>
            <a:pPr marL="514350" indent="-514350" eaLnBrk="1" hangingPunct="1">
              <a:buFont typeface="+mj-lt"/>
              <a:buAutoNum type="arabicPeriod"/>
              <a:defRPr/>
            </a:pPr>
            <a:r>
              <a:rPr lang="uk-UA" dirty="0" smtClean="0"/>
              <a:t>недопустимість функціонування організаційних структур авторитарного й тоталітарного типу; </a:t>
            </a:r>
          </a:p>
          <a:p>
            <a:pPr marL="514350" indent="-514350" eaLnBrk="1" hangingPunct="1">
              <a:buFont typeface="+mj-lt"/>
              <a:buAutoNum type="arabicPeriod"/>
              <a:defRPr/>
            </a:pPr>
            <a:r>
              <a:rPr lang="uk-UA" dirty="0" smtClean="0"/>
              <a:t>заборона формування організаційних структур за місцем роботи членів партії; </a:t>
            </a:r>
          </a:p>
          <a:p>
            <a:pPr marL="514350" indent="-514350" eaLnBrk="1" hangingPunct="1">
              <a:buFont typeface="+mj-lt"/>
              <a:buAutoNum type="arabicPeriod"/>
              <a:defRPr/>
            </a:pPr>
            <a:r>
              <a:rPr lang="uk-UA" dirty="0" smtClean="0"/>
              <a:t>наявність внутрішньопартійного арбітражу;</a:t>
            </a:r>
          </a:p>
          <a:p>
            <a:pPr marL="514350" indent="-514350" eaLnBrk="1" hangingPunct="1">
              <a:buFont typeface="+mj-lt"/>
              <a:buAutoNum type="arabicPeriod"/>
              <a:defRPr/>
            </a:pPr>
            <a:r>
              <a:rPr lang="uk-UA" dirty="0" smtClean="0"/>
              <a:t>публічне звітування про джерела і напрямки фінансування політичних партій;</a:t>
            </a:r>
          </a:p>
          <a:p>
            <a:pPr marL="514350" indent="-514350" eaLnBrk="1" hangingPunct="1">
              <a:buFont typeface="+mj-lt"/>
              <a:buAutoNum type="arabicPeriod"/>
              <a:defRPr/>
            </a:pPr>
            <a:r>
              <a:rPr lang="uk-UA" dirty="0" smtClean="0"/>
              <a:t>обмеження щодо максимального розміру фінансування для з боку одного фінансового донора.</a:t>
            </a:r>
          </a:p>
        </p:txBody>
      </p:sp>
      <p:sp>
        <p:nvSpPr>
          <p:cNvPr id="4" name="Дата 3"/>
          <p:cNvSpPr>
            <a:spLocks noGrp="1"/>
          </p:cNvSpPr>
          <p:nvPr>
            <p:ph type="dt" sz="quarter" idx="10"/>
          </p:nvPr>
        </p:nvSpPr>
        <p:spPr/>
        <p:txBody>
          <a:bodyPr/>
          <a:lstStyle/>
          <a:p>
            <a:pPr>
              <a:defRPr/>
            </a:pPr>
            <a:fld id="{89990654-8B2B-4A03-BACF-4E4ACA83F0F6}" type="datetime1">
              <a:rPr lang="uk-UA" smtClean="0"/>
              <a:t>13.11.2016</a:t>
            </a:fld>
            <a:endParaRPr lang="ru-RU"/>
          </a:p>
        </p:txBody>
      </p:sp>
      <p:sp>
        <p:nvSpPr>
          <p:cNvPr id="5" name="Номер слайда 4"/>
          <p:cNvSpPr>
            <a:spLocks noGrp="1"/>
          </p:cNvSpPr>
          <p:nvPr>
            <p:ph type="sldNum" sz="quarter" idx="12"/>
          </p:nvPr>
        </p:nvSpPr>
        <p:spPr/>
        <p:txBody>
          <a:bodyPr/>
          <a:lstStyle/>
          <a:p>
            <a:pPr>
              <a:defRPr/>
            </a:pPr>
            <a:fld id="{13E8BC0D-082E-458C-9E18-F0989105BECC}" type="slidenum">
              <a:rPr lang="ru-RU"/>
              <a:pPr>
                <a:defRPr/>
              </a:pPr>
              <a:t>16</a:t>
            </a:fld>
            <a:endParaRPr lang="ru-RU"/>
          </a:p>
        </p:txBody>
      </p:sp>
      <p:sp>
        <p:nvSpPr>
          <p:cNvPr id="6" name="Нижний колонтитул 5"/>
          <p:cNvSpPr>
            <a:spLocks noGrp="1"/>
          </p:cNvSpPr>
          <p:nvPr>
            <p:ph type="ftr" sz="quarter" idx="11"/>
          </p:nvPr>
        </p:nvSpPr>
        <p:spPr/>
        <p:txBody>
          <a:bodyPr/>
          <a:lstStyle/>
          <a:p>
            <a:pPr>
              <a:defRPr/>
            </a:pPr>
            <a:r>
              <a:rPr lang="ru-RU" smtClean="0"/>
              <a:t>(с) М. Савчин    Політичні системи і конституціоналізм</a:t>
            </a:r>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uk-UA" sz="3200" dirty="0" smtClean="0"/>
              <a:t>2.5.1. </a:t>
            </a:r>
            <a:r>
              <a:rPr lang="uk-UA" sz="3200" dirty="0" smtClean="0"/>
              <a:t>Вимоги демократичної структури політичної партії</a:t>
            </a:r>
          </a:p>
        </p:txBody>
      </p:sp>
      <p:pic>
        <p:nvPicPr>
          <p:cNvPr id="25603" name="Содержимое 4" descr="Lozhkin_papa.jpg"/>
          <p:cNvPicPr>
            <a:picLocks noGrp="1" noChangeAspect="1"/>
          </p:cNvPicPr>
          <p:nvPr>
            <p:ph sz="half" idx="1"/>
          </p:nvPr>
        </p:nvPicPr>
        <p:blipFill>
          <a:blip r:embed="rId2" cstate="print"/>
          <a:srcRect/>
          <a:stretch>
            <a:fillRect/>
          </a:stretch>
        </p:blipFill>
        <p:spPr>
          <a:xfrm>
            <a:off x="457200" y="1625600"/>
            <a:ext cx="3394075" cy="4475163"/>
          </a:xfrm>
        </p:spPr>
      </p:pic>
      <p:sp>
        <p:nvSpPr>
          <p:cNvPr id="4" name="Содержимое 3"/>
          <p:cNvSpPr>
            <a:spLocks noGrp="1"/>
          </p:cNvSpPr>
          <p:nvPr>
            <p:ph sz="half" idx="2"/>
          </p:nvPr>
        </p:nvSpPr>
        <p:spPr>
          <a:xfrm>
            <a:off x="3924300" y="1600200"/>
            <a:ext cx="4762500" cy="4525963"/>
          </a:xfrm>
        </p:spPr>
        <p:txBody>
          <a:bodyPr>
            <a:normAutofit fontScale="70000" lnSpcReduction="20000"/>
          </a:bodyPr>
          <a:lstStyle/>
          <a:p>
            <a:pPr eaLnBrk="1" hangingPunct="1">
              <a:buFont typeface="Wingdings" pitchFamily="2" charset="2"/>
              <a:buNone/>
              <a:defRPr/>
            </a:pPr>
            <a:endParaRPr lang="uk-UA" dirty="0" smtClean="0"/>
          </a:p>
          <a:p>
            <a:pPr eaLnBrk="1" hangingPunct="1">
              <a:buFont typeface="Wingdings" pitchFamily="2" charset="2"/>
              <a:buNone/>
              <a:defRPr/>
            </a:pPr>
            <a:r>
              <a:rPr lang="uk-UA" dirty="0" smtClean="0"/>
              <a:t>А. пряма і непряма структура політичних партій;</a:t>
            </a:r>
          </a:p>
          <a:p>
            <a:pPr eaLnBrk="1" hangingPunct="1">
              <a:buFont typeface="Wingdings" pitchFamily="2" charset="2"/>
              <a:buNone/>
              <a:defRPr/>
            </a:pPr>
            <a:endParaRPr lang="uk-UA" dirty="0" smtClean="0"/>
          </a:p>
          <a:p>
            <a:pPr eaLnBrk="1" hangingPunct="1">
              <a:buFont typeface="Wingdings" pitchFamily="2" charset="2"/>
              <a:buNone/>
              <a:defRPr/>
            </a:pPr>
            <a:r>
              <a:rPr lang="uk-UA" dirty="0" smtClean="0"/>
              <a:t>Б. базові елементи політичних партій:</a:t>
            </a:r>
          </a:p>
          <a:p>
            <a:pPr lvl="1" eaLnBrk="1" hangingPunct="1">
              <a:buFont typeface="Wingdings" pitchFamily="2" charset="2"/>
              <a:buNone/>
              <a:defRPr/>
            </a:pPr>
            <a:r>
              <a:rPr lang="uk-UA" dirty="0" smtClean="0"/>
              <a:t>1) територіальні осередки;</a:t>
            </a:r>
          </a:p>
          <a:p>
            <a:pPr lvl="1" eaLnBrk="1" hangingPunct="1">
              <a:buFont typeface="Wingdings" pitchFamily="2" charset="2"/>
              <a:buNone/>
              <a:defRPr/>
            </a:pPr>
            <a:r>
              <a:rPr lang="uk-UA" dirty="0" smtClean="0"/>
              <a:t>2) секція, ланка, комітет;</a:t>
            </a:r>
          </a:p>
          <a:p>
            <a:pPr lvl="1" eaLnBrk="1" hangingPunct="1">
              <a:buFont typeface="Wingdings" pitchFamily="2" charset="2"/>
              <a:buNone/>
              <a:defRPr/>
            </a:pPr>
            <a:r>
              <a:rPr lang="uk-UA" dirty="0" smtClean="0"/>
              <a:t>3) територіальні структури та громадський вплив політичних партій;</a:t>
            </a:r>
          </a:p>
          <a:p>
            <a:pPr eaLnBrk="1" hangingPunct="1">
              <a:buFont typeface="Wingdings" pitchFamily="2" charset="2"/>
              <a:buNone/>
              <a:defRPr/>
            </a:pPr>
            <a:endParaRPr lang="uk-UA" dirty="0" smtClean="0"/>
          </a:p>
          <a:p>
            <a:pPr eaLnBrk="1" hangingPunct="1">
              <a:buFont typeface="Wingdings" pitchFamily="2" charset="2"/>
              <a:buNone/>
              <a:defRPr/>
            </a:pPr>
            <a:r>
              <a:rPr lang="uk-UA" dirty="0" smtClean="0"/>
              <a:t>В. партійне керівництво:</a:t>
            </a:r>
          </a:p>
          <a:p>
            <a:pPr lvl="1" eaLnBrk="1" hangingPunct="1">
              <a:buFont typeface="Wingdings" pitchFamily="2" charset="2"/>
              <a:buNone/>
              <a:defRPr/>
            </a:pPr>
            <a:r>
              <a:rPr lang="uk-UA" dirty="0" smtClean="0"/>
              <a:t>1) відбір керівників;</a:t>
            </a:r>
          </a:p>
          <a:p>
            <a:pPr lvl="1" eaLnBrk="1" hangingPunct="1">
              <a:buFont typeface="Wingdings" pitchFamily="2" charset="2"/>
              <a:buNone/>
              <a:defRPr/>
            </a:pPr>
            <a:r>
              <a:rPr lang="uk-UA" dirty="0" smtClean="0"/>
              <a:t>2) керівники та парламентарії;</a:t>
            </a:r>
          </a:p>
          <a:p>
            <a:pPr lvl="1" eaLnBrk="1" hangingPunct="1">
              <a:buFont typeface="Wingdings" pitchFamily="2" charset="2"/>
              <a:buNone/>
              <a:defRPr/>
            </a:pPr>
            <a:r>
              <a:rPr lang="uk-UA" dirty="0" smtClean="0"/>
              <a:t>3) керівні органи партії – з’їзд, конференція;</a:t>
            </a:r>
          </a:p>
          <a:p>
            <a:pPr eaLnBrk="1" hangingPunct="1">
              <a:defRPr/>
            </a:pPr>
            <a:endParaRPr lang="uk-UA" dirty="0" smtClean="0"/>
          </a:p>
        </p:txBody>
      </p:sp>
      <p:sp>
        <p:nvSpPr>
          <p:cNvPr id="6" name="Дата 5"/>
          <p:cNvSpPr>
            <a:spLocks noGrp="1"/>
          </p:cNvSpPr>
          <p:nvPr>
            <p:ph type="dt" sz="quarter" idx="10"/>
          </p:nvPr>
        </p:nvSpPr>
        <p:spPr/>
        <p:txBody>
          <a:bodyPr/>
          <a:lstStyle/>
          <a:p>
            <a:pPr>
              <a:defRPr/>
            </a:pPr>
            <a:fld id="{7502FA22-0923-41FD-9C94-3352064F1276}" type="datetime1">
              <a:rPr lang="uk-UA" smtClean="0"/>
              <a:t>13.11.2016</a:t>
            </a:fld>
            <a:endParaRPr lang="ru-RU"/>
          </a:p>
        </p:txBody>
      </p:sp>
      <p:sp>
        <p:nvSpPr>
          <p:cNvPr id="7" name="Номер слайда 6"/>
          <p:cNvSpPr>
            <a:spLocks noGrp="1"/>
          </p:cNvSpPr>
          <p:nvPr>
            <p:ph type="sldNum" sz="quarter" idx="12"/>
          </p:nvPr>
        </p:nvSpPr>
        <p:spPr/>
        <p:txBody>
          <a:bodyPr/>
          <a:lstStyle/>
          <a:p>
            <a:pPr>
              <a:defRPr/>
            </a:pPr>
            <a:fld id="{CE9AAD47-77F1-43EA-AC02-B3B99E854585}" type="slidenum">
              <a:rPr lang="ru-RU"/>
              <a:pPr>
                <a:defRPr/>
              </a:pPr>
              <a:t>17</a:t>
            </a:fld>
            <a:endParaRPr lang="ru-RU"/>
          </a:p>
        </p:txBody>
      </p:sp>
      <p:sp>
        <p:nvSpPr>
          <p:cNvPr id="8" name="Нижний колонтитул 7"/>
          <p:cNvSpPr>
            <a:spLocks noGrp="1"/>
          </p:cNvSpPr>
          <p:nvPr>
            <p:ph type="ftr" sz="quarter" idx="11"/>
          </p:nvPr>
        </p:nvSpPr>
        <p:spPr/>
        <p:txBody>
          <a:bodyPr/>
          <a:lstStyle/>
          <a:p>
            <a:pPr>
              <a:defRPr/>
            </a:pPr>
            <a:r>
              <a:rPr lang="ru-RU" smtClean="0"/>
              <a:t>(с) М. Савчин    Політичні системи і конституціоналізм</a:t>
            </a:r>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uk-UA" sz="2800" dirty="0" smtClean="0"/>
              <a:t>2.5.2. </a:t>
            </a:r>
            <a:r>
              <a:rPr lang="uk-UA" sz="2800" dirty="0" smtClean="0"/>
              <a:t>Вимоги демократичної структури політичної партії</a:t>
            </a:r>
          </a:p>
        </p:txBody>
      </p:sp>
      <p:pic>
        <p:nvPicPr>
          <p:cNvPr id="26627" name="Содержимое 4" descr="little party.jpeg"/>
          <p:cNvPicPr>
            <a:picLocks noGrp="1" noChangeAspect="1"/>
          </p:cNvPicPr>
          <p:nvPr>
            <p:ph sz="half" idx="1"/>
          </p:nvPr>
        </p:nvPicPr>
        <p:blipFill>
          <a:blip r:embed="rId2" cstate="print"/>
          <a:srcRect/>
          <a:stretch>
            <a:fillRect/>
          </a:stretch>
        </p:blipFill>
        <p:spPr>
          <a:xfrm>
            <a:off x="457200" y="2143125"/>
            <a:ext cx="3322638" cy="3157538"/>
          </a:xfrm>
        </p:spPr>
      </p:pic>
      <p:sp>
        <p:nvSpPr>
          <p:cNvPr id="4" name="Содержимое 3"/>
          <p:cNvSpPr>
            <a:spLocks noGrp="1"/>
          </p:cNvSpPr>
          <p:nvPr>
            <p:ph sz="half" idx="2"/>
          </p:nvPr>
        </p:nvSpPr>
        <p:spPr>
          <a:xfrm>
            <a:off x="3995738" y="1600200"/>
            <a:ext cx="4691062" cy="4525963"/>
          </a:xfrm>
        </p:spPr>
        <p:txBody>
          <a:bodyPr>
            <a:normAutofit fontScale="92500" lnSpcReduction="20000"/>
          </a:bodyPr>
          <a:lstStyle/>
          <a:p>
            <a:pPr eaLnBrk="1" hangingPunct="1">
              <a:buFont typeface="Wingdings" pitchFamily="2" charset="2"/>
              <a:buNone/>
              <a:defRPr/>
            </a:pPr>
            <a:endParaRPr lang="uk-UA" dirty="0" smtClean="0"/>
          </a:p>
          <a:p>
            <a:pPr eaLnBrk="1" hangingPunct="1">
              <a:buFont typeface="Wingdings" pitchFamily="2" charset="2"/>
              <a:buNone/>
              <a:defRPr/>
            </a:pPr>
            <a:r>
              <a:rPr lang="uk-UA" dirty="0" smtClean="0"/>
              <a:t>Г. членство у політичній партії:</a:t>
            </a:r>
          </a:p>
          <a:p>
            <a:pPr lvl="1" eaLnBrk="1" hangingPunct="1">
              <a:buFont typeface="Wingdings" pitchFamily="2" charset="2"/>
              <a:buNone/>
              <a:defRPr/>
            </a:pPr>
            <a:r>
              <a:rPr lang="uk-UA" dirty="0" smtClean="0"/>
              <a:t>1) критерії членства;</a:t>
            </a:r>
          </a:p>
          <a:p>
            <a:pPr lvl="1" eaLnBrk="1" hangingPunct="1">
              <a:buFont typeface="Wingdings" pitchFamily="2" charset="2"/>
              <a:buNone/>
              <a:defRPr/>
            </a:pPr>
            <a:r>
              <a:rPr lang="uk-UA" dirty="0" smtClean="0"/>
              <a:t>2) прибічники партії – виборці, </a:t>
            </a:r>
            <a:r>
              <a:rPr lang="uk-UA" dirty="0" err="1" smtClean="0"/>
              <a:t>симпазанти</a:t>
            </a:r>
            <a:r>
              <a:rPr lang="uk-UA" dirty="0" smtClean="0"/>
              <a:t>, активісти;</a:t>
            </a:r>
          </a:p>
          <a:p>
            <a:pPr eaLnBrk="1" hangingPunct="1">
              <a:buFont typeface="Wingdings" pitchFamily="2" charset="2"/>
              <a:buNone/>
              <a:defRPr/>
            </a:pPr>
            <a:endParaRPr lang="uk-UA" dirty="0" smtClean="0"/>
          </a:p>
          <a:p>
            <a:pPr eaLnBrk="1" hangingPunct="1">
              <a:buFont typeface="Wingdings" pitchFamily="2" charset="2"/>
              <a:buNone/>
              <a:defRPr/>
            </a:pPr>
            <a:r>
              <a:rPr lang="uk-UA" dirty="0" smtClean="0"/>
              <a:t>Д. способи інтеграції у політичній партії:</a:t>
            </a:r>
          </a:p>
          <a:p>
            <a:pPr lvl="1" eaLnBrk="1" hangingPunct="1">
              <a:buFont typeface="Wingdings" pitchFamily="2" charset="2"/>
              <a:buNone/>
              <a:defRPr/>
            </a:pPr>
            <a:r>
              <a:rPr lang="uk-UA" dirty="0" smtClean="0"/>
              <a:t>1) вертикальні і горизонтальні зв’язки;</a:t>
            </a:r>
          </a:p>
          <a:p>
            <a:pPr lvl="1" eaLnBrk="1" hangingPunct="1">
              <a:buFont typeface="Wingdings" pitchFamily="2" charset="2"/>
              <a:buNone/>
              <a:defRPr/>
            </a:pPr>
            <a:r>
              <a:rPr lang="uk-UA" dirty="0" smtClean="0"/>
              <a:t>2) централізація і децентралізація</a:t>
            </a:r>
          </a:p>
        </p:txBody>
      </p:sp>
      <p:sp>
        <p:nvSpPr>
          <p:cNvPr id="6" name="Дата 5"/>
          <p:cNvSpPr>
            <a:spLocks noGrp="1"/>
          </p:cNvSpPr>
          <p:nvPr>
            <p:ph type="dt" sz="quarter" idx="10"/>
          </p:nvPr>
        </p:nvSpPr>
        <p:spPr/>
        <p:txBody>
          <a:bodyPr/>
          <a:lstStyle/>
          <a:p>
            <a:pPr>
              <a:defRPr/>
            </a:pPr>
            <a:fld id="{02ED11B6-FBC7-47F9-8000-173D9A1B0CE1}" type="datetime1">
              <a:rPr lang="uk-UA" smtClean="0"/>
              <a:t>13.11.2016</a:t>
            </a:fld>
            <a:endParaRPr lang="ru-RU"/>
          </a:p>
        </p:txBody>
      </p:sp>
      <p:sp>
        <p:nvSpPr>
          <p:cNvPr id="7" name="Номер слайда 6"/>
          <p:cNvSpPr>
            <a:spLocks noGrp="1"/>
          </p:cNvSpPr>
          <p:nvPr>
            <p:ph type="sldNum" sz="quarter" idx="12"/>
          </p:nvPr>
        </p:nvSpPr>
        <p:spPr/>
        <p:txBody>
          <a:bodyPr/>
          <a:lstStyle/>
          <a:p>
            <a:pPr>
              <a:defRPr/>
            </a:pPr>
            <a:fld id="{96A5430D-F517-47C5-A3AF-DF17EAF653BD}" type="slidenum">
              <a:rPr lang="ru-RU"/>
              <a:pPr>
                <a:defRPr/>
              </a:pPr>
              <a:t>18</a:t>
            </a:fld>
            <a:endParaRPr lang="ru-RU"/>
          </a:p>
        </p:txBody>
      </p:sp>
      <p:sp>
        <p:nvSpPr>
          <p:cNvPr id="8" name="Нижний колонтитул 7"/>
          <p:cNvSpPr>
            <a:spLocks noGrp="1"/>
          </p:cNvSpPr>
          <p:nvPr>
            <p:ph type="ftr" sz="quarter" idx="11"/>
          </p:nvPr>
        </p:nvSpPr>
        <p:spPr/>
        <p:txBody>
          <a:bodyPr/>
          <a:lstStyle/>
          <a:p>
            <a:pPr>
              <a:defRPr/>
            </a:pPr>
            <a:r>
              <a:rPr lang="ru-RU" smtClean="0"/>
              <a:t>(с) М. Савчин    Політичні системи і конституціоналізм</a:t>
            </a:r>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uk-UA" sz="3200" dirty="0" smtClean="0"/>
              <a:t>2.6. </a:t>
            </a:r>
            <a:r>
              <a:rPr lang="uk-UA" sz="3200" dirty="0" smtClean="0"/>
              <a:t>Функції і завдання політичних партій</a:t>
            </a:r>
          </a:p>
        </p:txBody>
      </p:sp>
      <p:pic>
        <p:nvPicPr>
          <p:cNvPr id="29699" name="Содержимое 4" descr="rychtar.jpg"/>
          <p:cNvPicPr>
            <a:picLocks noGrp="1" noChangeAspect="1"/>
          </p:cNvPicPr>
          <p:nvPr>
            <p:ph sz="half" idx="1"/>
          </p:nvPr>
        </p:nvPicPr>
        <p:blipFill>
          <a:blip r:embed="rId2" cstate="print"/>
          <a:srcRect/>
          <a:stretch>
            <a:fillRect/>
          </a:stretch>
        </p:blipFill>
        <p:spPr>
          <a:xfrm>
            <a:off x="681038" y="1600200"/>
            <a:ext cx="3162300" cy="4525963"/>
          </a:xfrm>
        </p:spPr>
      </p:pic>
      <p:sp>
        <p:nvSpPr>
          <p:cNvPr id="4" name="Содержимое 3"/>
          <p:cNvSpPr>
            <a:spLocks noGrp="1"/>
          </p:cNvSpPr>
          <p:nvPr>
            <p:ph sz="half" idx="2"/>
          </p:nvPr>
        </p:nvSpPr>
        <p:spPr>
          <a:xfrm>
            <a:off x="3995738" y="1600200"/>
            <a:ext cx="4691062" cy="4525963"/>
          </a:xfrm>
        </p:spPr>
        <p:txBody>
          <a:bodyPr>
            <a:normAutofit fontScale="62500" lnSpcReduction="20000"/>
          </a:bodyPr>
          <a:lstStyle/>
          <a:p>
            <a:pPr eaLnBrk="1" hangingPunct="1">
              <a:buFont typeface="Wingdings" pitchFamily="2" charset="2"/>
              <a:buNone/>
              <a:defRPr/>
            </a:pPr>
            <a:endParaRPr lang="uk-UA" dirty="0" smtClean="0"/>
          </a:p>
          <a:p>
            <a:pPr eaLnBrk="1" hangingPunct="1">
              <a:buFont typeface="Wingdings" pitchFamily="2" charset="2"/>
              <a:buNone/>
              <a:defRPr/>
            </a:pPr>
            <a:r>
              <a:rPr lang="uk-UA" sz="3200" dirty="0" smtClean="0"/>
              <a:t>1) сприяння у формуванні та вираженні політичної волі громадян:</a:t>
            </a:r>
          </a:p>
          <a:p>
            <a:pPr lvl="1" eaLnBrk="1" hangingPunct="1">
              <a:buFont typeface="Wingdings" pitchFamily="2" charset="2"/>
              <a:buNone/>
              <a:defRPr/>
            </a:pPr>
            <a:r>
              <a:rPr lang="uk-UA" dirty="0" smtClean="0"/>
              <a:t>А. політичні партії та політична система;</a:t>
            </a:r>
          </a:p>
          <a:p>
            <a:pPr lvl="1" eaLnBrk="1" hangingPunct="1">
              <a:buFont typeface="Wingdings" pitchFamily="2" charset="2"/>
              <a:buNone/>
              <a:defRPr/>
            </a:pPr>
            <a:r>
              <a:rPr lang="uk-UA" dirty="0" smtClean="0"/>
              <a:t>Б. політичні партії та періодичні вибори;</a:t>
            </a:r>
          </a:p>
          <a:p>
            <a:pPr lvl="1" eaLnBrk="1" hangingPunct="1">
              <a:buFont typeface="Wingdings" pitchFamily="2" charset="2"/>
              <a:buNone/>
              <a:defRPr/>
            </a:pPr>
            <a:r>
              <a:rPr lang="uk-UA" dirty="0" smtClean="0"/>
              <a:t>В. роль партій у референдумних процедурах;</a:t>
            </a:r>
          </a:p>
          <a:p>
            <a:pPr eaLnBrk="1" hangingPunct="1">
              <a:buFont typeface="Wingdings" pitchFamily="2" charset="2"/>
              <a:buNone/>
              <a:defRPr/>
            </a:pPr>
            <a:endParaRPr lang="uk-UA" dirty="0" smtClean="0"/>
          </a:p>
          <a:p>
            <a:pPr eaLnBrk="1" hangingPunct="1">
              <a:buFont typeface="Wingdings" pitchFamily="2" charset="2"/>
              <a:buNone/>
              <a:defRPr/>
            </a:pPr>
            <a:r>
              <a:rPr lang="uk-UA" sz="3200" dirty="0" smtClean="0"/>
              <a:t>2) періодична участь у виборах;</a:t>
            </a:r>
          </a:p>
          <a:p>
            <a:pPr eaLnBrk="1" hangingPunct="1">
              <a:buFont typeface="Wingdings" pitchFamily="2" charset="2"/>
              <a:buNone/>
              <a:defRPr/>
            </a:pPr>
            <a:endParaRPr lang="uk-UA" sz="3200" dirty="0" smtClean="0"/>
          </a:p>
          <a:p>
            <a:pPr eaLnBrk="1" hangingPunct="1">
              <a:buFont typeface="Wingdings" pitchFamily="2" charset="2"/>
              <a:buNone/>
              <a:defRPr/>
            </a:pPr>
            <a:r>
              <a:rPr lang="uk-UA" sz="3200" dirty="0" smtClean="0"/>
              <a:t>3) ведення суспільно-політичної дискусії щодо напрямів розвитку  країни;</a:t>
            </a:r>
          </a:p>
          <a:p>
            <a:pPr eaLnBrk="1" hangingPunct="1">
              <a:buFont typeface="Wingdings" pitchFamily="2" charset="2"/>
              <a:buNone/>
              <a:defRPr/>
            </a:pPr>
            <a:endParaRPr lang="uk-UA" sz="3200" dirty="0" smtClean="0"/>
          </a:p>
          <a:p>
            <a:pPr eaLnBrk="1" hangingPunct="1">
              <a:buFont typeface="Wingdings" pitchFamily="2" charset="2"/>
              <a:buNone/>
              <a:defRPr/>
            </a:pPr>
            <a:r>
              <a:rPr lang="uk-UA" sz="3200" dirty="0" smtClean="0"/>
              <a:t>4) програмні положення та функції партій.</a:t>
            </a:r>
          </a:p>
        </p:txBody>
      </p:sp>
      <p:sp>
        <p:nvSpPr>
          <p:cNvPr id="6" name="Дата 5"/>
          <p:cNvSpPr>
            <a:spLocks noGrp="1"/>
          </p:cNvSpPr>
          <p:nvPr>
            <p:ph type="dt" sz="quarter" idx="10"/>
          </p:nvPr>
        </p:nvSpPr>
        <p:spPr/>
        <p:txBody>
          <a:bodyPr/>
          <a:lstStyle/>
          <a:p>
            <a:pPr>
              <a:defRPr/>
            </a:pPr>
            <a:fld id="{5F3627B9-1131-4051-A051-66D229208D57}" type="datetime1">
              <a:rPr lang="uk-UA" smtClean="0"/>
              <a:t>13.11.2016</a:t>
            </a:fld>
            <a:endParaRPr lang="ru-RU"/>
          </a:p>
        </p:txBody>
      </p:sp>
      <p:sp>
        <p:nvSpPr>
          <p:cNvPr id="7" name="Номер слайда 6"/>
          <p:cNvSpPr>
            <a:spLocks noGrp="1"/>
          </p:cNvSpPr>
          <p:nvPr>
            <p:ph type="sldNum" sz="quarter" idx="12"/>
          </p:nvPr>
        </p:nvSpPr>
        <p:spPr/>
        <p:txBody>
          <a:bodyPr/>
          <a:lstStyle/>
          <a:p>
            <a:pPr>
              <a:defRPr/>
            </a:pPr>
            <a:fld id="{0F0D07F3-185D-4884-83A4-D04E4F8D80D9}" type="slidenum">
              <a:rPr lang="ru-RU"/>
              <a:pPr>
                <a:defRPr/>
              </a:pPr>
              <a:t>19</a:t>
            </a:fld>
            <a:endParaRPr lang="ru-RU"/>
          </a:p>
        </p:txBody>
      </p:sp>
      <p:sp>
        <p:nvSpPr>
          <p:cNvPr id="8" name="Нижний колонтитул 7"/>
          <p:cNvSpPr>
            <a:spLocks noGrp="1"/>
          </p:cNvSpPr>
          <p:nvPr>
            <p:ph type="ftr" sz="quarter" idx="11"/>
          </p:nvPr>
        </p:nvSpPr>
        <p:spPr/>
        <p:txBody>
          <a:bodyPr/>
          <a:lstStyle/>
          <a:p>
            <a:pPr>
              <a:defRPr/>
            </a:pPr>
            <a:r>
              <a:rPr lang="ru-RU" smtClean="0"/>
              <a:t>(с) М. Савчин    Політичні системи і конституціоналізм</a:t>
            </a: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Політичні інститути та конституціоналізм</a:t>
            </a:r>
            <a:endParaRPr lang="ru-RU" dirty="0"/>
          </a:p>
        </p:txBody>
      </p:sp>
      <p:sp>
        <p:nvSpPr>
          <p:cNvPr id="3" name="Содержимое 2"/>
          <p:cNvSpPr>
            <a:spLocks noGrp="1"/>
          </p:cNvSpPr>
          <p:nvPr>
            <p:ph idx="1"/>
          </p:nvPr>
        </p:nvSpPr>
        <p:spPr/>
        <p:txBody>
          <a:bodyPr/>
          <a:lstStyle/>
          <a:p>
            <a:pPr marL="578358" lvl="0" indent="-514350">
              <a:buFont typeface="+mj-lt"/>
              <a:buAutoNum type="arabicPeriod"/>
            </a:pPr>
            <a:r>
              <a:rPr lang="uk-UA" dirty="0" smtClean="0"/>
              <a:t>Конституційні моделі політичних систем та доктрина </a:t>
            </a:r>
            <a:r>
              <a:rPr lang="en-US" dirty="0" smtClean="0"/>
              <a:t>militant democracy</a:t>
            </a:r>
            <a:r>
              <a:rPr lang="uk-UA" dirty="0" smtClean="0"/>
              <a:t>/</a:t>
            </a:r>
            <a:r>
              <a:rPr lang="en-US" dirty="0" err="1" smtClean="0"/>
              <a:t>streitbahre</a:t>
            </a:r>
            <a:r>
              <a:rPr lang="en-US" dirty="0" smtClean="0"/>
              <a:t> </a:t>
            </a:r>
            <a:r>
              <a:rPr lang="en-US" dirty="0" err="1" smtClean="0"/>
              <a:t>Demokratie</a:t>
            </a:r>
            <a:r>
              <a:rPr lang="uk-UA" dirty="0" smtClean="0"/>
              <a:t>. </a:t>
            </a:r>
            <a:endParaRPr lang="uk-UA" dirty="0" smtClean="0"/>
          </a:p>
          <a:p>
            <a:pPr marL="578358" lvl="0" indent="-514350">
              <a:buFont typeface="+mj-lt"/>
              <a:buAutoNum type="arabicPeriod"/>
            </a:pPr>
            <a:r>
              <a:rPr lang="uk-UA" dirty="0" smtClean="0"/>
              <a:t>Політичні </a:t>
            </a:r>
            <a:r>
              <a:rPr lang="uk-UA" dirty="0" smtClean="0"/>
              <a:t>партії, популізм. </a:t>
            </a:r>
            <a:endParaRPr lang="uk-UA" dirty="0" smtClean="0"/>
          </a:p>
          <a:p>
            <a:pPr marL="578358" lvl="0" indent="-514350">
              <a:buFont typeface="+mj-lt"/>
              <a:buAutoNum type="arabicPeriod"/>
            </a:pPr>
            <a:r>
              <a:rPr lang="uk-UA" dirty="0" smtClean="0"/>
              <a:t>Референдум </a:t>
            </a:r>
            <a:r>
              <a:rPr lang="uk-UA" dirty="0" smtClean="0"/>
              <a:t>та гарантії народного волевиявлення. </a:t>
            </a:r>
            <a:endParaRPr lang="uk-UA" dirty="0" smtClean="0"/>
          </a:p>
          <a:p>
            <a:pPr marL="578358" lvl="0" indent="-514350">
              <a:buFont typeface="+mj-lt"/>
              <a:buAutoNum type="arabicPeriod"/>
            </a:pPr>
            <a:r>
              <a:rPr lang="uk-UA" dirty="0" smtClean="0"/>
              <a:t>Конституційна </a:t>
            </a:r>
            <a:r>
              <a:rPr lang="uk-UA" dirty="0" smtClean="0"/>
              <a:t>інженерія та виборчі системи.</a:t>
            </a:r>
            <a:endParaRPr lang="ru-RU" dirty="0" smtClean="0"/>
          </a:p>
          <a:p>
            <a:endParaRPr lang="ru-RU" dirty="0"/>
          </a:p>
        </p:txBody>
      </p:sp>
      <p:sp>
        <p:nvSpPr>
          <p:cNvPr id="4" name="Дата 3"/>
          <p:cNvSpPr>
            <a:spLocks noGrp="1"/>
          </p:cNvSpPr>
          <p:nvPr>
            <p:ph type="dt" sz="half" idx="10"/>
          </p:nvPr>
        </p:nvSpPr>
        <p:spPr/>
        <p:txBody>
          <a:bodyPr/>
          <a:lstStyle/>
          <a:p>
            <a:fld id="{191ECA98-5CE9-4B43-8D65-AFE001950A50}" type="datetime1">
              <a:rPr lang="uk-UA" smtClean="0"/>
              <a:t>13.11.2016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a:t>
            </a:fld>
            <a:endParaRPr lang="ru-RU"/>
          </a:p>
        </p:txBody>
      </p:sp>
      <p:sp>
        <p:nvSpPr>
          <p:cNvPr id="6" name="Нижний колонтитул 5"/>
          <p:cNvSpPr>
            <a:spLocks noGrp="1"/>
          </p:cNvSpPr>
          <p:nvPr>
            <p:ph type="ftr" sz="quarter" idx="11"/>
          </p:nvPr>
        </p:nvSpPr>
        <p:spPr/>
        <p:txBody>
          <a:bodyPr/>
          <a:lstStyle/>
          <a:p>
            <a:r>
              <a:rPr lang="ru-RU" smtClean="0"/>
              <a:t>(с) М. Савчин    Політичні системи і конституціоналізм</a:t>
            </a:r>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defRPr/>
            </a:pPr>
            <a:r>
              <a:rPr lang="uk-UA" dirty="0" smtClean="0"/>
              <a:t>2.7. </a:t>
            </a:r>
            <a:r>
              <a:rPr lang="uk-UA" dirty="0" smtClean="0"/>
              <a:t>Види партійних систем</a:t>
            </a:r>
            <a:endParaRPr lang="ru-RU" dirty="0" smtClean="0"/>
          </a:p>
        </p:txBody>
      </p:sp>
      <p:sp>
        <p:nvSpPr>
          <p:cNvPr id="71683" name="Rectangle 3"/>
          <p:cNvSpPr>
            <a:spLocks noGrp="1" noChangeArrowheads="1"/>
          </p:cNvSpPr>
          <p:nvPr>
            <p:ph type="body" idx="1"/>
          </p:nvPr>
        </p:nvSpPr>
        <p:spPr/>
        <p:txBody>
          <a:bodyPr>
            <a:normAutofit fontScale="85000" lnSpcReduction="20000"/>
          </a:bodyPr>
          <a:lstStyle/>
          <a:p>
            <a:pPr eaLnBrk="1" hangingPunct="1">
              <a:lnSpc>
                <a:spcPct val="90000"/>
              </a:lnSpc>
              <a:buFont typeface="Wingdings" pitchFamily="2" charset="2"/>
              <a:buNone/>
              <a:defRPr/>
            </a:pPr>
            <a:endParaRPr lang="uk-UA" sz="2800" dirty="0" smtClean="0">
              <a:latin typeface="Raavi" pitchFamily="2"/>
            </a:endParaRPr>
          </a:p>
          <a:p>
            <a:pPr eaLnBrk="1" hangingPunct="1">
              <a:lnSpc>
                <a:spcPct val="90000"/>
              </a:lnSpc>
              <a:buFont typeface="Wingdings" pitchFamily="2" charset="2"/>
              <a:buNone/>
              <a:defRPr/>
            </a:pPr>
            <a:r>
              <a:rPr lang="uk-UA" sz="2800" dirty="0" smtClean="0">
                <a:latin typeface="Raavi" pitchFamily="2"/>
              </a:rPr>
              <a:t>а) </a:t>
            </a:r>
            <a:r>
              <a:rPr lang="uk-UA" sz="2800" i="1" dirty="0" smtClean="0">
                <a:latin typeface="Raavi" pitchFamily="2"/>
              </a:rPr>
              <a:t>безпартійні системи – </a:t>
            </a:r>
            <a:r>
              <a:rPr lang="uk-UA" sz="2800" i="1" dirty="0" err="1" smtClean="0">
                <a:latin typeface="Raavi" pitchFamily="2"/>
              </a:rPr>
              <a:t>нелегітимність</a:t>
            </a:r>
            <a:r>
              <a:rPr lang="uk-UA" sz="2800" i="1" dirty="0" smtClean="0">
                <a:latin typeface="Raavi" pitchFamily="2"/>
              </a:rPr>
              <a:t> партій</a:t>
            </a:r>
            <a:r>
              <a:rPr lang="uk-UA" sz="2800" dirty="0" smtClean="0">
                <a:latin typeface="Raavi" pitchFamily="2"/>
              </a:rPr>
              <a:t> (Бутан, Саудівська Аравія, Йорданія);</a:t>
            </a:r>
          </a:p>
          <a:p>
            <a:pPr eaLnBrk="1" hangingPunct="1">
              <a:lnSpc>
                <a:spcPct val="90000"/>
              </a:lnSpc>
              <a:buFont typeface="Wingdings" pitchFamily="2" charset="2"/>
              <a:buNone/>
              <a:defRPr/>
            </a:pPr>
            <a:endParaRPr lang="uk-UA" sz="2800" i="1" dirty="0" smtClean="0">
              <a:latin typeface="Raavi" pitchFamily="2"/>
            </a:endParaRPr>
          </a:p>
          <a:p>
            <a:pPr eaLnBrk="1" hangingPunct="1">
              <a:lnSpc>
                <a:spcPct val="90000"/>
              </a:lnSpc>
              <a:buFont typeface="Wingdings" pitchFamily="2" charset="2"/>
              <a:buNone/>
              <a:defRPr/>
            </a:pPr>
            <a:r>
              <a:rPr lang="uk-UA" sz="2800" i="1" dirty="0" smtClean="0">
                <a:latin typeface="Raavi" pitchFamily="2"/>
              </a:rPr>
              <a:t>б) багатопартійна система</a:t>
            </a:r>
            <a:r>
              <a:rPr lang="uk-UA" sz="2800" dirty="0" smtClean="0">
                <a:latin typeface="Raavi" pitchFamily="2"/>
              </a:rPr>
              <a:t> (Нідерланди, Італія, ФРН);</a:t>
            </a:r>
          </a:p>
          <a:p>
            <a:pPr eaLnBrk="1" hangingPunct="1">
              <a:lnSpc>
                <a:spcPct val="90000"/>
              </a:lnSpc>
              <a:buFont typeface="Wingdings" pitchFamily="2" charset="2"/>
              <a:buNone/>
              <a:defRPr/>
            </a:pPr>
            <a:endParaRPr lang="uk-UA" sz="2800" i="1" dirty="0" smtClean="0">
              <a:latin typeface="Raavi" pitchFamily="2"/>
            </a:endParaRPr>
          </a:p>
          <a:p>
            <a:pPr eaLnBrk="1" hangingPunct="1">
              <a:lnSpc>
                <a:spcPct val="90000"/>
              </a:lnSpc>
              <a:buFont typeface="Wingdings" pitchFamily="2" charset="2"/>
              <a:buNone/>
              <a:defRPr/>
            </a:pPr>
            <a:r>
              <a:rPr lang="uk-UA" sz="2800" i="1" dirty="0" smtClean="0">
                <a:latin typeface="Raavi" pitchFamily="2"/>
              </a:rPr>
              <a:t>в) багатопартійні системи з домінуючою партією</a:t>
            </a:r>
            <a:r>
              <a:rPr lang="uk-UA" sz="2800" dirty="0" smtClean="0">
                <a:latin typeface="Raavi" pitchFamily="2"/>
              </a:rPr>
              <a:t> (Мексика  з Інституційно-революційною партією);</a:t>
            </a:r>
          </a:p>
          <a:p>
            <a:pPr eaLnBrk="1" hangingPunct="1">
              <a:lnSpc>
                <a:spcPct val="90000"/>
              </a:lnSpc>
              <a:buFont typeface="Wingdings" pitchFamily="2" charset="2"/>
              <a:buNone/>
              <a:defRPr/>
            </a:pPr>
            <a:endParaRPr lang="uk-UA" sz="2800" i="1" dirty="0" smtClean="0">
              <a:latin typeface="Raavi" pitchFamily="2"/>
            </a:endParaRPr>
          </a:p>
          <a:p>
            <a:pPr eaLnBrk="1" hangingPunct="1">
              <a:lnSpc>
                <a:spcPct val="90000"/>
              </a:lnSpc>
              <a:buFont typeface="Wingdings" pitchFamily="2" charset="2"/>
              <a:buNone/>
              <a:defRPr/>
            </a:pPr>
            <a:r>
              <a:rPr lang="uk-UA" sz="2800" i="1" dirty="0" smtClean="0">
                <a:latin typeface="Raavi" pitchFamily="2"/>
              </a:rPr>
              <a:t>г) система фіксованого законом числа партій </a:t>
            </a:r>
            <a:r>
              <a:rPr lang="uk-UA" sz="2800" dirty="0" smtClean="0">
                <a:latin typeface="Raavi" pitchFamily="2"/>
              </a:rPr>
              <a:t>(Китай, країни </a:t>
            </a:r>
            <a:r>
              <a:rPr lang="uk-UA" sz="2800" dirty="0" err="1" smtClean="0">
                <a:latin typeface="Raavi" pitchFamily="2"/>
              </a:rPr>
              <a:t>“третього</a:t>
            </a:r>
            <a:r>
              <a:rPr lang="uk-UA" sz="2800" dirty="0" smtClean="0">
                <a:latin typeface="Raavi" pitchFamily="2"/>
              </a:rPr>
              <a:t> </a:t>
            </a:r>
            <a:r>
              <a:rPr lang="uk-UA" sz="2800" dirty="0" err="1" smtClean="0">
                <a:latin typeface="Raavi" pitchFamily="2"/>
              </a:rPr>
              <a:t>світу”</a:t>
            </a:r>
            <a:r>
              <a:rPr lang="uk-UA" sz="2800" dirty="0" smtClean="0">
                <a:latin typeface="Raavi" pitchFamily="2"/>
              </a:rPr>
              <a:t>);</a:t>
            </a:r>
          </a:p>
          <a:p>
            <a:pPr eaLnBrk="1" hangingPunct="1">
              <a:lnSpc>
                <a:spcPct val="90000"/>
              </a:lnSpc>
              <a:buFont typeface="Wingdings" pitchFamily="2" charset="2"/>
              <a:buNone/>
              <a:defRPr/>
            </a:pPr>
            <a:endParaRPr lang="uk-UA" sz="2800" i="1" dirty="0" smtClean="0">
              <a:latin typeface="Raavi" pitchFamily="2"/>
            </a:endParaRPr>
          </a:p>
          <a:p>
            <a:pPr eaLnBrk="1" hangingPunct="1">
              <a:lnSpc>
                <a:spcPct val="90000"/>
              </a:lnSpc>
              <a:buFont typeface="Wingdings" pitchFamily="2" charset="2"/>
              <a:buNone/>
              <a:defRPr/>
            </a:pPr>
            <a:r>
              <a:rPr lang="uk-UA" sz="2800" i="1" dirty="0" smtClean="0">
                <a:latin typeface="Raavi" pitchFamily="2"/>
              </a:rPr>
              <a:t>д) моністична партійна система</a:t>
            </a:r>
            <a:r>
              <a:rPr lang="uk-UA" sz="2800" dirty="0" smtClean="0">
                <a:latin typeface="Raavi" pitchFamily="2"/>
              </a:rPr>
              <a:t> (СРСР, Куба).</a:t>
            </a:r>
          </a:p>
          <a:p>
            <a:pPr eaLnBrk="1" hangingPunct="1">
              <a:lnSpc>
                <a:spcPct val="90000"/>
              </a:lnSpc>
              <a:defRPr/>
            </a:pPr>
            <a:endParaRPr lang="ru-RU" sz="2800" dirty="0" smtClean="0">
              <a:latin typeface="Raavi" pitchFamily="2"/>
            </a:endParaRPr>
          </a:p>
        </p:txBody>
      </p:sp>
      <p:sp>
        <p:nvSpPr>
          <p:cNvPr id="6" name="Дата 5"/>
          <p:cNvSpPr>
            <a:spLocks noGrp="1"/>
          </p:cNvSpPr>
          <p:nvPr>
            <p:ph type="dt" sz="quarter" idx="10"/>
          </p:nvPr>
        </p:nvSpPr>
        <p:spPr/>
        <p:txBody>
          <a:bodyPr/>
          <a:lstStyle/>
          <a:p>
            <a:pPr>
              <a:defRPr/>
            </a:pPr>
            <a:fld id="{DC0CBF63-7B18-4A4E-9E3A-E6BD695D3D29}" type="datetime1">
              <a:rPr lang="uk-UA" smtClean="0"/>
              <a:t>13.11.2016</a:t>
            </a:fld>
            <a:endParaRPr lang="ru-RU"/>
          </a:p>
        </p:txBody>
      </p:sp>
      <p:sp>
        <p:nvSpPr>
          <p:cNvPr id="7" name="Номер слайда 6"/>
          <p:cNvSpPr>
            <a:spLocks noGrp="1"/>
          </p:cNvSpPr>
          <p:nvPr>
            <p:ph type="sldNum" sz="quarter" idx="12"/>
          </p:nvPr>
        </p:nvSpPr>
        <p:spPr/>
        <p:txBody>
          <a:bodyPr/>
          <a:lstStyle/>
          <a:p>
            <a:pPr>
              <a:defRPr/>
            </a:pPr>
            <a:fld id="{2456A37D-1883-4772-A3F6-A7AC71998EE7}" type="slidenum">
              <a:rPr lang="ru-RU"/>
              <a:pPr>
                <a:defRPr/>
              </a:pPr>
              <a:t>20</a:t>
            </a:fld>
            <a:endParaRPr lang="ru-RU"/>
          </a:p>
        </p:txBody>
      </p:sp>
      <p:sp>
        <p:nvSpPr>
          <p:cNvPr id="8" name="Нижний колонтитул 7"/>
          <p:cNvSpPr>
            <a:spLocks noGrp="1"/>
          </p:cNvSpPr>
          <p:nvPr>
            <p:ph type="ftr" sz="quarter" idx="11"/>
          </p:nvPr>
        </p:nvSpPr>
        <p:spPr/>
        <p:txBody>
          <a:bodyPr/>
          <a:lstStyle/>
          <a:p>
            <a:pPr>
              <a:defRPr/>
            </a:pPr>
            <a:r>
              <a:rPr lang="ru-RU" smtClean="0"/>
              <a:t>(с) М. Савчин    Політичні системи і конституціоналізм</a:t>
            </a:r>
            <a:endParaRPr lang="ru-RU"/>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1682"/>
                                        </p:tgtEl>
                                        <p:attrNameLst>
                                          <p:attrName>style.visibility</p:attrName>
                                        </p:attrNameLst>
                                      </p:cBhvr>
                                      <p:to>
                                        <p:strVal val="visible"/>
                                      </p:to>
                                    </p:set>
                                    <p:anim calcmode="lin" valueType="num">
                                      <p:cBhvr>
                                        <p:cTn id="7" dur="1000" fill="hold"/>
                                        <p:tgtEl>
                                          <p:spTgt spid="71682"/>
                                        </p:tgtEl>
                                        <p:attrNameLst>
                                          <p:attrName>ppt_x</p:attrName>
                                        </p:attrNameLst>
                                      </p:cBhvr>
                                      <p:tavLst>
                                        <p:tav tm="0">
                                          <p:val>
                                            <p:strVal val="#ppt_x-.2"/>
                                          </p:val>
                                        </p:tav>
                                        <p:tav tm="100000">
                                          <p:val>
                                            <p:strVal val="#ppt_x"/>
                                          </p:val>
                                        </p:tav>
                                      </p:tavLst>
                                    </p:anim>
                                    <p:anim calcmode="lin" valueType="num">
                                      <p:cBhvr>
                                        <p:cTn id="8" dur="1000" fill="hold"/>
                                        <p:tgtEl>
                                          <p:spTgt spid="716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68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1683">
                                            <p:txEl>
                                              <p:pRg st="1" end="1"/>
                                            </p:txEl>
                                          </p:spTgt>
                                        </p:tgtEl>
                                        <p:attrNameLst>
                                          <p:attrName>style.visibility</p:attrName>
                                        </p:attrNameLst>
                                      </p:cBhvr>
                                      <p:to>
                                        <p:strVal val="visible"/>
                                      </p:to>
                                    </p:set>
                                    <p:animEffect transition="in" filter="fade">
                                      <p:cBhvr>
                                        <p:cTn id="14" dur="500"/>
                                        <p:tgtEl>
                                          <p:spTgt spid="71683">
                                            <p:txEl>
                                              <p:pRg st="1" end="1"/>
                                            </p:txEl>
                                          </p:spTgt>
                                        </p:tgtEl>
                                      </p:cBhvr>
                                    </p:animEffect>
                                    <p:anim calcmode="lin" valueType="num">
                                      <p:cBhvr>
                                        <p:cTn id="15" dur="500" fill="hold"/>
                                        <p:tgtEl>
                                          <p:spTgt spid="7168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7168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1683">
                                            <p:txEl>
                                              <p:pRg st="3" end="3"/>
                                            </p:txEl>
                                          </p:spTgt>
                                        </p:tgtEl>
                                        <p:attrNameLst>
                                          <p:attrName>style.visibility</p:attrName>
                                        </p:attrNameLst>
                                      </p:cBhvr>
                                      <p:to>
                                        <p:strVal val="visible"/>
                                      </p:to>
                                    </p:set>
                                    <p:animEffect transition="in" filter="fade">
                                      <p:cBhvr>
                                        <p:cTn id="21" dur="500"/>
                                        <p:tgtEl>
                                          <p:spTgt spid="71683">
                                            <p:txEl>
                                              <p:pRg st="3" end="3"/>
                                            </p:txEl>
                                          </p:spTgt>
                                        </p:tgtEl>
                                      </p:cBhvr>
                                    </p:animEffect>
                                    <p:anim calcmode="lin" valueType="num">
                                      <p:cBhvr>
                                        <p:cTn id="22" dur="500" fill="hold"/>
                                        <p:tgtEl>
                                          <p:spTgt spid="7168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7168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71683">
                                            <p:txEl>
                                              <p:pRg st="5" end="5"/>
                                            </p:txEl>
                                          </p:spTgt>
                                        </p:tgtEl>
                                        <p:attrNameLst>
                                          <p:attrName>style.visibility</p:attrName>
                                        </p:attrNameLst>
                                      </p:cBhvr>
                                      <p:to>
                                        <p:strVal val="visible"/>
                                      </p:to>
                                    </p:set>
                                    <p:animEffect transition="in" filter="fade">
                                      <p:cBhvr>
                                        <p:cTn id="28" dur="500"/>
                                        <p:tgtEl>
                                          <p:spTgt spid="71683">
                                            <p:txEl>
                                              <p:pRg st="5" end="5"/>
                                            </p:txEl>
                                          </p:spTgt>
                                        </p:tgtEl>
                                      </p:cBhvr>
                                    </p:animEffect>
                                    <p:anim calcmode="lin" valueType="num">
                                      <p:cBhvr>
                                        <p:cTn id="29" dur="500" fill="hold"/>
                                        <p:tgtEl>
                                          <p:spTgt spid="71683">
                                            <p:txEl>
                                              <p:pRg st="5" end="5"/>
                                            </p:txEl>
                                          </p:spTgt>
                                        </p:tgtEl>
                                        <p:attrNameLst>
                                          <p:attrName>ppt_x</p:attrName>
                                        </p:attrNameLst>
                                      </p:cBhvr>
                                      <p:tavLst>
                                        <p:tav tm="0">
                                          <p:val>
                                            <p:strVal val="#ppt_x"/>
                                          </p:val>
                                        </p:tav>
                                        <p:tav tm="100000">
                                          <p:val>
                                            <p:strVal val="#ppt_x"/>
                                          </p:val>
                                        </p:tav>
                                      </p:tavLst>
                                    </p:anim>
                                    <p:anim calcmode="lin" valueType="num">
                                      <p:cBhvr>
                                        <p:cTn id="30" dur="500" fill="hold"/>
                                        <p:tgtEl>
                                          <p:spTgt spid="71683">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71683">
                                            <p:txEl>
                                              <p:pRg st="7" end="7"/>
                                            </p:txEl>
                                          </p:spTgt>
                                        </p:tgtEl>
                                        <p:attrNameLst>
                                          <p:attrName>style.visibility</p:attrName>
                                        </p:attrNameLst>
                                      </p:cBhvr>
                                      <p:to>
                                        <p:strVal val="visible"/>
                                      </p:to>
                                    </p:set>
                                    <p:animEffect transition="in" filter="fade">
                                      <p:cBhvr>
                                        <p:cTn id="35" dur="500"/>
                                        <p:tgtEl>
                                          <p:spTgt spid="71683">
                                            <p:txEl>
                                              <p:pRg st="7" end="7"/>
                                            </p:txEl>
                                          </p:spTgt>
                                        </p:tgtEl>
                                      </p:cBhvr>
                                    </p:animEffect>
                                    <p:anim calcmode="lin" valueType="num">
                                      <p:cBhvr>
                                        <p:cTn id="36" dur="500" fill="hold"/>
                                        <p:tgtEl>
                                          <p:spTgt spid="71683">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71683">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71683">
                                            <p:txEl>
                                              <p:pRg st="9" end="9"/>
                                            </p:txEl>
                                          </p:spTgt>
                                        </p:tgtEl>
                                        <p:attrNameLst>
                                          <p:attrName>style.visibility</p:attrName>
                                        </p:attrNameLst>
                                      </p:cBhvr>
                                      <p:to>
                                        <p:strVal val="visible"/>
                                      </p:to>
                                    </p:set>
                                    <p:animEffect transition="in" filter="fade">
                                      <p:cBhvr>
                                        <p:cTn id="42" dur="500"/>
                                        <p:tgtEl>
                                          <p:spTgt spid="71683">
                                            <p:txEl>
                                              <p:pRg st="9" end="9"/>
                                            </p:txEl>
                                          </p:spTgt>
                                        </p:tgtEl>
                                      </p:cBhvr>
                                    </p:animEffect>
                                    <p:anim calcmode="lin" valueType="num">
                                      <p:cBhvr>
                                        <p:cTn id="43" dur="500" fill="hold"/>
                                        <p:tgtEl>
                                          <p:spTgt spid="71683">
                                            <p:txEl>
                                              <p:pRg st="9" end="9"/>
                                            </p:txEl>
                                          </p:spTgt>
                                        </p:tgtEl>
                                        <p:attrNameLst>
                                          <p:attrName>ppt_x</p:attrName>
                                        </p:attrNameLst>
                                      </p:cBhvr>
                                      <p:tavLst>
                                        <p:tav tm="0">
                                          <p:val>
                                            <p:strVal val="#ppt_x"/>
                                          </p:val>
                                        </p:tav>
                                        <p:tav tm="100000">
                                          <p:val>
                                            <p:strVal val="#ppt_x"/>
                                          </p:val>
                                        </p:tav>
                                      </p:tavLst>
                                    </p:anim>
                                    <p:anim calcmode="lin" valueType="num">
                                      <p:cBhvr>
                                        <p:cTn id="44" dur="500" fill="hold"/>
                                        <p:tgtEl>
                                          <p:spTgt spid="71683">
                                            <p:txEl>
                                              <p:pRg st="9" end="9"/>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3. </a:t>
            </a:r>
            <a:r>
              <a:rPr lang="uk-UA" dirty="0" smtClean="0"/>
              <a:t>Референдум та гарантії народного волевиявлення</a:t>
            </a:r>
            <a:endParaRPr lang="ru-RU" dirty="0"/>
          </a:p>
        </p:txBody>
      </p:sp>
      <p:sp>
        <p:nvSpPr>
          <p:cNvPr id="3" name="Содержимое 2"/>
          <p:cNvSpPr>
            <a:spLocks noGrp="1"/>
          </p:cNvSpPr>
          <p:nvPr>
            <p:ph idx="1"/>
          </p:nvPr>
        </p:nvSpPr>
        <p:spPr/>
        <p:txBody>
          <a:bodyPr/>
          <a:lstStyle/>
          <a:p>
            <a:r>
              <a:rPr lang="uk-UA" dirty="0" smtClean="0"/>
              <a:t>Поняття референдуму та демократичний процес</a:t>
            </a:r>
          </a:p>
          <a:p>
            <a:r>
              <a:rPr lang="uk-UA" dirty="0" smtClean="0"/>
              <a:t>Вимоги демократичності до референдуму та його формула</a:t>
            </a:r>
          </a:p>
          <a:p>
            <a:r>
              <a:rPr lang="uk-UA" dirty="0" smtClean="0"/>
              <a:t>Інші гарантії народного волевиявлення у світлі </a:t>
            </a:r>
            <a:r>
              <a:rPr lang="uk-UA" dirty="0" err="1" smtClean="0"/>
              <a:t>деліберативної</a:t>
            </a:r>
            <a:r>
              <a:rPr lang="uk-UA" dirty="0" smtClean="0"/>
              <a:t> демократії</a:t>
            </a:r>
            <a:endParaRPr lang="ru-RU" dirty="0"/>
          </a:p>
        </p:txBody>
      </p:sp>
      <p:sp>
        <p:nvSpPr>
          <p:cNvPr id="4" name="Дата 3"/>
          <p:cNvSpPr>
            <a:spLocks noGrp="1"/>
          </p:cNvSpPr>
          <p:nvPr>
            <p:ph type="dt" sz="half" idx="10"/>
          </p:nvPr>
        </p:nvSpPr>
        <p:spPr/>
        <p:txBody>
          <a:bodyPr/>
          <a:lstStyle/>
          <a:p>
            <a:fld id="{4707F377-634C-4852-A2B8-48CE7515DB80}" type="datetime1">
              <a:rPr lang="uk-UA" smtClean="0"/>
              <a:t>13.11.2016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21</a:t>
            </a:fld>
            <a:endParaRPr lang="ru-RU"/>
          </a:p>
        </p:txBody>
      </p:sp>
      <p:sp>
        <p:nvSpPr>
          <p:cNvPr id="6" name="Нижний колонтитул 5"/>
          <p:cNvSpPr>
            <a:spLocks noGrp="1"/>
          </p:cNvSpPr>
          <p:nvPr>
            <p:ph type="ftr" sz="quarter" idx="11"/>
          </p:nvPr>
        </p:nvSpPr>
        <p:spPr/>
        <p:txBody>
          <a:bodyPr/>
          <a:lstStyle/>
          <a:p>
            <a:r>
              <a:rPr lang="ru-RU" smtClean="0"/>
              <a:t>(с) М. Савчин    Політичні системи і конституціоналізм</a:t>
            </a:r>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uk-UA" sz="3200" b="1" dirty="0" smtClean="0">
                <a:solidFill>
                  <a:schemeClr val="tx2">
                    <a:lumMod val="75000"/>
                    <a:lumOff val="25000"/>
                  </a:schemeClr>
                </a:solidFill>
              </a:rPr>
              <a:t>3.1. </a:t>
            </a:r>
            <a:r>
              <a:rPr lang="uk-UA" sz="3200" b="1" dirty="0" smtClean="0">
                <a:solidFill>
                  <a:schemeClr val="tx2">
                    <a:lumMod val="75000"/>
                    <a:lumOff val="25000"/>
                  </a:schemeClr>
                </a:solidFill>
              </a:rPr>
              <a:t>Конституційно-правові засоби безпосередньої демократії</a:t>
            </a:r>
            <a:endParaRPr lang="ru-RU" sz="3200" b="1" dirty="0" smtClean="0">
              <a:solidFill>
                <a:schemeClr val="tx2">
                  <a:lumMod val="75000"/>
                  <a:lumOff val="25000"/>
                </a:schemeClr>
              </a:solidFill>
            </a:endParaRPr>
          </a:p>
        </p:txBody>
      </p:sp>
      <p:sp>
        <p:nvSpPr>
          <p:cNvPr id="26627" name="Rectangle 3"/>
          <p:cNvSpPr>
            <a:spLocks noGrp="1" noChangeArrowheads="1"/>
          </p:cNvSpPr>
          <p:nvPr>
            <p:ph type="body" idx="1"/>
          </p:nvPr>
        </p:nvSpPr>
        <p:spPr/>
        <p:txBody>
          <a:bodyPr/>
          <a:lstStyle/>
          <a:p>
            <a:pPr eaLnBrk="1" hangingPunct="1"/>
            <a:endParaRPr lang="uk-UA" sz="2400" b="1" i="1" smtClean="0"/>
          </a:p>
          <a:p>
            <a:pPr eaLnBrk="1" hangingPunct="1">
              <a:buFont typeface="Wingdings" pitchFamily="2" charset="2"/>
              <a:buNone/>
            </a:pPr>
            <a:r>
              <a:rPr lang="uk-UA" sz="2400" smtClean="0"/>
              <a:t>Референдум – це порядок прийняття народом або територіальним колективом рішень загального характеру, які мають суттєве значення для народу та відповідно територіального колективу, виражають їх волю і підлягають обов’язковому втіленню у діяльності органів публічної влади та посадових осіб. </a:t>
            </a:r>
            <a:endParaRPr lang="ru-RU" sz="2400" smtClean="0"/>
          </a:p>
        </p:txBody>
      </p:sp>
      <p:sp>
        <p:nvSpPr>
          <p:cNvPr id="19460" name="Дата 3"/>
          <p:cNvSpPr>
            <a:spLocks noGrp="1"/>
          </p:cNvSpPr>
          <p:nvPr>
            <p:ph type="dt" sz="quarter" idx="10"/>
          </p:nvPr>
        </p:nvSpPr>
        <p:spPr>
          <a:noFill/>
        </p:spPr>
        <p:txBody>
          <a:bodyPr/>
          <a:lstStyle/>
          <a:p>
            <a:fld id="{C4CFE2BB-F5B0-4B48-BCAF-056E70BC26C5}" type="datetime1">
              <a:rPr lang="uk-UA" smtClean="0"/>
              <a:t>13.11.2016</a:t>
            </a:fld>
            <a:endParaRPr lang="ru-RU" smtClean="0"/>
          </a:p>
        </p:txBody>
      </p:sp>
      <p:sp>
        <p:nvSpPr>
          <p:cNvPr id="19461" name="Номер слайда 4"/>
          <p:cNvSpPr>
            <a:spLocks noGrp="1"/>
          </p:cNvSpPr>
          <p:nvPr>
            <p:ph type="sldNum" sz="quarter" idx="12"/>
          </p:nvPr>
        </p:nvSpPr>
        <p:spPr>
          <a:noFill/>
        </p:spPr>
        <p:txBody>
          <a:bodyPr/>
          <a:lstStyle/>
          <a:p>
            <a:fld id="{6479B3ED-C8AA-4F35-AA63-ECA8A10CBFC1}" type="slidenum">
              <a:rPr lang="ru-RU" smtClean="0"/>
              <a:pPr/>
              <a:t>22</a:t>
            </a:fld>
            <a:endParaRPr lang="ru-RU" smtClean="0"/>
          </a:p>
        </p:txBody>
      </p:sp>
      <p:sp>
        <p:nvSpPr>
          <p:cNvPr id="19462" name="Нижний колонтитул 5"/>
          <p:cNvSpPr>
            <a:spLocks noGrp="1"/>
          </p:cNvSpPr>
          <p:nvPr>
            <p:ph type="ftr" sz="quarter" idx="11"/>
          </p:nvPr>
        </p:nvSpPr>
        <p:spPr>
          <a:noFill/>
        </p:spPr>
        <p:txBody>
          <a:bodyPr/>
          <a:lstStyle/>
          <a:p>
            <a:r>
              <a:rPr lang="ru-RU" smtClean="0"/>
              <a:t>(с) М. Савчин    Політичні системи і конституціоналізм</a:t>
            </a:r>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6626"/>
                                        </p:tgtEl>
                                        <p:attrNameLst>
                                          <p:attrName>style.visibility</p:attrName>
                                        </p:attrNameLst>
                                      </p:cBhvr>
                                      <p:to>
                                        <p:strVal val="visible"/>
                                      </p:to>
                                    </p:set>
                                    <p:animEffect transition="in" filter="fade">
                                      <p:cBhvr>
                                        <p:cTn id="7" dur="1000">
                                          <p:stCondLst>
                                            <p:cond delay="0"/>
                                          </p:stCondLst>
                                        </p:cTn>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fade">
                                      <p:cBhvr>
                                        <p:cTn id="12" dur="500">
                                          <p:stCondLst>
                                            <p:cond delay="0"/>
                                          </p:stCondLst>
                                        </p:cTn>
                                        <p:tgtEl>
                                          <p:spTgt spid="26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p:txBody>
          <a:bodyPr/>
          <a:lstStyle/>
          <a:p>
            <a:r>
              <a:rPr lang="uk-UA" sz="3200" dirty="0" smtClean="0"/>
              <a:t>3.2. </a:t>
            </a:r>
            <a:r>
              <a:rPr lang="uk-UA" sz="3200" dirty="0" smtClean="0"/>
              <a:t>Референдум як </a:t>
            </a:r>
            <a:r>
              <a:rPr lang="uk-UA" sz="3200" dirty="0" err="1" smtClean="0"/>
              <a:t>“двосічний</a:t>
            </a:r>
            <a:r>
              <a:rPr lang="uk-UA" sz="3200" dirty="0" smtClean="0"/>
              <a:t> </a:t>
            </a:r>
            <a:r>
              <a:rPr lang="uk-UA" sz="3200" dirty="0" err="1" smtClean="0"/>
              <a:t>меч”</a:t>
            </a:r>
            <a:r>
              <a:rPr lang="uk-UA" sz="3200" dirty="0" smtClean="0"/>
              <a:t> демократії</a:t>
            </a:r>
          </a:p>
        </p:txBody>
      </p:sp>
      <p:pic>
        <p:nvPicPr>
          <p:cNvPr id="20483" name="Содержимое 4" descr="Ein-Volk.jpg"/>
          <p:cNvPicPr>
            <a:picLocks noGrp="1" noChangeAspect="1"/>
          </p:cNvPicPr>
          <p:nvPr>
            <p:ph sz="half" idx="1"/>
          </p:nvPr>
        </p:nvPicPr>
        <p:blipFill>
          <a:blip r:embed="rId2" cstate="print"/>
          <a:srcRect/>
          <a:stretch>
            <a:fillRect/>
          </a:stretch>
        </p:blipFill>
        <p:spPr>
          <a:xfrm>
            <a:off x="611188" y="1916113"/>
            <a:ext cx="2886075" cy="4171950"/>
          </a:xfrm>
        </p:spPr>
      </p:pic>
      <p:sp>
        <p:nvSpPr>
          <p:cNvPr id="20484" name="Содержимое 3"/>
          <p:cNvSpPr>
            <a:spLocks noGrp="1"/>
          </p:cNvSpPr>
          <p:nvPr>
            <p:ph sz="half" idx="2"/>
          </p:nvPr>
        </p:nvSpPr>
        <p:spPr>
          <a:xfrm>
            <a:off x="4140200" y="1600200"/>
            <a:ext cx="4546600" cy="4530725"/>
          </a:xfrm>
        </p:spPr>
        <p:txBody>
          <a:bodyPr>
            <a:normAutofit lnSpcReduction="10000"/>
          </a:bodyPr>
          <a:lstStyle/>
          <a:p>
            <a:pPr eaLnBrk="1" hangingPunct="1">
              <a:buFont typeface="Wingdings" pitchFamily="2" charset="2"/>
              <a:buNone/>
            </a:pPr>
            <a:r>
              <a:rPr lang="uk-UA" smtClean="0"/>
              <a:t>Тоталітарна/авторитарна практика:</a:t>
            </a:r>
          </a:p>
          <a:p>
            <a:pPr lvl="1" eaLnBrk="1" hangingPunct="1">
              <a:buFont typeface="Wingdings" pitchFamily="2" charset="2"/>
              <a:buNone/>
            </a:pPr>
            <a:r>
              <a:rPr lang="uk-UA" smtClean="0"/>
              <a:t>А. нацистська Німеччина (1933, 1934, 1938 рр.); </a:t>
            </a:r>
          </a:p>
          <a:p>
            <a:pPr lvl="1" eaLnBrk="1" hangingPunct="1">
              <a:buFont typeface="Wingdings" pitchFamily="2" charset="2"/>
              <a:buNone/>
            </a:pPr>
            <a:r>
              <a:rPr lang="uk-UA" smtClean="0"/>
              <a:t>Б. практика легітимації авторитарного режиму Х. Мубарака у Єгипті (1980-1990рр.);</a:t>
            </a:r>
          </a:p>
          <a:p>
            <a:pPr lvl="1" eaLnBrk="1" hangingPunct="1">
              <a:buFont typeface="Wingdings" pitchFamily="2" charset="2"/>
              <a:buNone/>
            </a:pPr>
            <a:r>
              <a:rPr lang="uk-UA" smtClean="0"/>
              <a:t>В. референдум за народною ініціативою в Україні 2000 р.</a:t>
            </a:r>
            <a:endParaRPr lang="ru-RU" smtClean="0"/>
          </a:p>
          <a:p>
            <a:endParaRPr lang="uk-UA" smtClean="0"/>
          </a:p>
        </p:txBody>
      </p:sp>
      <p:sp>
        <p:nvSpPr>
          <p:cNvPr id="20485" name="Дата 5"/>
          <p:cNvSpPr>
            <a:spLocks noGrp="1"/>
          </p:cNvSpPr>
          <p:nvPr>
            <p:ph type="dt" sz="quarter" idx="10"/>
          </p:nvPr>
        </p:nvSpPr>
        <p:spPr>
          <a:noFill/>
        </p:spPr>
        <p:txBody>
          <a:bodyPr/>
          <a:lstStyle/>
          <a:p>
            <a:fld id="{84E4C8FF-6791-4E9E-8512-7562E843D98F}" type="datetime1">
              <a:rPr lang="uk-UA" smtClean="0"/>
              <a:t>13.11.2016</a:t>
            </a:fld>
            <a:endParaRPr lang="ru-RU" smtClean="0"/>
          </a:p>
        </p:txBody>
      </p:sp>
      <p:sp>
        <p:nvSpPr>
          <p:cNvPr id="20486" name="Номер слайда 6"/>
          <p:cNvSpPr>
            <a:spLocks noGrp="1"/>
          </p:cNvSpPr>
          <p:nvPr>
            <p:ph type="sldNum" sz="quarter" idx="12"/>
          </p:nvPr>
        </p:nvSpPr>
        <p:spPr>
          <a:noFill/>
        </p:spPr>
        <p:txBody>
          <a:bodyPr/>
          <a:lstStyle/>
          <a:p>
            <a:fld id="{1C414B86-6087-4D45-8B34-BD87BE69C6E6}" type="slidenum">
              <a:rPr lang="ru-RU" smtClean="0"/>
              <a:pPr/>
              <a:t>23</a:t>
            </a:fld>
            <a:endParaRPr lang="ru-RU" smtClean="0"/>
          </a:p>
        </p:txBody>
      </p:sp>
      <p:sp>
        <p:nvSpPr>
          <p:cNvPr id="20487" name="Нижний колонтитул 7"/>
          <p:cNvSpPr>
            <a:spLocks noGrp="1"/>
          </p:cNvSpPr>
          <p:nvPr>
            <p:ph type="ftr" sz="quarter" idx="11"/>
          </p:nvPr>
        </p:nvSpPr>
        <p:spPr>
          <a:noFill/>
        </p:spPr>
        <p:txBody>
          <a:bodyPr/>
          <a:lstStyle/>
          <a:p>
            <a:r>
              <a:rPr lang="ru-RU" smtClean="0"/>
              <a:t>(с) М. Савчин    Політичні системи і конституціоналізм</a:t>
            </a:r>
            <a:endParaRPr lang="ru-RU"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uk-UA" sz="3800" dirty="0" smtClean="0"/>
              <a:t>3.3. </a:t>
            </a:r>
            <a:r>
              <a:rPr lang="uk-UA" sz="3800" dirty="0" smtClean="0"/>
              <a:t>Референдум як </a:t>
            </a:r>
            <a:r>
              <a:rPr lang="uk-UA" sz="3800" dirty="0" err="1" smtClean="0"/>
              <a:t>“двосічний</a:t>
            </a:r>
            <a:r>
              <a:rPr lang="uk-UA" sz="3800" dirty="0" smtClean="0"/>
              <a:t> </a:t>
            </a:r>
            <a:r>
              <a:rPr lang="uk-UA" sz="3800" dirty="0" err="1" smtClean="0"/>
              <a:t>меч”</a:t>
            </a:r>
            <a:r>
              <a:rPr lang="uk-UA" sz="3800" dirty="0" smtClean="0"/>
              <a:t> демократії</a:t>
            </a:r>
            <a:endParaRPr lang="ru-RU" sz="3800" dirty="0" smtClean="0"/>
          </a:p>
        </p:txBody>
      </p:sp>
      <p:sp>
        <p:nvSpPr>
          <p:cNvPr id="22531" name="Rectangle 3"/>
          <p:cNvSpPr>
            <a:spLocks noGrp="1" noChangeArrowheads="1"/>
          </p:cNvSpPr>
          <p:nvPr>
            <p:ph type="body" idx="1"/>
          </p:nvPr>
        </p:nvSpPr>
        <p:spPr/>
        <p:txBody>
          <a:bodyPr/>
          <a:lstStyle/>
          <a:p>
            <a:pPr eaLnBrk="1" hangingPunct="1"/>
            <a:endParaRPr lang="uk-UA" smtClean="0"/>
          </a:p>
          <a:p>
            <a:pPr eaLnBrk="1" hangingPunct="1">
              <a:buFont typeface="Wingdings" pitchFamily="2" charset="2"/>
              <a:buNone/>
            </a:pPr>
            <a:r>
              <a:rPr lang="uk-UA" smtClean="0"/>
              <a:t>Демократична практика:</a:t>
            </a:r>
          </a:p>
          <a:p>
            <a:pPr lvl="1" eaLnBrk="1" hangingPunct="1">
              <a:buFont typeface="Wingdings" pitchFamily="2" charset="2"/>
              <a:buNone/>
            </a:pPr>
            <a:r>
              <a:rPr lang="uk-UA" smtClean="0"/>
              <a:t>А. забезпечення основних прав і свобод;</a:t>
            </a:r>
          </a:p>
          <a:p>
            <a:pPr lvl="1" eaLnBrk="1" hangingPunct="1">
              <a:buFont typeface="Wingdings" pitchFamily="2" charset="2"/>
              <a:buNone/>
            </a:pPr>
            <a:r>
              <a:rPr lang="uk-UA" smtClean="0"/>
              <a:t>Б. забезпечення державного суверенітету і територіальної цілісності;</a:t>
            </a:r>
          </a:p>
          <a:p>
            <a:pPr lvl="1" eaLnBrk="1" hangingPunct="1">
              <a:buFont typeface="Wingdings" pitchFamily="2" charset="2"/>
              <a:buNone/>
            </a:pPr>
            <a:r>
              <a:rPr lang="uk-UA" smtClean="0"/>
              <a:t>В. забезпечення самоврядності територіальних колективів (громад).</a:t>
            </a:r>
            <a:endParaRPr lang="ru-RU" smtClean="0"/>
          </a:p>
        </p:txBody>
      </p:sp>
      <p:sp>
        <p:nvSpPr>
          <p:cNvPr id="21508" name="Дата 3"/>
          <p:cNvSpPr>
            <a:spLocks noGrp="1"/>
          </p:cNvSpPr>
          <p:nvPr>
            <p:ph type="dt" sz="quarter" idx="10"/>
          </p:nvPr>
        </p:nvSpPr>
        <p:spPr>
          <a:noFill/>
        </p:spPr>
        <p:txBody>
          <a:bodyPr/>
          <a:lstStyle/>
          <a:p>
            <a:fld id="{A4FC779A-CA3A-4364-BBD9-3FCB6D03AF51}" type="datetime1">
              <a:rPr lang="uk-UA" smtClean="0"/>
              <a:t>13.11.2016</a:t>
            </a:fld>
            <a:endParaRPr lang="ru-RU" smtClean="0"/>
          </a:p>
        </p:txBody>
      </p:sp>
      <p:sp>
        <p:nvSpPr>
          <p:cNvPr id="21509" name="Номер слайда 4"/>
          <p:cNvSpPr>
            <a:spLocks noGrp="1"/>
          </p:cNvSpPr>
          <p:nvPr>
            <p:ph type="sldNum" sz="quarter" idx="12"/>
          </p:nvPr>
        </p:nvSpPr>
        <p:spPr>
          <a:noFill/>
        </p:spPr>
        <p:txBody>
          <a:bodyPr/>
          <a:lstStyle/>
          <a:p>
            <a:fld id="{4B2080C3-1270-4B72-936E-E79DAE2947EB}" type="slidenum">
              <a:rPr lang="ru-RU" smtClean="0"/>
              <a:pPr/>
              <a:t>24</a:t>
            </a:fld>
            <a:endParaRPr lang="ru-RU" smtClean="0"/>
          </a:p>
        </p:txBody>
      </p:sp>
      <p:sp>
        <p:nvSpPr>
          <p:cNvPr id="21510" name="Нижний колонтитул 5"/>
          <p:cNvSpPr>
            <a:spLocks noGrp="1"/>
          </p:cNvSpPr>
          <p:nvPr>
            <p:ph type="ftr" sz="quarter" idx="11"/>
          </p:nvPr>
        </p:nvSpPr>
        <p:spPr>
          <a:noFill/>
        </p:spPr>
        <p:txBody>
          <a:bodyPr/>
          <a:lstStyle/>
          <a:p>
            <a:r>
              <a:rPr lang="ru-RU" smtClean="0"/>
              <a:t>(с) М. Савчин    Політичні системи і конституціоналізм</a:t>
            </a:r>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Effect transition="in" filter="fade">
                                      <p:cBhvr>
                                        <p:cTn id="7" dur="1000"/>
                                        <p:tgtEl>
                                          <p:spTgt spid="22531">
                                            <p:txEl>
                                              <p:pRg st="1" end="1"/>
                                            </p:txEl>
                                          </p:spTgt>
                                        </p:tgtEl>
                                      </p:cBhvr>
                                    </p:animEffect>
                                    <p:anim calcmode="lin" valueType="num">
                                      <p:cBhvr>
                                        <p:cTn id="8"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2531">
                                            <p:txEl>
                                              <p:pRg st="2" end="2"/>
                                            </p:txEl>
                                          </p:spTgt>
                                        </p:tgtEl>
                                        <p:attrNameLst>
                                          <p:attrName>style.visibility</p:attrName>
                                        </p:attrNameLst>
                                      </p:cBhvr>
                                      <p:to>
                                        <p:strVal val="visible"/>
                                      </p:to>
                                    </p:set>
                                    <p:animEffect transition="in" filter="fade">
                                      <p:cBhvr>
                                        <p:cTn id="12" dur="1000"/>
                                        <p:tgtEl>
                                          <p:spTgt spid="22531">
                                            <p:txEl>
                                              <p:pRg st="2" end="2"/>
                                            </p:txEl>
                                          </p:spTgt>
                                        </p:tgtEl>
                                      </p:cBhvr>
                                    </p:animEffect>
                                    <p:anim calcmode="lin" valueType="num">
                                      <p:cBhvr>
                                        <p:cTn id="13"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2531">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2531">
                                            <p:txEl>
                                              <p:pRg st="3" end="3"/>
                                            </p:txEl>
                                          </p:spTgt>
                                        </p:tgtEl>
                                        <p:attrNameLst>
                                          <p:attrName>style.visibility</p:attrName>
                                        </p:attrNameLst>
                                      </p:cBhvr>
                                      <p:to>
                                        <p:strVal val="visible"/>
                                      </p:to>
                                    </p:set>
                                    <p:animEffect transition="in" filter="fade">
                                      <p:cBhvr>
                                        <p:cTn id="17" dur="1000"/>
                                        <p:tgtEl>
                                          <p:spTgt spid="22531">
                                            <p:txEl>
                                              <p:pRg st="3" end="3"/>
                                            </p:txEl>
                                          </p:spTgt>
                                        </p:tgtEl>
                                      </p:cBhvr>
                                    </p:animEffect>
                                    <p:anim calcmode="lin" valueType="num">
                                      <p:cBhvr>
                                        <p:cTn id="18" dur="1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2531">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2531">
                                            <p:txEl>
                                              <p:pRg st="4" end="4"/>
                                            </p:txEl>
                                          </p:spTgt>
                                        </p:tgtEl>
                                        <p:attrNameLst>
                                          <p:attrName>style.visibility</p:attrName>
                                        </p:attrNameLst>
                                      </p:cBhvr>
                                      <p:to>
                                        <p:strVal val="visible"/>
                                      </p:to>
                                    </p:set>
                                    <p:animEffect transition="in" filter="fade">
                                      <p:cBhvr>
                                        <p:cTn id="22" dur="1000"/>
                                        <p:tgtEl>
                                          <p:spTgt spid="22531">
                                            <p:txEl>
                                              <p:pRg st="4" end="4"/>
                                            </p:txEl>
                                          </p:spTgt>
                                        </p:tgtEl>
                                      </p:cBhvr>
                                    </p:animEffect>
                                    <p:anim calcmode="lin" valueType="num">
                                      <p:cBhvr>
                                        <p:cTn id="23" dur="1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253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pPr eaLnBrk="1" hangingPunct="1"/>
            <a:r>
              <a:rPr lang="uk-UA" sz="3800" dirty="0" smtClean="0"/>
              <a:t>3.4. Вимоги демократичності до референдуму</a:t>
            </a:r>
            <a:endParaRPr lang="ru-RU" sz="3800" dirty="0" smtClean="0"/>
          </a:p>
        </p:txBody>
      </p:sp>
      <p:sp>
        <p:nvSpPr>
          <p:cNvPr id="23555" name="Rectangle 3"/>
          <p:cNvSpPr>
            <a:spLocks noGrp="1" noChangeArrowheads="1"/>
          </p:cNvSpPr>
          <p:nvPr>
            <p:ph type="body" idx="1"/>
          </p:nvPr>
        </p:nvSpPr>
        <p:spPr/>
        <p:txBody>
          <a:bodyPr>
            <a:normAutofit fontScale="77500" lnSpcReduction="20000"/>
          </a:bodyPr>
          <a:lstStyle/>
          <a:p>
            <a:pPr eaLnBrk="1" hangingPunct="1">
              <a:defRPr/>
            </a:pPr>
            <a:endParaRPr lang="uk-UA" dirty="0" smtClean="0"/>
          </a:p>
          <a:p>
            <a:pPr eaLnBrk="1" hangingPunct="1">
              <a:buFont typeface="Wingdings" pitchFamily="2" charset="2"/>
              <a:buNone/>
              <a:defRPr/>
            </a:pPr>
            <a:r>
              <a:rPr lang="uk-UA" dirty="0" smtClean="0"/>
              <a:t>а) загальні вимоги щодо формули референдуму (предмету, змісту питань та вимог щодо їх правового оформлення); </a:t>
            </a:r>
          </a:p>
          <a:p>
            <a:pPr eaLnBrk="1" hangingPunct="1">
              <a:buFont typeface="Wingdings" pitchFamily="2" charset="2"/>
              <a:buNone/>
              <a:defRPr/>
            </a:pPr>
            <a:r>
              <a:rPr lang="uk-UA" dirty="0" smtClean="0"/>
              <a:t>б) статус учасників референдного процесу; </a:t>
            </a:r>
          </a:p>
          <a:p>
            <a:pPr eaLnBrk="1" hangingPunct="1">
              <a:buFont typeface="Wingdings" pitchFamily="2" charset="2"/>
              <a:buNone/>
              <a:defRPr/>
            </a:pPr>
            <a:r>
              <a:rPr lang="uk-UA" dirty="0" smtClean="0"/>
              <a:t>в) порядок формування та діяльності органів, що безпосередньо здійснюють організацію і проведення виборів; </a:t>
            </a:r>
          </a:p>
          <a:p>
            <a:pPr eaLnBrk="1" hangingPunct="1">
              <a:buFont typeface="Wingdings" pitchFamily="2" charset="2"/>
              <a:buNone/>
              <a:defRPr/>
            </a:pPr>
            <a:r>
              <a:rPr lang="uk-UA" dirty="0" smtClean="0"/>
              <a:t>г) порядок роз’яснення змісту питань, що виносяться на голосування процес голосування; </a:t>
            </a:r>
          </a:p>
          <a:p>
            <a:pPr eaLnBrk="1" hangingPunct="1">
              <a:buFont typeface="Wingdings" pitchFamily="2" charset="2"/>
              <a:buNone/>
              <a:defRPr/>
            </a:pPr>
            <a:r>
              <a:rPr lang="uk-UA" dirty="0" smtClean="0"/>
              <a:t>д) порядок визначення результатів референдуму; </a:t>
            </a:r>
          </a:p>
          <a:p>
            <a:pPr eaLnBrk="1" hangingPunct="1">
              <a:buFont typeface="Wingdings" pitchFamily="2" charset="2"/>
              <a:buNone/>
              <a:defRPr/>
            </a:pPr>
            <a:r>
              <a:rPr lang="uk-UA" dirty="0" smtClean="0"/>
              <a:t>е) порядок виконання рішень референдуму.</a:t>
            </a:r>
            <a:endParaRPr lang="ru-RU" dirty="0" smtClean="0"/>
          </a:p>
          <a:p>
            <a:pPr eaLnBrk="1" hangingPunct="1">
              <a:defRPr/>
            </a:pPr>
            <a:endParaRPr lang="uk-UA" dirty="0" smtClean="0"/>
          </a:p>
        </p:txBody>
      </p:sp>
      <p:sp>
        <p:nvSpPr>
          <p:cNvPr id="22532" name="Дата 3"/>
          <p:cNvSpPr>
            <a:spLocks noGrp="1"/>
          </p:cNvSpPr>
          <p:nvPr>
            <p:ph type="dt" sz="quarter" idx="10"/>
          </p:nvPr>
        </p:nvSpPr>
        <p:spPr>
          <a:noFill/>
        </p:spPr>
        <p:txBody>
          <a:bodyPr/>
          <a:lstStyle/>
          <a:p>
            <a:fld id="{72742026-813D-4590-9342-421E7F354675}" type="datetime1">
              <a:rPr lang="uk-UA" smtClean="0"/>
              <a:t>13.11.2016</a:t>
            </a:fld>
            <a:endParaRPr lang="ru-RU" smtClean="0"/>
          </a:p>
        </p:txBody>
      </p:sp>
      <p:sp>
        <p:nvSpPr>
          <p:cNvPr id="22533" name="Номер слайда 4"/>
          <p:cNvSpPr>
            <a:spLocks noGrp="1"/>
          </p:cNvSpPr>
          <p:nvPr>
            <p:ph type="sldNum" sz="quarter" idx="12"/>
          </p:nvPr>
        </p:nvSpPr>
        <p:spPr>
          <a:noFill/>
        </p:spPr>
        <p:txBody>
          <a:bodyPr/>
          <a:lstStyle/>
          <a:p>
            <a:fld id="{D089CF78-5904-48C6-86BA-7CD5C6200531}" type="slidenum">
              <a:rPr lang="ru-RU" smtClean="0"/>
              <a:pPr/>
              <a:t>25</a:t>
            </a:fld>
            <a:endParaRPr lang="ru-RU" smtClean="0"/>
          </a:p>
        </p:txBody>
      </p:sp>
      <p:sp>
        <p:nvSpPr>
          <p:cNvPr id="22534" name="Нижний колонтитул 5"/>
          <p:cNvSpPr>
            <a:spLocks noGrp="1"/>
          </p:cNvSpPr>
          <p:nvPr>
            <p:ph type="ftr" sz="quarter" idx="11"/>
          </p:nvPr>
        </p:nvSpPr>
        <p:spPr>
          <a:noFill/>
        </p:spPr>
        <p:txBody>
          <a:bodyPr/>
          <a:lstStyle/>
          <a:p>
            <a:r>
              <a:rPr lang="ru-RU" smtClean="0"/>
              <a:t>(с) М. Савчин    Політичні системи і конституціоналізм</a:t>
            </a:r>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Effect transition="in" filter="fade">
                                      <p:cBhvr>
                                        <p:cTn id="7" dur="1000"/>
                                        <p:tgtEl>
                                          <p:spTgt spid="23555">
                                            <p:txEl>
                                              <p:pRg st="1" end="1"/>
                                            </p:txEl>
                                          </p:spTgt>
                                        </p:tgtEl>
                                      </p:cBhvr>
                                    </p:animEffect>
                                    <p:anim calcmode="lin" valueType="num">
                                      <p:cBhvr>
                                        <p:cTn id="8" dur="1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555">
                                            <p:txEl>
                                              <p:pRg st="2" end="2"/>
                                            </p:txEl>
                                          </p:spTgt>
                                        </p:tgtEl>
                                        <p:attrNameLst>
                                          <p:attrName>style.visibility</p:attrName>
                                        </p:attrNameLst>
                                      </p:cBhvr>
                                      <p:to>
                                        <p:strVal val="visible"/>
                                      </p:to>
                                    </p:set>
                                    <p:animEffect transition="in" filter="fade">
                                      <p:cBhvr>
                                        <p:cTn id="14" dur="1000"/>
                                        <p:tgtEl>
                                          <p:spTgt spid="23555">
                                            <p:txEl>
                                              <p:pRg st="2" end="2"/>
                                            </p:txEl>
                                          </p:spTgt>
                                        </p:tgtEl>
                                      </p:cBhvr>
                                    </p:animEffect>
                                    <p:anim calcmode="lin" valueType="num">
                                      <p:cBhvr>
                                        <p:cTn id="15" dur="1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35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555">
                                            <p:txEl>
                                              <p:pRg st="3" end="3"/>
                                            </p:txEl>
                                          </p:spTgt>
                                        </p:tgtEl>
                                        <p:attrNameLst>
                                          <p:attrName>style.visibility</p:attrName>
                                        </p:attrNameLst>
                                      </p:cBhvr>
                                      <p:to>
                                        <p:strVal val="visible"/>
                                      </p:to>
                                    </p:set>
                                    <p:animEffect transition="in" filter="fade">
                                      <p:cBhvr>
                                        <p:cTn id="21" dur="1000"/>
                                        <p:tgtEl>
                                          <p:spTgt spid="23555">
                                            <p:txEl>
                                              <p:pRg st="3" end="3"/>
                                            </p:txEl>
                                          </p:spTgt>
                                        </p:tgtEl>
                                      </p:cBhvr>
                                    </p:animEffect>
                                    <p:anim calcmode="lin" valueType="num">
                                      <p:cBhvr>
                                        <p:cTn id="22" dur="10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35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555">
                                            <p:txEl>
                                              <p:pRg st="4" end="4"/>
                                            </p:txEl>
                                          </p:spTgt>
                                        </p:tgtEl>
                                        <p:attrNameLst>
                                          <p:attrName>style.visibility</p:attrName>
                                        </p:attrNameLst>
                                      </p:cBhvr>
                                      <p:to>
                                        <p:strVal val="visible"/>
                                      </p:to>
                                    </p:set>
                                    <p:animEffect transition="in" filter="fade">
                                      <p:cBhvr>
                                        <p:cTn id="28" dur="1000"/>
                                        <p:tgtEl>
                                          <p:spTgt spid="23555">
                                            <p:txEl>
                                              <p:pRg st="4" end="4"/>
                                            </p:txEl>
                                          </p:spTgt>
                                        </p:tgtEl>
                                      </p:cBhvr>
                                    </p:animEffect>
                                    <p:anim calcmode="lin" valueType="num">
                                      <p:cBhvr>
                                        <p:cTn id="29" dur="10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35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3555">
                                            <p:txEl>
                                              <p:pRg st="5" end="5"/>
                                            </p:txEl>
                                          </p:spTgt>
                                        </p:tgtEl>
                                        <p:attrNameLst>
                                          <p:attrName>style.visibility</p:attrName>
                                        </p:attrNameLst>
                                      </p:cBhvr>
                                      <p:to>
                                        <p:strVal val="visible"/>
                                      </p:to>
                                    </p:set>
                                    <p:animEffect transition="in" filter="fade">
                                      <p:cBhvr>
                                        <p:cTn id="35" dur="1000"/>
                                        <p:tgtEl>
                                          <p:spTgt spid="23555">
                                            <p:txEl>
                                              <p:pRg st="5" end="5"/>
                                            </p:txEl>
                                          </p:spTgt>
                                        </p:tgtEl>
                                      </p:cBhvr>
                                    </p:animEffect>
                                    <p:anim calcmode="lin" valueType="num">
                                      <p:cBhvr>
                                        <p:cTn id="36" dur="10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35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3555">
                                            <p:txEl>
                                              <p:pRg st="6" end="6"/>
                                            </p:txEl>
                                          </p:spTgt>
                                        </p:tgtEl>
                                        <p:attrNameLst>
                                          <p:attrName>style.visibility</p:attrName>
                                        </p:attrNameLst>
                                      </p:cBhvr>
                                      <p:to>
                                        <p:strVal val="visible"/>
                                      </p:to>
                                    </p:set>
                                    <p:animEffect transition="in" filter="fade">
                                      <p:cBhvr>
                                        <p:cTn id="42" dur="1000"/>
                                        <p:tgtEl>
                                          <p:spTgt spid="23555">
                                            <p:txEl>
                                              <p:pRg st="6" end="6"/>
                                            </p:txEl>
                                          </p:spTgt>
                                        </p:tgtEl>
                                      </p:cBhvr>
                                    </p:animEffect>
                                    <p:anim calcmode="lin" valueType="num">
                                      <p:cBhvr>
                                        <p:cTn id="43" dur="1000" fill="hold"/>
                                        <p:tgtEl>
                                          <p:spTgt spid="23555">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355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uk-UA" sz="3600" dirty="0" smtClean="0"/>
              <a:t>3.5. </a:t>
            </a:r>
            <a:r>
              <a:rPr lang="uk-UA" sz="3600" dirty="0" smtClean="0"/>
              <a:t>Формула референдуму</a:t>
            </a:r>
            <a:endParaRPr lang="ru-RU" sz="3600" dirty="0" smtClean="0"/>
          </a:p>
        </p:txBody>
      </p:sp>
      <p:sp>
        <p:nvSpPr>
          <p:cNvPr id="28675" name="Rectangle 3"/>
          <p:cNvSpPr>
            <a:spLocks noGrp="1" noChangeArrowheads="1"/>
          </p:cNvSpPr>
          <p:nvPr>
            <p:ph type="body" idx="1"/>
          </p:nvPr>
        </p:nvSpPr>
        <p:spPr/>
        <p:txBody>
          <a:bodyPr>
            <a:normAutofit fontScale="77500" lnSpcReduction="20000"/>
          </a:bodyPr>
          <a:lstStyle/>
          <a:p>
            <a:pPr eaLnBrk="1" hangingPunct="1">
              <a:defRPr/>
            </a:pPr>
            <a:endParaRPr lang="uk-UA" dirty="0" smtClean="0"/>
          </a:p>
          <a:p>
            <a:pPr eaLnBrk="1" hangingPunct="1">
              <a:buFont typeface="Wingdings" pitchFamily="2" charset="2"/>
              <a:buNone/>
              <a:defRPr/>
            </a:pPr>
            <a:r>
              <a:rPr lang="uk-UA" dirty="0" smtClean="0"/>
              <a:t>а) питання повинно бути чітким, зрозумілим і визначати однозначну відповідь – </a:t>
            </a:r>
            <a:r>
              <a:rPr lang="uk-UA" dirty="0" err="1" smtClean="0"/>
              <a:t>“так”</a:t>
            </a:r>
            <a:r>
              <a:rPr lang="uk-UA" dirty="0" smtClean="0"/>
              <a:t> або </a:t>
            </a:r>
            <a:r>
              <a:rPr lang="uk-UA" dirty="0" err="1" smtClean="0"/>
              <a:t>“ні”</a:t>
            </a:r>
            <a:r>
              <a:rPr lang="uk-UA" dirty="0" smtClean="0"/>
              <a:t>; </a:t>
            </a:r>
          </a:p>
          <a:p>
            <a:pPr eaLnBrk="1" hangingPunct="1">
              <a:buFont typeface="Wingdings" pitchFamily="2" charset="2"/>
              <a:buNone/>
              <a:defRPr/>
            </a:pPr>
            <a:r>
              <a:rPr lang="uk-UA" dirty="0" smtClean="0"/>
              <a:t>б) питання не може містити (приховувати) у собі два або більше питань; </a:t>
            </a:r>
          </a:p>
          <a:p>
            <a:pPr eaLnBrk="1" hangingPunct="1">
              <a:buFont typeface="Wingdings" pitchFamily="2" charset="2"/>
              <a:buNone/>
              <a:defRPr/>
            </a:pPr>
            <a:r>
              <a:rPr lang="uk-UA" dirty="0" smtClean="0"/>
              <a:t>в) про зміст позитивних і негативних сторін положень, повинно бути роз’яснено народові; </a:t>
            </a:r>
          </a:p>
          <a:p>
            <a:pPr eaLnBrk="1" hangingPunct="1">
              <a:buFont typeface="Wingdings" pitchFamily="2" charset="2"/>
              <a:buNone/>
              <a:defRPr/>
            </a:pPr>
            <a:r>
              <a:rPr lang="uk-UA" dirty="0" smtClean="0"/>
              <a:t>г) </a:t>
            </a:r>
            <a:r>
              <a:rPr lang="uk-UA" dirty="0" err="1" smtClean="0"/>
              <a:t>“рамковий”</a:t>
            </a:r>
            <a:r>
              <a:rPr lang="uk-UA" dirty="0" smtClean="0"/>
              <a:t> характер закону, який належно конкретизується парламентом або урядом; </a:t>
            </a:r>
          </a:p>
          <a:p>
            <a:pPr eaLnBrk="1" hangingPunct="1">
              <a:buFont typeface="Wingdings" pitchFamily="2" charset="2"/>
              <a:buNone/>
              <a:defRPr/>
            </a:pPr>
            <a:r>
              <a:rPr lang="uk-UA" dirty="0" smtClean="0"/>
              <a:t>д) можна і доцільно надавати перевагу референдумним засобам остаточного схвалення проекту Конституції, затвердженої парламентом, конституційною асамблеєю чи установчими зборами.</a:t>
            </a:r>
            <a:endParaRPr lang="ru-RU" dirty="0" smtClean="0"/>
          </a:p>
          <a:p>
            <a:pPr eaLnBrk="1" hangingPunct="1">
              <a:defRPr/>
            </a:pPr>
            <a:endParaRPr lang="uk-UA" dirty="0" smtClean="0"/>
          </a:p>
        </p:txBody>
      </p:sp>
      <p:sp>
        <p:nvSpPr>
          <p:cNvPr id="23556" name="Дата 3"/>
          <p:cNvSpPr>
            <a:spLocks noGrp="1"/>
          </p:cNvSpPr>
          <p:nvPr>
            <p:ph type="dt" sz="quarter" idx="10"/>
          </p:nvPr>
        </p:nvSpPr>
        <p:spPr>
          <a:noFill/>
        </p:spPr>
        <p:txBody>
          <a:bodyPr/>
          <a:lstStyle/>
          <a:p>
            <a:fld id="{19DD4215-571B-42D8-9BAD-7EAC2A091B4E}" type="datetime1">
              <a:rPr lang="uk-UA" smtClean="0"/>
              <a:t>13.11.2016</a:t>
            </a:fld>
            <a:endParaRPr lang="ru-RU" smtClean="0"/>
          </a:p>
        </p:txBody>
      </p:sp>
      <p:sp>
        <p:nvSpPr>
          <p:cNvPr id="23557" name="Номер слайда 4"/>
          <p:cNvSpPr>
            <a:spLocks noGrp="1"/>
          </p:cNvSpPr>
          <p:nvPr>
            <p:ph type="sldNum" sz="quarter" idx="12"/>
          </p:nvPr>
        </p:nvSpPr>
        <p:spPr>
          <a:noFill/>
        </p:spPr>
        <p:txBody>
          <a:bodyPr/>
          <a:lstStyle/>
          <a:p>
            <a:fld id="{C5A8ABE7-F5E2-4FA2-A887-A49345AAE3C1}" type="slidenum">
              <a:rPr lang="ru-RU" smtClean="0"/>
              <a:pPr/>
              <a:t>26</a:t>
            </a:fld>
            <a:endParaRPr lang="ru-RU" smtClean="0"/>
          </a:p>
        </p:txBody>
      </p:sp>
      <p:sp>
        <p:nvSpPr>
          <p:cNvPr id="23558" name="Нижний колонтитул 5"/>
          <p:cNvSpPr>
            <a:spLocks noGrp="1"/>
          </p:cNvSpPr>
          <p:nvPr>
            <p:ph type="ftr" sz="quarter" idx="11"/>
          </p:nvPr>
        </p:nvSpPr>
        <p:spPr>
          <a:noFill/>
        </p:spPr>
        <p:txBody>
          <a:bodyPr/>
          <a:lstStyle/>
          <a:p>
            <a:r>
              <a:rPr lang="ru-RU" smtClean="0"/>
              <a:t>(с) М. Савчин    Політичні системи і конституціоналізм</a:t>
            </a:r>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Effect transition="in" filter="fade">
                                      <p:cBhvr>
                                        <p:cTn id="7" dur="1000"/>
                                        <p:tgtEl>
                                          <p:spTgt spid="28675">
                                            <p:txEl>
                                              <p:pRg st="1" end="1"/>
                                            </p:txEl>
                                          </p:spTgt>
                                        </p:tgtEl>
                                      </p:cBhvr>
                                    </p:animEffect>
                                    <p:anim calcmode="lin" valueType="num">
                                      <p:cBhvr>
                                        <p:cTn id="8" dur="10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86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8675">
                                            <p:txEl>
                                              <p:pRg st="2" end="2"/>
                                            </p:txEl>
                                          </p:spTgt>
                                        </p:tgtEl>
                                        <p:attrNameLst>
                                          <p:attrName>style.visibility</p:attrName>
                                        </p:attrNameLst>
                                      </p:cBhvr>
                                      <p:to>
                                        <p:strVal val="visible"/>
                                      </p:to>
                                    </p:set>
                                    <p:animEffect transition="in" filter="fade">
                                      <p:cBhvr>
                                        <p:cTn id="14" dur="1000"/>
                                        <p:tgtEl>
                                          <p:spTgt spid="28675">
                                            <p:txEl>
                                              <p:pRg st="2" end="2"/>
                                            </p:txEl>
                                          </p:spTgt>
                                        </p:tgtEl>
                                      </p:cBhvr>
                                    </p:animEffect>
                                    <p:anim calcmode="lin" valueType="num">
                                      <p:cBhvr>
                                        <p:cTn id="15" dur="10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86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8675">
                                            <p:txEl>
                                              <p:pRg st="3" end="3"/>
                                            </p:txEl>
                                          </p:spTgt>
                                        </p:tgtEl>
                                        <p:attrNameLst>
                                          <p:attrName>style.visibility</p:attrName>
                                        </p:attrNameLst>
                                      </p:cBhvr>
                                      <p:to>
                                        <p:strVal val="visible"/>
                                      </p:to>
                                    </p:set>
                                    <p:animEffect transition="in" filter="fade">
                                      <p:cBhvr>
                                        <p:cTn id="21" dur="1000"/>
                                        <p:tgtEl>
                                          <p:spTgt spid="28675">
                                            <p:txEl>
                                              <p:pRg st="3" end="3"/>
                                            </p:txEl>
                                          </p:spTgt>
                                        </p:tgtEl>
                                      </p:cBhvr>
                                    </p:animEffect>
                                    <p:anim calcmode="lin" valueType="num">
                                      <p:cBhvr>
                                        <p:cTn id="22" dur="10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86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8675">
                                            <p:txEl>
                                              <p:pRg st="4" end="4"/>
                                            </p:txEl>
                                          </p:spTgt>
                                        </p:tgtEl>
                                        <p:attrNameLst>
                                          <p:attrName>style.visibility</p:attrName>
                                        </p:attrNameLst>
                                      </p:cBhvr>
                                      <p:to>
                                        <p:strVal val="visible"/>
                                      </p:to>
                                    </p:set>
                                    <p:animEffect transition="in" filter="fade">
                                      <p:cBhvr>
                                        <p:cTn id="28" dur="1000"/>
                                        <p:tgtEl>
                                          <p:spTgt spid="28675">
                                            <p:txEl>
                                              <p:pRg st="4" end="4"/>
                                            </p:txEl>
                                          </p:spTgt>
                                        </p:tgtEl>
                                      </p:cBhvr>
                                    </p:animEffect>
                                    <p:anim calcmode="lin" valueType="num">
                                      <p:cBhvr>
                                        <p:cTn id="29" dur="10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867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8675">
                                            <p:txEl>
                                              <p:pRg st="5" end="5"/>
                                            </p:txEl>
                                          </p:spTgt>
                                        </p:tgtEl>
                                        <p:attrNameLst>
                                          <p:attrName>style.visibility</p:attrName>
                                        </p:attrNameLst>
                                      </p:cBhvr>
                                      <p:to>
                                        <p:strVal val="visible"/>
                                      </p:to>
                                    </p:set>
                                    <p:animEffect transition="in" filter="fade">
                                      <p:cBhvr>
                                        <p:cTn id="35" dur="1000"/>
                                        <p:tgtEl>
                                          <p:spTgt spid="28675">
                                            <p:txEl>
                                              <p:pRg st="5" end="5"/>
                                            </p:txEl>
                                          </p:spTgt>
                                        </p:tgtEl>
                                      </p:cBhvr>
                                    </p:animEffect>
                                    <p:anim calcmode="lin" valueType="num">
                                      <p:cBhvr>
                                        <p:cTn id="36" dur="1000" fill="hold"/>
                                        <p:tgtEl>
                                          <p:spTgt spid="2867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867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uk-UA" sz="3200" dirty="0" smtClean="0">
                <a:solidFill>
                  <a:schemeClr val="tx2">
                    <a:lumMod val="75000"/>
                    <a:lumOff val="25000"/>
                  </a:schemeClr>
                </a:solidFill>
                <a:effectLst>
                  <a:outerShdw blurRad="38100" dist="38100" dir="2700000" algn="tl">
                    <a:srgbClr val="000000">
                      <a:alpha val="43137"/>
                    </a:srgbClr>
                  </a:outerShdw>
                </a:effectLst>
              </a:rPr>
              <a:t>3.6. </a:t>
            </a:r>
            <a:r>
              <a:rPr lang="uk-UA" sz="3200" dirty="0" smtClean="0">
                <a:solidFill>
                  <a:schemeClr val="tx2">
                    <a:lumMod val="75000"/>
                    <a:lumOff val="25000"/>
                  </a:schemeClr>
                </a:solidFill>
                <a:effectLst>
                  <a:outerShdw blurRad="38100" dist="38100" dir="2700000" algn="tl">
                    <a:srgbClr val="000000">
                      <a:alpha val="43137"/>
                    </a:srgbClr>
                  </a:outerShdw>
                </a:effectLst>
              </a:rPr>
              <a:t>Інші форми безпосередньої демократії</a:t>
            </a:r>
            <a:endParaRPr lang="uk-UA" sz="3200" dirty="0"/>
          </a:p>
        </p:txBody>
      </p:sp>
      <p:pic>
        <p:nvPicPr>
          <p:cNvPr id="25603" name="Содержимое 5" descr="Peoples_Administration_Direct_Democracy_Self_Rule.jpg"/>
          <p:cNvPicPr>
            <a:picLocks noGrp="1" noChangeAspect="1"/>
          </p:cNvPicPr>
          <p:nvPr>
            <p:ph sz="half" idx="1"/>
          </p:nvPr>
        </p:nvPicPr>
        <p:blipFill>
          <a:blip r:embed="rId2" cstate="print"/>
          <a:srcRect/>
          <a:stretch>
            <a:fillRect/>
          </a:stretch>
        </p:blipFill>
        <p:spPr>
          <a:xfrm>
            <a:off x="1390650" y="1814513"/>
            <a:ext cx="2857500" cy="4102100"/>
          </a:xfrm>
        </p:spPr>
      </p:pic>
      <p:sp>
        <p:nvSpPr>
          <p:cNvPr id="25604" name="Содержимое 3"/>
          <p:cNvSpPr>
            <a:spLocks noGrp="1"/>
          </p:cNvSpPr>
          <p:nvPr>
            <p:ph sz="half" idx="2"/>
          </p:nvPr>
        </p:nvSpPr>
        <p:spPr/>
        <p:txBody>
          <a:bodyPr>
            <a:normAutofit lnSpcReduction="10000"/>
          </a:bodyPr>
          <a:lstStyle/>
          <a:p>
            <a:pPr eaLnBrk="1" hangingPunct="1">
              <a:buFont typeface="Wingdings" pitchFamily="2" charset="2"/>
              <a:buNone/>
            </a:pPr>
            <a:endParaRPr lang="uk-UA" dirty="0" smtClean="0"/>
          </a:p>
          <a:p>
            <a:pPr eaLnBrk="1" hangingPunct="1">
              <a:buFont typeface="Wingdings" pitchFamily="2" charset="2"/>
              <a:buNone/>
            </a:pPr>
            <a:r>
              <a:rPr lang="uk-UA" dirty="0" smtClean="0"/>
              <a:t>і) відклик народних представників;</a:t>
            </a:r>
            <a:endParaRPr lang="en-US" dirty="0" smtClean="0"/>
          </a:p>
          <a:p>
            <a:pPr eaLnBrk="1" hangingPunct="1">
              <a:buFont typeface="Wingdings" pitchFamily="2" charset="2"/>
              <a:buNone/>
            </a:pPr>
            <a:r>
              <a:rPr lang="uk-UA" dirty="0" smtClean="0"/>
              <a:t>іі</a:t>
            </a:r>
            <a:r>
              <a:rPr lang="en-US" dirty="0" smtClean="0"/>
              <a:t>) </a:t>
            </a:r>
            <a:r>
              <a:rPr lang="uk-UA" dirty="0" smtClean="0"/>
              <a:t>накази виборців;</a:t>
            </a:r>
            <a:endParaRPr lang="en-US" dirty="0" smtClean="0"/>
          </a:p>
          <a:p>
            <a:pPr eaLnBrk="1" hangingPunct="1">
              <a:buFont typeface="Wingdings" pitchFamily="2" charset="2"/>
              <a:buNone/>
            </a:pPr>
            <a:r>
              <a:rPr lang="uk-UA" dirty="0" smtClean="0"/>
              <a:t>ііі</a:t>
            </a:r>
            <a:r>
              <a:rPr lang="en-US" dirty="0" smtClean="0"/>
              <a:t>) </a:t>
            </a:r>
            <a:r>
              <a:rPr lang="uk-UA" dirty="0" smtClean="0"/>
              <a:t>громадські слухання;</a:t>
            </a:r>
            <a:endParaRPr lang="en-US" dirty="0" smtClean="0"/>
          </a:p>
          <a:p>
            <a:pPr eaLnBrk="1" hangingPunct="1">
              <a:buFont typeface="Wingdings" pitchFamily="2" charset="2"/>
              <a:buNone/>
            </a:pPr>
            <a:r>
              <a:rPr lang="uk-UA" dirty="0" smtClean="0"/>
              <a:t>і</a:t>
            </a:r>
            <a:r>
              <a:rPr lang="en-US" dirty="0" smtClean="0"/>
              <a:t>v) </a:t>
            </a:r>
            <a:r>
              <a:rPr lang="uk-UA" dirty="0" smtClean="0"/>
              <a:t>звіти виборних осіб;</a:t>
            </a:r>
            <a:endParaRPr lang="en-US" dirty="0" smtClean="0"/>
          </a:p>
          <a:p>
            <a:pPr eaLnBrk="1" hangingPunct="1">
              <a:buFont typeface="Wingdings" pitchFamily="2" charset="2"/>
              <a:buNone/>
            </a:pPr>
            <a:r>
              <a:rPr lang="en-US" dirty="0" smtClean="0"/>
              <a:t>v) </a:t>
            </a:r>
            <a:r>
              <a:rPr lang="uk-UA" dirty="0" smtClean="0"/>
              <a:t>збори </a:t>
            </a:r>
            <a:r>
              <a:rPr lang="uk-UA" dirty="0" smtClean="0"/>
              <a:t>громадян;</a:t>
            </a:r>
          </a:p>
          <a:p>
            <a:pPr>
              <a:buNone/>
            </a:pPr>
            <a:r>
              <a:rPr lang="en-US" dirty="0" smtClean="0"/>
              <a:t>v</a:t>
            </a:r>
            <a:r>
              <a:rPr lang="uk-UA" dirty="0" smtClean="0"/>
              <a:t>і</a:t>
            </a:r>
            <a:r>
              <a:rPr lang="en-US" dirty="0" smtClean="0"/>
              <a:t>)</a:t>
            </a:r>
            <a:r>
              <a:rPr lang="uk-UA" dirty="0" smtClean="0"/>
              <a:t> народна правотворча ініціатива. </a:t>
            </a:r>
            <a:endParaRPr lang="uk-UA" dirty="0" smtClean="0"/>
          </a:p>
        </p:txBody>
      </p:sp>
      <p:sp>
        <p:nvSpPr>
          <p:cNvPr id="25605" name="Дата 6"/>
          <p:cNvSpPr>
            <a:spLocks noGrp="1"/>
          </p:cNvSpPr>
          <p:nvPr>
            <p:ph type="dt" sz="quarter" idx="10"/>
          </p:nvPr>
        </p:nvSpPr>
        <p:spPr>
          <a:noFill/>
        </p:spPr>
        <p:txBody>
          <a:bodyPr/>
          <a:lstStyle/>
          <a:p>
            <a:fld id="{AD5D21F0-62E3-4E38-ACEA-F3B1909484CC}" type="datetime1">
              <a:rPr lang="uk-UA" smtClean="0"/>
              <a:t>13.11.2016</a:t>
            </a:fld>
            <a:endParaRPr lang="ru-RU" smtClean="0"/>
          </a:p>
        </p:txBody>
      </p:sp>
      <p:sp>
        <p:nvSpPr>
          <p:cNvPr id="25606" name="Номер слайда 7"/>
          <p:cNvSpPr>
            <a:spLocks noGrp="1"/>
          </p:cNvSpPr>
          <p:nvPr>
            <p:ph type="sldNum" sz="quarter" idx="12"/>
          </p:nvPr>
        </p:nvSpPr>
        <p:spPr>
          <a:noFill/>
        </p:spPr>
        <p:txBody>
          <a:bodyPr/>
          <a:lstStyle/>
          <a:p>
            <a:fld id="{E6A65B4F-D433-4ACE-AAAA-15D646DD54D4}" type="slidenum">
              <a:rPr lang="ru-RU" smtClean="0"/>
              <a:pPr/>
              <a:t>27</a:t>
            </a:fld>
            <a:endParaRPr lang="ru-RU" smtClean="0"/>
          </a:p>
        </p:txBody>
      </p:sp>
      <p:sp>
        <p:nvSpPr>
          <p:cNvPr id="25607" name="Нижний колонтитул 8"/>
          <p:cNvSpPr>
            <a:spLocks noGrp="1"/>
          </p:cNvSpPr>
          <p:nvPr>
            <p:ph type="ftr" sz="quarter" idx="11"/>
          </p:nvPr>
        </p:nvSpPr>
        <p:spPr>
          <a:noFill/>
        </p:spPr>
        <p:txBody>
          <a:bodyPr/>
          <a:lstStyle/>
          <a:p>
            <a:r>
              <a:rPr lang="ru-RU" smtClean="0"/>
              <a:t>(с) М. Савчин    Політичні системи і конституціоналізм</a:t>
            </a:r>
            <a:endParaRPr lang="ru-RU"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4. Конституційна інженерія та виборчі системи</a:t>
            </a:r>
            <a:endParaRPr lang="ru-RU" dirty="0"/>
          </a:p>
        </p:txBody>
      </p:sp>
      <p:pic>
        <p:nvPicPr>
          <p:cNvPr id="8" name="Содержимое 7" descr="about idiots.jpg"/>
          <p:cNvPicPr>
            <a:picLocks noGrp="1" noChangeAspect="1"/>
          </p:cNvPicPr>
          <p:nvPr>
            <p:ph sz="half" idx="1"/>
          </p:nvPr>
        </p:nvPicPr>
        <p:blipFill>
          <a:blip r:embed="rId2" cstate="print"/>
          <a:stretch>
            <a:fillRect/>
          </a:stretch>
        </p:blipFill>
        <p:spPr>
          <a:xfrm>
            <a:off x="457200" y="2652681"/>
            <a:ext cx="4038600" cy="2665476"/>
          </a:xfrm>
        </p:spPr>
      </p:pic>
      <p:sp>
        <p:nvSpPr>
          <p:cNvPr id="4" name="Содержимое 3"/>
          <p:cNvSpPr>
            <a:spLocks noGrp="1"/>
          </p:cNvSpPr>
          <p:nvPr>
            <p:ph sz="half" idx="2"/>
          </p:nvPr>
        </p:nvSpPr>
        <p:spPr>
          <a:xfrm>
            <a:off x="4355976" y="1722437"/>
            <a:ext cx="4464496" cy="4525963"/>
          </a:xfrm>
        </p:spPr>
        <p:txBody>
          <a:bodyPr>
            <a:normAutofit lnSpcReduction="10000"/>
          </a:bodyPr>
          <a:lstStyle/>
          <a:p>
            <a:r>
              <a:rPr lang="uk-UA" dirty="0" smtClean="0"/>
              <a:t>Поняття виборчої системи та конституційна інженерія</a:t>
            </a:r>
          </a:p>
          <a:p>
            <a:r>
              <a:rPr lang="uk-UA" dirty="0" smtClean="0"/>
              <a:t>Види виборчих систем та проблема їх вибору: основні критерії</a:t>
            </a:r>
          </a:p>
          <a:p>
            <a:r>
              <a:rPr lang="uk-UA" dirty="0" smtClean="0"/>
              <a:t>Вибори та представницький мандат</a:t>
            </a:r>
          </a:p>
          <a:p>
            <a:endParaRPr lang="ru-RU" dirty="0"/>
          </a:p>
        </p:txBody>
      </p:sp>
      <p:sp>
        <p:nvSpPr>
          <p:cNvPr id="5" name="Дата 4"/>
          <p:cNvSpPr>
            <a:spLocks noGrp="1"/>
          </p:cNvSpPr>
          <p:nvPr>
            <p:ph type="dt" sz="half" idx="10"/>
          </p:nvPr>
        </p:nvSpPr>
        <p:spPr/>
        <p:txBody>
          <a:bodyPr/>
          <a:lstStyle/>
          <a:p>
            <a:fld id="{E3CBF26A-12F5-49F8-9E60-41217CB00401}" type="datetime1">
              <a:rPr lang="uk-UA" smtClean="0"/>
              <a:t>13.11.2016</a:t>
            </a:fld>
            <a:endParaRPr lang="ru-RU"/>
          </a:p>
        </p:txBody>
      </p:sp>
      <p:sp>
        <p:nvSpPr>
          <p:cNvPr id="6" name="Нижний колонтитул 5"/>
          <p:cNvSpPr>
            <a:spLocks noGrp="1"/>
          </p:cNvSpPr>
          <p:nvPr>
            <p:ph type="ftr" sz="quarter" idx="11"/>
          </p:nvPr>
        </p:nvSpPr>
        <p:spPr/>
        <p:txBody>
          <a:bodyPr/>
          <a:lstStyle/>
          <a:p>
            <a:r>
              <a:rPr lang="ru-RU" smtClean="0"/>
              <a:t>(с) М. Савчин    Політичні системи і конституціоналізм</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28</a:t>
            </a:fld>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uk-UA" sz="3800" dirty="0" smtClean="0"/>
              <a:t>4.1. </a:t>
            </a:r>
            <a:r>
              <a:rPr lang="uk-UA" sz="3800" dirty="0" smtClean="0"/>
              <a:t>Виборчі системи</a:t>
            </a:r>
            <a:endParaRPr lang="ru-RU" sz="3800" dirty="0" smtClean="0"/>
          </a:p>
        </p:txBody>
      </p:sp>
      <p:sp>
        <p:nvSpPr>
          <p:cNvPr id="49155" name="Rectangle 3"/>
          <p:cNvSpPr>
            <a:spLocks noGrp="1" noChangeArrowheads="1"/>
          </p:cNvSpPr>
          <p:nvPr>
            <p:ph type="body" idx="1"/>
          </p:nvPr>
        </p:nvSpPr>
        <p:spPr/>
        <p:txBody>
          <a:bodyPr>
            <a:normAutofit fontScale="92500"/>
          </a:bodyPr>
          <a:lstStyle/>
          <a:p>
            <a:pPr eaLnBrk="1" hangingPunct="1">
              <a:lnSpc>
                <a:spcPct val="90000"/>
              </a:lnSpc>
              <a:defRPr/>
            </a:pPr>
            <a:endParaRPr lang="uk-UA" sz="2400" dirty="0" smtClean="0"/>
          </a:p>
          <a:p>
            <a:pPr eaLnBrk="1" hangingPunct="1">
              <a:lnSpc>
                <a:spcPct val="90000"/>
              </a:lnSpc>
              <a:buFont typeface="Wingdings" pitchFamily="2" charset="2"/>
              <a:buNone/>
              <a:defRPr/>
            </a:pPr>
            <a:r>
              <a:rPr lang="uk-UA" sz="2400" dirty="0" smtClean="0"/>
              <a:t>Мажоритарна виборча система призводить рано чи пізно до формування двопартійної політичної системи або системи домінуючої партії, а пропорційна виборча система викликає фрагментацію політичної системи.</a:t>
            </a:r>
          </a:p>
          <a:p>
            <a:pPr eaLnBrk="1" hangingPunct="1">
              <a:lnSpc>
                <a:spcPct val="90000"/>
              </a:lnSpc>
              <a:buFont typeface="Wingdings" pitchFamily="2" charset="2"/>
              <a:buNone/>
              <a:defRPr/>
            </a:pPr>
            <a:r>
              <a:rPr lang="uk-UA" sz="2400" dirty="0" smtClean="0"/>
              <a:t>Пропорційна виборча система – вважають (Польща, Словаччина), що така виборча система сприяє становленню політичних систем та структуризації політичних партій, які є досить слабкими у порівняні із країнами Заходу. Це має значення для побудови парламентських фракцій, здатних ефективно здійснювати політичний курс у стінах парламенту і забезпечити необхідну підтримку політиці уряду. </a:t>
            </a:r>
          </a:p>
        </p:txBody>
      </p:sp>
      <p:sp>
        <p:nvSpPr>
          <p:cNvPr id="30724" name="Дата 3"/>
          <p:cNvSpPr>
            <a:spLocks noGrp="1"/>
          </p:cNvSpPr>
          <p:nvPr>
            <p:ph type="dt" sz="quarter" idx="10"/>
          </p:nvPr>
        </p:nvSpPr>
        <p:spPr>
          <a:noFill/>
        </p:spPr>
        <p:txBody>
          <a:bodyPr/>
          <a:lstStyle/>
          <a:p>
            <a:fld id="{C6F380BD-173F-4B6D-A59D-BB5E38784DEF}" type="datetime1">
              <a:rPr lang="uk-UA" smtClean="0"/>
              <a:t>13.11.2016</a:t>
            </a:fld>
            <a:endParaRPr lang="ru-RU" smtClean="0"/>
          </a:p>
        </p:txBody>
      </p:sp>
      <p:sp>
        <p:nvSpPr>
          <p:cNvPr id="30725" name="Номер слайда 4"/>
          <p:cNvSpPr>
            <a:spLocks noGrp="1"/>
          </p:cNvSpPr>
          <p:nvPr>
            <p:ph type="sldNum" sz="quarter" idx="12"/>
          </p:nvPr>
        </p:nvSpPr>
        <p:spPr>
          <a:noFill/>
        </p:spPr>
        <p:txBody>
          <a:bodyPr/>
          <a:lstStyle/>
          <a:p>
            <a:fld id="{59AA10B0-1D4D-4130-A991-03473944C8EB}" type="slidenum">
              <a:rPr lang="ru-RU" smtClean="0"/>
              <a:pPr/>
              <a:t>29</a:t>
            </a:fld>
            <a:endParaRPr lang="ru-RU" smtClean="0"/>
          </a:p>
        </p:txBody>
      </p:sp>
      <p:sp>
        <p:nvSpPr>
          <p:cNvPr id="30726" name="Нижний колонтитул 5"/>
          <p:cNvSpPr>
            <a:spLocks noGrp="1"/>
          </p:cNvSpPr>
          <p:nvPr>
            <p:ph type="ftr" sz="quarter" idx="11"/>
          </p:nvPr>
        </p:nvSpPr>
        <p:spPr>
          <a:noFill/>
        </p:spPr>
        <p:txBody>
          <a:bodyPr/>
          <a:lstStyle/>
          <a:p>
            <a:r>
              <a:rPr lang="ru-RU" smtClean="0"/>
              <a:t>(с) М. Савчин    Політичні системи і конституціоналізм</a:t>
            </a:r>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49154"/>
                                        </p:tgtEl>
                                        <p:attrNameLst>
                                          <p:attrName>style.visibility</p:attrName>
                                        </p:attrNameLst>
                                      </p:cBhvr>
                                      <p:to>
                                        <p:strVal val="visible"/>
                                      </p:to>
                                    </p:set>
                                    <p:animEffect transition="in" filter="fade">
                                      <p:cBhvr>
                                        <p:cTn id="7" dur="1000">
                                          <p:stCondLst>
                                            <p:cond delay="0"/>
                                          </p:stCondLst>
                                        </p:cTn>
                                        <p:tgtEl>
                                          <p:spTgt spid="491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fade">
                                      <p:cBhvr>
                                        <p:cTn id="12" dur="500">
                                          <p:stCondLst>
                                            <p:cond delay="0"/>
                                          </p:stCondLst>
                                        </p:cTn>
                                        <p:tgtEl>
                                          <p:spTgt spid="491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fade">
                                      <p:cBhvr>
                                        <p:cTn id="17" dur="500">
                                          <p:stCondLst>
                                            <p:cond delay="0"/>
                                          </p:stCondLst>
                                        </p:cTn>
                                        <p:tgtEl>
                                          <p:spTgt spid="491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Література</a:t>
            </a:r>
            <a:endParaRPr lang="ru-RU" dirty="0"/>
          </a:p>
        </p:txBody>
      </p:sp>
      <p:sp>
        <p:nvSpPr>
          <p:cNvPr id="3" name="Содержимое 2"/>
          <p:cNvSpPr>
            <a:spLocks noGrp="1"/>
          </p:cNvSpPr>
          <p:nvPr>
            <p:ph idx="1"/>
          </p:nvPr>
        </p:nvSpPr>
        <p:spPr/>
        <p:txBody>
          <a:bodyPr>
            <a:normAutofit fontScale="77500" lnSpcReduction="20000"/>
          </a:bodyPr>
          <a:lstStyle/>
          <a:p>
            <a:r>
              <a:rPr lang="uk-UA" dirty="0" err="1" smtClean="0"/>
              <a:t>Loewenstein</a:t>
            </a:r>
            <a:r>
              <a:rPr lang="uk-UA" dirty="0" smtClean="0"/>
              <a:t> </a:t>
            </a:r>
            <a:r>
              <a:rPr lang="en-US" dirty="0" smtClean="0"/>
              <a:t>K. </a:t>
            </a:r>
            <a:r>
              <a:rPr lang="uk-UA" dirty="0" smtClean="0"/>
              <a:t>(1937). </a:t>
            </a:r>
            <a:r>
              <a:rPr lang="uk-UA" dirty="0" err="1" smtClean="0"/>
              <a:t>Militant</a:t>
            </a:r>
            <a:r>
              <a:rPr lang="uk-UA" dirty="0" smtClean="0"/>
              <a:t> </a:t>
            </a:r>
            <a:r>
              <a:rPr lang="uk-UA" dirty="0" err="1" smtClean="0"/>
              <a:t>Democracy</a:t>
            </a:r>
            <a:r>
              <a:rPr lang="uk-UA" dirty="0" smtClean="0"/>
              <a:t> </a:t>
            </a:r>
            <a:r>
              <a:rPr lang="uk-UA" dirty="0" err="1" smtClean="0"/>
              <a:t>and</a:t>
            </a:r>
            <a:r>
              <a:rPr lang="uk-UA" dirty="0" smtClean="0"/>
              <a:t> </a:t>
            </a:r>
            <a:r>
              <a:rPr lang="uk-UA" dirty="0" err="1" smtClean="0"/>
              <a:t>Fundamental</a:t>
            </a:r>
            <a:r>
              <a:rPr lang="uk-UA" dirty="0" smtClean="0"/>
              <a:t> </a:t>
            </a:r>
            <a:r>
              <a:rPr lang="uk-UA" dirty="0" err="1" smtClean="0"/>
              <a:t>Rights</a:t>
            </a:r>
            <a:r>
              <a:rPr lang="uk-UA" dirty="0" smtClean="0"/>
              <a:t>, 31 </a:t>
            </a:r>
            <a:r>
              <a:rPr lang="uk-UA" dirty="0" err="1" smtClean="0"/>
              <a:t>American</a:t>
            </a:r>
            <a:r>
              <a:rPr lang="uk-UA" dirty="0" smtClean="0"/>
              <a:t> </a:t>
            </a:r>
            <a:r>
              <a:rPr lang="uk-UA" dirty="0" err="1" smtClean="0"/>
              <a:t>Political</a:t>
            </a:r>
            <a:r>
              <a:rPr lang="uk-UA" dirty="0" smtClean="0"/>
              <a:t> </a:t>
            </a:r>
            <a:r>
              <a:rPr lang="uk-UA" dirty="0" err="1" smtClean="0"/>
              <a:t>Science</a:t>
            </a:r>
            <a:r>
              <a:rPr lang="uk-UA" dirty="0" smtClean="0"/>
              <a:t> </a:t>
            </a:r>
            <a:r>
              <a:rPr lang="uk-UA" dirty="0" err="1" smtClean="0"/>
              <a:t>Revue</a:t>
            </a:r>
            <a:r>
              <a:rPr lang="uk-UA" dirty="0" smtClean="0"/>
              <a:t> 417-618.</a:t>
            </a:r>
            <a:endParaRPr lang="ru-RU" dirty="0" smtClean="0"/>
          </a:p>
          <a:p>
            <a:pPr lvl="0"/>
            <a:r>
              <a:rPr lang="uk-UA" dirty="0" err="1" smtClean="0"/>
              <a:t>Sajo</a:t>
            </a:r>
            <a:r>
              <a:rPr lang="uk-UA" dirty="0" smtClean="0"/>
              <a:t> </a:t>
            </a:r>
            <a:r>
              <a:rPr lang="uk-UA" dirty="0" smtClean="0"/>
              <a:t>A</a:t>
            </a:r>
            <a:r>
              <a:rPr lang="en-US" dirty="0" smtClean="0"/>
              <a:t>.</a:t>
            </a:r>
            <a:r>
              <a:rPr lang="uk-UA" dirty="0" smtClean="0"/>
              <a:t> (</a:t>
            </a:r>
            <a:r>
              <a:rPr lang="uk-UA" dirty="0" err="1" smtClean="0"/>
              <a:t>ed</a:t>
            </a:r>
            <a:r>
              <a:rPr lang="uk-UA" dirty="0" smtClean="0"/>
              <a:t>.). </a:t>
            </a:r>
            <a:r>
              <a:rPr lang="uk-UA" dirty="0" smtClean="0"/>
              <a:t>(</a:t>
            </a:r>
            <a:r>
              <a:rPr lang="uk-UA" dirty="0" smtClean="0"/>
              <a:t>2004</a:t>
            </a:r>
            <a:r>
              <a:rPr lang="uk-UA" dirty="0" smtClean="0"/>
              <a:t>). </a:t>
            </a:r>
            <a:r>
              <a:rPr lang="uk-UA" dirty="0" err="1" smtClean="0"/>
              <a:t>Militant</a:t>
            </a:r>
            <a:r>
              <a:rPr lang="uk-UA" dirty="0" smtClean="0"/>
              <a:t> </a:t>
            </a:r>
            <a:r>
              <a:rPr lang="uk-UA" dirty="0" err="1" smtClean="0"/>
              <a:t>Democracy</a:t>
            </a:r>
            <a:r>
              <a:rPr lang="uk-UA" dirty="0" smtClean="0"/>
              <a:t> </a:t>
            </a:r>
            <a:r>
              <a:rPr lang="uk-UA" dirty="0" err="1" smtClean="0"/>
              <a:t>Utrecht</a:t>
            </a:r>
            <a:r>
              <a:rPr lang="uk-UA" dirty="0" smtClean="0"/>
              <a:t> : </a:t>
            </a:r>
            <a:r>
              <a:rPr lang="uk-UA" dirty="0" err="1" smtClean="0"/>
              <a:t>Eleven</a:t>
            </a:r>
            <a:r>
              <a:rPr lang="uk-UA" dirty="0" smtClean="0"/>
              <a:t> </a:t>
            </a:r>
            <a:r>
              <a:rPr lang="uk-UA" dirty="0" err="1" smtClean="0"/>
              <a:t>International</a:t>
            </a:r>
            <a:r>
              <a:rPr lang="uk-UA" dirty="0" smtClean="0"/>
              <a:t>.</a:t>
            </a:r>
          </a:p>
          <a:p>
            <a:pPr lvl="0"/>
            <a:r>
              <a:rPr lang="uk-UA" dirty="0" err="1" smtClean="0"/>
              <a:t>Бітем</a:t>
            </a:r>
            <a:r>
              <a:rPr lang="uk-UA" dirty="0" smtClean="0"/>
              <a:t> Д. (ред.) (2005), Визначення і вимірювання демократії, Львів, Літопис</a:t>
            </a:r>
            <a:r>
              <a:rPr lang="uk-UA" dirty="0" smtClean="0"/>
              <a:t>.</a:t>
            </a:r>
          </a:p>
          <a:p>
            <a:pPr lvl="0"/>
            <a:r>
              <a:rPr lang="uk-UA" dirty="0" err="1" smtClean="0"/>
              <a:t>Дюверже</a:t>
            </a:r>
            <a:r>
              <a:rPr lang="uk-UA" dirty="0" smtClean="0"/>
              <a:t> М. (2002). </a:t>
            </a:r>
            <a:r>
              <a:rPr lang="uk-UA" dirty="0" err="1" smtClean="0"/>
              <a:t>Политические</a:t>
            </a:r>
            <a:r>
              <a:rPr lang="uk-UA" dirty="0" smtClean="0"/>
              <a:t> </a:t>
            </a:r>
            <a:r>
              <a:rPr lang="uk-UA" dirty="0" err="1" smtClean="0"/>
              <a:t>партии</a:t>
            </a:r>
            <a:r>
              <a:rPr lang="uk-UA" dirty="0" smtClean="0"/>
              <a:t>. Москва: </a:t>
            </a:r>
            <a:r>
              <a:rPr lang="uk-UA" dirty="0" err="1" smtClean="0"/>
              <a:t>Академический</a:t>
            </a:r>
            <a:r>
              <a:rPr lang="uk-UA" dirty="0" smtClean="0"/>
              <a:t> проект.</a:t>
            </a:r>
            <a:endParaRPr lang="ru-RU" dirty="0" smtClean="0"/>
          </a:p>
          <a:p>
            <a:r>
              <a:rPr lang="ru-RU" dirty="0" err="1" smtClean="0"/>
              <a:t>Речицкий</a:t>
            </a:r>
            <a:r>
              <a:rPr lang="uk-UA" dirty="0" smtClean="0"/>
              <a:t> </a:t>
            </a:r>
            <a:r>
              <a:rPr lang="uk-UA" dirty="0" smtClean="0"/>
              <a:t>В.</a:t>
            </a:r>
            <a:r>
              <a:rPr lang="ru-RU" dirty="0" smtClean="0"/>
              <a:t> (2010), Политический предмет конституции, </a:t>
            </a:r>
            <a:r>
              <a:rPr lang="uk-UA" dirty="0" smtClean="0"/>
              <a:t>Київ, Дух і Літера</a:t>
            </a:r>
            <a:r>
              <a:rPr lang="ru-RU" dirty="0" smtClean="0"/>
              <a:t>,</a:t>
            </a:r>
          </a:p>
          <a:p>
            <a:r>
              <a:rPr lang="uk-UA" dirty="0" err="1" smtClean="0"/>
              <a:t>Сарторі</a:t>
            </a:r>
            <a:r>
              <a:rPr lang="uk-UA" dirty="0" smtClean="0"/>
              <a:t> Дж. (2001), Порівняльна конституційна інженерія. Дослідження структур, мотивів і результатів, Київ : </a:t>
            </a:r>
            <a:r>
              <a:rPr lang="uk-UA" dirty="0" err="1" smtClean="0"/>
              <a:t>АртЕк</a:t>
            </a:r>
            <a:r>
              <a:rPr lang="uk-UA" dirty="0" smtClean="0"/>
              <a:t>.</a:t>
            </a:r>
            <a:endParaRPr lang="ru-RU" dirty="0" smtClean="0"/>
          </a:p>
          <a:p>
            <a:pPr lvl="0"/>
            <a:endParaRPr lang="ru-RU" dirty="0" smtClean="0"/>
          </a:p>
          <a:p>
            <a:endParaRPr lang="ru-RU" dirty="0"/>
          </a:p>
        </p:txBody>
      </p:sp>
      <p:sp>
        <p:nvSpPr>
          <p:cNvPr id="4" name="Дата 3"/>
          <p:cNvSpPr>
            <a:spLocks noGrp="1"/>
          </p:cNvSpPr>
          <p:nvPr>
            <p:ph type="dt" sz="half" idx="10"/>
          </p:nvPr>
        </p:nvSpPr>
        <p:spPr/>
        <p:txBody>
          <a:bodyPr/>
          <a:lstStyle/>
          <a:p>
            <a:fld id="{0C4A16E1-6238-4548-B14C-94EBE1A39B62}" type="datetime1">
              <a:rPr lang="uk-UA" smtClean="0"/>
              <a:t>13.11.2016</a:t>
            </a:fld>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3</a:t>
            </a:fld>
            <a:endParaRPr lang="ru-RU"/>
          </a:p>
        </p:txBody>
      </p:sp>
      <p:sp>
        <p:nvSpPr>
          <p:cNvPr id="6" name="Нижний колонтитул 5"/>
          <p:cNvSpPr>
            <a:spLocks noGrp="1"/>
          </p:cNvSpPr>
          <p:nvPr>
            <p:ph type="ftr" sz="quarter" idx="11"/>
          </p:nvPr>
        </p:nvSpPr>
        <p:spPr/>
        <p:txBody>
          <a:bodyPr/>
          <a:lstStyle/>
          <a:p>
            <a:r>
              <a:rPr lang="ru-RU" smtClean="0"/>
              <a:t>(с) М. Савчин    Політичні системи і конституціоналізм</a:t>
            </a:r>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uk-UA" sz="3800" dirty="0" smtClean="0"/>
              <a:t>4.2. </a:t>
            </a:r>
            <a:r>
              <a:rPr lang="uk-UA" sz="3800" dirty="0" smtClean="0"/>
              <a:t>Виборчі системи: спроба конституційної інженерії</a:t>
            </a:r>
            <a:endParaRPr lang="ru-RU" sz="3800" dirty="0" smtClean="0"/>
          </a:p>
        </p:txBody>
      </p:sp>
      <p:sp>
        <p:nvSpPr>
          <p:cNvPr id="50179" name="Rectangle 3"/>
          <p:cNvSpPr>
            <a:spLocks noGrp="1" noChangeArrowheads="1"/>
          </p:cNvSpPr>
          <p:nvPr>
            <p:ph type="body" idx="1"/>
          </p:nvPr>
        </p:nvSpPr>
        <p:spPr/>
        <p:txBody>
          <a:bodyPr>
            <a:normAutofit lnSpcReduction="10000"/>
          </a:bodyPr>
          <a:lstStyle/>
          <a:p>
            <a:pPr eaLnBrk="1" hangingPunct="1">
              <a:lnSpc>
                <a:spcPct val="90000"/>
              </a:lnSpc>
              <a:defRPr/>
            </a:pPr>
            <a:endParaRPr lang="uk-UA" sz="2400" dirty="0" smtClean="0"/>
          </a:p>
          <a:p>
            <a:pPr eaLnBrk="1" hangingPunct="1">
              <a:lnSpc>
                <a:spcPct val="90000"/>
              </a:lnSpc>
              <a:buFont typeface="Wingdings" pitchFamily="2" charset="2"/>
              <a:buNone/>
              <a:defRPr/>
            </a:pPr>
            <a:r>
              <a:rPr lang="uk-UA" sz="2400" dirty="0" smtClean="0"/>
              <a:t>Змішана система є оптимальною, оскільки дозволяє поєднати переваги мажоритарної і пропорційної виборчої систем. При цьому спостерігається їх поєднання із висуненням списків кандидатів у парламент за регіональними списками, за допомогою чого забезпечується посилення впливу регіональних еліт та їх представництва у національному парламенті (Німеччина, Угорщина). </a:t>
            </a:r>
          </a:p>
          <a:p>
            <a:pPr eaLnBrk="1" hangingPunct="1">
              <a:lnSpc>
                <a:spcPct val="90000"/>
              </a:lnSpc>
              <a:buFont typeface="Wingdings" pitchFamily="2" charset="2"/>
              <a:buNone/>
              <a:defRPr/>
            </a:pPr>
            <a:r>
              <a:rPr lang="uk-UA" sz="2400" dirty="0" smtClean="0"/>
              <a:t>Мінливість виборчих систем, що зумовлено політичним протистоянням і намаганням політичних сил зберегти свій вплив та владні важелі у власних руках. </a:t>
            </a:r>
            <a:endParaRPr lang="ru-RU" sz="2400" dirty="0" smtClean="0"/>
          </a:p>
        </p:txBody>
      </p:sp>
      <p:sp>
        <p:nvSpPr>
          <p:cNvPr id="31748" name="Дата 3"/>
          <p:cNvSpPr>
            <a:spLocks noGrp="1"/>
          </p:cNvSpPr>
          <p:nvPr>
            <p:ph type="dt" sz="quarter" idx="10"/>
          </p:nvPr>
        </p:nvSpPr>
        <p:spPr>
          <a:noFill/>
        </p:spPr>
        <p:txBody>
          <a:bodyPr/>
          <a:lstStyle/>
          <a:p>
            <a:fld id="{BCCFE794-3048-477B-A69B-0F75DCA3A5D0}" type="datetime1">
              <a:rPr lang="uk-UA" smtClean="0"/>
              <a:t>13.11.2016</a:t>
            </a:fld>
            <a:endParaRPr lang="ru-RU" smtClean="0"/>
          </a:p>
        </p:txBody>
      </p:sp>
      <p:sp>
        <p:nvSpPr>
          <p:cNvPr id="31749" name="Номер слайда 4"/>
          <p:cNvSpPr>
            <a:spLocks noGrp="1"/>
          </p:cNvSpPr>
          <p:nvPr>
            <p:ph type="sldNum" sz="quarter" idx="12"/>
          </p:nvPr>
        </p:nvSpPr>
        <p:spPr>
          <a:noFill/>
        </p:spPr>
        <p:txBody>
          <a:bodyPr/>
          <a:lstStyle/>
          <a:p>
            <a:fld id="{2625D3C0-0BD9-4EC1-BB93-6CE23998927E}" type="slidenum">
              <a:rPr lang="ru-RU" smtClean="0"/>
              <a:pPr/>
              <a:t>30</a:t>
            </a:fld>
            <a:endParaRPr lang="ru-RU" smtClean="0"/>
          </a:p>
        </p:txBody>
      </p:sp>
      <p:sp>
        <p:nvSpPr>
          <p:cNvPr id="31750" name="Нижний колонтитул 5"/>
          <p:cNvSpPr>
            <a:spLocks noGrp="1"/>
          </p:cNvSpPr>
          <p:nvPr>
            <p:ph type="ftr" sz="quarter" idx="11"/>
          </p:nvPr>
        </p:nvSpPr>
        <p:spPr>
          <a:noFill/>
        </p:spPr>
        <p:txBody>
          <a:bodyPr/>
          <a:lstStyle/>
          <a:p>
            <a:r>
              <a:rPr lang="ru-RU" smtClean="0"/>
              <a:t>(с) М. Савчин    Політичні системи і конституціоналізм</a:t>
            </a:r>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50178"/>
                                        </p:tgtEl>
                                        <p:attrNameLst>
                                          <p:attrName>style.visibility</p:attrName>
                                        </p:attrNameLst>
                                      </p:cBhvr>
                                      <p:to>
                                        <p:strVal val="visible"/>
                                      </p:to>
                                    </p:set>
                                    <p:animEffect transition="in" filter="fade">
                                      <p:cBhvr>
                                        <p:cTn id="7" dur="1000">
                                          <p:stCondLst>
                                            <p:cond delay="0"/>
                                          </p:stCondLst>
                                        </p:cTn>
                                        <p:tgtEl>
                                          <p:spTgt spid="501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fade">
                                      <p:cBhvr>
                                        <p:cTn id="12" dur="500">
                                          <p:stCondLst>
                                            <p:cond delay="0"/>
                                          </p:stCondLst>
                                        </p:cTn>
                                        <p:tgtEl>
                                          <p:spTgt spid="501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fade">
                                      <p:cBhvr>
                                        <p:cTn id="17" dur="500">
                                          <p:stCondLst>
                                            <p:cond delay="0"/>
                                          </p:stCondLst>
                                        </p:cTn>
                                        <p:tgtEl>
                                          <p:spTgt spid="50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uk-UA" sz="3200" b="1" dirty="0" smtClean="0"/>
              <a:t>4.3. </a:t>
            </a:r>
            <a:r>
              <a:rPr lang="uk-UA" sz="3200" b="1" dirty="0" smtClean="0"/>
              <a:t>Мажоритарна виборча система</a:t>
            </a:r>
            <a:r>
              <a:rPr lang="ru-RU" sz="3200" dirty="0" smtClean="0"/>
              <a:t> </a:t>
            </a:r>
          </a:p>
        </p:txBody>
      </p:sp>
      <p:sp>
        <p:nvSpPr>
          <p:cNvPr id="51203" name="Rectangle 3"/>
          <p:cNvSpPr>
            <a:spLocks noGrp="1" noChangeArrowheads="1"/>
          </p:cNvSpPr>
          <p:nvPr>
            <p:ph type="body" idx="1"/>
          </p:nvPr>
        </p:nvSpPr>
        <p:spPr/>
        <p:txBody>
          <a:bodyPr/>
          <a:lstStyle/>
          <a:p>
            <a:pPr eaLnBrk="1" hangingPunct="1"/>
            <a:endParaRPr lang="uk-UA" smtClean="0"/>
          </a:p>
          <a:p>
            <a:pPr eaLnBrk="1" hangingPunct="1">
              <a:buFont typeface="Wingdings" pitchFamily="2" charset="2"/>
              <a:buNone/>
            </a:pPr>
            <a:r>
              <a:rPr lang="uk-UA" smtClean="0"/>
              <a:t>А) система відносної більшості;</a:t>
            </a:r>
          </a:p>
          <a:p>
            <a:pPr eaLnBrk="1" hangingPunct="1">
              <a:buFont typeface="Wingdings" pitchFamily="2" charset="2"/>
              <a:buNone/>
            </a:pPr>
            <a:r>
              <a:rPr lang="uk-UA" smtClean="0"/>
              <a:t>Б) система абсолютної більшості;</a:t>
            </a:r>
          </a:p>
          <a:p>
            <a:pPr eaLnBrk="1" hangingPunct="1">
              <a:buFont typeface="Wingdings" pitchFamily="2" charset="2"/>
              <a:buNone/>
            </a:pPr>
            <a:r>
              <a:rPr lang="uk-UA" smtClean="0"/>
              <a:t>В) система кваліфікованої більшості</a:t>
            </a:r>
            <a:endParaRPr lang="ru-RU" smtClean="0"/>
          </a:p>
        </p:txBody>
      </p:sp>
      <p:sp>
        <p:nvSpPr>
          <p:cNvPr id="32772" name="Дата 3"/>
          <p:cNvSpPr>
            <a:spLocks noGrp="1"/>
          </p:cNvSpPr>
          <p:nvPr>
            <p:ph type="dt" sz="quarter" idx="10"/>
          </p:nvPr>
        </p:nvSpPr>
        <p:spPr>
          <a:noFill/>
        </p:spPr>
        <p:txBody>
          <a:bodyPr/>
          <a:lstStyle/>
          <a:p>
            <a:fld id="{01976C02-3759-48B6-9AED-DBFEE9349783}" type="datetime1">
              <a:rPr lang="uk-UA" smtClean="0"/>
              <a:t>13.11.2016</a:t>
            </a:fld>
            <a:endParaRPr lang="ru-RU" smtClean="0"/>
          </a:p>
        </p:txBody>
      </p:sp>
      <p:sp>
        <p:nvSpPr>
          <p:cNvPr id="32773" name="Номер слайда 4"/>
          <p:cNvSpPr>
            <a:spLocks noGrp="1"/>
          </p:cNvSpPr>
          <p:nvPr>
            <p:ph type="sldNum" sz="quarter" idx="12"/>
          </p:nvPr>
        </p:nvSpPr>
        <p:spPr>
          <a:noFill/>
        </p:spPr>
        <p:txBody>
          <a:bodyPr/>
          <a:lstStyle/>
          <a:p>
            <a:fld id="{515010E6-02BD-4856-825F-B3C03E31C99E}" type="slidenum">
              <a:rPr lang="ru-RU" smtClean="0"/>
              <a:pPr/>
              <a:t>31</a:t>
            </a:fld>
            <a:endParaRPr lang="ru-RU" smtClean="0"/>
          </a:p>
        </p:txBody>
      </p:sp>
      <p:sp>
        <p:nvSpPr>
          <p:cNvPr id="32774" name="Нижний колонтитул 5"/>
          <p:cNvSpPr>
            <a:spLocks noGrp="1"/>
          </p:cNvSpPr>
          <p:nvPr>
            <p:ph type="ftr" sz="quarter" idx="11"/>
          </p:nvPr>
        </p:nvSpPr>
        <p:spPr>
          <a:noFill/>
        </p:spPr>
        <p:txBody>
          <a:bodyPr/>
          <a:lstStyle/>
          <a:p>
            <a:r>
              <a:rPr lang="ru-RU" smtClean="0"/>
              <a:t>(с) М. Савчин    Політичні системи і конституціоналізм</a:t>
            </a:r>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51202"/>
                                        </p:tgtEl>
                                        <p:attrNameLst>
                                          <p:attrName>style.visibility</p:attrName>
                                        </p:attrNameLst>
                                      </p:cBhvr>
                                      <p:to>
                                        <p:strVal val="visible"/>
                                      </p:to>
                                    </p:set>
                                    <p:animEffect transition="in" filter="fade">
                                      <p:cBhvr>
                                        <p:cTn id="7" dur="1000">
                                          <p:stCondLst>
                                            <p:cond delay="0"/>
                                          </p:stCondLst>
                                        </p:cTn>
                                        <p:tgtEl>
                                          <p:spTgt spid="512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fade">
                                      <p:cBhvr>
                                        <p:cTn id="12" dur="500">
                                          <p:stCondLst>
                                            <p:cond delay="0"/>
                                          </p:stCondLst>
                                        </p:cTn>
                                        <p:tgtEl>
                                          <p:spTgt spid="512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51203">
                                            <p:txEl>
                                              <p:pRg st="2" end="2"/>
                                            </p:txEl>
                                          </p:spTgt>
                                        </p:tgtEl>
                                        <p:attrNameLst>
                                          <p:attrName>style.visibility</p:attrName>
                                        </p:attrNameLst>
                                      </p:cBhvr>
                                      <p:to>
                                        <p:strVal val="visible"/>
                                      </p:to>
                                    </p:set>
                                    <p:animEffect transition="in" filter="fade">
                                      <p:cBhvr>
                                        <p:cTn id="17" dur="500">
                                          <p:stCondLst>
                                            <p:cond delay="0"/>
                                          </p:stCondLst>
                                        </p:cTn>
                                        <p:tgtEl>
                                          <p:spTgt spid="512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51203">
                                            <p:txEl>
                                              <p:pRg st="3" end="3"/>
                                            </p:txEl>
                                          </p:spTgt>
                                        </p:tgtEl>
                                        <p:attrNameLst>
                                          <p:attrName>style.visibility</p:attrName>
                                        </p:attrNameLst>
                                      </p:cBhvr>
                                      <p:to>
                                        <p:strVal val="visible"/>
                                      </p:to>
                                    </p:set>
                                    <p:animEffect transition="in" filter="fade">
                                      <p:cBhvr>
                                        <p:cTn id="22" dur="500">
                                          <p:stCondLst>
                                            <p:cond delay="0"/>
                                          </p:stCondLst>
                                        </p:cTn>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uk-UA" sz="3200" b="1" dirty="0" smtClean="0"/>
              <a:t>4.4. </a:t>
            </a:r>
            <a:r>
              <a:rPr lang="uk-UA" sz="3200" b="1" dirty="0" smtClean="0"/>
              <a:t>Пропорційна виборча система</a:t>
            </a:r>
            <a:r>
              <a:rPr lang="ru-RU" sz="3200" dirty="0" smtClean="0"/>
              <a:t> </a:t>
            </a:r>
          </a:p>
        </p:txBody>
      </p:sp>
      <p:sp>
        <p:nvSpPr>
          <p:cNvPr id="52227" name="Rectangle 3"/>
          <p:cNvSpPr>
            <a:spLocks noGrp="1" noChangeArrowheads="1"/>
          </p:cNvSpPr>
          <p:nvPr>
            <p:ph type="body" idx="1"/>
          </p:nvPr>
        </p:nvSpPr>
        <p:spPr/>
        <p:txBody>
          <a:bodyPr/>
          <a:lstStyle/>
          <a:p>
            <a:pPr eaLnBrk="1" hangingPunct="1">
              <a:buFont typeface="Wingdings" pitchFamily="2" charset="2"/>
              <a:buNone/>
            </a:pPr>
            <a:r>
              <a:rPr lang="uk-UA" i="1" smtClean="0"/>
              <a:t>Метод виборчої квоти</a:t>
            </a:r>
            <a:r>
              <a:rPr lang="uk-UA" smtClean="0"/>
              <a:t> – метод природної квоти Т. Гера (</a:t>
            </a:r>
            <a:r>
              <a:rPr lang="en-US" smtClean="0"/>
              <a:t>Th</a:t>
            </a:r>
            <a:r>
              <a:rPr lang="ru-RU" smtClean="0"/>
              <a:t>. </a:t>
            </a:r>
            <a:r>
              <a:rPr lang="en-US" smtClean="0"/>
              <a:t>Hare</a:t>
            </a:r>
            <a:r>
              <a:rPr lang="uk-UA" smtClean="0"/>
              <a:t>) </a:t>
            </a:r>
          </a:p>
          <a:p>
            <a:pPr eaLnBrk="1" hangingPunct="1"/>
            <a:endParaRPr lang="ru-RU" smtClean="0"/>
          </a:p>
        </p:txBody>
      </p:sp>
      <p:graphicFrame>
        <p:nvGraphicFramePr>
          <p:cNvPr id="52282" name="Group 58"/>
          <p:cNvGraphicFramePr>
            <a:graphicFrameLocks noGrp="1"/>
          </p:cNvGraphicFramePr>
          <p:nvPr/>
        </p:nvGraphicFramePr>
        <p:xfrm>
          <a:off x="1116013" y="2781300"/>
          <a:ext cx="7200900" cy="2879727"/>
        </p:xfrm>
        <a:graphic>
          <a:graphicData uri="http://schemas.openxmlformats.org/drawingml/2006/table">
            <a:tbl>
              <a:tblPr/>
              <a:tblGrid>
                <a:gridCol w="1943100"/>
                <a:gridCol w="1008062"/>
                <a:gridCol w="1081088"/>
                <a:gridCol w="1079500"/>
                <a:gridCol w="1081087"/>
                <a:gridCol w="1008063"/>
              </a:tblGrid>
              <a:tr h="5762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Партії</a:t>
                      </a:r>
                      <a:endParaRPr kumimoji="0" lang="ru-RU"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а</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б</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в</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г</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д</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Голоси виборців</a:t>
                      </a:r>
                      <a:endParaRPr kumimoji="0" lang="ru-RU"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19000</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72000</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94000</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44000</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27000</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Повні квоти</a:t>
                      </a:r>
                      <a:endParaRPr kumimoji="0" lang="ru-RU"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0</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2</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3</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1</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1</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Остачі </a:t>
                      </a:r>
                      <a:endParaRPr kumimoji="0" lang="ru-RU"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19000</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22000</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19000</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19000</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2000</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Мандати</a:t>
                      </a:r>
                      <a:endParaRPr kumimoji="0" lang="ru-RU"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0</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3</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4</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2</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uk-UA" sz="1800" b="0" i="0" u="none" strike="noStrike" cap="none" normalizeH="0" baseline="0" smtClean="0">
                          <a:ln>
                            <a:noFill/>
                          </a:ln>
                          <a:solidFill>
                            <a:schemeClr val="tx1"/>
                          </a:solidFill>
                          <a:effectLst/>
                          <a:latin typeface="Arial" charset="0"/>
                        </a:rPr>
                        <a:t>1</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840" name="Дата 4"/>
          <p:cNvSpPr>
            <a:spLocks noGrp="1"/>
          </p:cNvSpPr>
          <p:nvPr>
            <p:ph type="dt" sz="quarter" idx="10"/>
          </p:nvPr>
        </p:nvSpPr>
        <p:spPr>
          <a:noFill/>
        </p:spPr>
        <p:txBody>
          <a:bodyPr/>
          <a:lstStyle/>
          <a:p>
            <a:fld id="{DE38369B-2F0F-4A0D-9C60-65A5A064DE0C}" type="datetime1">
              <a:rPr lang="uk-UA" smtClean="0"/>
              <a:t>13.11.2016</a:t>
            </a:fld>
            <a:endParaRPr lang="ru-RU" smtClean="0"/>
          </a:p>
        </p:txBody>
      </p:sp>
      <p:sp>
        <p:nvSpPr>
          <p:cNvPr id="33841" name="Номер слайда 5"/>
          <p:cNvSpPr>
            <a:spLocks noGrp="1"/>
          </p:cNvSpPr>
          <p:nvPr>
            <p:ph type="sldNum" sz="quarter" idx="12"/>
          </p:nvPr>
        </p:nvSpPr>
        <p:spPr>
          <a:noFill/>
        </p:spPr>
        <p:txBody>
          <a:bodyPr/>
          <a:lstStyle/>
          <a:p>
            <a:fld id="{264DBE4A-ECB1-461B-A930-253D593772F1}" type="slidenum">
              <a:rPr lang="ru-RU" smtClean="0"/>
              <a:pPr/>
              <a:t>32</a:t>
            </a:fld>
            <a:endParaRPr lang="ru-RU" smtClean="0"/>
          </a:p>
        </p:txBody>
      </p:sp>
      <p:sp>
        <p:nvSpPr>
          <p:cNvPr id="33842" name="Нижний колонтитул 6"/>
          <p:cNvSpPr>
            <a:spLocks noGrp="1"/>
          </p:cNvSpPr>
          <p:nvPr>
            <p:ph type="ftr" sz="quarter" idx="11"/>
          </p:nvPr>
        </p:nvSpPr>
        <p:spPr>
          <a:noFill/>
        </p:spPr>
        <p:txBody>
          <a:bodyPr/>
          <a:lstStyle/>
          <a:p>
            <a:r>
              <a:rPr lang="ru-RU" smtClean="0"/>
              <a:t>(с) М. Савчин    Політичні системи і конституціоналізм</a:t>
            </a:r>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uk-UA" sz="3200" b="1" dirty="0" smtClean="0"/>
              <a:t>4.5. </a:t>
            </a:r>
            <a:r>
              <a:rPr lang="uk-UA" sz="3200" b="1" dirty="0" smtClean="0"/>
              <a:t>Змішана виборча система</a:t>
            </a:r>
            <a:endParaRPr lang="ru-RU" sz="3200" dirty="0" smtClean="0"/>
          </a:p>
        </p:txBody>
      </p:sp>
      <p:sp>
        <p:nvSpPr>
          <p:cNvPr id="53251" name="Rectangle 3"/>
          <p:cNvSpPr>
            <a:spLocks noGrp="1" noChangeArrowheads="1"/>
          </p:cNvSpPr>
          <p:nvPr>
            <p:ph type="body" idx="1"/>
          </p:nvPr>
        </p:nvSpPr>
        <p:spPr/>
        <p:txBody>
          <a:bodyPr/>
          <a:lstStyle/>
          <a:p>
            <a:pPr eaLnBrk="1" hangingPunct="1">
              <a:buFont typeface="Wingdings" pitchFamily="2" charset="2"/>
              <a:buNone/>
            </a:pPr>
            <a:r>
              <a:rPr lang="uk-UA" sz="2400" smtClean="0"/>
              <a:t>А) Система </a:t>
            </a:r>
            <a:r>
              <a:rPr lang="uk-UA" sz="2400" i="1" smtClean="0"/>
              <a:t>єдиного непередаваного голосу</a:t>
            </a:r>
            <a:r>
              <a:rPr lang="uk-UA" sz="2400" smtClean="0"/>
              <a:t>, яка передбачає голосування виборців у багатомандатному окрузі. При цьому виборець голосує за конкретного кандидата, а не за список кандидатів від якої-небудь партії. Така система змушує партію орієнтуватися на власний електорат, забезпечувати постійні тісні зв’язки з виборцями. </a:t>
            </a:r>
          </a:p>
          <a:p>
            <a:pPr eaLnBrk="1" hangingPunct="1">
              <a:buFont typeface="Wingdings" pitchFamily="2" charset="2"/>
              <a:buNone/>
            </a:pPr>
            <a:r>
              <a:rPr lang="uk-UA" sz="2400" smtClean="0"/>
              <a:t>Б) Голосування здійснюється за </a:t>
            </a:r>
            <a:r>
              <a:rPr lang="uk-UA" sz="2400" i="1" smtClean="0"/>
              <a:t>методом обмеженого вотуму</a:t>
            </a:r>
            <a:r>
              <a:rPr lang="uk-UA" sz="2400" smtClean="0"/>
              <a:t> – виборець вправі віддати свій голос лише за одного кандидата. </a:t>
            </a:r>
            <a:endParaRPr lang="ru-RU" sz="2400" smtClean="0"/>
          </a:p>
        </p:txBody>
      </p:sp>
      <p:sp>
        <p:nvSpPr>
          <p:cNvPr id="34820" name="Дата 3"/>
          <p:cNvSpPr>
            <a:spLocks noGrp="1"/>
          </p:cNvSpPr>
          <p:nvPr>
            <p:ph type="dt" sz="quarter" idx="10"/>
          </p:nvPr>
        </p:nvSpPr>
        <p:spPr>
          <a:noFill/>
        </p:spPr>
        <p:txBody>
          <a:bodyPr/>
          <a:lstStyle/>
          <a:p>
            <a:fld id="{40448387-055F-4402-BE09-0E4E244FD899}" type="datetime1">
              <a:rPr lang="uk-UA" smtClean="0"/>
              <a:t>13.11.2016</a:t>
            </a:fld>
            <a:endParaRPr lang="ru-RU" smtClean="0"/>
          </a:p>
        </p:txBody>
      </p:sp>
      <p:sp>
        <p:nvSpPr>
          <p:cNvPr id="34821" name="Номер слайда 4"/>
          <p:cNvSpPr>
            <a:spLocks noGrp="1"/>
          </p:cNvSpPr>
          <p:nvPr>
            <p:ph type="sldNum" sz="quarter" idx="12"/>
          </p:nvPr>
        </p:nvSpPr>
        <p:spPr>
          <a:noFill/>
        </p:spPr>
        <p:txBody>
          <a:bodyPr/>
          <a:lstStyle/>
          <a:p>
            <a:fld id="{230AACBD-0F76-436E-A690-44911554B52B}" type="slidenum">
              <a:rPr lang="ru-RU" smtClean="0"/>
              <a:pPr/>
              <a:t>33</a:t>
            </a:fld>
            <a:endParaRPr lang="ru-RU" smtClean="0"/>
          </a:p>
        </p:txBody>
      </p:sp>
      <p:sp>
        <p:nvSpPr>
          <p:cNvPr id="34822" name="Нижний колонтитул 5"/>
          <p:cNvSpPr>
            <a:spLocks noGrp="1"/>
          </p:cNvSpPr>
          <p:nvPr>
            <p:ph type="ftr" sz="quarter" idx="11"/>
          </p:nvPr>
        </p:nvSpPr>
        <p:spPr>
          <a:noFill/>
        </p:spPr>
        <p:txBody>
          <a:bodyPr/>
          <a:lstStyle/>
          <a:p>
            <a:r>
              <a:rPr lang="ru-RU" smtClean="0"/>
              <a:t>(с) М. Савчин    Політичні системи і конституціоналізм</a:t>
            </a:r>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53250"/>
                                        </p:tgtEl>
                                        <p:attrNameLst>
                                          <p:attrName>style.visibility</p:attrName>
                                        </p:attrNameLst>
                                      </p:cBhvr>
                                      <p:to>
                                        <p:strVal val="visible"/>
                                      </p:to>
                                    </p:set>
                                    <p:animEffect transition="in" filter="fade">
                                      <p:cBhvr>
                                        <p:cTn id="7" dur="1000">
                                          <p:stCondLst>
                                            <p:cond delay="0"/>
                                          </p:stCondLst>
                                        </p:cTn>
                                        <p:tgtEl>
                                          <p:spTgt spid="532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53251">
                                            <p:txEl>
                                              <p:pRg st="0" end="0"/>
                                            </p:txEl>
                                          </p:spTgt>
                                        </p:tgtEl>
                                        <p:attrNameLst>
                                          <p:attrName>style.visibility</p:attrName>
                                        </p:attrNameLst>
                                      </p:cBhvr>
                                      <p:to>
                                        <p:strVal val="visible"/>
                                      </p:to>
                                    </p:set>
                                    <p:animEffect transition="in" filter="fade">
                                      <p:cBhvr>
                                        <p:cTn id="12" dur="500">
                                          <p:stCondLst>
                                            <p:cond delay="0"/>
                                          </p:stCondLst>
                                        </p:cTn>
                                        <p:tgtEl>
                                          <p:spTgt spid="532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53251">
                                            <p:txEl>
                                              <p:pRg st="1" end="1"/>
                                            </p:txEl>
                                          </p:spTgt>
                                        </p:tgtEl>
                                        <p:attrNameLst>
                                          <p:attrName>style.visibility</p:attrName>
                                        </p:attrNameLst>
                                      </p:cBhvr>
                                      <p:to>
                                        <p:strVal val="visible"/>
                                      </p:to>
                                    </p:set>
                                    <p:animEffect transition="in" filter="fade">
                                      <p:cBhvr>
                                        <p:cTn id="17" dur="500">
                                          <p:stCondLst>
                                            <p:cond delay="0"/>
                                          </p:stCondLst>
                                        </p:cTn>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uk-UA" sz="3200" dirty="0" smtClean="0"/>
              <a:t>4.6. </a:t>
            </a:r>
            <a:r>
              <a:rPr lang="uk-UA" sz="3200" dirty="0" smtClean="0"/>
              <a:t>Проблеми вибору виборчих систем</a:t>
            </a:r>
            <a:r>
              <a:rPr lang="ru-RU" sz="3200" dirty="0" smtClean="0"/>
              <a:t> </a:t>
            </a:r>
          </a:p>
        </p:txBody>
      </p:sp>
      <p:sp>
        <p:nvSpPr>
          <p:cNvPr id="54275" name="Rectangle 3"/>
          <p:cNvSpPr>
            <a:spLocks noGrp="1" noChangeArrowheads="1"/>
          </p:cNvSpPr>
          <p:nvPr>
            <p:ph type="body" idx="1"/>
          </p:nvPr>
        </p:nvSpPr>
        <p:spPr/>
        <p:txBody>
          <a:bodyPr/>
          <a:lstStyle/>
          <a:p>
            <a:pPr eaLnBrk="1" hangingPunct="1">
              <a:lnSpc>
                <a:spcPct val="90000"/>
              </a:lnSpc>
              <a:buFont typeface="Wingdings" pitchFamily="2" charset="2"/>
              <a:buNone/>
            </a:pPr>
            <a:endParaRPr lang="uk-UA" sz="2400" smtClean="0"/>
          </a:p>
          <a:p>
            <a:pPr eaLnBrk="1" hangingPunct="1">
              <a:lnSpc>
                <a:spcPct val="90000"/>
              </a:lnSpc>
              <a:buFont typeface="Wingdings" pitchFamily="2" charset="2"/>
              <a:buNone/>
            </a:pPr>
            <a:r>
              <a:rPr lang="uk-UA" sz="2400" smtClean="0"/>
              <a:t>1) </a:t>
            </a:r>
            <a:r>
              <a:rPr lang="uk-UA" sz="2400" b="1" i="1" smtClean="0"/>
              <a:t>Ефективність</a:t>
            </a:r>
            <a:r>
              <a:rPr lang="uk-UA" sz="2400" smtClean="0"/>
              <a:t>:</a:t>
            </a:r>
          </a:p>
          <a:p>
            <a:pPr lvl="1" eaLnBrk="1" hangingPunct="1">
              <a:lnSpc>
                <a:spcPct val="90000"/>
              </a:lnSpc>
              <a:buFont typeface="Wingdings" pitchFamily="2" charset="2"/>
              <a:buNone/>
            </a:pPr>
            <a:r>
              <a:rPr lang="uk-UA" sz="2200" smtClean="0"/>
              <a:t>А) </a:t>
            </a:r>
            <a:r>
              <a:rPr lang="uk-UA" sz="2200" i="1" smtClean="0"/>
              <a:t>на основі чого формується урядова більшість</a:t>
            </a:r>
            <a:r>
              <a:rPr lang="uk-UA" sz="2200" smtClean="0"/>
              <a:t>;</a:t>
            </a:r>
          </a:p>
          <a:p>
            <a:pPr lvl="1" eaLnBrk="1" hangingPunct="1">
              <a:lnSpc>
                <a:spcPct val="90000"/>
              </a:lnSpc>
              <a:buFont typeface="Wingdings" pitchFamily="2" charset="2"/>
              <a:buNone/>
            </a:pPr>
            <a:r>
              <a:rPr lang="uk-UA" sz="2200" smtClean="0"/>
              <a:t>Б) </a:t>
            </a:r>
            <a:r>
              <a:rPr lang="uk-UA" sz="2200" i="1" smtClean="0"/>
              <a:t>здатність уряду проводити власну політику</a:t>
            </a:r>
            <a:r>
              <a:rPr lang="uk-UA" sz="2200" smtClean="0"/>
              <a:t>. </a:t>
            </a:r>
          </a:p>
          <a:p>
            <a:pPr eaLnBrk="1" hangingPunct="1">
              <a:lnSpc>
                <a:spcPct val="90000"/>
              </a:lnSpc>
              <a:buFont typeface="Wingdings" pitchFamily="2" charset="2"/>
              <a:buNone/>
            </a:pPr>
            <a:endParaRPr lang="uk-UA" sz="2400" smtClean="0"/>
          </a:p>
          <a:p>
            <a:pPr eaLnBrk="1" hangingPunct="1">
              <a:lnSpc>
                <a:spcPct val="90000"/>
              </a:lnSpc>
              <a:buFont typeface="Wingdings" pitchFamily="2" charset="2"/>
              <a:buNone/>
            </a:pPr>
            <a:r>
              <a:rPr lang="uk-UA" sz="2400" smtClean="0"/>
              <a:t>2) </a:t>
            </a:r>
            <a:r>
              <a:rPr lang="uk-UA" sz="2400" b="1" i="1" smtClean="0"/>
              <a:t>Справедливість:</a:t>
            </a:r>
          </a:p>
          <a:p>
            <a:pPr lvl="1" eaLnBrk="1" hangingPunct="1">
              <a:lnSpc>
                <a:spcPct val="90000"/>
              </a:lnSpc>
              <a:buFont typeface="Wingdings" pitchFamily="2" charset="2"/>
              <a:buNone/>
            </a:pPr>
            <a:r>
              <a:rPr lang="uk-UA" sz="2200" smtClean="0"/>
              <a:t>А) </a:t>
            </a:r>
            <a:r>
              <a:rPr lang="uk-UA" sz="2200" i="1" smtClean="0"/>
              <a:t>невтручання адміністрації у виборчий процес;</a:t>
            </a:r>
          </a:p>
          <a:p>
            <a:pPr lvl="1" eaLnBrk="1" hangingPunct="1">
              <a:lnSpc>
                <a:spcPct val="90000"/>
              </a:lnSpc>
              <a:buFont typeface="Wingdings" pitchFamily="2" charset="2"/>
              <a:buNone/>
            </a:pPr>
            <a:r>
              <a:rPr lang="uk-UA" sz="2200" smtClean="0"/>
              <a:t>Б)</a:t>
            </a:r>
            <a:r>
              <a:rPr lang="uk-UA" sz="2200" i="1" smtClean="0"/>
              <a:t> наявність розгалуженої мережі територіальних осередків партій та наявність у них фінансових та людських ресурсів</a:t>
            </a:r>
            <a:r>
              <a:rPr lang="uk-UA" sz="2200" smtClean="0"/>
              <a:t>. </a:t>
            </a:r>
            <a:endParaRPr lang="ru-RU" sz="2200" smtClean="0"/>
          </a:p>
        </p:txBody>
      </p:sp>
      <p:sp>
        <p:nvSpPr>
          <p:cNvPr id="35844" name="Дата 3"/>
          <p:cNvSpPr>
            <a:spLocks noGrp="1"/>
          </p:cNvSpPr>
          <p:nvPr>
            <p:ph type="dt" sz="quarter" idx="10"/>
          </p:nvPr>
        </p:nvSpPr>
        <p:spPr>
          <a:noFill/>
        </p:spPr>
        <p:txBody>
          <a:bodyPr/>
          <a:lstStyle/>
          <a:p>
            <a:fld id="{4391E2F5-BE01-4F18-9135-26B9ABC88CED}" type="datetime1">
              <a:rPr lang="uk-UA" smtClean="0"/>
              <a:t>13.11.2016</a:t>
            </a:fld>
            <a:endParaRPr lang="ru-RU" smtClean="0"/>
          </a:p>
        </p:txBody>
      </p:sp>
      <p:sp>
        <p:nvSpPr>
          <p:cNvPr id="35845" name="Номер слайда 4"/>
          <p:cNvSpPr>
            <a:spLocks noGrp="1"/>
          </p:cNvSpPr>
          <p:nvPr>
            <p:ph type="sldNum" sz="quarter" idx="12"/>
          </p:nvPr>
        </p:nvSpPr>
        <p:spPr>
          <a:noFill/>
        </p:spPr>
        <p:txBody>
          <a:bodyPr/>
          <a:lstStyle/>
          <a:p>
            <a:fld id="{660C2D0D-854C-468E-A080-A720206FC286}" type="slidenum">
              <a:rPr lang="ru-RU" smtClean="0"/>
              <a:pPr/>
              <a:t>34</a:t>
            </a:fld>
            <a:endParaRPr lang="ru-RU" smtClean="0"/>
          </a:p>
        </p:txBody>
      </p:sp>
      <p:sp>
        <p:nvSpPr>
          <p:cNvPr id="35846" name="Нижний колонтитул 5"/>
          <p:cNvSpPr>
            <a:spLocks noGrp="1"/>
          </p:cNvSpPr>
          <p:nvPr>
            <p:ph type="ftr" sz="quarter" idx="11"/>
          </p:nvPr>
        </p:nvSpPr>
        <p:spPr>
          <a:noFill/>
        </p:spPr>
        <p:txBody>
          <a:bodyPr/>
          <a:lstStyle/>
          <a:p>
            <a:r>
              <a:rPr lang="ru-RU" smtClean="0"/>
              <a:t>(с) М. Савчин    Політичні системи і конституціоналізм</a:t>
            </a:r>
            <a:endParaRPr lang="ru-R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4275">
                                            <p:txEl>
                                              <p:pRg st="1" end="1"/>
                                            </p:txEl>
                                          </p:spTgt>
                                        </p:tgtEl>
                                        <p:attrNameLst>
                                          <p:attrName>style.visibility</p:attrName>
                                        </p:attrNameLst>
                                      </p:cBhvr>
                                      <p:to>
                                        <p:strVal val="visible"/>
                                      </p:to>
                                    </p:set>
                                    <p:animEffect transition="in" filter="fade">
                                      <p:cBhvr>
                                        <p:cTn id="7" dur="1000"/>
                                        <p:tgtEl>
                                          <p:spTgt spid="54275">
                                            <p:txEl>
                                              <p:pRg st="1" end="1"/>
                                            </p:txEl>
                                          </p:spTgt>
                                        </p:tgtEl>
                                      </p:cBhvr>
                                    </p:animEffect>
                                    <p:anim calcmode="lin" valueType="num">
                                      <p:cBhvr>
                                        <p:cTn id="8" dur="10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427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4275">
                                            <p:txEl>
                                              <p:pRg st="2" end="2"/>
                                            </p:txEl>
                                          </p:spTgt>
                                        </p:tgtEl>
                                        <p:attrNameLst>
                                          <p:attrName>style.visibility</p:attrName>
                                        </p:attrNameLst>
                                      </p:cBhvr>
                                      <p:to>
                                        <p:strVal val="visible"/>
                                      </p:to>
                                    </p:set>
                                    <p:animEffect transition="in" filter="fade">
                                      <p:cBhvr>
                                        <p:cTn id="12" dur="1000"/>
                                        <p:tgtEl>
                                          <p:spTgt spid="54275">
                                            <p:txEl>
                                              <p:pRg st="2" end="2"/>
                                            </p:txEl>
                                          </p:spTgt>
                                        </p:tgtEl>
                                      </p:cBhvr>
                                    </p:animEffect>
                                    <p:anim calcmode="lin" valueType="num">
                                      <p:cBhvr>
                                        <p:cTn id="13" dur="1000" fill="hold"/>
                                        <p:tgtEl>
                                          <p:spTgt spid="5427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4275">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4275">
                                            <p:txEl>
                                              <p:pRg st="3" end="3"/>
                                            </p:txEl>
                                          </p:spTgt>
                                        </p:tgtEl>
                                        <p:attrNameLst>
                                          <p:attrName>style.visibility</p:attrName>
                                        </p:attrNameLst>
                                      </p:cBhvr>
                                      <p:to>
                                        <p:strVal val="visible"/>
                                      </p:to>
                                    </p:set>
                                    <p:animEffect transition="in" filter="fade">
                                      <p:cBhvr>
                                        <p:cTn id="17" dur="1000"/>
                                        <p:tgtEl>
                                          <p:spTgt spid="54275">
                                            <p:txEl>
                                              <p:pRg st="3" end="3"/>
                                            </p:txEl>
                                          </p:spTgt>
                                        </p:tgtEl>
                                      </p:cBhvr>
                                    </p:animEffect>
                                    <p:anim calcmode="lin" valueType="num">
                                      <p:cBhvr>
                                        <p:cTn id="18" dur="1000" fill="hold"/>
                                        <p:tgtEl>
                                          <p:spTgt spid="54275">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542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4275">
                                            <p:txEl>
                                              <p:pRg st="5" end="5"/>
                                            </p:txEl>
                                          </p:spTgt>
                                        </p:tgtEl>
                                        <p:attrNameLst>
                                          <p:attrName>style.visibility</p:attrName>
                                        </p:attrNameLst>
                                      </p:cBhvr>
                                      <p:to>
                                        <p:strVal val="visible"/>
                                      </p:to>
                                    </p:set>
                                    <p:animEffect transition="in" filter="fade">
                                      <p:cBhvr>
                                        <p:cTn id="24" dur="1000"/>
                                        <p:tgtEl>
                                          <p:spTgt spid="54275">
                                            <p:txEl>
                                              <p:pRg st="5" end="5"/>
                                            </p:txEl>
                                          </p:spTgt>
                                        </p:tgtEl>
                                      </p:cBhvr>
                                    </p:animEffect>
                                    <p:anim calcmode="lin" valueType="num">
                                      <p:cBhvr>
                                        <p:cTn id="25" dur="1000" fill="hold"/>
                                        <p:tgtEl>
                                          <p:spTgt spid="54275">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54275">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4275">
                                            <p:txEl>
                                              <p:pRg st="6" end="6"/>
                                            </p:txEl>
                                          </p:spTgt>
                                        </p:tgtEl>
                                        <p:attrNameLst>
                                          <p:attrName>style.visibility</p:attrName>
                                        </p:attrNameLst>
                                      </p:cBhvr>
                                      <p:to>
                                        <p:strVal val="visible"/>
                                      </p:to>
                                    </p:set>
                                    <p:animEffect transition="in" filter="fade">
                                      <p:cBhvr>
                                        <p:cTn id="29" dur="1000"/>
                                        <p:tgtEl>
                                          <p:spTgt spid="54275">
                                            <p:txEl>
                                              <p:pRg st="6" end="6"/>
                                            </p:txEl>
                                          </p:spTgt>
                                        </p:tgtEl>
                                      </p:cBhvr>
                                    </p:animEffect>
                                    <p:anim calcmode="lin" valueType="num">
                                      <p:cBhvr>
                                        <p:cTn id="30" dur="1000" fill="hold"/>
                                        <p:tgtEl>
                                          <p:spTgt spid="54275">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54275">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54275">
                                            <p:txEl>
                                              <p:pRg st="7" end="7"/>
                                            </p:txEl>
                                          </p:spTgt>
                                        </p:tgtEl>
                                        <p:attrNameLst>
                                          <p:attrName>style.visibility</p:attrName>
                                        </p:attrNameLst>
                                      </p:cBhvr>
                                      <p:to>
                                        <p:strVal val="visible"/>
                                      </p:to>
                                    </p:set>
                                    <p:animEffect transition="in" filter="fade">
                                      <p:cBhvr>
                                        <p:cTn id="34" dur="1000"/>
                                        <p:tgtEl>
                                          <p:spTgt spid="54275">
                                            <p:txEl>
                                              <p:pRg st="7" end="7"/>
                                            </p:txEl>
                                          </p:spTgt>
                                        </p:tgtEl>
                                      </p:cBhvr>
                                    </p:animEffect>
                                    <p:anim calcmode="lin" valueType="num">
                                      <p:cBhvr>
                                        <p:cTn id="35" dur="1000" fill="hold"/>
                                        <p:tgtEl>
                                          <p:spTgt spid="54275">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5427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p:cNvSpPr>
            <a:spLocks noGrp="1"/>
          </p:cNvSpPr>
          <p:nvPr>
            <p:ph type="title"/>
          </p:nvPr>
        </p:nvSpPr>
        <p:spPr/>
        <p:txBody>
          <a:bodyPr>
            <a:normAutofit fontScale="90000"/>
          </a:bodyPr>
          <a:lstStyle/>
          <a:p>
            <a:r>
              <a:rPr lang="uk-UA" sz="3200" dirty="0" smtClean="0"/>
              <a:t>4.7. </a:t>
            </a:r>
            <a:r>
              <a:rPr lang="uk-UA" sz="3200" dirty="0" smtClean="0"/>
              <a:t>Народне представництво і природа представницького мандату</a:t>
            </a:r>
          </a:p>
        </p:txBody>
      </p:sp>
      <p:sp>
        <p:nvSpPr>
          <p:cNvPr id="36867" name="Содержимое 2"/>
          <p:cNvSpPr>
            <a:spLocks noGrp="1"/>
          </p:cNvSpPr>
          <p:nvPr>
            <p:ph idx="1"/>
          </p:nvPr>
        </p:nvSpPr>
        <p:spPr/>
        <p:txBody>
          <a:bodyPr/>
          <a:lstStyle/>
          <a:p>
            <a:endParaRPr lang="uk-UA" dirty="0" smtClean="0"/>
          </a:p>
          <a:p>
            <a:pPr>
              <a:buFont typeface="Wingdings" pitchFamily="2" charset="2"/>
              <a:buNone/>
            </a:pPr>
            <a:r>
              <a:rPr lang="uk-UA" dirty="0" smtClean="0"/>
              <a:t>1. Природа народного представництва:</a:t>
            </a:r>
          </a:p>
          <a:p>
            <a:pPr lvl="1"/>
            <a:r>
              <a:rPr lang="uk-UA" sz="2400" dirty="0" smtClean="0"/>
              <a:t>цивільно-правовий інститут представництва;</a:t>
            </a:r>
          </a:p>
          <a:p>
            <a:pPr lvl="1"/>
            <a:r>
              <a:rPr lang="uk-UA" sz="2400" dirty="0" smtClean="0"/>
              <a:t>представництво у публічному праві</a:t>
            </a:r>
          </a:p>
          <a:p>
            <a:pPr marL="3419475" lvl="3">
              <a:buFont typeface="Wingdings" pitchFamily="2" charset="2"/>
              <a:buNone/>
            </a:pPr>
            <a:endParaRPr lang="uk-UA" sz="2400" dirty="0" smtClean="0"/>
          </a:p>
          <a:p>
            <a:pPr marL="3419475" lvl="3">
              <a:buFont typeface="Wingdings" pitchFamily="2" charset="2"/>
              <a:buNone/>
            </a:pPr>
            <a:r>
              <a:rPr lang="uk-UA" sz="2800" dirty="0" smtClean="0"/>
              <a:t>2. Природа мандата представника:</a:t>
            </a:r>
          </a:p>
          <a:p>
            <a:pPr marL="3419475" lvl="4"/>
            <a:r>
              <a:rPr lang="uk-UA" sz="2400" dirty="0" smtClean="0"/>
              <a:t>вільний мандат;</a:t>
            </a:r>
          </a:p>
          <a:p>
            <a:pPr marL="3419475" lvl="4"/>
            <a:r>
              <a:rPr lang="uk-UA" sz="2400" dirty="0" smtClean="0"/>
              <a:t>імперативний мандат</a:t>
            </a:r>
          </a:p>
          <a:p>
            <a:pPr>
              <a:buFont typeface="Wingdings" pitchFamily="2" charset="2"/>
              <a:buNone/>
            </a:pPr>
            <a:endParaRPr lang="uk-UA" dirty="0" smtClean="0"/>
          </a:p>
        </p:txBody>
      </p:sp>
      <p:pic>
        <p:nvPicPr>
          <p:cNvPr id="36868" name="Picture 3" descr="C:\Documents and Settings\User\Мои документы\Downloads\pictures\mandat2391-300x199.jpg"/>
          <p:cNvPicPr>
            <a:picLocks noChangeAspect="1" noChangeArrowheads="1"/>
          </p:cNvPicPr>
          <p:nvPr/>
        </p:nvPicPr>
        <p:blipFill>
          <a:blip r:embed="rId2" cstate="print"/>
          <a:srcRect/>
          <a:stretch>
            <a:fillRect/>
          </a:stretch>
        </p:blipFill>
        <p:spPr bwMode="auto">
          <a:xfrm>
            <a:off x="611560" y="4221088"/>
            <a:ext cx="2857500" cy="1895475"/>
          </a:xfrm>
          <a:prstGeom prst="rect">
            <a:avLst/>
          </a:prstGeom>
          <a:noFill/>
          <a:ln w="9525">
            <a:noFill/>
            <a:miter lim="800000"/>
            <a:headEnd/>
            <a:tailEnd/>
          </a:ln>
        </p:spPr>
      </p:pic>
      <p:sp>
        <p:nvSpPr>
          <p:cNvPr id="36869" name="Дата 4"/>
          <p:cNvSpPr>
            <a:spLocks noGrp="1"/>
          </p:cNvSpPr>
          <p:nvPr>
            <p:ph type="dt" sz="quarter" idx="10"/>
          </p:nvPr>
        </p:nvSpPr>
        <p:spPr>
          <a:noFill/>
        </p:spPr>
        <p:txBody>
          <a:bodyPr/>
          <a:lstStyle/>
          <a:p>
            <a:fld id="{5D9C9C3B-7372-4AA8-82D5-7C76843ACC70}" type="datetime1">
              <a:rPr lang="uk-UA" smtClean="0"/>
              <a:t>13.11.2016</a:t>
            </a:fld>
            <a:endParaRPr lang="ru-RU" smtClean="0"/>
          </a:p>
        </p:txBody>
      </p:sp>
      <p:sp>
        <p:nvSpPr>
          <p:cNvPr id="36870" name="Номер слайда 5"/>
          <p:cNvSpPr>
            <a:spLocks noGrp="1"/>
          </p:cNvSpPr>
          <p:nvPr>
            <p:ph type="sldNum" sz="quarter" idx="12"/>
          </p:nvPr>
        </p:nvSpPr>
        <p:spPr>
          <a:noFill/>
        </p:spPr>
        <p:txBody>
          <a:bodyPr/>
          <a:lstStyle/>
          <a:p>
            <a:fld id="{376ABAD4-AFBB-4AF8-B319-86B81F835DFB}" type="slidenum">
              <a:rPr lang="ru-RU" smtClean="0"/>
              <a:pPr/>
              <a:t>35</a:t>
            </a:fld>
            <a:endParaRPr lang="ru-RU" smtClean="0"/>
          </a:p>
        </p:txBody>
      </p:sp>
      <p:sp>
        <p:nvSpPr>
          <p:cNvPr id="36871" name="Нижний колонтитул 6"/>
          <p:cNvSpPr>
            <a:spLocks noGrp="1"/>
          </p:cNvSpPr>
          <p:nvPr>
            <p:ph type="ftr" sz="quarter" idx="11"/>
          </p:nvPr>
        </p:nvSpPr>
        <p:spPr>
          <a:noFill/>
        </p:spPr>
        <p:txBody>
          <a:bodyPr/>
          <a:lstStyle/>
          <a:p>
            <a:r>
              <a:rPr lang="ru-RU" smtClean="0"/>
              <a:t>(с) М. Савчин    Політичні системи і конституціоналізм</a:t>
            </a:r>
            <a:endParaRPr lang="ru-RU"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Дякую заувагу!</a:t>
            </a:r>
            <a:endParaRPr lang="ru-RU" dirty="0"/>
          </a:p>
        </p:txBody>
      </p:sp>
      <p:sp>
        <p:nvSpPr>
          <p:cNvPr id="3" name="Содержимое 2"/>
          <p:cNvSpPr>
            <a:spLocks noGrp="1"/>
          </p:cNvSpPr>
          <p:nvPr>
            <p:ph sz="half" idx="1"/>
          </p:nvPr>
        </p:nvSpPr>
        <p:spPr/>
        <p:txBody>
          <a:bodyPr/>
          <a:lstStyle/>
          <a:p>
            <a:endParaRPr lang="ru-RU"/>
          </a:p>
        </p:txBody>
      </p:sp>
      <p:pic>
        <p:nvPicPr>
          <p:cNvPr id="6" name="Содержимое 5" descr="Breugel_Golgotha.jpg"/>
          <p:cNvPicPr>
            <a:picLocks noGrp="1" noChangeAspect="1"/>
          </p:cNvPicPr>
          <p:nvPr>
            <p:ph sz="half" idx="2"/>
          </p:nvPr>
        </p:nvPicPr>
        <p:blipFill>
          <a:blip r:embed="rId2" cstate="print"/>
          <a:stretch>
            <a:fillRect/>
          </a:stretch>
        </p:blipFill>
        <p:spPr>
          <a:xfrm>
            <a:off x="467544" y="1772816"/>
            <a:ext cx="8219256" cy="4536504"/>
          </a:xfrm>
        </p:spPr>
      </p:pic>
      <p:sp>
        <p:nvSpPr>
          <p:cNvPr id="7" name="Дата 6"/>
          <p:cNvSpPr>
            <a:spLocks noGrp="1"/>
          </p:cNvSpPr>
          <p:nvPr>
            <p:ph type="dt" sz="half" idx="10"/>
          </p:nvPr>
        </p:nvSpPr>
        <p:spPr/>
        <p:txBody>
          <a:bodyPr/>
          <a:lstStyle/>
          <a:p>
            <a:fld id="{F5FE0B4F-A76B-4C1C-BB9A-6F6D32D72C73}" type="datetime1">
              <a:rPr lang="uk-UA" smtClean="0"/>
              <a:t>13.11.2016</a:t>
            </a:fld>
            <a:endParaRPr lang="ru-RU"/>
          </a:p>
        </p:txBody>
      </p:sp>
      <p:sp>
        <p:nvSpPr>
          <p:cNvPr id="8" name="Номер слайда 7"/>
          <p:cNvSpPr>
            <a:spLocks noGrp="1"/>
          </p:cNvSpPr>
          <p:nvPr>
            <p:ph type="sldNum" sz="quarter" idx="12"/>
          </p:nvPr>
        </p:nvSpPr>
        <p:spPr/>
        <p:txBody>
          <a:bodyPr/>
          <a:lstStyle/>
          <a:p>
            <a:fld id="{725C68B6-61C2-468F-89AB-4B9F7531AA68}" type="slidenum">
              <a:rPr lang="ru-RU" smtClean="0"/>
              <a:pPr/>
              <a:t>36</a:t>
            </a:fld>
            <a:endParaRPr lang="ru-RU"/>
          </a:p>
        </p:txBody>
      </p:sp>
      <p:sp>
        <p:nvSpPr>
          <p:cNvPr id="9" name="Нижний колонтитул 8"/>
          <p:cNvSpPr>
            <a:spLocks noGrp="1"/>
          </p:cNvSpPr>
          <p:nvPr>
            <p:ph type="ftr" sz="quarter" idx="11"/>
          </p:nvPr>
        </p:nvSpPr>
        <p:spPr/>
        <p:txBody>
          <a:bodyPr/>
          <a:lstStyle/>
          <a:p>
            <a:r>
              <a:rPr lang="ru-RU" smtClean="0"/>
              <a:t>(с) М. Савчин    Політичні системи і конституціоналізм</a:t>
            </a:r>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t>1. Конституційні моделі політичних систем та доктрина </a:t>
            </a:r>
            <a:r>
              <a:rPr lang="en-US" sz="2800" dirty="0" smtClean="0"/>
              <a:t>militant democracy</a:t>
            </a:r>
            <a:r>
              <a:rPr lang="uk-UA" sz="2800" dirty="0" smtClean="0"/>
              <a:t>/</a:t>
            </a:r>
            <a:r>
              <a:rPr lang="en-US" sz="2800" dirty="0" err="1" smtClean="0"/>
              <a:t>streitbahre</a:t>
            </a:r>
            <a:r>
              <a:rPr lang="en-US" sz="2800" dirty="0" smtClean="0"/>
              <a:t> </a:t>
            </a:r>
            <a:r>
              <a:rPr lang="en-US" sz="2800" dirty="0" err="1" smtClean="0"/>
              <a:t>Demokratie</a:t>
            </a:r>
            <a:r>
              <a:rPr lang="uk-UA" sz="2800" dirty="0" smtClean="0"/>
              <a:t>. </a:t>
            </a:r>
            <a:endParaRPr lang="ru-RU" sz="2800" dirty="0"/>
          </a:p>
        </p:txBody>
      </p:sp>
      <p:pic>
        <p:nvPicPr>
          <p:cNvPr id="5" name="Содержимое 4" descr="democracy v freedom.jpg"/>
          <p:cNvPicPr>
            <a:picLocks noGrp="1" noChangeAspect="1"/>
          </p:cNvPicPr>
          <p:nvPr>
            <p:ph sz="half" idx="1"/>
          </p:nvPr>
        </p:nvPicPr>
        <p:blipFill>
          <a:blip r:embed="rId2" cstate="print"/>
          <a:stretch>
            <a:fillRect/>
          </a:stretch>
        </p:blipFill>
        <p:spPr>
          <a:xfrm>
            <a:off x="457200" y="1999551"/>
            <a:ext cx="4038600" cy="3971736"/>
          </a:xfrm>
        </p:spPr>
      </p:pic>
      <p:sp>
        <p:nvSpPr>
          <p:cNvPr id="4" name="Содержимое 3"/>
          <p:cNvSpPr>
            <a:spLocks noGrp="1"/>
          </p:cNvSpPr>
          <p:nvPr>
            <p:ph sz="half" idx="2"/>
          </p:nvPr>
        </p:nvSpPr>
        <p:spPr/>
        <p:txBody>
          <a:bodyPr>
            <a:normAutofit fontScale="92500"/>
          </a:bodyPr>
          <a:lstStyle/>
          <a:p>
            <a:r>
              <a:rPr lang="uk-UA" dirty="0" smtClean="0"/>
              <a:t>Структурні зв'язки всередині політичної системи та межі втручання держави у політичні свободи;</a:t>
            </a:r>
          </a:p>
          <a:p>
            <a:r>
              <a:rPr lang="uk-UA" dirty="0" smtClean="0"/>
              <a:t>Класифікація політичних систем;</a:t>
            </a:r>
          </a:p>
          <a:p>
            <a:r>
              <a:rPr lang="uk-UA" dirty="0" smtClean="0"/>
              <a:t>Конституційні засади політичної системи;</a:t>
            </a:r>
          </a:p>
          <a:p>
            <a:r>
              <a:rPr lang="uk-UA" dirty="0" smtClean="0"/>
              <a:t>Доктрина </a:t>
            </a:r>
            <a:r>
              <a:rPr lang="en-US" sz="2800" dirty="0" smtClean="0"/>
              <a:t>militant democracy</a:t>
            </a:r>
            <a:endParaRPr lang="uk-UA" dirty="0" smtClean="0"/>
          </a:p>
          <a:p>
            <a:endParaRPr lang="ru-RU" dirty="0"/>
          </a:p>
        </p:txBody>
      </p:sp>
      <p:sp>
        <p:nvSpPr>
          <p:cNvPr id="6" name="Дата 5"/>
          <p:cNvSpPr>
            <a:spLocks noGrp="1"/>
          </p:cNvSpPr>
          <p:nvPr>
            <p:ph type="dt" sz="half" idx="10"/>
          </p:nvPr>
        </p:nvSpPr>
        <p:spPr/>
        <p:txBody>
          <a:bodyPr/>
          <a:lstStyle/>
          <a:p>
            <a:fld id="{54BC0123-EB55-43CE-B6AE-F91AEBF819D2}" type="datetime1">
              <a:rPr lang="uk-UA" smtClean="0"/>
              <a:t>13.11.2016</a:t>
            </a:fld>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4</a:t>
            </a:fld>
            <a:endParaRPr lang="ru-RU"/>
          </a:p>
        </p:txBody>
      </p:sp>
      <p:sp>
        <p:nvSpPr>
          <p:cNvPr id="8" name="Нижний колонтитул 7"/>
          <p:cNvSpPr>
            <a:spLocks noGrp="1"/>
          </p:cNvSpPr>
          <p:nvPr>
            <p:ph type="ftr" sz="quarter" idx="11"/>
          </p:nvPr>
        </p:nvSpPr>
        <p:spPr/>
        <p:txBody>
          <a:bodyPr/>
          <a:lstStyle/>
          <a:p>
            <a:r>
              <a:rPr lang="ru-RU" smtClean="0"/>
              <a:t>(с) М. Савчин    Політичні системи і конституціоналізм</a:t>
            </a: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71488" y="277813"/>
            <a:ext cx="8229600" cy="1139825"/>
          </a:xfrm>
        </p:spPr>
        <p:txBody>
          <a:bodyPr>
            <a:normAutofit fontScale="90000"/>
          </a:bodyPr>
          <a:lstStyle/>
          <a:p>
            <a:pPr eaLnBrk="1" hangingPunct="1">
              <a:defRPr/>
            </a:pPr>
            <a:r>
              <a:rPr lang="uk-UA" sz="3600" dirty="0" smtClean="0"/>
              <a:t>1.1. Поняття </a:t>
            </a:r>
            <a:r>
              <a:rPr lang="uk-UA" sz="3600" dirty="0" smtClean="0"/>
              <a:t>та структура політичної системи суспільства</a:t>
            </a:r>
            <a:endParaRPr lang="ru-RU" sz="3600" i="1" dirty="0" smtClean="0">
              <a:latin typeface="Raavi" pitchFamily="2"/>
            </a:endParaRPr>
          </a:p>
        </p:txBody>
      </p:sp>
      <p:sp>
        <p:nvSpPr>
          <p:cNvPr id="68611" name="Rectangle 3"/>
          <p:cNvSpPr>
            <a:spLocks noGrp="1" noChangeArrowheads="1"/>
          </p:cNvSpPr>
          <p:nvPr>
            <p:ph type="body" idx="1"/>
          </p:nvPr>
        </p:nvSpPr>
        <p:spPr/>
        <p:txBody>
          <a:bodyPr>
            <a:normAutofit fontScale="92500" lnSpcReduction="20000"/>
          </a:bodyPr>
          <a:lstStyle/>
          <a:p>
            <a:pPr eaLnBrk="1" hangingPunct="1">
              <a:lnSpc>
                <a:spcPct val="90000"/>
              </a:lnSpc>
              <a:buFont typeface="Wingdings" pitchFamily="2" charset="2"/>
              <a:buNone/>
              <a:defRPr/>
            </a:pPr>
            <a:endParaRPr lang="uk-UA" sz="2800" dirty="0" smtClean="0"/>
          </a:p>
          <a:p>
            <a:pPr eaLnBrk="1" hangingPunct="1">
              <a:lnSpc>
                <a:spcPct val="90000"/>
              </a:lnSpc>
              <a:buFont typeface="Wingdings" pitchFamily="2" charset="2"/>
              <a:buNone/>
              <a:defRPr/>
            </a:pPr>
            <a:r>
              <a:rPr lang="uk-UA" sz="2800" dirty="0" smtClean="0"/>
              <a:t>а) </a:t>
            </a:r>
            <a:r>
              <a:rPr lang="uk-UA" sz="2800" dirty="0" err="1" smtClean="0"/>
              <a:t>„перший</a:t>
            </a:r>
            <a:r>
              <a:rPr lang="uk-UA" sz="2800" dirty="0" smtClean="0"/>
              <a:t> </a:t>
            </a:r>
            <a:r>
              <a:rPr lang="uk-UA" sz="2800" dirty="0" err="1" smtClean="0"/>
              <a:t>сектор”</a:t>
            </a:r>
            <a:r>
              <a:rPr lang="uk-UA" sz="2800" dirty="0" smtClean="0"/>
              <a:t> суспільства;</a:t>
            </a:r>
          </a:p>
          <a:p>
            <a:pPr eaLnBrk="1" hangingPunct="1">
              <a:lnSpc>
                <a:spcPct val="90000"/>
              </a:lnSpc>
              <a:buFont typeface="Wingdings" pitchFamily="2" charset="2"/>
              <a:buNone/>
              <a:defRPr/>
            </a:pPr>
            <a:endParaRPr lang="uk-UA" sz="2800" dirty="0" smtClean="0"/>
          </a:p>
          <a:p>
            <a:pPr eaLnBrk="1" hangingPunct="1">
              <a:lnSpc>
                <a:spcPct val="90000"/>
              </a:lnSpc>
              <a:buFont typeface="Wingdings" pitchFamily="2" charset="2"/>
              <a:buNone/>
              <a:defRPr/>
            </a:pPr>
            <a:r>
              <a:rPr lang="uk-UA" sz="2800" dirty="0" smtClean="0"/>
              <a:t>б) механізм легітимації публічної влади шляхом визначення демократичного порядку заміщення посад представниками народу та забезпечення рівного доступу до публічної служби;</a:t>
            </a:r>
          </a:p>
          <a:p>
            <a:pPr eaLnBrk="1" hangingPunct="1">
              <a:lnSpc>
                <a:spcPct val="90000"/>
              </a:lnSpc>
              <a:buFont typeface="Wingdings" pitchFamily="2" charset="2"/>
              <a:buNone/>
              <a:defRPr/>
            </a:pPr>
            <a:endParaRPr lang="uk-UA" sz="2800" dirty="0" smtClean="0"/>
          </a:p>
          <a:p>
            <a:pPr eaLnBrk="1" hangingPunct="1">
              <a:lnSpc>
                <a:spcPct val="90000"/>
              </a:lnSpc>
              <a:buFont typeface="Wingdings" pitchFamily="2" charset="2"/>
              <a:buNone/>
              <a:defRPr/>
            </a:pPr>
            <a:r>
              <a:rPr lang="uk-UA" sz="2800" dirty="0" smtClean="0"/>
              <a:t>в) конституційний статус політичних інститутів визначається шляхом визнання загальних принципів їх правового положення та встановленням демократичних стандартів їх організації.</a:t>
            </a:r>
            <a:endParaRPr lang="ru-RU" sz="2800" dirty="0" smtClean="0"/>
          </a:p>
        </p:txBody>
      </p:sp>
      <p:sp>
        <p:nvSpPr>
          <p:cNvPr id="6" name="Дата 5"/>
          <p:cNvSpPr>
            <a:spLocks noGrp="1"/>
          </p:cNvSpPr>
          <p:nvPr>
            <p:ph type="dt" sz="quarter" idx="10"/>
          </p:nvPr>
        </p:nvSpPr>
        <p:spPr/>
        <p:txBody>
          <a:bodyPr/>
          <a:lstStyle/>
          <a:p>
            <a:pPr>
              <a:defRPr/>
            </a:pPr>
            <a:fld id="{C3B4BD74-227D-4E64-8D85-4ECACAD16D3B}" type="datetime1">
              <a:rPr lang="uk-UA" smtClean="0"/>
              <a:t>13.11.2016</a:t>
            </a:fld>
            <a:endParaRPr lang="ru-RU"/>
          </a:p>
        </p:txBody>
      </p:sp>
      <p:sp>
        <p:nvSpPr>
          <p:cNvPr id="7" name="Номер слайда 6"/>
          <p:cNvSpPr>
            <a:spLocks noGrp="1"/>
          </p:cNvSpPr>
          <p:nvPr>
            <p:ph type="sldNum" sz="quarter" idx="12"/>
          </p:nvPr>
        </p:nvSpPr>
        <p:spPr/>
        <p:txBody>
          <a:bodyPr/>
          <a:lstStyle/>
          <a:p>
            <a:pPr>
              <a:defRPr/>
            </a:pPr>
            <a:fld id="{BF9A2AED-5FE7-4D08-83B1-BD1088980AF3}" type="slidenum">
              <a:rPr lang="ru-RU"/>
              <a:pPr>
                <a:defRPr/>
              </a:pPr>
              <a:t>5</a:t>
            </a:fld>
            <a:endParaRPr lang="ru-RU"/>
          </a:p>
        </p:txBody>
      </p:sp>
      <p:sp>
        <p:nvSpPr>
          <p:cNvPr id="8" name="Нижний колонтитул 7"/>
          <p:cNvSpPr>
            <a:spLocks noGrp="1"/>
          </p:cNvSpPr>
          <p:nvPr>
            <p:ph type="ftr" sz="quarter" idx="11"/>
          </p:nvPr>
        </p:nvSpPr>
        <p:spPr/>
        <p:txBody>
          <a:bodyPr/>
          <a:lstStyle/>
          <a:p>
            <a:pPr>
              <a:defRPr/>
            </a:pPr>
            <a:r>
              <a:rPr lang="ru-RU" smtClean="0"/>
              <a:t>(с) М. Савчин    Політичні системи і конституціоналізм</a:t>
            </a: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68610"/>
                                        </p:tgtEl>
                                        <p:attrNameLst>
                                          <p:attrName>style.visibility</p:attrName>
                                        </p:attrNameLst>
                                      </p:cBhvr>
                                      <p:to>
                                        <p:strVal val="visible"/>
                                      </p:to>
                                    </p:set>
                                    <p:animEffect transition="in" filter="fade">
                                      <p:cBhvr>
                                        <p:cTn id="7" dur="1000">
                                          <p:stCondLst>
                                            <p:cond delay="0"/>
                                          </p:stCondLst>
                                        </p:cTn>
                                        <p:tgtEl>
                                          <p:spTgt spid="686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fade">
                                      <p:cBhvr>
                                        <p:cTn id="12" dur="500">
                                          <p:stCondLst>
                                            <p:cond delay="0"/>
                                          </p:stCondLst>
                                        </p:cTn>
                                        <p:tgtEl>
                                          <p:spTgt spid="686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68611">
                                            <p:txEl>
                                              <p:pRg st="3" end="3"/>
                                            </p:txEl>
                                          </p:spTgt>
                                        </p:tgtEl>
                                        <p:attrNameLst>
                                          <p:attrName>style.visibility</p:attrName>
                                        </p:attrNameLst>
                                      </p:cBhvr>
                                      <p:to>
                                        <p:strVal val="visible"/>
                                      </p:to>
                                    </p:set>
                                    <p:animEffect transition="in" filter="fade">
                                      <p:cBhvr>
                                        <p:cTn id="17" dur="500">
                                          <p:stCondLst>
                                            <p:cond delay="0"/>
                                          </p:stCondLst>
                                        </p:cTn>
                                        <p:tgtEl>
                                          <p:spTgt spid="686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68611">
                                            <p:txEl>
                                              <p:pRg st="5" end="5"/>
                                            </p:txEl>
                                          </p:spTgt>
                                        </p:tgtEl>
                                        <p:attrNameLst>
                                          <p:attrName>style.visibility</p:attrName>
                                        </p:attrNameLst>
                                      </p:cBhvr>
                                      <p:to>
                                        <p:strVal val="visible"/>
                                      </p:to>
                                    </p:set>
                                    <p:animEffect transition="in" filter="fade">
                                      <p:cBhvr>
                                        <p:cTn id="22" dur="500">
                                          <p:stCondLst>
                                            <p:cond delay="0"/>
                                          </p:stCondLst>
                                        </p:cTn>
                                        <p:tgtEl>
                                          <p:spTgt spid="686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6861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fontScale="90000"/>
          </a:bodyPr>
          <a:lstStyle/>
          <a:p>
            <a:pPr eaLnBrk="1" hangingPunct="1">
              <a:defRPr/>
            </a:pPr>
            <a:r>
              <a:rPr lang="uk-UA" sz="3600" i="1" dirty="0" smtClean="0">
                <a:solidFill>
                  <a:srgbClr val="FF0000"/>
                </a:solidFill>
                <a:latin typeface="Raavi" pitchFamily="2"/>
              </a:rPr>
              <a:t/>
            </a:r>
            <a:br>
              <a:rPr lang="uk-UA" sz="3600" i="1" dirty="0" smtClean="0">
                <a:solidFill>
                  <a:srgbClr val="FF0000"/>
                </a:solidFill>
                <a:latin typeface="Raavi" pitchFamily="2"/>
              </a:rPr>
            </a:br>
            <a:r>
              <a:rPr lang="uk-UA" sz="3600" i="1" dirty="0" smtClean="0">
                <a:solidFill>
                  <a:srgbClr val="FFFF00"/>
                </a:solidFill>
                <a:latin typeface="Raavi" pitchFamily="2"/>
              </a:rPr>
              <a:t>1.2.</a:t>
            </a:r>
            <a:r>
              <a:rPr lang="en-US" sz="3600" i="1" dirty="0" smtClean="0">
                <a:solidFill>
                  <a:srgbClr val="FFFF00"/>
                </a:solidFill>
                <a:latin typeface="Raavi" pitchFamily="2"/>
              </a:rPr>
              <a:t> </a:t>
            </a:r>
            <a:r>
              <a:rPr lang="uk-UA" sz="3600" i="1" dirty="0" smtClean="0">
                <a:solidFill>
                  <a:srgbClr val="FFFF00"/>
                </a:solidFill>
                <a:latin typeface="Raavi" pitchFamily="2"/>
              </a:rPr>
              <a:t>Класифікація політичних систем за </a:t>
            </a:r>
            <a:r>
              <a:rPr lang="uk-UA" sz="3600" i="1" dirty="0" smtClean="0">
                <a:solidFill>
                  <a:srgbClr val="FFFF00"/>
                </a:solidFill>
                <a:latin typeface="Raavi" pitchFamily="2"/>
              </a:rPr>
              <a:t>Л</a:t>
            </a:r>
            <a:r>
              <a:rPr lang="uk-UA" sz="3600" i="1" dirty="0" smtClean="0">
                <a:solidFill>
                  <a:srgbClr val="FFFF00"/>
                </a:solidFill>
                <a:latin typeface="Raavi" pitchFamily="2"/>
              </a:rPr>
              <a:t>. </a:t>
            </a:r>
            <a:r>
              <a:rPr lang="uk-UA" sz="3600" i="1" dirty="0" err="1" smtClean="0">
                <a:solidFill>
                  <a:srgbClr val="FFFF00"/>
                </a:solidFill>
                <a:latin typeface="Raavi" pitchFamily="2"/>
              </a:rPr>
              <a:t>Деймондом</a:t>
            </a:r>
            <a:endParaRPr lang="ru-RU" sz="3600" i="1" dirty="0" smtClean="0">
              <a:solidFill>
                <a:srgbClr val="FFFF00"/>
              </a:solidFill>
              <a:latin typeface="Raavi" pitchFamily="2"/>
            </a:endParaRPr>
          </a:p>
        </p:txBody>
      </p:sp>
      <p:sp>
        <p:nvSpPr>
          <p:cNvPr id="69635" name="Rectangle 3"/>
          <p:cNvSpPr>
            <a:spLocks noGrp="1" noChangeArrowheads="1"/>
          </p:cNvSpPr>
          <p:nvPr>
            <p:ph type="body" idx="1"/>
          </p:nvPr>
        </p:nvSpPr>
        <p:spPr/>
        <p:txBody>
          <a:bodyPr>
            <a:normAutofit fontScale="92500" lnSpcReduction="20000"/>
          </a:bodyPr>
          <a:lstStyle/>
          <a:p>
            <a:pPr eaLnBrk="1" hangingPunct="1">
              <a:buFont typeface="Wingdings" pitchFamily="2" charset="2"/>
              <a:buNone/>
              <a:defRPr/>
            </a:pPr>
            <a:endParaRPr lang="uk-UA" dirty="0" smtClean="0"/>
          </a:p>
          <a:p>
            <a:pPr eaLnBrk="1" hangingPunct="1">
              <a:buFont typeface="Wingdings" pitchFamily="2" charset="2"/>
              <a:buNone/>
              <a:defRPr/>
            </a:pPr>
            <a:r>
              <a:rPr lang="uk-UA" dirty="0" smtClean="0"/>
              <a:t>1. демократичні – </a:t>
            </a:r>
          </a:p>
          <a:p>
            <a:pPr lvl="1" eaLnBrk="1" hangingPunct="1">
              <a:defRPr/>
            </a:pPr>
            <a:r>
              <a:rPr lang="uk-UA" dirty="0" smtClean="0"/>
              <a:t>ліберальної демократії та </a:t>
            </a:r>
          </a:p>
          <a:p>
            <a:pPr lvl="1" eaLnBrk="1" hangingPunct="1">
              <a:defRPr/>
            </a:pPr>
            <a:r>
              <a:rPr lang="uk-UA" dirty="0" smtClean="0"/>
              <a:t>виборчої демократії; </a:t>
            </a:r>
          </a:p>
          <a:p>
            <a:pPr eaLnBrk="1" hangingPunct="1">
              <a:buFont typeface="Wingdings" pitchFamily="2" charset="2"/>
              <a:buNone/>
              <a:defRPr/>
            </a:pPr>
            <a:endParaRPr lang="uk-UA" dirty="0" smtClean="0"/>
          </a:p>
          <a:p>
            <a:pPr eaLnBrk="1" hangingPunct="1">
              <a:buFont typeface="Wingdings" pitchFamily="2" charset="2"/>
              <a:buNone/>
              <a:defRPr/>
            </a:pPr>
            <a:r>
              <a:rPr lang="uk-UA" dirty="0" smtClean="0"/>
              <a:t>2. невизначені режими та </a:t>
            </a:r>
          </a:p>
          <a:p>
            <a:pPr eaLnBrk="1" hangingPunct="1">
              <a:buFont typeface="Wingdings" pitchFamily="2" charset="2"/>
              <a:buNone/>
              <a:defRPr/>
            </a:pPr>
            <a:endParaRPr lang="uk-UA" dirty="0" smtClean="0"/>
          </a:p>
          <a:p>
            <a:pPr eaLnBrk="1" hangingPunct="1">
              <a:buFont typeface="Wingdings" pitchFamily="2" charset="2"/>
              <a:buNone/>
              <a:defRPr/>
            </a:pPr>
            <a:r>
              <a:rPr lang="uk-UA" dirty="0" smtClean="0"/>
              <a:t>3. недемократичні режими – </a:t>
            </a:r>
          </a:p>
          <a:p>
            <a:pPr lvl="1" eaLnBrk="1" hangingPunct="1">
              <a:defRPr/>
            </a:pPr>
            <a:r>
              <a:rPr lang="uk-UA" dirty="0" smtClean="0"/>
              <a:t>конкурентний авторитаризм, </a:t>
            </a:r>
          </a:p>
          <a:p>
            <a:pPr lvl="1" eaLnBrk="1" hangingPunct="1">
              <a:defRPr/>
            </a:pPr>
            <a:r>
              <a:rPr lang="uk-UA" dirty="0" smtClean="0"/>
              <a:t>виборчий авторитаризм із гегемонією та </a:t>
            </a:r>
          </a:p>
          <a:p>
            <a:pPr lvl="1" eaLnBrk="1" hangingPunct="1">
              <a:defRPr/>
            </a:pPr>
            <a:r>
              <a:rPr lang="uk-UA" dirty="0" smtClean="0"/>
              <a:t>політично закриті режими</a:t>
            </a:r>
          </a:p>
        </p:txBody>
      </p:sp>
      <p:sp>
        <p:nvSpPr>
          <p:cNvPr id="6" name="Дата 5"/>
          <p:cNvSpPr>
            <a:spLocks noGrp="1"/>
          </p:cNvSpPr>
          <p:nvPr>
            <p:ph type="dt" sz="quarter" idx="10"/>
          </p:nvPr>
        </p:nvSpPr>
        <p:spPr/>
        <p:txBody>
          <a:bodyPr/>
          <a:lstStyle/>
          <a:p>
            <a:pPr>
              <a:defRPr/>
            </a:pPr>
            <a:fld id="{A13C7579-D176-447F-9F87-E701E64787BC}" type="datetime1">
              <a:rPr lang="uk-UA" smtClean="0"/>
              <a:t>13.11.2016</a:t>
            </a:fld>
            <a:endParaRPr lang="ru-RU"/>
          </a:p>
        </p:txBody>
      </p:sp>
      <p:sp>
        <p:nvSpPr>
          <p:cNvPr id="7" name="Номер слайда 6"/>
          <p:cNvSpPr>
            <a:spLocks noGrp="1"/>
          </p:cNvSpPr>
          <p:nvPr>
            <p:ph type="sldNum" sz="quarter" idx="12"/>
          </p:nvPr>
        </p:nvSpPr>
        <p:spPr/>
        <p:txBody>
          <a:bodyPr/>
          <a:lstStyle/>
          <a:p>
            <a:pPr>
              <a:defRPr/>
            </a:pPr>
            <a:fld id="{2B9A760F-3F36-4E32-8BD9-FFC8FCAC5DCB}" type="slidenum">
              <a:rPr lang="ru-RU"/>
              <a:pPr>
                <a:defRPr/>
              </a:pPr>
              <a:t>6</a:t>
            </a:fld>
            <a:endParaRPr lang="ru-RU"/>
          </a:p>
        </p:txBody>
      </p:sp>
      <p:sp>
        <p:nvSpPr>
          <p:cNvPr id="8" name="Нижний колонтитул 7"/>
          <p:cNvSpPr>
            <a:spLocks noGrp="1"/>
          </p:cNvSpPr>
          <p:nvPr>
            <p:ph type="ftr" sz="quarter" idx="11"/>
          </p:nvPr>
        </p:nvSpPr>
        <p:spPr/>
        <p:txBody>
          <a:bodyPr/>
          <a:lstStyle/>
          <a:p>
            <a:pPr>
              <a:defRPr/>
            </a:pPr>
            <a:r>
              <a:rPr lang="ru-RU" smtClean="0"/>
              <a:t>(с) М. Савчин    Політичні системи і конституціоналізм</a:t>
            </a: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69634"/>
                                        </p:tgtEl>
                                        <p:attrNameLst>
                                          <p:attrName>style.visibility</p:attrName>
                                        </p:attrNameLst>
                                      </p:cBhvr>
                                      <p:to>
                                        <p:strVal val="visible"/>
                                      </p:to>
                                    </p:set>
                                    <p:animEffect transition="in" filter="fade">
                                      <p:cBhvr>
                                        <p:cTn id="7" dur="1000">
                                          <p:stCondLst>
                                            <p:cond delay="0"/>
                                          </p:stCondLst>
                                        </p:cTn>
                                        <p:tgtEl>
                                          <p:spTgt spid="696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fade">
                                      <p:cBhvr>
                                        <p:cTn id="12" dur="500">
                                          <p:stCondLst>
                                            <p:cond delay="0"/>
                                          </p:stCondLst>
                                        </p:cTn>
                                        <p:tgtEl>
                                          <p:spTgt spid="69635">
                                            <p:txEl>
                                              <p:pRg st="1" end="1"/>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69635">
                                            <p:txEl>
                                              <p:pRg st="2" end="2"/>
                                            </p:txEl>
                                          </p:spTgt>
                                        </p:tgtEl>
                                        <p:attrNameLst>
                                          <p:attrName>style.visibility</p:attrName>
                                        </p:attrNameLst>
                                      </p:cBhvr>
                                      <p:to>
                                        <p:strVal val="visible"/>
                                      </p:to>
                                    </p:set>
                                    <p:animEffect transition="in" filter="fade">
                                      <p:cBhvr>
                                        <p:cTn id="15" dur="500">
                                          <p:stCondLst>
                                            <p:cond delay="0"/>
                                          </p:stCondLst>
                                        </p:cTn>
                                        <p:tgtEl>
                                          <p:spTgt spid="69635">
                                            <p:txEl>
                                              <p:pRg st="2" end="2"/>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69635">
                                            <p:txEl>
                                              <p:pRg st="3" end="3"/>
                                            </p:txEl>
                                          </p:spTgt>
                                        </p:tgtEl>
                                        <p:attrNameLst>
                                          <p:attrName>style.visibility</p:attrName>
                                        </p:attrNameLst>
                                      </p:cBhvr>
                                      <p:to>
                                        <p:strVal val="visible"/>
                                      </p:to>
                                    </p:set>
                                    <p:animEffect transition="in" filter="fade">
                                      <p:cBhvr>
                                        <p:cTn id="18" dur="500">
                                          <p:stCondLst>
                                            <p:cond delay="0"/>
                                          </p:stCondLst>
                                        </p:cTn>
                                        <p:tgtEl>
                                          <p:spTgt spid="6963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iterate type="lt">
                                    <p:tmPct val="10000"/>
                                  </p:iterate>
                                  <p:childTnLst>
                                    <p:set>
                                      <p:cBhvr>
                                        <p:cTn id="22" dur="1" fill="hold">
                                          <p:stCondLst>
                                            <p:cond delay="0"/>
                                          </p:stCondLst>
                                        </p:cTn>
                                        <p:tgtEl>
                                          <p:spTgt spid="69635">
                                            <p:txEl>
                                              <p:pRg st="5" end="5"/>
                                            </p:txEl>
                                          </p:spTgt>
                                        </p:tgtEl>
                                        <p:attrNameLst>
                                          <p:attrName>style.visibility</p:attrName>
                                        </p:attrNameLst>
                                      </p:cBhvr>
                                      <p:to>
                                        <p:strVal val="visible"/>
                                      </p:to>
                                    </p:set>
                                    <p:animEffect transition="in" filter="fade">
                                      <p:cBhvr>
                                        <p:cTn id="23" dur="500">
                                          <p:stCondLst>
                                            <p:cond delay="0"/>
                                          </p:stCondLst>
                                        </p:cTn>
                                        <p:tgtEl>
                                          <p:spTgt spid="69635">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iterate type="lt">
                                    <p:tmPct val="10000"/>
                                  </p:iterate>
                                  <p:childTnLst>
                                    <p:set>
                                      <p:cBhvr>
                                        <p:cTn id="27" dur="1" fill="hold">
                                          <p:stCondLst>
                                            <p:cond delay="0"/>
                                          </p:stCondLst>
                                        </p:cTn>
                                        <p:tgtEl>
                                          <p:spTgt spid="69635">
                                            <p:txEl>
                                              <p:pRg st="7" end="7"/>
                                            </p:txEl>
                                          </p:spTgt>
                                        </p:tgtEl>
                                        <p:attrNameLst>
                                          <p:attrName>style.visibility</p:attrName>
                                        </p:attrNameLst>
                                      </p:cBhvr>
                                      <p:to>
                                        <p:strVal val="visible"/>
                                      </p:to>
                                    </p:set>
                                    <p:animEffect transition="in" filter="fade">
                                      <p:cBhvr>
                                        <p:cTn id="28" dur="500">
                                          <p:stCondLst>
                                            <p:cond delay="0"/>
                                          </p:stCondLst>
                                        </p:cTn>
                                        <p:tgtEl>
                                          <p:spTgt spid="69635">
                                            <p:txEl>
                                              <p:pRg st="7" end="7"/>
                                            </p:txEl>
                                          </p:spTgt>
                                        </p:tgtEl>
                                      </p:cBhvr>
                                    </p:animEffect>
                                  </p:childTnLst>
                                </p:cTn>
                              </p:par>
                              <p:par>
                                <p:cTn id="29" presetID="10" presetClass="entr" presetSubtype="0" fill="hold" grpId="0" nodeType="withEffect">
                                  <p:stCondLst>
                                    <p:cond delay="0"/>
                                  </p:stCondLst>
                                  <p:iterate type="lt">
                                    <p:tmPct val="10000"/>
                                  </p:iterate>
                                  <p:childTnLst>
                                    <p:set>
                                      <p:cBhvr>
                                        <p:cTn id="30" dur="1" fill="hold">
                                          <p:stCondLst>
                                            <p:cond delay="0"/>
                                          </p:stCondLst>
                                        </p:cTn>
                                        <p:tgtEl>
                                          <p:spTgt spid="69635">
                                            <p:txEl>
                                              <p:pRg st="8" end="8"/>
                                            </p:txEl>
                                          </p:spTgt>
                                        </p:tgtEl>
                                        <p:attrNameLst>
                                          <p:attrName>style.visibility</p:attrName>
                                        </p:attrNameLst>
                                      </p:cBhvr>
                                      <p:to>
                                        <p:strVal val="visible"/>
                                      </p:to>
                                    </p:set>
                                    <p:animEffect transition="in" filter="fade">
                                      <p:cBhvr>
                                        <p:cTn id="31" dur="500">
                                          <p:stCondLst>
                                            <p:cond delay="0"/>
                                          </p:stCondLst>
                                        </p:cTn>
                                        <p:tgtEl>
                                          <p:spTgt spid="69635">
                                            <p:txEl>
                                              <p:pRg st="8" end="8"/>
                                            </p:txEl>
                                          </p:spTgt>
                                        </p:tgtEl>
                                      </p:cBhvr>
                                    </p:animEffect>
                                  </p:childTnLst>
                                </p:cTn>
                              </p:par>
                              <p:par>
                                <p:cTn id="32" presetID="10" presetClass="entr" presetSubtype="0" fill="hold" grpId="0" nodeType="withEffect">
                                  <p:stCondLst>
                                    <p:cond delay="0"/>
                                  </p:stCondLst>
                                  <p:iterate type="lt">
                                    <p:tmPct val="10000"/>
                                  </p:iterate>
                                  <p:childTnLst>
                                    <p:set>
                                      <p:cBhvr>
                                        <p:cTn id="33" dur="1" fill="hold">
                                          <p:stCondLst>
                                            <p:cond delay="0"/>
                                          </p:stCondLst>
                                        </p:cTn>
                                        <p:tgtEl>
                                          <p:spTgt spid="69635">
                                            <p:txEl>
                                              <p:pRg st="9" end="9"/>
                                            </p:txEl>
                                          </p:spTgt>
                                        </p:tgtEl>
                                        <p:attrNameLst>
                                          <p:attrName>style.visibility</p:attrName>
                                        </p:attrNameLst>
                                      </p:cBhvr>
                                      <p:to>
                                        <p:strVal val="visible"/>
                                      </p:to>
                                    </p:set>
                                    <p:animEffect transition="in" filter="fade">
                                      <p:cBhvr>
                                        <p:cTn id="34" dur="500">
                                          <p:stCondLst>
                                            <p:cond delay="0"/>
                                          </p:stCondLst>
                                        </p:cTn>
                                        <p:tgtEl>
                                          <p:spTgt spid="69635">
                                            <p:txEl>
                                              <p:pRg st="9" end="9"/>
                                            </p:txEl>
                                          </p:spTgt>
                                        </p:tgtEl>
                                      </p:cBhvr>
                                    </p:animEffect>
                                  </p:childTnLst>
                                </p:cTn>
                              </p:par>
                              <p:par>
                                <p:cTn id="35" presetID="10" presetClass="entr" presetSubtype="0" fill="hold" grpId="0" nodeType="withEffect">
                                  <p:stCondLst>
                                    <p:cond delay="0"/>
                                  </p:stCondLst>
                                  <p:iterate type="lt">
                                    <p:tmPct val="10000"/>
                                  </p:iterate>
                                  <p:childTnLst>
                                    <p:set>
                                      <p:cBhvr>
                                        <p:cTn id="36" dur="1" fill="hold">
                                          <p:stCondLst>
                                            <p:cond delay="0"/>
                                          </p:stCondLst>
                                        </p:cTn>
                                        <p:tgtEl>
                                          <p:spTgt spid="69635">
                                            <p:txEl>
                                              <p:pRg st="10" end="10"/>
                                            </p:txEl>
                                          </p:spTgt>
                                        </p:tgtEl>
                                        <p:attrNameLst>
                                          <p:attrName>style.visibility</p:attrName>
                                        </p:attrNameLst>
                                      </p:cBhvr>
                                      <p:to>
                                        <p:strVal val="visible"/>
                                      </p:to>
                                    </p:set>
                                    <p:animEffect transition="in" filter="fade">
                                      <p:cBhvr>
                                        <p:cTn id="37" dur="500">
                                          <p:stCondLst>
                                            <p:cond delay="0"/>
                                          </p:stCondLst>
                                        </p:cTn>
                                        <p:tgtEl>
                                          <p:spTgt spid="6963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defRPr/>
            </a:pPr>
            <a:r>
              <a:rPr lang="uk-UA" sz="3200" dirty="0" smtClean="0"/>
              <a:t>1.3.</a:t>
            </a:r>
            <a:r>
              <a:rPr lang="uk-UA" sz="4000" dirty="0" smtClean="0"/>
              <a:t> </a:t>
            </a:r>
            <a:r>
              <a:rPr lang="uk-UA" sz="3200" dirty="0" smtClean="0"/>
              <a:t>Конституційні засади політичної системи</a:t>
            </a:r>
            <a:endParaRPr lang="ru-RU" sz="3200" dirty="0" smtClean="0"/>
          </a:p>
        </p:txBody>
      </p:sp>
      <p:sp>
        <p:nvSpPr>
          <p:cNvPr id="72707" name="Rectangle 3"/>
          <p:cNvSpPr>
            <a:spLocks noGrp="1" noChangeArrowheads="1"/>
          </p:cNvSpPr>
          <p:nvPr>
            <p:ph type="body" idx="1"/>
          </p:nvPr>
        </p:nvSpPr>
        <p:spPr/>
        <p:txBody>
          <a:bodyPr>
            <a:normAutofit fontScale="92500" lnSpcReduction="10000"/>
          </a:bodyPr>
          <a:lstStyle/>
          <a:p>
            <a:pPr eaLnBrk="1" hangingPunct="1">
              <a:defRPr/>
            </a:pPr>
            <a:endParaRPr lang="uk-UA" sz="2800" i="1" dirty="0" smtClean="0"/>
          </a:p>
          <a:p>
            <a:pPr eaLnBrk="1" hangingPunct="1">
              <a:buFont typeface="Wingdings" pitchFamily="2" charset="2"/>
              <a:buNone/>
              <a:defRPr/>
            </a:pPr>
            <a:r>
              <a:rPr lang="uk-UA" sz="2800" i="1" dirty="0" smtClean="0"/>
              <a:t>1) Принцип демократії;</a:t>
            </a:r>
          </a:p>
          <a:p>
            <a:pPr eaLnBrk="1" hangingPunct="1">
              <a:buFont typeface="Wingdings" pitchFamily="2" charset="2"/>
              <a:buNone/>
              <a:defRPr/>
            </a:pPr>
            <a:r>
              <a:rPr lang="uk-UA" sz="2800" i="1" dirty="0" smtClean="0"/>
              <a:t>2) Принцип участі народу в управлінні суспільними справами (</a:t>
            </a:r>
            <a:r>
              <a:rPr lang="uk-UA" sz="2800" i="1" dirty="0" err="1" smtClean="0"/>
              <a:t>партиципація</a:t>
            </a:r>
            <a:r>
              <a:rPr lang="uk-UA" sz="2800" i="1" dirty="0" smtClean="0"/>
              <a:t>);</a:t>
            </a:r>
          </a:p>
          <a:p>
            <a:pPr eaLnBrk="1" hangingPunct="1">
              <a:buFont typeface="Wingdings" pitchFamily="2" charset="2"/>
              <a:buNone/>
              <a:defRPr/>
            </a:pPr>
            <a:r>
              <a:rPr lang="uk-UA" sz="2800" i="1" dirty="0" smtClean="0"/>
              <a:t>3) Принцип політичного плюралізму;</a:t>
            </a:r>
          </a:p>
          <a:p>
            <a:pPr eaLnBrk="1" hangingPunct="1">
              <a:buFont typeface="Wingdings" pitchFamily="2" charset="2"/>
              <a:buNone/>
              <a:defRPr/>
            </a:pPr>
            <a:r>
              <a:rPr lang="uk-UA" sz="2800" i="1" dirty="0" smtClean="0"/>
              <a:t>4) Рольова автономія елементів політичної системи;</a:t>
            </a:r>
          </a:p>
          <a:p>
            <a:pPr eaLnBrk="1" hangingPunct="1">
              <a:buFont typeface="Wingdings" pitchFamily="2" charset="2"/>
              <a:buNone/>
              <a:defRPr/>
            </a:pPr>
            <a:r>
              <a:rPr lang="uk-UA" sz="2800" i="1" dirty="0" smtClean="0"/>
              <a:t>5) Змагальність у політичному процесі;</a:t>
            </a:r>
          </a:p>
          <a:p>
            <a:pPr eaLnBrk="1" hangingPunct="1">
              <a:buFont typeface="Wingdings" pitchFamily="2" charset="2"/>
              <a:buNone/>
              <a:defRPr/>
            </a:pPr>
            <a:r>
              <a:rPr lang="uk-UA" sz="2800" i="1" dirty="0" smtClean="0"/>
              <a:t>6) Принцип самоврядування колективів;</a:t>
            </a:r>
          </a:p>
          <a:p>
            <a:pPr eaLnBrk="1" hangingPunct="1">
              <a:buFont typeface="Wingdings" pitchFamily="2" charset="2"/>
              <a:buNone/>
              <a:defRPr/>
            </a:pPr>
            <a:r>
              <a:rPr lang="uk-UA" sz="2800" i="1" dirty="0" smtClean="0"/>
              <a:t>7) Принцип верховенства права. </a:t>
            </a:r>
            <a:endParaRPr lang="ru-RU" sz="2800" i="1" dirty="0" smtClean="0"/>
          </a:p>
        </p:txBody>
      </p:sp>
      <p:sp>
        <p:nvSpPr>
          <p:cNvPr id="6" name="Дата 5"/>
          <p:cNvSpPr>
            <a:spLocks noGrp="1"/>
          </p:cNvSpPr>
          <p:nvPr>
            <p:ph type="dt" sz="quarter" idx="10"/>
          </p:nvPr>
        </p:nvSpPr>
        <p:spPr/>
        <p:txBody>
          <a:bodyPr/>
          <a:lstStyle/>
          <a:p>
            <a:pPr>
              <a:defRPr/>
            </a:pPr>
            <a:fld id="{0A8C8B13-1733-42BA-A2AB-85C8B691E674}" type="datetime1">
              <a:rPr lang="uk-UA" smtClean="0"/>
              <a:t>13.11.2016</a:t>
            </a:fld>
            <a:endParaRPr lang="ru-RU"/>
          </a:p>
        </p:txBody>
      </p:sp>
      <p:sp>
        <p:nvSpPr>
          <p:cNvPr id="7" name="Номер слайда 6"/>
          <p:cNvSpPr>
            <a:spLocks noGrp="1"/>
          </p:cNvSpPr>
          <p:nvPr>
            <p:ph type="sldNum" sz="quarter" idx="12"/>
          </p:nvPr>
        </p:nvSpPr>
        <p:spPr/>
        <p:txBody>
          <a:bodyPr/>
          <a:lstStyle/>
          <a:p>
            <a:pPr>
              <a:defRPr/>
            </a:pPr>
            <a:fld id="{BF8D4000-78B1-4796-B756-E826469A332F}" type="slidenum">
              <a:rPr lang="ru-RU"/>
              <a:pPr>
                <a:defRPr/>
              </a:pPr>
              <a:t>7</a:t>
            </a:fld>
            <a:endParaRPr lang="ru-RU"/>
          </a:p>
        </p:txBody>
      </p:sp>
      <p:sp>
        <p:nvSpPr>
          <p:cNvPr id="8" name="Нижний колонтитул 7"/>
          <p:cNvSpPr>
            <a:spLocks noGrp="1"/>
          </p:cNvSpPr>
          <p:nvPr>
            <p:ph type="ftr" sz="quarter" idx="11"/>
          </p:nvPr>
        </p:nvSpPr>
        <p:spPr/>
        <p:txBody>
          <a:bodyPr/>
          <a:lstStyle/>
          <a:p>
            <a:pPr>
              <a:defRPr/>
            </a:pPr>
            <a:r>
              <a:rPr lang="ru-RU" smtClean="0"/>
              <a:t>(с) М. Савчин    Політичні системи і конституціоналізм</a:t>
            </a:r>
            <a:endParaRPr lang="ru-RU"/>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p:cTn id="7" dur="1000" fill="hold"/>
                                        <p:tgtEl>
                                          <p:spTgt spid="72706"/>
                                        </p:tgtEl>
                                        <p:attrNameLst>
                                          <p:attrName>ppt_x</p:attrName>
                                        </p:attrNameLst>
                                      </p:cBhvr>
                                      <p:tavLst>
                                        <p:tav tm="0">
                                          <p:val>
                                            <p:strVal val="#ppt_x-.2"/>
                                          </p:val>
                                        </p:tav>
                                        <p:tav tm="100000">
                                          <p:val>
                                            <p:strVal val="#ppt_x"/>
                                          </p:val>
                                        </p:tav>
                                      </p:tavLst>
                                    </p:anim>
                                    <p:anim calcmode="lin" valueType="num">
                                      <p:cBhvr>
                                        <p:cTn id="8" dur="1000" fill="hold"/>
                                        <p:tgtEl>
                                          <p:spTgt spid="727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7270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2707">
                                            <p:txEl>
                                              <p:pRg st="1" end="1"/>
                                            </p:txEl>
                                          </p:spTgt>
                                        </p:tgtEl>
                                        <p:attrNameLst>
                                          <p:attrName>style.visibility</p:attrName>
                                        </p:attrNameLst>
                                      </p:cBhvr>
                                      <p:to>
                                        <p:strVal val="visible"/>
                                      </p:to>
                                    </p:set>
                                    <p:animEffect transition="in" filter="fade">
                                      <p:cBhvr>
                                        <p:cTn id="14" dur="500"/>
                                        <p:tgtEl>
                                          <p:spTgt spid="72707">
                                            <p:txEl>
                                              <p:pRg st="1" end="1"/>
                                            </p:txEl>
                                          </p:spTgt>
                                        </p:tgtEl>
                                      </p:cBhvr>
                                    </p:animEffect>
                                    <p:anim calcmode="lin" valueType="num">
                                      <p:cBhvr>
                                        <p:cTn id="15" dur="5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7270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2707">
                                            <p:txEl>
                                              <p:pRg st="2" end="2"/>
                                            </p:txEl>
                                          </p:spTgt>
                                        </p:tgtEl>
                                        <p:attrNameLst>
                                          <p:attrName>style.visibility</p:attrName>
                                        </p:attrNameLst>
                                      </p:cBhvr>
                                      <p:to>
                                        <p:strVal val="visible"/>
                                      </p:to>
                                    </p:set>
                                    <p:animEffect transition="in" filter="fade">
                                      <p:cBhvr>
                                        <p:cTn id="21" dur="500"/>
                                        <p:tgtEl>
                                          <p:spTgt spid="72707">
                                            <p:txEl>
                                              <p:pRg st="2" end="2"/>
                                            </p:txEl>
                                          </p:spTgt>
                                        </p:tgtEl>
                                      </p:cBhvr>
                                    </p:animEffect>
                                    <p:anim calcmode="lin" valueType="num">
                                      <p:cBhvr>
                                        <p:cTn id="22" dur="500" fill="hold"/>
                                        <p:tgtEl>
                                          <p:spTgt spid="72707">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7270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72707">
                                            <p:txEl>
                                              <p:pRg st="3" end="3"/>
                                            </p:txEl>
                                          </p:spTgt>
                                        </p:tgtEl>
                                        <p:attrNameLst>
                                          <p:attrName>style.visibility</p:attrName>
                                        </p:attrNameLst>
                                      </p:cBhvr>
                                      <p:to>
                                        <p:strVal val="visible"/>
                                      </p:to>
                                    </p:set>
                                    <p:animEffect transition="in" filter="fade">
                                      <p:cBhvr>
                                        <p:cTn id="28" dur="500"/>
                                        <p:tgtEl>
                                          <p:spTgt spid="72707">
                                            <p:txEl>
                                              <p:pRg st="3" end="3"/>
                                            </p:txEl>
                                          </p:spTgt>
                                        </p:tgtEl>
                                      </p:cBhvr>
                                    </p:animEffect>
                                    <p:anim calcmode="lin" valueType="num">
                                      <p:cBhvr>
                                        <p:cTn id="29" dur="500" fill="hold"/>
                                        <p:tgtEl>
                                          <p:spTgt spid="72707">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7270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72707">
                                            <p:txEl>
                                              <p:pRg st="4" end="4"/>
                                            </p:txEl>
                                          </p:spTgt>
                                        </p:tgtEl>
                                        <p:attrNameLst>
                                          <p:attrName>style.visibility</p:attrName>
                                        </p:attrNameLst>
                                      </p:cBhvr>
                                      <p:to>
                                        <p:strVal val="visible"/>
                                      </p:to>
                                    </p:set>
                                    <p:animEffect transition="in" filter="fade">
                                      <p:cBhvr>
                                        <p:cTn id="35" dur="500"/>
                                        <p:tgtEl>
                                          <p:spTgt spid="72707">
                                            <p:txEl>
                                              <p:pRg st="4" end="4"/>
                                            </p:txEl>
                                          </p:spTgt>
                                        </p:tgtEl>
                                      </p:cBhvr>
                                    </p:animEffect>
                                    <p:anim calcmode="lin" valueType="num">
                                      <p:cBhvr>
                                        <p:cTn id="36" dur="500" fill="hold"/>
                                        <p:tgtEl>
                                          <p:spTgt spid="72707">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72707">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72707">
                                            <p:txEl>
                                              <p:pRg st="5" end="5"/>
                                            </p:txEl>
                                          </p:spTgt>
                                        </p:tgtEl>
                                        <p:attrNameLst>
                                          <p:attrName>style.visibility</p:attrName>
                                        </p:attrNameLst>
                                      </p:cBhvr>
                                      <p:to>
                                        <p:strVal val="visible"/>
                                      </p:to>
                                    </p:set>
                                    <p:animEffect transition="in" filter="fade">
                                      <p:cBhvr>
                                        <p:cTn id="42" dur="500"/>
                                        <p:tgtEl>
                                          <p:spTgt spid="72707">
                                            <p:txEl>
                                              <p:pRg st="5" end="5"/>
                                            </p:txEl>
                                          </p:spTgt>
                                        </p:tgtEl>
                                      </p:cBhvr>
                                    </p:animEffect>
                                    <p:anim calcmode="lin" valueType="num">
                                      <p:cBhvr>
                                        <p:cTn id="43" dur="500" fill="hold"/>
                                        <p:tgtEl>
                                          <p:spTgt spid="72707">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72707">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72707">
                                            <p:txEl>
                                              <p:pRg st="6" end="6"/>
                                            </p:txEl>
                                          </p:spTgt>
                                        </p:tgtEl>
                                        <p:attrNameLst>
                                          <p:attrName>style.visibility</p:attrName>
                                        </p:attrNameLst>
                                      </p:cBhvr>
                                      <p:to>
                                        <p:strVal val="visible"/>
                                      </p:to>
                                    </p:set>
                                    <p:animEffect transition="in" filter="fade">
                                      <p:cBhvr>
                                        <p:cTn id="49" dur="500"/>
                                        <p:tgtEl>
                                          <p:spTgt spid="72707">
                                            <p:txEl>
                                              <p:pRg st="6" end="6"/>
                                            </p:txEl>
                                          </p:spTgt>
                                        </p:tgtEl>
                                      </p:cBhvr>
                                    </p:animEffect>
                                    <p:anim calcmode="lin" valueType="num">
                                      <p:cBhvr>
                                        <p:cTn id="50" dur="500" fill="hold"/>
                                        <p:tgtEl>
                                          <p:spTgt spid="72707">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72707">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72707">
                                            <p:txEl>
                                              <p:pRg st="7" end="7"/>
                                            </p:txEl>
                                          </p:spTgt>
                                        </p:tgtEl>
                                        <p:attrNameLst>
                                          <p:attrName>style.visibility</p:attrName>
                                        </p:attrNameLst>
                                      </p:cBhvr>
                                      <p:to>
                                        <p:strVal val="visible"/>
                                      </p:to>
                                    </p:set>
                                    <p:animEffect transition="in" filter="fade">
                                      <p:cBhvr>
                                        <p:cTn id="56" dur="500"/>
                                        <p:tgtEl>
                                          <p:spTgt spid="72707">
                                            <p:txEl>
                                              <p:pRg st="7" end="7"/>
                                            </p:txEl>
                                          </p:spTgt>
                                        </p:tgtEl>
                                      </p:cBhvr>
                                    </p:animEffect>
                                    <p:anim calcmode="lin" valueType="num">
                                      <p:cBhvr>
                                        <p:cTn id="57" dur="500" fill="hold"/>
                                        <p:tgtEl>
                                          <p:spTgt spid="72707">
                                            <p:txEl>
                                              <p:pRg st="7" end="7"/>
                                            </p:txEl>
                                          </p:spTgt>
                                        </p:tgtEl>
                                        <p:attrNameLst>
                                          <p:attrName>ppt_x</p:attrName>
                                        </p:attrNameLst>
                                      </p:cBhvr>
                                      <p:tavLst>
                                        <p:tav tm="0">
                                          <p:val>
                                            <p:strVal val="#ppt_x"/>
                                          </p:val>
                                        </p:tav>
                                        <p:tav tm="100000">
                                          <p:val>
                                            <p:strVal val="#ppt_x"/>
                                          </p:val>
                                        </p:tav>
                                      </p:tavLst>
                                    </p:anim>
                                    <p:anim calcmode="lin" valueType="num">
                                      <p:cBhvr>
                                        <p:cTn id="58" dur="500" fill="hold"/>
                                        <p:tgtEl>
                                          <p:spTgt spid="72707">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p:txBody>
          <a:bodyPr>
            <a:normAutofit/>
          </a:bodyPr>
          <a:lstStyle/>
          <a:p>
            <a:pPr eaLnBrk="1" hangingPunct="1"/>
            <a:r>
              <a:rPr lang="uk-UA" sz="2800" dirty="0" smtClean="0"/>
              <a:t>1.4</a:t>
            </a:r>
            <a:r>
              <a:rPr lang="uk-UA" sz="2800" dirty="0" smtClean="0"/>
              <a:t>. Доктрина </a:t>
            </a:r>
            <a:r>
              <a:rPr lang="en-US" sz="2800" i="1" dirty="0" smtClean="0"/>
              <a:t>militant democracy. </a:t>
            </a:r>
            <a:r>
              <a:rPr lang="uk-UA" sz="2800" i="1" dirty="0" smtClean="0"/>
              <a:t>Практика ЄСПЛ</a:t>
            </a:r>
          </a:p>
        </p:txBody>
      </p:sp>
      <p:sp>
        <p:nvSpPr>
          <p:cNvPr id="3" name="Содержимое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marL="365760" indent="-256032" eaLnBrk="1" fontAlgn="auto" hangingPunct="1">
              <a:spcAft>
                <a:spcPts val="0"/>
              </a:spcAft>
              <a:buClr>
                <a:schemeClr val="accent3"/>
              </a:buClr>
              <a:buFont typeface="Georgia"/>
              <a:buChar char="•"/>
              <a:defRPr/>
            </a:pPr>
            <a:endParaRPr lang="en-US" sz="2000" dirty="0" smtClean="0"/>
          </a:p>
          <a:p>
            <a:pPr marL="365760" indent="-256032" eaLnBrk="1" fontAlgn="auto" hangingPunct="1">
              <a:spcAft>
                <a:spcPts val="0"/>
              </a:spcAft>
              <a:buClr>
                <a:schemeClr val="accent3"/>
              </a:buClr>
              <a:buFont typeface="Georgia"/>
              <a:buNone/>
              <a:defRPr/>
            </a:pPr>
            <a:r>
              <a:rPr lang="uk-UA" sz="2000" dirty="0" smtClean="0"/>
              <a:t>Європейський суд одноголосно вирішив, що не було ніякого порушення статті 11 </a:t>
            </a:r>
            <a:r>
              <a:rPr lang="en-US" sz="2000" dirty="0" smtClean="0"/>
              <a:t>[</a:t>
            </a:r>
            <a:r>
              <a:rPr lang="uk-UA" sz="2000" dirty="0" smtClean="0"/>
              <a:t>ЄКПЛ</a:t>
            </a:r>
            <a:r>
              <a:rPr lang="en-US" sz="2000" dirty="0" smtClean="0"/>
              <a:t>]</a:t>
            </a:r>
            <a:r>
              <a:rPr lang="uk-UA" sz="2000" dirty="0" smtClean="0"/>
              <a:t>, і постановив, що держава має право вживати профілактичні заходи для захисту демократії. Суд зазначив, що події, організовані рухом </a:t>
            </a:r>
            <a:r>
              <a:rPr lang="en-US" sz="2000" dirty="0" smtClean="0"/>
              <a:t>[</a:t>
            </a:r>
            <a:r>
              <a:rPr lang="la-Latn" sz="2000" i="1" dirty="0" smtClean="0"/>
              <a:t>Magyar Garda Egyesulet </a:t>
            </a:r>
            <a:r>
              <a:rPr lang="en-US" sz="2000" dirty="0" smtClean="0"/>
              <a:t>]</a:t>
            </a:r>
            <a:r>
              <a:rPr lang="uk-UA" sz="2000" dirty="0" smtClean="0"/>
              <a:t>, тягли за собою реальну небезпеку насильства і розбратів, поривали порядок і громадський спокій, порушували право жителів сіл на свободу і безпеку, навіть якщо на самих демонстраціях, охоронюваних значними силами поліції, практично не було актів насильства.</a:t>
            </a:r>
          </a:p>
          <a:p>
            <a:pPr marL="365760" indent="-256032" eaLnBrk="1" fontAlgn="auto" hangingPunct="1">
              <a:spcAft>
                <a:spcPts val="0"/>
              </a:spcAft>
              <a:buClr>
                <a:schemeClr val="accent3"/>
              </a:buClr>
              <a:buFont typeface="Georgia"/>
              <a:buNone/>
              <a:defRPr/>
            </a:pPr>
            <a:r>
              <a:rPr lang="uk-UA" sz="2000" i="1" dirty="0" smtClean="0"/>
              <a:t>«Рух, заснований об’єднанням пана Вони, організовував демонстрації, які транслювали ідею расової сегрегації, що нагадує дію угорського нацистського руху («Схрещені Стріли» – </a:t>
            </a:r>
            <a:r>
              <a:rPr lang="la-Latn" sz="2000" i="1" dirty="0" smtClean="0"/>
              <a:t>Arrow Cross), </a:t>
            </a:r>
            <a:r>
              <a:rPr lang="uk-UA" sz="2000" i="1" dirty="0" smtClean="0"/>
              <a:t>створював відчуття загрози і страху серед циганської меншини в країні»</a:t>
            </a:r>
            <a:r>
              <a:rPr lang="uk-UA" sz="2000" dirty="0" smtClean="0"/>
              <a:t>, – повідомив Є</a:t>
            </a:r>
            <a:r>
              <a:rPr lang="en-US" sz="2000" dirty="0" smtClean="0"/>
              <a:t>C</a:t>
            </a:r>
            <a:r>
              <a:rPr lang="uk-UA" sz="2000" dirty="0" smtClean="0"/>
              <a:t>ПЛ у своїй заяві для преси.</a:t>
            </a:r>
          </a:p>
        </p:txBody>
      </p:sp>
      <p:sp>
        <p:nvSpPr>
          <p:cNvPr id="17412" name="Дата 6"/>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fld id="{D1EA93AA-68E3-458D-A253-F928604C5E11}" type="datetime1">
              <a:rPr lang="uk-UA" smtClean="0"/>
              <a:t>13.11.2016</a:t>
            </a:fld>
            <a:endParaRPr lang="ru-RU"/>
          </a:p>
        </p:txBody>
      </p:sp>
      <p:sp>
        <p:nvSpPr>
          <p:cNvPr id="17413" name="Нижний колонтитул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ru-RU" smtClean="0"/>
              <a:t>(с) М. Савчин    Політичні системи і конституціоналізм</a:t>
            </a:r>
            <a:endParaRPr lang="ru-RU"/>
          </a:p>
        </p:txBody>
      </p:sp>
      <p:sp>
        <p:nvSpPr>
          <p:cNvPr id="17414" name="Номер слайда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C15F2F1-1826-4789-8428-4F054CCD7F13}" type="slidenum">
              <a:rPr lang="ru-RU" smtClean="0"/>
              <a:pPr/>
              <a:t>8</a:t>
            </a:fld>
            <a:endParaRPr lang="ru-RU"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t>1</a:t>
            </a:r>
            <a:r>
              <a:rPr lang="uk-UA" sz="2800" dirty="0" smtClean="0"/>
              <a:t>.5.1. </a:t>
            </a:r>
            <a:r>
              <a:rPr lang="uk-UA" sz="2800" dirty="0" smtClean="0"/>
              <a:t>Доктрина </a:t>
            </a:r>
            <a:r>
              <a:rPr lang="en-US" sz="2800" i="1" dirty="0" smtClean="0"/>
              <a:t>militant democracy </a:t>
            </a:r>
            <a:r>
              <a:rPr lang="uk-UA" sz="2800" dirty="0" smtClean="0"/>
              <a:t>: </a:t>
            </a:r>
            <a:r>
              <a:rPr lang="uk-UA" sz="2800" dirty="0" smtClean="0"/>
              <a:t>справа </a:t>
            </a:r>
            <a:r>
              <a:rPr lang="en-US" sz="2800" dirty="0" err="1" smtClean="0"/>
              <a:t>herri</a:t>
            </a:r>
            <a:r>
              <a:rPr lang="en-US" sz="2800" dirty="0" smtClean="0"/>
              <a:t> </a:t>
            </a:r>
            <a:r>
              <a:rPr lang="en-US" sz="2800" dirty="0" err="1" smtClean="0"/>
              <a:t>batasuna</a:t>
            </a:r>
            <a:r>
              <a:rPr lang="en-US" sz="2800" dirty="0" smtClean="0"/>
              <a:t> v. </a:t>
            </a:r>
            <a:r>
              <a:rPr lang="en-US" sz="2800" dirty="0" err="1" smtClean="0"/>
              <a:t>spain</a:t>
            </a:r>
            <a:endParaRPr lang="uk-UA" sz="2800" dirty="0"/>
          </a:p>
        </p:txBody>
      </p:sp>
      <p:sp>
        <p:nvSpPr>
          <p:cNvPr id="3" name="Содержимое 2"/>
          <p:cNvSpPr>
            <a:spLocks noGrp="1"/>
          </p:cNvSpPr>
          <p:nvPr>
            <p:ph idx="1"/>
          </p:nvPr>
        </p:nvSpPr>
        <p:spPr>
          <a:ln>
            <a:solidFill>
              <a:schemeClr val="tx2">
                <a:lumMod val="25000"/>
              </a:schemeClr>
            </a:solidFill>
          </a:ln>
        </p:spPr>
        <p:txBody>
          <a:bodyPr>
            <a:normAutofit fontScale="70000" lnSpcReduction="20000"/>
          </a:bodyPr>
          <a:lstStyle/>
          <a:p>
            <a:pPr>
              <a:buNone/>
            </a:pPr>
            <a:endParaRPr lang="uk-UA" dirty="0" smtClean="0"/>
          </a:p>
          <a:p>
            <a:pPr>
              <a:buNone/>
            </a:pPr>
            <a:r>
              <a:rPr lang="uk-UA" dirty="0" smtClean="0"/>
              <a:t>На думку Європейського Суду, дії заявників повинні розглядатися як складова частина стратегії досягнення політичних цілей, які, за своєю суттю, суперечать демократичним принципам, закріпленим у Конституції Іспанії. Це відповідало одному з підстав для ліквідації згідно </a:t>
            </a:r>
            <a:r>
              <a:rPr lang="uk-UA" dirty="0" err="1" smtClean="0"/>
              <a:t>ЗпПП</a:t>
            </a:r>
            <a:r>
              <a:rPr lang="en-US" dirty="0" smtClean="0"/>
              <a:t>, </a:t>
            </a:r>
            <a:r>
              <a:rPr lang="uk-UA" dirty="0" smtClean="0"/>
              <a:t>а саме надання політичної підтримки діяльності терористичних організацій для досягнення цілей підриву конституційного порядку або створення серйозної соціальної напруженості. У цій справі національні суди прийшли до обґрунтованих висновків після докладного дослідження представлених доказів, і Європейський Суд не бачить підстав для відступу від мотивів Верховного суду, який встановив зв'язок між партіями-заявниками та ЕТА. </a:t>
            </a:r>
          </a:p>
        </p:txBody>
      </p:sp>
      <p:sp>
        <p:nvSpPr>
          <p:cNvPr id="4" name="Дата 3"/>
          <p:cNvSpPr>
            <a:spLocks noGrp="1"/>
          </p:cNvSpPr>
          <p:nvPr>
            <p:ph type="dt" sz="half" idx="10"/>
          </p:nvPr>
        </p:nvSpPr>
        <p:spPr/>
        <p:txBody>
          <a:bodyPr/>
          <a:lstStyle/>
          <a:p>
            <a:fld id="{45C1429F-04DA-4695-95C1-3C300FAEE7A5}" type="datetime1">
              <a:rPr lang="uk-UA" smtClean="0"/>
              <a:t>13.11.2016</a:t>
            </a:fld>
            <a:endParaRPr lang="ru-RU"/>
          </a:p>
        </p:txBody>
      </p:sp>
      <p:sp>
        <p:nvSpPr>
          <p:cNvPr id="5" name="Нижний колонтитул 4"/>
          <p:cNvSpPr>
            <a:spLocks noGrp="1"/>
          </p:cNvSpPr>
          <p:nvPr>
            <p:ph type="ftr" sz="quarter" idx="11"/>
          </p:nvPr>
        </p:nvSpPr>
        <p:spPr/>
        <p:txBody>
          <a:bodyPr/>
          <a:lstStyle/>
          <a:p>
            <a:r>
              <a:rPr lang="ru-RU" smtClean="0"/>
              <a:t>(с) М. Савчин    Політичні системи і конституціоналізм</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9</a:t>
            </a:fld>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626</TotalTime>
  <Words>2635</Words>
  <Application>Microsoft Office PowerPoint</Application>
  <PresentationFormat>Экран (4:3)</PresentationFormat>
  <Paragraphs>359</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Яркая</vt:lpstr>
      <vt:lpstr>Політичні інститути та конституціоналізм</vt:lpstr>
      <vt:lpstr>Політичні інститути та конституціоналізм</vt:lpstr>
      <vt:lpstr>Література</vt:lpstr>
      <vt:lpstr>1. Конституційні моделі політичних систем та доктрина militant democracy/streitbahre Demokratie. </vt:lpstr>
      <vt:lpstr>1.1. Поняття та структура політичної системи суспільства</vt:lpstr>
      <vt:lpstr> 1.2. Класифікація політичних систем за Л. Деймондом</vt:lpstr>
      <vt:lpstr>1.3. Конституційні засади політичної системи</vt:lpstr>
      <vt:lpstr>1.4. Доктрина militant democracy. Практика ЄСПЛ</vt:lpstr>
      <vt:lpstr>1.5.1. Доктрина militant democracy : справа herri batasuna v. spain</vt:lpstr>
      <vt:lpstr>1.5.2. Доктрина militant democracy: справа herri batasuna v. spain</vt:lpstr>
      <vt:lpstr>2. Політичні партії, популізм</vt:lpstr>
      <vt:lpstr>2. Політичні партії, популізм</vt:lpstr>
      <vt:lpstr>2.1. Поняття політичної партії</vt:lpstr>
      <vt:lpstr>2.2. Інституціоналізація політичних партій</vt:lpstr>
      <vt:lpstr>2.3. Легітимність політичної партії</vt:lpstr>
      <vt:lpstr>2. 4. Організаційна структура політичних партій</vt:lpstr>
      <vt:lpstr>2.5.1. Вимоги демократичної структури політичної партії</vt:lpstr>
      <vt:lpstr>2.5.2. Вимоги демократичної структури політичної партії</vt:lpstr>
      <vt:lpstr>2.6. Функції і завдання політичних партій</vt:lpstr>
      <vt:lpstr>2.7. Види партійних систем</vt:lpstr>
      <vt:lpstr>3. Референдум та гарантії народного волевиявлення</vt:lpstr>
      <vt:lpstr>3.1. Конституційно-правові засоби безпосередньої демократії</vt:lpstr>
      <vt:lpstr>3.2. Референдум як “двосічний меч” демократії</vt:lpstr>
      <vt:lpstr>3.3. Референдум як “двосічний меч” демократії</vt:lpstr>
      <vt:lpstr>3.4. Вимоги демократичності до референдуму</vt:lpstr>
      <vt:lpstr>3.5. Формула референдуму</vt:lpstr>
      <vt:lpstr>3.6. Інші форми безпосередньої демократії</vt:lpstr>
      <vt:lpstr>4. Конституційна інженерія та виборчі системи</vt:lpstr>
      <vt:lpstr>4.1. Виборчі системи</vt:lpstr>
      <vt:lpstr>4.2. Виборчі системи: спроба конституційної інженерії</vt:lpstr>
      <vt:lpstr>4.3. Мажоритарна виборча система </vt:lpstr>
      <vt:lpstr>4.4. Пропорційна виборча система </vt:lpstr>
      <vt:lpstr>4.5. Змішана виборча система</vt:lpstr>
      <vt:lpstr>4.6. Проблеми вибору виборчих систем </vt:lpstr>
      <vt:lpstr>4.7. Народне представництво і природа представницького мандату</vt:lpstr>
      <vt:lpstr>Дякую заувагу!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Політичні інститути та конституціоналізм</dc:title>
  <dc:creator>Misha</dc:creator>
  <cp:lastModifiedBy>Misha</cp:lastModifiedBy>
  <cp:revision>35</cp:revision>
  <dcterms:created xsi:type="dcterms:W3CDTF">2016-11-13T01:38:42Z</dcterms:created>
  <dcterms:modified xsi:type="dcterms:W3CDTF">2016-11-13T12:07:50Z</dcterms:modified>
</cp:coreProperties>
</file>