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3" r:id="rId6"/>
    <p:sldId id="274" r:id="rId7"/>
    <p:sldId id="260" r:id="rId8"/>
    <p:sldId id="275" r:id="rId9"/>
    <p:sldId id="271" r:id="rId10"/>
    <p:sldId id="267" r:id="rId11"/>
    <p:sldId id="261" r:id="rId12"/>
    <p:sldId id="272" r:id="rId13"/>
    <p:sldId id="262" r:id="rId14"/>
    <p:sldId id="265" r:id="rId15"/>
    <p:sldId id="266" r:id="rId16"/>
    <p:sldId id="263" r:id="rId17"/>
    <p:sldId id="268" r:id="rId18"/>
    <p:sldId id="269" r:id="rId19"/>
    <p:sldId id="270" r:id="rId20"/>
    <p:sldId id="264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0ABD5-FB2C-40F1-AE23-A65CD6D5720F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E3741-DE0C-493E-9B37-EB220A428D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05C5-B552-4739-9E28-F655016451E0}" type="datetime1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Конституція та інституційний дизайн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BC65-06D3-4631-A017-D63EAC9158DE}" type="datetime1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Конституція та інституційний дизайн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59C23-4C65-4D38-9BA3-3ABBBE06430B}" type="datetime1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ru-RU" smtClean="0"/>
              <a:t>(с) М. Савчин    Конституція та інституційний дизайн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E6E6-812C-48CA-B035-7788FAF541AC}" type="datetime1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Конституція та інституційний дизайн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6864-0CB0-48CB-893A-B3BBCD9A9B45}" type="datetime1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Конституція та інституційний дизайн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C7BF-F766-4C42-9AF2-D40B9B9DF25E}" type="datetime1">
              <a:rPr lang="ru-RU" smtClean="0"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Конституція та інституційний дизайн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93E7-91FC-4D69-B620-1DBA9EDE64A3}" type="datetime1">
              <a:rPr lang="ru-RU" smtClean="0"/>
              <a:t>24.11.2016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Конституція та інституційний дизайн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BE15-BF6F-465E-ADEA-FC7227B69316}" type="datetime1">
              <a:rPr lang="ru-RU" smtClean="0"/>
              <a:t>24.11.2016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Конституція та інституційний дизайн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4678-4280-4153-BD44-650D7853A969}" type="datetime1">
              <a:rPr lang="ru-RU" smtClean="0"/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Конституція та інституційний дизайн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EC9E-83A1-4533-BB15-2105E1EB9164}" type="datetime1">
              <a:rPr lang="ru-RU" smtClean="0"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Конституція та інституційний дизайн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248451B-EE51-40DC-A2B8-D4801F99AE59}" type="datetime1">
              <a:rPr lang="ru-RU" smtClean="0"/>
              <a:t>24.11.2016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ru-RU" smtClean="0"/>
              <a:t>(с) М. Савчин    Конституція та інституційний дизайн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2712818-56B2-421D-B92B-6173B345541E}" type="datetime1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ru-RU" smtClean="0"/>
              <a:t>(с) М. Савчин    Конституція та інституційний дизайн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Інституційний дизайн та конституційні моделі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uk-UA" dirty="0" smtClean="0"/>
              <a:t>Михайло Савчин,</a:t>
            </a:r>
          </a:p>
          <a:p>
            <a:pPr algn="r"/>
            <a:r>
              <a:rPr lang="uk-UA" dirty="0" err="1" smtClean="0"/>
              <a:t>д.ю.н</a:t>
            </a:r>
            <a:r>
              <a:rPr lang="uk-UA" dirty="0" smtClean="0"/>
              <a:t>., проф.,</a:t>
            </a:r>
          </a:p>
          <a:p>
            <a:pPr algn="r"/>
            <a:r>
              <a:rPr lang="uk-UA" dirty="0" smtClean="0"/>
              <a:t>директор НДІ порівняльного  публічного права</a:t>
            </a:r>
            <a:br>
              <a:rPr lang="uk-UA" dirty="0" smtClean="0"/>
            </a:br>
            <a:r>
              <a:rPr lang="uk-UA" dirty="0" smtClean="0"/>
              <a:t>та міжнародного права</a:t>
            </a:r>
            <a:br>
              <a:rPr lang="uk-UA" dirty="0" smtClean="0"/>
            </a:br>
            <a:r>
              <a:rPr lang="uk-UA" dirty="0" smtClean="0"/>
              <a:t>Ужгородського національного університету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Правова основа поділу влади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err="1" smtClean="0"/>
              <a:t>Медісон</a:t>
            </a:r>
            <a:r>
              <a:rPr lang="uk-UA" dirty="0" smtClean="0"/>
              <a:t>:</a:t>
            </a:r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 smtClean="0"/>
              <a:t>great security against a gradual concentration of the several powers in the same department, </a:t>
            </a:r>
            <a:r>
              <a:rPr lang="en-US" dirty="0" smtClean="0"/>
              <a:t>consists</a:t>
            </a:r>
            <a:r>
              <a:rPr lang="uk-UA" dirty="0" smtClean="0"/>
              <a:t> </a:t>
            </a:r>
            <a:r>
              <a:rPr lang="en-US" dirty="0" smtClean="0"/>
              <a:t>in </a:t>
            </a:r>
            <a:r>
              <a:rPr lang="en-US" dirty="0" smtClean="0"/>
              <a:t>giving to those who administer each department the necessary constitutional means and </a:t>
            </a:r>
            <a:r>
              <a:rPr lang="en-US" dirty="0" smtClean="0"/>
              <a:t>personal</a:t>
            </a:r>
            <a:r>
              <a:rPr lang="uk-UA" dirty="0" smtClean="0"/>
              <a:t> </a:t>
            </a:r>
            <a:r>
              <a:rPr lang="en-US" dirty="0" smtClean="0"/>
              <a:t>motives </a:t>
            </a:r>
            <a:r>
              <a:rPr lang="en-US" dirty="0" smtClean="0"/>
              <a:t>to resist encroachments of the others. … Ambition must be made to counteract ambition</a:t>
            </a:r>
            <a:r>
              <a:rPr lang="en-US" dirty="0" smtClean="0"/>
              <a:t>.</a:t>
            </a:r>
            <a:endParaRPr lang="uk-UA" dirty="0" smtClean="0"/>
          </a:p>
          <a:p>
            <a:endParaRPr lang="uk-UA" dirty="0" smtClean="0"/>
          </a:p>
          <a:p>
            <a:pPr algn="r"/>
            <a:r>
              <a:rPr lang="uk-UA" sz="2800" dirty="0" smtClean="0"/>
              <a:t>проти поступової концентрації влади в одних і тих же руках більш </a:t>
            </a:r>
            <a:r>
              <a:rPr lang="uk-UA" sz="2800" dirty="0" smtClean="0"/>
              <a:t>безпечним </a:t>
            </a:r>
            <a:r>
              <a:rPr lang="uk-UA" sz="2800" dirty="0" smtClean="0"/>
              <a:t>є надання тим, хто управляє кожним департаментом, необхідних конституційних засобів і особистих мотивів протистояти зазіханням іншим…  Амбіції мають реалізовуватися,щоб протидіяти честолюбству 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7908A-D63E-4DA4-BA1F-9A0C2085DA96}" type="datetime1">
              <a:rPr lang="ru-RU" smtClean="0"/>
              <a:t>24.11.2016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Конституція та інституційний дизайн</a:t>
            </a: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sz="3200" dirty="0" smtClean="0"/>
              <a:t>4</a:t>
            </a:r>
            <a:r>
              <a:rPr lang="uk-UA" sz="3200" dirty="0" smtClean="0"/>
              <a:t>. </a:t>
            </a:r>
            <a:r>
              <a:rPr lang="uk-UA" sz="3200" dirty="0" smtClean="0"/>
              <a:t>Судовий конституційний контроль та незалежність суду.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err="1" smtClean="0"/>
              <a:t>Юдикатура</a:t>
            </a:r>
            <a:r>
              <a:rPr lang="uk-UA" dirty="0" smtClean="0"/>
              <a:t> та парламентаризм:</a:t>
            </a:r>
          </a:p>
          <a:p>
            <a:pPr lvl="1"/>
            <a:r>
              <a:rPr lang="uk-UA" dirty="0" smtClean="0"/>
              <a:t>Американська модель;</a:t>
            </a:r>
          </a:p>
          <a:p>
            <a:pPr lvl="1"/>
            <a:r>
              <a:rPr lang="uk-UA" dirty="0" smtClean="0"/>
              <a:t>Континентальна модель</a:t>
            </a:r>
          </a:p>
          <a:p>
            <a:r>
              <a:rPr lang="uk-UA" dirty="0" smtClean="0"/>
              <a:t>Незалежність суду та </a:t>
            </a:r>
            <a:r>
              <a:rPr lang="uk-UA" dirty="0" err="1" smtClean="0"/>
              <a:t>юдикатура</a:t>
            </a:r>
            <a:r>
              <a:rPr lang="uk-UA" dirty="0" smtClean="0"/>
              <a:t>:</a:t>
            </a:r>
          </a:p>
          <a:p>
            <a:pPr lvl="1"/>
            <a:r>
              <a:rPr lang="uk-UA" dirty="0" smtClean="0"/>
              <a:t>Гарантії незалежності суддів та розсуд конституційного судді;</a:t>
            </a:r>
          </a:p>
          <a:p>
            <a:pPr lvl="1"/>
            <a:r>
              <a:rPr lang="uk-UA" dirty="0" smtClean="0"/>
              <a:t>Незалежність суду та доктрина політичного питання</a:t>
            </a:r>
          </a:p>
          <a:p>
            <a:r>
              <a:rPr lang="uk-UA" dirty="0" smtClean="0"/>
              <a:t>Моделі судового конституційного контролю:</a:t>
            </a:r>
          </a:p>
          <a:p>
            <a:pPr lvl="1"/>
            <a:r>
              <a:rPr lang="uk-UA" dirty="0" smtClean="0"/>
              <a:t>Децентралізована модель;</a:t>
            </a:r>
          </a:p>
          <a:p>
            <a:pPr lvl="1"/>
            <a:r>
              <a:rPr lang="uk-UA" dirty="0" smtClean="0"/>
              <a:t>Централізована модель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F557C-1E1F-401A-A3B3-3056540B5968}" type="datetime1">
              <a:rPr lang="ru-RU" smtClean="0"/>
              <a:t>24.11.2016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Конституція та інституційний дизайн</a:t>
            </a: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8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Конституційна юстиція та доктрина політичного питання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Питання зовнішньої політики;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Питання щодо підстав застосування надзвичайних засобів захисту конституції;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Конституційний розсуд парламенту при законодавчому регулюванні;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Політичні відносини між вищими інститутами влади, що випливають із перебігу політичного процесу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CBEF-1400-4425-B966-4534DF5D72C2}" type="datetime1">
              <a:rPr lang="ru-RU" smtClean="0"/>
              <a:t>24.11.2016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Конституція та інституційний дизайн</a:t>
            </a: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5</a:t>
            </a:r>
            <a:r>
              <a:rPr lang="uk-UA" sz="3200" dirty="0" smtClean="0"/>
              <a:t>. </a:t>
            </a:r>
            <a:r>
              <a:rPr lang="uk-UA" sz="3200" dirty="0" smtClean="0"/>
              <a:t>Парламентаризм і парламентські моделі.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Вестмінстерська система:</a:t>
            </a:r>
          </a:p>
          <a:p>
            <a:pPr lvl="1"/>
            <a:r>
              <a:rPr lang="uk-UA" dirty="0" smtClean="0"/>
              <a:t>Рішення Високого суду Лондона у справі про вихід Сполученого Королівства з ЄС;</a:t>
            </a:r>
          </a:p>
          <a:p>
            <a:r>
              <a:rPr lang="uk-UA" dirty="0" smtClean="0"/>
              <a:t>Усічений парламентаризм (</a:t>
            </a:r>
            <a:r>
              <a:rPr lang="uk-UA" dirty="0" err="1" smtClean="0"/>
              <a:t>м</a:t>
            </a:r>
            <a:r>
              <a:rPr lang="uk-UA" dirty="0" err="1" smtClean="0"/>
              <a:t>іністеріальний</a:t>
            </a:r>
            <a:r>
              <a:rPr lang="uk-UA" dirty="0" smtClean="0"/>
              <a:t> режим):</a:t>
            </a:r>
          </a:p>
          <a:p>
            <a:pPr lvl="1"/>
            <a:r>
              <a:rPr lang="uk-UA" dirty="0" smtClean="0"/>
              <a:t>Німеччина;</a:t>
            </a:r>
          </a:p>
          <a:p>
            <a:pPr lvl="1"/>
            <a:r>
              <a:rPr lang="uk-UA" dirty="0" smtClean="0"/>
              <a:t>Угорщина;</a:t>
            </a:r>
          </a:p>
          <a:p>
            <a:pPr lvl="1"/>
            <a:r>
              <a:rPr lang="uk-UA" dirty="0" smtClean="0"/>
              <a:t>Чехія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C3EE-34C7-4CAA-A555-99727B47C6D3}" type="datetime1">
              <a:rPr lang="ru-RU" smtClean="0"/>
              <a:t>24.11.2016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Конституція та інституційний дизайн</a:t>
            </a: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Вестмінстерська система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de-DE" dirty="0" smtClean="0"/>
          </a:p>
          <a:p>
            <a:r>
              <a:rPr lang="uk-UA" dirty="0" smtClean="0"/>
              <a:t>Розподіл між верховенством парламенту та </a:t>
            </a:r>
            <a:r>
              <a:rPr lang="en-US" dirty="0" smtClean="0"/>
              <a:t>common law;</a:t>
            </a:r>
            <a:endParaRPr lang="de-DE" dirty="0" smtClean="0"/>
          </a:p>
          <a:p>
            <a:r>
              <a:rPr lang="de-DE" dirty="0" smtClean="0"/>
              <a:t>The </a:t>
            </a:r>
            <a:r>
              <a:rPr lang="en-US" dirty="0" smtClean="0"/>
              <a:t>pretended </a:t>
            </a:r>
            <a:r>
              <a:rPr lang="en-US" dirty="0" smtClean="0"/>
              <a:t>power of suspending the laws or the execution of laws by regal authority without consent of </a:t>
            </a:r>
            <a:r>
              <a:rPr lang="en-US" dirty="0" smtClean="0"/>
              <a:t>Parliament </a:t>
            </a:r>
            <a:r>
              <a:rPr lang="de-DE" dirty="0" err="1" smtClean="0"/>
              <a:t>is</a:t>
            </a:r>
            <a:r>
              <a:rPr lang="de-DE" dirty="0" smtClean="0"/>
              <a:t> illegal – </a:t>
            </a:r>
            <a:r>
              <a:rPr lang="uk-UA" dirty="0" smtClean="0"/>
              <a:t>ідея збалансованості влади;</a:t>
            </a:r>
          </a:p>
          <a:p>
            <a:r>
              <a:rPr lang="uk-UA" dirty="0" smtClean="0"/>
              <a:t>Парламент та виконавча влада – предмет прерогатив Корони: справа Високого суду Лондона про </a:t>
            </a:r>
            <a:r>
              <a:rPr lang="en-US" dirty="0" err="1" smtClean="0"/>
              <a:t>Brexit</a:t>
            </a:r>
            <a:endParaRPr lang="de-DE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BFB7-FF64-4A85-8770-BFB46C9A1D35}" type="datetime1">
              <a:rPr lang="ru-RU" smtClean="0"/>
              <a:t>24.11.2016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Конституція та інституційний дизайн</a:t>
            </a: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Німецька модель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uk-UA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Бундестаг як інститут представництва політичної нації, Бундесрат – представництво федеральних земель</a:t>
            </a:r>
            <a:r>
              <a:rPr lang="ru-RU" dirty="0" smtClean="0"/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Сильні позиції Федерального конституційного суду, який є охоронцем прав меншості від довільних рішень більшості;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Конструктивний вотум: відставка канцлера не приймається, допоки Бундестаг не схвалить кандидатуру нового канцлера;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Представницькі функції Федерального президента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EFC2-6A08-43EC-92AA-B16C9D6CAAC9}" type="datetime1">
              <a:rPr lang="ru-RU" smtClean="0"/>
              <a:t>24.11.2016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Конституція та інституційний дизайн</a:t>
            </a:r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6</a:t>
            </a:r>
            <a:r>
              <a:rPr lang="uk-UA" sz="3200" dirty="0" smtClean="0"/>
              <a:t>. </a:t>
            </a:r>
            <a:r>
              <a:rPr lang="uk-UA" sz="3200" dirty="0" err="1" smtClean="0"/>
              <a:t>Президенціалізм</a:t>
            </a:r>
            <a:r>
              <a:rPr lang="uk-UA" sz="3200" dirty="0" smtClean="0"/>
              <a:t> та змішані моделі.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Президентські системи: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Американський </a:t>
            </a:r>
            <a:r>
              <a:rPr lang="uk-UA" dirty="0" err="1" smtClean="0"/>
              <a:t>президенціалізм</a:t>
            </a:r>
            <a:endParaRPr lang="uk-UA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Латиноамериканський </a:t>
            </a:r>
            <a:r>
              <a:rPr lang="uk-UA" dirty="0" err="1" smtClean="0"/>
              <a:t>суперпрезиденціалізм</a:t>
            </a:r>
            <a:r>
              <a:rPr lang="uk-UA" dirty="0" smtClean="0"/>
              <a:t>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Російський (</a:t>
            </a:r>
            <a:r>
              <a:rPr lang="uk-UA" dirty="0" err="1" smtClean="0"/>
              <a:t>москвинський</a:t>
            </a:r>
            <a:r>
              <a:rPr lang="uk-UA" dirty="0" smtClean="0"/>
              <a:t>) </a:t>
            </a:r>
            <a:r>
              <a:rPr lang="uk-UA" dirty="0" err="1" smtClean="0"/>
              <a:t>суперпрезиденціалізм</a:t>
            </a:r>
            <a:r>
              <a:rPr lang="uk-UA" dirty="0" smtClean="0"/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Змішані моделі: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Французька модель;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Моделі постсоціалістичних країн Східної Європи (Литва, Польща, Хорватія);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uk-UA" dirty="0" err="1" smtClean="0"/>
              <a:t>“Структури</a:t>
            </a:r>
            <a:r>
              <a:rPr lang="uk-UA" dirty="0" smtClean="0"/>
              <a:t> </a:t>
            </a:r>
            <a:r>
              <a:rPr lang="uk-UA" dirty="0" err="1" smtClean="0"/>
              <a:t>повсякденности”</a:t>
            </a:r>
            <a:r>
              <a:rPr lang="uk-UA" dirty="0" smtClean="0"/>
              <a:t> пострадянського простору та </a:t>
            </a:r>
            <a:r>
              <a:rPr lang="uk-UA" dirty="0" err="1" smtClean="0"/>
              <a:t>семіпрезиденціалізм</a:t>
            </a:r>
            <a:r>
              <a:rPr lang="uk-UA" dirty="0" smtClean="0"/>
              <a:t> (</a:t>
            </a:r>
            <a:r>
              <a:rPr lang="uk-UA" dirty="0" smtClean="0"/>
              <a:t>Білорусь, </a:t>
            </a:r>
            <a:r>
              <a:rPr lang="uk-UA" dirty="0" smtClean="0"/>
              <a:t>республіканський </a:t>
            </a:r>
            <a:r>
              <a:rPr lang="uk-UA" dirty="0" err="1" smtClean="0"/>
              <a:t>султанізм</a:t>
            </a:r>
            <a:r>
              <a:rPr lang="uk-UA" dirty="0" smtClean="0"/>
              <a:t> Азербайджану, країни Центральної Азії)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E122-EE72-47C3-80D2-27937BF596A2}" type="datetime1">
              <a:rPr lang="ru-RU" smtClean="0"/>
              <a:t>24.11.2016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Конституція та інституційний дизайн</a:t>
            </a: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Американський </a:t>
            </a:r>
            <a:r>
              <a:rPr lang="uk-UA" dirty="0" err="1" smtClean="0"/>
              <a:t>президенціалізм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Обрання президента за непрямими виборами, які поєднують принцип </a:t>
            </a:r>
            <a:r>
              <a:rPr lang="uk-UA" dirty="0" err="1" smtClean="0"/>
              <a:t>мажоритарності</a:t>
            </a:r>
            <a:r>
              <a:rPr lang="uk-UA" dirty="0" smtClean="0"/>
              <a:t> та федералізму;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Президент як глава уряду;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Жорсткий поді влади між Президентом і Конгресом;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Ротація Сенату </a:t>
            </a:r>
            <a:r>
              <a:rPr lang="uk-UA" dirty="0" err="1" smtClean="0"/>
              <a:t>щодва</a:t>
            </a:r>
            <a:r>
              <a:rPr lang="uk-UA" dirty="0" smtClean="0"/>
              <a:t> роки на третину і переобрання Палати представників </a:t>
            </a:r>
            <a:r>
              <a:rPr lang="uk-UA" dirty="0" err="1" smtClean="0"/>
              <a:t>щодва</a:t>
            </a:r>
            <a:r>
              <a:rPr lang="uk-UA" dirty="0" smtClean="0"/>
              <a:t> роки;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Багатопартійність та </a:t>
            </a:r>
            <a:r>
              <a:rPr lang="uk-UA" dirty="0" err="1" smtClean="0"/>
              <a:t>партикулярність</a:t>
            </a:r>
            <a:r>
              <a:rPr lang="uk-UA" dirty="0" smtClean="0"/>
              <a:t> політичних партій;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Розвинуте місцеве самоврядування і федералізм.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A90E-33EE-4378-A8DA-D067C13ACFB9}" type="datetime1">
              <a:rPr lang="ru-RU" smtClean="0"/>
              <a:t>24.11.2016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Конституція та інституційний дизайн</a:t>
            </a: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t="17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Латиноамериканська модель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Надмірні законодавчі повноваження президента: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many </a:t>
            </a:r>
            <a:r>
              <a:rPr lang="en-US" dirty="0" smtClean="0"/>
              <a:t>constitutions permitted the executive branch to introduce </a:t>
            </a:r>
            <a:r>
              <a:rPr lang="en-US" dirty="0" smtClean="0"/>
              <a:t>bills</a:t>
            </a:r>
            <a:r>
              <a:rPr lang="uk-UA" dirty="0" smtClean="0"/>
              <a:t> </a:t>
            </a:r>
            <a:r>
              <a:rPr lang="en-US" dirty="0" smtClean="0"/>
              <a:t>into </a:t>
            </a:r>
            <a:r>
              <a:rPr lang="en-US" dirty="0" smtClean="0"/>
              <a:t>congress, and in some countries, only the president could </a:t>
            </a:r>
            <a:r>
              <a:rPr lang="en-US" dirty="0" smtClean="0"/>
              <a:t>initiate legislation</a:t>
            </a:r>
            <a:r>
              <a:rPr lang="uk-UA" dirty="0" smtClean="0"/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Значні екстраординарні повноваження президента щодо оголошення стану війни та облоги;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Слабкість конституційного правосуддя;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Слабкі політичні партії, якими маніпулює виконавча влада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F2BE-1A2E-41D1-AEF1-6A108EFBB1AE}" type="datetime1">
              <a:rPr lang="ru-RU" smtClean="0"/>
              <a:t>24.11.2016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Конституція та інституційний дизайн</a:t>
            </a:r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Модель V Французької республіки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err="1" smtClean="0"/>
              <a:t>Деліберативна</a:t>
            </a:r>
            <a:r>
              <a:rPr lang="uk-UA" dirty="0" smtClean="0"/>
              <a:t> процедура легітимації уряду: Прем'єр-міністр призначається Президентом, а відставку уряду приймають Національні збори;</a:t>
            </a:r>
          </a:p>
          <a:p>
            <a:r>
              <a:rPr lang="uk-UA" dirty="0" smtClean="0"/>
              <a:t>Дуалізм виконавчої влади: концентрація влади у Президента та період </a:t>
            </a:r>
            <a:r>
              <a:rPr lang="uk-UA" dirty="0" err="1" smtClean="0"/>
              <a:t>“співіснування”</a:t>
            </a:r>
            <a:r>
              <a:rPr lang="uk-UA" dirty="0" smtClean="0"/>
              <a:t>;</a:t>
            </a:r>
          </a:p>
          <a:p>
            <a:r>
              <a:rPr lang="uk-UA" dirty="0" smtClean="0"/>
              <a:t>Дорадча модель Конституційної ради: модель превентивного конституційного контролю;</a:t>
            </a:r>
          </a:p>
          <a:p>
            <a:r>
              <a:rPr lang="uk-UA" dirty="0" smtClean="0"/>
              <a:t>Динамічна партійна система.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E32C-579C-4557-B407-7FEE419DB916}" type="datetime1">
              <a:rPr lang="ru-RU" smtClean="0"/>
              <a:t>24.11.2016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Конституція та інституційний дизайн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Інституційний дизайн та конституційні моделі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633222" lvl="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dirty="0" smtClean="0"/>
              <a:t>Принцип субсидіарності та територіальна організація влади: унітаризм та федералізм. </a:t>
            </a:r>
          </a:p>
          <a:p>
            <a:pPr marL="633222" lvl="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dirty="0" smtClean="0"/>
              <a:t>Право на самовизначення та </a:t>
            </a:r>
            <a:r>
              <a:rPr lang="uk-UA" dirty="0" smtClean="0"/>
              <a:t>сецесія</a:t>
            </a:r>
            <a:endParaRPr lang="uk-UA" dirty="0" smtClean="0"/>
          </a:p>
          <a:p>
            <a:pPr marL="633222" lvl="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dirty="0" smtClean="0"/>
              <a:t>Поділ влади та система стримувань і противаг</a:t>
            </a:r>
          </a:p>
          <a:p>
            <a:pPr marL="633222" lvl="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dirty="0" smtClean="0"/>
              <a:t>Судовий </a:t>
            </a:r>
            <a:r>
              <a:rPr lang="uk-UA" dirty="0" smtClean="0"/>
              <a:t>конституційний контроль та незалежність суду. </a:t>
            </a:r>
          </a:p>
          <a:p>
            <a:pPr marL="633222" lvl="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dirty="0" smtClean="0"/>
              <a:t>Парламентаризм і парламентські моделі. </a:t>
            </a:r>
          </a:p>
          <a:p>
            <a:pPr marL="633222" lvl="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dirty="0" err="1" smtClean="0"/>
              <a:t>Президенціалізм</a:t>
            </a:r>
            <a:r>
              <a:rPr lang="uk-UA" dirty="0" smtClean="0"/>
              <a:t> та змішані моделі. </a:t>
            </a:r>
          </a:p>
          <a:p>
            <a:pPr marL="633222" lvl="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dirty="0" smtClean="0"/>
              <a:t>Виконавча влада: концепція </a:t>
            </a:r>
            <a:r>
              <a:rPr lang="en-US" dirty="0" smtClean="0"/>
              <a:t>Regulatory State</a:t>
            </a:r>
            <a:r>
              <a:rPr lang="uk-UA" dirty="0" smtClean="0"/>
              <a:t>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30F2-BE9E-4AC7-9202-C58D6809BBF6}" type="datetime1">
              <a:rPr lang="ru-RU" smtClean="0"/>
              <a:t>24.11.2016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Конституція та інституційний дизайн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7</a:t>
            </a:r>
            <a:r>
              <a:rPr lang="uk-UA" sz="3200" dirty="0" smtClean="0"/>
              <a:t>. </a:t>
            </a:r>
            <a:r>
              <a:rPr lang="uk-UA" sz="3200" dirty="0" smtClean="0"/>
              <a:t>Виконавча влада: </a:t>
            </a:r>
            <a:br>
              <a:rPr lang="uk-UA" sz="3200" dirty="0" smtClean="0"/>
            </a:br>
            <a:r>
              <a:rPr lang="uk-UA" sz="3200" dirty="0" smtClean="0"/>
              <a:t>концепція </a:t>
            </a:r>
            <a:r>
              <a:rPr lang="en-US" sz="3200" dirty="0" smtClean="0"/>
              <a:t>Regulatory State</a:t>
            </a:r>
            <a:r>
              <a:rPr lang="uk-UA" sz="3200" dirty="0" smtClean="0"/>
              <a:t>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Концепт регуляторної держави у сучасному конституційному праві: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Принцип конституційної державності;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Адміністративне право як ідея врегулювання;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Делегування законодавчих повноважень;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Належна правова процедура та регуляторна держава: роль незалежних агенцій</a:t>
            </a:r>
            <a:endParaRPr lang="uk-UA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Економічний аналіз права та регуляторна держава: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Концепція </a:t>
            </a:r>
            <a:r>
              <a:rPr lang="uk-UA" dirty="0" err="1" smtClean="0"/>
              <a:t>трансакційних</a:t>
            </a:r>
            <a:r>
              <a:rPr lang="uk-UA" dirty="0" smtClean="0"/>
              <a:t> видатків </a:t>
            </a:r>
            <a:r>
              <a:rPr lang="uk-UA" dirty="0" err="1" smtClean="0"/>
              <a:t>Коуза</a:t>
            </a:r>
            <a:r>
              <a:rPr lang="uk-UA" dirty="0" smtClean="0"/>
              <a:t>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Вартісна теорія </a:t>
            </a:r>
            <a:r>
              <a:rPr lang="uk-UA" dirty="0" err="1" smtClean="0"/>
              <a:t>Річарда</a:t>
            </a:r>
            <a:r>
              <a:rPr lang="uk-UA" dirty="0" smtClean="0"/>
              <a:t> </a:t>
            </a:r>
            <a:r>
              <a:rPr lang="uk-UA" dirty="0" err="1" smtClean="0"/>
              <a:t>Познера</a:t>
            </a:r>
            <a:r>
              <a:rPr lang="uk-UA" dirty="0" smtClean="0"/>
              <a:t>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Теорія цінностей Джеймса </a:t>
            </a:r>
            <a:r>
              <a:rPr lang="uk-UA" dirty="0" err="1" smtClean="0"/>
              <a:t>Бюкенена</a:t>
            </a:r>
            <a:r>
              <a:rPr lang="uk-UA" dirty="0" smtClean="0"/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Судовий конституційний контроль та регуляторна держава</a:t>
            </a:r>
            <a:endParaRPr lang="uk-UA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B76E-E563-4D85-BC76-533A63745D00}" type="datetime1">
              <a:rPr lang="ru-RU" smtClean="0"/>
              <a:t>24.11.2016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Конституція та інституційний дизайн</a:t>
            </a:r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  <p:pic>
        <p:nvPicPr>
          <p:cNvPr id="4" name="Содержимое 3" descr="fluded Uz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2518" y="1774825"/>
            <a:ext cx="6938963" cy="4625975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378B-BE7A-4411-8B1A-BC9D244A04B5}" type="datetime1">
              <a:rPr lang="ru-RU" smtClean="0"/>
              <a:t>24.11.2016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Конституція та інституційний дизайн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uk-UA" dirty="0" err="1" smtClean="0"/>
              <a:t>Barak</a:t>
            </a:r>
            <a:r>
              <a:rPr lang="uk-UA" dirty="0" smtClean="0"/>
              <a:t> А. (1989). </a:t>
            </a:r>
            <a:r>
              <a:rPr lang="uk-UA" dirty="0" err="1" smtClean="0"/>
              <a:t>Judicial</a:t>
            </a:r>
            <a:r>
              <a:rPr lang="uk-UA" dirty="0" smtClean="0"/>
              <a:t> </a:t>
            </a:r>
            <a:r>
              <a:rPr lang="uk-UA" dirty="0" err="1" smtClean="0"/>
              <a:t>Discretion</a:t>
            </a:r>
            <a:r>
              <a:rPr lang="uk-UA" dirty="0" smtClean="0"/>
              <a:t>, </a:t>
            </a:r>
            <a:r>
              <a:rPr lang="uk-UA" dirty="0" err="1" smtClean="0"/>
              <a:t>New</a:t>
            </a:r>
            <a:r>
              <a:rPr lang="uk-UA" dirty="0" smtClean="0"/>
              <a:t> </a:t>
            </a:r>
            <a:r>
              <a:rPr lang="uk-UA" dirty="0" err="1" smtClean="0"/>
              <a:t>Haven</a:t>
            </a:r>
            <a:r>
              <a:rPr lang="uk-UA" dirty="0" smtClean="0"/>
              <a:t> : </a:t>
            </a:r>
            <a:r>
              <a:rPr lang="uk-UA" dirty="0" err="1" smtClean="0"/>
              <a:t>Yale</a:t>
            </a:r>
            <a:r>
              <a:rPr lang="uk-UA" dirty="0" smtClean="0"/>
              <a:t> </a:t>
            </a:r>
            <a:r>
              <a:rPr lang="uk-UA" dirty="0" err="1" smtClean="0"/>
              <a:t>University</a:t>
            </a:r>
            <a:r>
              <a:rPr lang="uk-UA" dirty="0" smtClean="0"/>
              <a:t> </a:t>
            </a:r>
            <a:r>
              <a:rPr lang="uk-UA" dirty="0" err="1" smtClean="0"/>
              <a:t>Press</a:t>
            </a:r>
            <a:r>
              <a:rPr lang="uk-UA" dirty="0" smtClean="0"/>
              <a:t>.</a:t>
            </a:r>
            <a:endParaRPr lang="ru-RU" dirty="0" smtClean="0"/>
          </a:p>
          <a:p>
            <a:pPr lvl="0"/>
            <a:r>
              <a:rPr lang="uk-UA" dirty="0" err="1" smtClean="0"/>
              <a:t>Garvey</a:t>
            </a:r>
            <a:r>
              <a:rPr lang="uk-UA" dirty="0" smtClean="0"/>
              <a:t>/ </a:t>
            </a:r>
            <a:r>
              <a:rPr lang="uk-UA" dirty="0" err="1" smtClean="0"/>
              <a:t>Aleinikoff</a:t>
            </a:r>
            <a:r>
              <a:rPr lang="uk-UA" dirty="0" smtClean="0"/>
              <a:t> (1994), </a:t>
            </a:r>
            <a:r>
              <a:rPr lang="uk-UA" dirty="0" err="1" smtClean="0"/>
              <a:t>Modern</a:t>
            </a:r>
            <a:r>
              <a:rPr lang="uk-UA" dirty="0" smtClean="0"/>
              <a:t> </a:t>
            </a:r>
            <a:r>
              <a:rPr lang="uk-UA" dirty="0" err="1" smtClean="0"/>
              <a:t>Constitutional</a:t>
            </a:r>
            <a:r>
              <a:rPr lang="uk-UA" dirty="0" smtClean="0"/>
              <a:t> </a:t>
            </a:r>
            <a:r>
              <a:rPr lang="uk-UA" dirty="0" err="1" smtClean="0"/>
              <a:t>Theory</a:t>
            </a:r>
            <a:r>
              <a:rPr lang="uk-UA" dirty="0" smtClean="0"/>
              <a:t>: A </a:t>
            </a:r>
            <a:r>
              <a:rPr lang="uk-UA" dirty="0" err="1" smtClean="0"/>
              <a:t>Reader</a:t>
            </a:r>
            <a:r>
              <a:rPr lang="uk-UA" dirty="0" smtClean="0"/>
              <a:t>. / 3</a:t>
            </a:r>
            <a:r>
              <a:rPr lang="uk-UA" baseline="30000" dirty="0" smtClean="0"/>
              <a:t>rd</a:t>
            </a:r>
            <a:r>
              <a:rPr lang="uk-UA" dirty="0" smtClean="0"/>
              <a:t> </a:t>
            </a:r>
            <a:r>
              <a:rPr lang="uk-UA" dirty="0" err="1" smtClean="0"/>
              <a:t>Ed</a:t>
            </a:r>
            <a:r>
              <a:rPr lang="uk-UA" dirty="0" smtClean="0"/>
              <a:t>. </a:t>
            </a:r>
            <a:r>
              <a:rPr lang="uk-UA" dirty="0" err="1" smtClean="0"/>
              <a:t>St</a:t>
            </a:r>
            <a:r>
              <a:rPr lang="uk-UA" dirty="0" smtClean="0"/>
              <a:t>. </a:t>
            </a:r>
            <a:r>
              <a:rPr lang="uk-UA" dirty="0" err="1" smtClean="0"/>
              <a:t>Paul</a:t>
            </a:r>
            <a:r>
              <a:rPr lang="uk-UA" dirty="0" smtClean="0"/>
              <a:t>, </a:t>
            </a:r>
            <a:r>
              <a:rPr lang="uk-UA" dirty="0" err="1" smtClean="0"/>
              <a:t>Minn</a:t>
            </a:r>
            <a:r>
              <a:rPr lang="uk-UA" dirty="0" smtClean="0"/>
              <a:t>. : </a:t>
            </a:r>
            <a:r>
              <a:rPr lang="uk-UA" dirty="0" err="1" smtClean="0"/>
              <a:t>West</a:t>
            </a:r>
            <a:r>
              <a:rPr lang="uk-UA" dirty="0" smtClean="0"/>
              <a:t> </a:t>
            </a:r>
            <a:r>
              <a:rPr lang="uk-UA" dirty="0" err="1" smtClean="0"/>
              <a:t>Publishing</a:t>
            </a:r>
            <a:r>
              <a:rPr lang="uk-UA" dirty="0" smtClean="0"/>
              <a:t> </a:t>
            </a:r>
            <a:r>
              <a:rPr lang="uk-UA" dirty="0" err="1" smtClean="0"/>
              <a:t>Co</a:t>
            </a:r>
            <a:r>
              <a:rPr lang="uk-UA" dirty="0" smtClean="0"/>
              <a:t>.</a:t>
            </a:r>
            <a:endParaRPr lang="ru-RU" dirty="0" smtClean="0"/>
          </a:p>
          <a:p>
            <a:pPr lvl="0"/>
            <a:r>
              <a:rPr lang="ru-RU" dirty="0" smtClean="0"/>
              <a:t>Де </a:t>
            </a:r>
            <a:r>
              <a:rPr lang="ru-RU" dirty="0" err="1" smtClean="0"/>
              <a:t>Токвіль</a:t>
            </a:r>
            <a:r>
              <a:rPr lang="ru-RU" dirty="0" smtClean="0"/>
              <a:t> </a:t>
            </a:r>
            <a:r>
              <a:rPr lang="uk-UA" dirty="0" smtClean="0"/>
              <a:t>А. </a:t>
            </a:r>
            <a:r>
              <a:rPr lang="ru-RU" dirty="0" smtClean="0"/>
              <a:t>(2000), </a:t>
            </a:r>
            <a:r>
              <a:rPr lang="ru-RU" dirty="0" err="1" smtClean="0"/>
              <a:t>Давній</a:t>
            </a:r>
            <a:r>
              <a:rPr lang="ru-RU" dirty="0" smtClean="0"/>
              <a:t> порядок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революція</a:t>
            </a:r>
            <a:r>
              <a:rPr lang="ru-RU" dirty="0" smtClean="0"/>
              <a:t>, </a:t>
            </a:r>
            <a:r>
              <a:rPr lang="ru-RU" dirty="0" err="1" smtClean="0"/>
              <a:t>Київ</a:t>
            </a:r>
            <a:r>
              <a:rPr lang="ru-RU" dirty="0" smtClean="0"/>
              <a:t>.</a:t>
            </a:r>
          </a:p>
          <a:p>
            <a:pPr lvl="0"/>
            <a:r>
              <a:rPr lang="uk-UA" dirty="0" smtClean="0"/>
              <a:t>Леони Б. (2008), Свобода и закон, Москва, ИРИСЭН.</a:t>
            </a:r>
            <a:endParaRPr lang="ru-RU" dirty="0" smtClean="0"/>
          </a:p>
          <a:p>
            <a:pPr lvl="0"/>
            <a:r>
              <a:rPr lang="ru-RU" dirty="0" err="1" smtClean="0"/>
              <a:t>Лок</a:t>
            </a:r>
            <a:r>
              <a:rPr lang="ru-RU" dirty="0" smtClean="0"/>
              <a:t> </a:t>
            </a:r>
            <a:r>
              <a:rPr lang="uk-UA" dirty="0" smtClean="0"/>
              <a:t>Дж. </a:t>
            </a:r>
            <a:r>
              <a:rPr lang="ru-RU" dirty="0" smtClean="0"/>
              <a:t>(2001), Два </a:t>
            </a:r>
            <a:r>
              <a:rPr lang="ru-RU" dirty="0" err="1" smtClean="0"/>
              <a:t>трактати</a:t>
            </a:r>
            <a:r>
              <a:rPr lang="ru-RU" dirty="0" smtClean="0"/>
              <a:t> про </a:t>
            </a:r>
            <a:r>
              <a:rPr lang="ru-RU" dirty="0" err="1" smtClean="0"/>
              <a:t>врядування</a:t>
            </a:r>
            <a:r>
              <a:rPr lang="ru-RU" dirty="0" smtClean="0"/>
              <a:t>, </a:t>
            </a:r>
            <a:r>
              <a:rPr lang="ru-RU" dirty="0" err="1" smtClean="0"/>
              <a:t>Київ</a:t>
            </a:r>
            <a:r>
              <a:rPr lang="ru-RU" dirty="0" smtClean="0"/>
              <a:t>, </a:t>
            </a:r>
            <a:r>
              <a:rPr lang="ru-RU" dirty="0" err="1" smtClean="0"/>
              <a:t>Основи</a:t>
            </a:r>
            <a:r>
              <a:rPr lang="ru-RU" dirty="0" smtClean="0"/>
              <a:t>.</a:t>
            </a:r>
          </a:p>
          <a:p>
            <a:pPr lvl="0"/>
            <a:r>
              <a:rPr lang="uk-UA" dirty="0" err="1" smtClean="0"/>
              <a:t>Сарторі</a:t>
            </a:r>
            <a:r>
              <a:rPr lang="uk-UA" dirty="0" smtClean="0"/>
              <a:t> Дж. (2001), Порівняльна конституційна інженерія. Дослідження структур, мотивів і результатів, Київ : </a:t>
            </a:r>
            <a:r>
              <a:rPr lang="uk-UA" dirty="0" err="1" smtClean="0"/>
              <a:t>АртЕк</a:t>
            </a:r>
            <a:r>
              <a:rPr lang="uk-UA" dirty="0" smtClean="0"/>
              <a:t>.</a:t>
            </a:r>
            <a:endParaRPr lang="ru-RU" dirty="0" smtClean="0"/>
          </a:p>
          <a:p>
            <a:pPr lvl="0"/>
            <a:r>
              <a:rPr lang="uk-UA" dirty="0" err="1" smtClean="0"/>
              <a:t>Хайек</a:t>
            </a:r>
            <a:r>
              <a:rPr lang="uk-UA" dirty="0" smtClean="0"/>
              <a:t> Ф. А. фон (2006), Право, </a:t>
            </a:r>
            <a:r>
              <a:rPr lang="uk-UA" dirty="0" err="1" smtClean="0"/>
              <a:t>законодательство</a:t>
            </a:r>
            <a:r>
              <a:rPr lang="uk-UA" dirty="0" smtClean="0"/>
              <a:t> свобода: </a:t>
            </a:r>
            <a:r>
              <a:rPr lang="uk-UA" dirty="0" err="1" smtClean="0"/>
              <a:t>Современное</a:t>
            </a:r>
            <a:r>
              <a:rPr lang="uk-UA" dirty="0" smtClean="0"/>
              <a:t> </a:t>
            </a:r>
            <a:r>
              <a:rPr lang="uk-UA" dirty="0" err="1" smtClean="0"/>
              <a:t>понимание</a:t>
            </a:r>
            <a:r>
              <a:rPr lang="uk-UA" dirty="0" smtClean="0"/>
              <a:t> </a:t>
            </a:r>
            <a:r>
              <a:rPr lang="uk-UA" dirty="0" err="1" smtClean="0"/>
              <a:t>либеральных</a:t>
            </a:r>
            <a:r>
              <a:rPr lang="uk-UA" dirty="0" smtClean="0"/>
              <a:t> </a:t>
            </a:r>
            <a:r>
              <a:rPr lang="uk-UA" dirty="0" err="1" smtClean="0"/>
              <a:t>принципов</a:t>
            </a:r>
            <a:r>
              <a:rPr lang="uk-UA" dirty="0" smtClean="0"/>
              <a:t> </a:t>
            </a:r>
            <a:r>
              <a:rPr lang="uk-UA" dirty="0" err="1" smtClean="0"/>
              <a:t>справедливости</a:t>
            </a:r>
            <a:r>
              <a:rPr lang="uk-UA" dirty="0" smtClean="0"/>
              <a:t> и </a:t>
            </a:r>
            <a:r>
              <a:rPr lang="uk-UA" dirty="0" err="1" smtClean="0"/>
              <a:t>политики</a:t>
            </a:r>
            <a:r>
              <a:rPr lang="uk-UA" dirty="0" smtClean="0"/>
              <a:t>, Москва.</a:t>
            </a:r>
            <a:endParaRPr lang="ru-RU" dirty="0" smtClean="0"/>
          </a:p>
          <a:p>
            <a:pPr lvl="0"/>
            <a:r>
              <a:rPr lang="ru-RU" dirty="0" err="1" smtClean="0"/>
              <a:t>Шайо</a:t>
            </a:r>
            <a:r>
              <a:rPr lang="uk-UA" dirty="0" smtClean="0"/>
              <a:t> А.</a:t>
            </a:r>
            <a:r>
              <a:rPr lang="ru-RU" dirty="0" smtClean="0"/>
              <a:t> (2001), Самоограничение власти (краткий курс конституционализма), Москва</a:t>
            </a:r>
            <a:r>
              <a:rPr lang="uk-UA" dirty="0" smtClean="0"/>
              <a:t> : БЕК</a:t>
            </a:r>
            <a:r>
              <a:rPr lang="ru-RU" dirty="0" smtClean="0"/>
              <a:t>. </a:t>
            </a:r>
          </a:p>
          <a:p>
            <a:pPr lvl="0"/>
            <a:r>
              <a:rPr lang="uk-UA" dirty="0" smtClean="0"/>
              <a:t>Шаповал В.М. Сучасний конституціоналізм: Монографія / В. Шаповал. – К.: Юридична фірма «</a:t>
            </a:r>
            <a:r>
              <a:rPr lang="uk-UA" dirty="0" err="1" smtClean="0"/>
              <a:t>Салком</a:t>
            </a:r>
            <a:r>
              <a:rPr lang="uk-UA" dirty="0" smtClean="0"/>
              <a:t>», 2005.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47F0-359C-4146-B64F-BFFB5DF18199}" type="datetime1">
              <a:rPr lang="ru-RU" smtClean="0"/>
              <a:t>24.11.2016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Конституція та інституційний дизайн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sz="3200" dirty="0" smtClean="0"/>
              <a:t>1. Принцип субсидіарності та територіальна організація влади: унітаризм та федералізм.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Субсидіарність як принцип розподілу повноважень між поверхами влади: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Католицька етика;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Роль </a:t>
            </a:r>
            <a:r>
              <a:rPr lang="uk-UA" dirty="0" err="1" smtClean="0"/>
              <a:t>Маастріхтського</a:t>
            </a:r>
            <a:r>
              <a:rPr lang="uk-UA" dirty="0" smtClean="0"/>
              <a:t> договору;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Визначення у Лісабонському договорі.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Роль субсидіарності у формулюванні повноважень та засоби юридичної техніки;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Вертикальна структура прав людини та субсидіарність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70B4-C190-4F9D-A175-820500180786}" type="datetime1">
              <a:rPr lang="ru-RU" smtClean="0"/>
              <a:t>24.11.2016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Конституція та інституційний дизайн</a:t>
            </a: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4000" t="21000" r="-15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Федералізм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Конфедерація – федерація – автономія;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Наднаціональність – імперія – композитний конституціоналізм ЄС: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Роль франко-німецького протистояння;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Традиція Священної римської імперії;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Розподіл повноважень у федераціях: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Американська модель;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Німецька модель;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Австрійська модель.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Судовий конституційний контроль та федералізм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AB86-E02E-4B65-A9CF-64C90DA8F8FA}" type="datetime1">
              <a:rPr lang="ru-RU" smtClean="0"/>
              <a:t>24.11.2016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Конституція та інституційний дизайн</a:t>
            </a: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3000"/>
            <a:lum/>
          </a:blip>
          <a:srcRect/>
          <a:stretch>
            <a:fillRect l="-2000" t="14000" r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Унітаризм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Ідея політичної єдності (нації) та унітаризм: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Концепт громадянський;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Концепт етнічний;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Унітаризм та права національних меншин;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Забезпечення єдності правової системи та адміністративний контроль: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Префекти;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Адміністративна юрисдикція;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Місцеве самоврядування та регіональна влада</a:t>
            </a:r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9FF6-CCC6-4CD3-B6E4-974F481E6ADC}" type="datetime1">
              <a:rPr lang="ru-RU" smtClean="0"/>
              <a:t>24.11.2016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Конституція та інституційний дизайн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2. Право на самовизначення та сецесія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Колоніалізм та національно-визвольний рух;</a:t>
            </a:r>
          </a:p>
          <a:p>
            <a:r>
              <a:rPr lang="uk-UA" dirty="0" smtClean="0"/>
              <a:t>Конституювання нових націй та їхнє самовизначення;</a:t>
            </a:r>
          </a:p>
          <a:p>
            <a:r>
              <a:rPr lang="uk-UA" dirty="0" smtClean="0"/>
              <a:t>Судова практика:</a:t>
            </a:r>
          </a:p>
          <a:p>
            <a:pPr lvl="1"/>
            <a:r>
              <a:rPr lang="uk-UA" dirty="0" smtClean="0"/>
              <a:t>Справа </a:t>
            </a:r>
            <a:r>
              <a:rPr lang="uk-UA" dirty="0" smtClean="0"/>
              <a:t>про Аландські острови, </a:t>
            </a:r>
            <a:endParaRPr lang="uk-UA" dirty="0" smtClean="0"/>
          </a:p>
          <a:p>
            <a:pPr lvl="1"/>
            <a:r>
              <a:rPr lang="uk-UA" dirty="0" smtClean="0"/>
              <a:t>Справа </a:t>
            </a:r>
            <a:r>
              <a:rPr lang="uk-UA" dirty="0" err="1" smtClean="0"/>
              <a:t>Квебеку</a:t>
            </a:r>
            <a:r>
              <a:rPr lang="uk-UA" dirty="0" smtClean="0"/>
              <a:t>, </a:t>
            </a:r>
          </a:p>
          <a:p>
            <a:pPr lvl="1"/>
            <a:r>
              <a:rPr lang="uk-UA" dirty="0" smtClean="0"/>
              <a:t>Справа Косово </a:t>
            </a:r>
            <a:r>
              <a:rPr lang="uk-UA" dirty="0" smtClean="0"/>
              <a:t>та </a:t>
            </a:r>
            <a:endParaRPr lang="uk-UA" dirty="0" smtClean="0"/>
          </a:p>
          <a:p>
            <a:pPr lvl="1"/>
            <a:r>
              <a:rPr lang="uk-UA" dirty="0" smtClean="0"/>
              <a:t>Кримські </a:t>
            </a:r>
            <a:r>
              <a:rPr lang="uk-UA" dirty="0" smtClean="0"/>
              <a:t>справи.</a:t>
            </a:r>
          </a:p>
          <a:p>
            <a:r>
              <a:rPr lang="uk-UA" dirty="0" smtClean="0"/>
              <a:t>Підстави для реалізації права на самовизначення:</a:t>
            </a:r>
          </a:p>
          <a:p>
            <a:pPr lvl="1"/>
            <a:r>
              <a:rPr lang="uk-UA" dirty="0" smtClean="0"/>
              <a:t>Окупація;</a:t>
            </a:r>
          </a:p>
          <a:p>
            <a:pPr lvl="1"/>
            <a:r>
              <a:rPr lang="uk-UA" dirty="0" smtClean="0"/>
              <a:t>Геноцид та злочини проти людяності;</a:t>
            </a:r>
          </a:p>
          <a:p>
            <a:pPr lvl="1"/>
            <a:r>
              <a:rPr lang="uk-UA" dirty="0" smtClean="0"/>
              <a:t>Певна спільнота як об'єкт експлуатації </a:t>
            </a:r>
            <a:endParaRPr lang="uk-UA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0F3F-B8C4-4FE5-8789-09C5F35030C2}" type="datetime1">
              <a:rPr lang="ru-RU" smtClean="0"/>
              <a:t>24.11.2016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Конституція та інституційний дизайн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14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Справа про місцевий референдум у Криму: рішення КСУ № 2-рп/2014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uk-UA" dirty="0" smtClean="0"/>
              <a:t>Конституційний Суд України наголошує, що принципи цілісності і недоторканності території України в межах існуючого кордону, поширення суверенітету України на всю </a:t>
            </a:r>
            <a:r>
              <a:rPr lang="uk-UA" dirty="0" err="1" smtClean="0"/>
              <a:t>ії</a:t>
            </a:r>
            <a:r>
              <a:rPr lang="uk-UA" dirty="0" smtClean="0"/>
              <a:t> територію встановлені Конституцією України. Звуження меж існуючого кордону України, виведення будь-якого суб'єкта адміністративно-територіального устрою України з її складу, зміна конституційно закріпленого статусу адміністративно-територіальної одиниці, зокрема Автономної Республіки Крим та міста Севастополя, як </a:t>
            </a:r>
            <a:r>
              <a:rPr lang="uk-UA" dirty="0" err="1" smtClean="0"/>
              <a:t>невід'</a:t>
            </a:r>
            <a:r>
              <a:rPr lang="uk-UA" dirty="0" smtClean="0"/>
              <a:t> ємної складової частини У країни шляхом проведення місцевого референдуму суперечать зазначеним конституційним принципам.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1CD7-C13C-4601-84A0-9A32A268D93C}" type="datetime1">
              <a:rPr lang="ru-RU" smtClean="0"/>
              <a:t>24.11.2016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Конституція та інституційний дизайн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2000"/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3. Поділ влади та система стримувань і противаг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err="1" smtClean="0"/>
              <a:t>Бікамералізм</a:t>
            </a:r>
            <a:r>
              <a:rPr lang="uk-UA" dirty="0" smtClean="0"/>
              <a:t> у парламенті;</a:t>
            </a:r>
          </a:p>
          <a:p>
            <a:r>
              <a:rPr lang="uk-UA" dirty="0" smtClean="0"/>
              <a:t>Виконавча влада та поділ влади:</a:t>
            </a:r>
          </a:p>
          <a:p>
            <a:pPr lvl="1"/>
            <a:r>
              <a:rPr lang="uk-UA" dirty="0" smtClean="0"/>
              <a:t>Розподіл між політичними та адміністративними посадами;</a:t>
            </a:r>
          </a:p>
          <a:p>
            <a:pPr lvl="1"/>
            <a:r>
              <a:rPr lang="uk-UA" dirty="0" smtClean="0"/>
              <a:t>Звичайні виконавчі органи та незалежні агентства і установи;</a:t>
            </a:r>
          </a:p>
          <a:p>
            <a:r>
              <a:rPr lang="uk-UA" dirty="0" smtClean="0"/>
              <a:t>Законодавство та регуляторна діяльність;</a:t>
            </a:r>
          </a:p>
          <a:p>
            <a:r>
              <a:rPr lang="uk-UA" dirty="0" smtClean="0"/>
              <a:t>Правова політика між законодавством та регуляторними актами;</a:t>
            </a:r>
          </a:p>
          <a:p>
            <a:r>
              <a:rPr lang="uk-UA" dirty="0" smtClean="0"/>
              <a:t>Розподіл повноважень у сфері зовнішньої політики;</a:t>
            </a:r>
          </a:p>
          <a:p>
            <a:r>
              <a:rPr lang="uk-UA" dirty="0" smtClean="0"/>
              <a:t>Розподіл повноважень у сфері застосування надзвичайних засобів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F7B2-E523-4016-87B0-E8C7FFCD6056}" type="datetime1">
              <a:rPr lang="ru-RU" smtClean="0"/>
              <a:t>24.11.2016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   Конституція та інституційний дизайн</a:t>
            </a:r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1498</TotalTime>
  <Words>1276</Words>
  <Application>Microsoft Office PowerPoint</Application>
  <PresentationFormat>Экран (4:3)</PresentationFormat>
  <Paragraphs>209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Модульная</vt:lpstr>
      <vt:lpstr>Інституційний дизайн та конституційні моделі </vt:lpstr>
      <vt:lpstr>Інституційний дизайн та конституційні моделі </vt:lpstr>
      <vt:lpstr>Література</vt:lpstr>
      <vt:lpstr>1. Принцип субсидіарності та територіальна організація влади: унітаризм та федералізм. </vt:lpstr>
      <vt:lpstr>Федералізм</vt:lpstr>
      <vt:lpstr>Унітаризм</vt:lpstr>
      <vt:lpstr>2. Право на самовизначення та сецесія</vt:lpstr>
      <vt:lpstr>Справа про місцевий референдум у Криму: рішення КСУ № 2-рп/2014</vt:lpstr>
      <vt:lpstr>3. Поділ влади та система стримувань і противаг</vt:lpstr>
      <vt:lpstr>Правова основа поділу влади</vt:lpstr>
      <vt:lpstr>4. Судовий конституційний контроль та незалежність суду. </vt:lpstr>
      <vt:lpstr>Конституційна юстиція та доктрина політичного питання</vt:lpstr>
      <vt:lpstr>5. Парламентаризм і парламентські моделі.</vt:lpstr>
      <vt:lpstr>Вестмінстерська система</vt:lpstr>
      <vt:lpstr>Німецька модель</vt:lpstr>
      <vt:lpstr>6. Президенціалізм та змішані моделі.</vt:lpstr>
      <vt:lpstr>Американський президенціалізм</vt:lpstr>
      <vt:lpstr>Латиноамериканська модель</vt:lpstr>
      <vt:lpstr>Модель V Французької республіки</vt:lpstr>
      <vt:lpstr>7. Виконавча влада:  концепція Regulatory State.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Інституційний дизайн та конституційні моделі </dc:title>
  <dc:creator>Misha</dc:creator>
  <cp:lastModifiedBy>Misha</cp:lastModifiedBy>
  <cp:revision>116</cp:revision>
  <dcterms:created xsi:type="dcterms:W3CDTF">2016-11-21T17:26:42Z</dcterms:created>
  <dcterms:modified xsi:type="dcterms:W3CDTF">2016-11-24T01:12:41Z</dcterms:modified>
</cp:coreProperties>
</file>