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5"/>
  </p:notesMasterIdLst>
  <p:sldIdLst>
    <p:sldId id="256" r:id="rId2"/>
    <p:sldId id="268" r:id="rId3"/>
    <p:sldId id="257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BF563-18BF-45F9-B509-AEC5443DC772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6C3D7-E07B-49C7-A0FF-62C45C147E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Глобалізація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конституціоналізм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48680"/>
            <a:ext cx="8077200" cy="2304256"/>
          </a:xfrm>
        </p:spPr>
        <p:txBody>
          <a:bodyPr/>
          <a:lstStyle/>
          <a:p>
            <a:pPr algn="r"/>
            <a:r>
              <a:rPr lang="uk-UA" sz="2800" b="1" dirty="0" smtClean="0"/>
              <a:t>Михайло Савчин</a:t>
            </a:r>
            <a:r>
              <a:rPr lang="uk-UA" sz="2200" dirty="0" smtClean="0"/>
              <a:t>,</a:t>
            </a:r>
            <a:br>
              <a:rPr lang="uk-UA" sz="2200" dirty="0" smtClean="0"/>
            </a:br>
            <a:r>
              <a:rPr lang="uk-UA" sz="2200" dirty="0" err="1" smtClean="0"/>
              <a:t>д.ю.н</a:t>
            </a:r>
            <a:r>
              <a:rPr lang="uk-UA" sz="2200" dirty="0" smtClean="0"/>
              <a:t>., проф., директор НДІ </a:t>
            </a:r>
            <a:br>
              <a:rPr lang="uk-UA" sz="2200" dirty="0" smtClean="0"/>
            </a:br>
            <a:r>
              <a:rPr lang="uk-UA" sz="2200" dirty="0" smtClean="0"/>
              <a:t>порівняльного публічного права та міжнародного права </a:t>
            </a:r>
            <a:r>
              <a:rPr lang="uk-UA" sz="2200" dirty="0" err="1" smtClean="0"/>
              <a:t>УжНУ</a:t>
            </a:r>
            <a:r>
              <a:rPr lang="uk-UA" sz="2200" dirty="0" smtClean="0"/>
              <a:t>,</a:t>
            </a:r>
            <a:br>
              <a:rPr lang="uk-UA" sz="2200" dirty="0" smtClean="0"/>
            </a:br>
            <a:r>
              <a:rPr lang="uk-UA" sz="2200" dirty="0" smtClean="0"/>
              <a:t>радник Голови Конституційного Суду (2008-2010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5517232"/>
            <a:ext cx="5561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Міжнародна  наукова конференція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‘</a:t>
            </a:r>
            <a:r>
              <a:rPr lang="uk-UA" sz="2800" dirty="0" smtClean="0">
                <a:solidFill>
                  <a:srgbClr val="002060"/>
                </a:solidFill>
              </a:rPr>
              <a:t>Закарпатські правові читання</a:t>
            </a:r>
            <a:r>
              <a:rPr lang="en-US" sz="2800" dirty="0" smtClean="0">
                <a:solidFill>
                  <a:srgbClr val="002060"/>
                </a:solidFill>
              </a:rPr>
              <a:t>’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noProof="1" smtClean="0"/>
              <a:t>4.1. </a:t>
            </a:r>
            <a:r>
              <a:rPr lang="uk-UA" noProof="1" smtClean="0"/>
              <a:t>Криза звичайних інститутів</a:t>
            </a:r>
            <a:r>
              <a:rPr lang="ru-RU" dirty="0" smtClean="0"/>
              <a:t>  </a:t>
            </a:r>
            <a:r>
              <a:rPr lang="ru-RU" dirty="0" err="1" smtClean="0"/>
              <a:t>світового</a:t>
            </a:r>
            <a:r>
              <a:rPr lang="ru-RU" dirty="0" smtClean="0"/>
              <a:t> правового порядку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uk-UA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Генеральна Асамблея та Рада Безпеки ООН;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Міжнародний суд ООН та особливості природи його юрисдикції;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Світова організація торгівлі та </a:t>
            </a:r>
            <a:r>
              <a:rPr lang="uk-UA" dirty="0" err="1" smtClean="0"/>
              <a:t>Lex</a:t>
            </a:r>
            <a:r>
              <a:rPr lang="uk-UA" dirty="0" smtClean="0"/>
              <a:t> </a:t>
            </a:r>
            <a:r>
              <a:rPr lang="uk-UA" dirty="0" err="1" smtClean="0"/>
              <a:t>Mercatoria</a:t>
            </a:r>
            <a:r>
              <a:rPr lang="uk-UA" dirty="0" smtClean="0"/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Міжнародний валютний фонд;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Світовий банк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t="-1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4.2. Криза світового правового порядку в умовах конфліктів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err="1" smtClean="0"/>
              <a:t>Міжцивілізаційні</a:t>
            </a:r>
            <a:r>
              <a:rPr lang="uk-UA" dirty="0" smtClean="0"/>
              <a:t> виклики та ефективність інститутів ООН;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Система колективної безпеки та ІДІЛ;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НАТО та анексія Криму, війна на Сході України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Справи України: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Високий суд Лондона (одіозні борги Януковича);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Україна проти РФ щодо дискримінації та фінансування тероризму (Міжнародний суд ООН)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Порядок вирішення конфліктів в Руанді, Югославії, Малі;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Проблема боротьби із тероризмом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4.3. Світовий ринок та світовий правовий порядок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Глобальний ринок та розподіл ресурсів;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Міжнародна фінансова архітектура;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Транснаціональні корпорації;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Свобода руху капіталів, товарів, послуг та робочої сили;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Глобалізація та економічна демократія;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Вирівнювання розвитку та відносини Північ-Південь у контексті </a:t>
            </a:r>
            <a:r>
              <a:rPr lang="uk-UA" dirty="0" err="1" smtClean="0"/>
              <a:t>Пост-Вашингтонтського</a:t>
            </a:r>
            <a:r>
              <a:rPr lang="uk-UA" dirty="0" smtClean="0"/>
              <a:t> консенсусу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Дякую за увагу!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algn="r" eaLnBrk="1" hangingPunct="1">
              <a:buFont typeface="Wingdings" pitchFamily="2" charset="2"/>
              <a:buNone/>
            </a:pPr>
            <a:r>
              <a:rPr lang="uk-UA" b="1" dirty="0" smtClean="0"/>
              <a:t>Михайло Савчин</a:t>
            </a:r>
            <a:r>
              <a:rPr lang="uk-UA" dirty="0" smtClean="0"/>
              <a:t>,</a:t>
            </a:r>
          </a:p>
          <a:p>
            <a:pPr marL="469900" indent="-469900" algn="r" eaLnBrk="1" hangingPunct="1">
              <a:buFont typeface="Wingdings" pitchFamily="2" charset="2"/>
              <a:buNone/>
            </a:pPr>
            <a:r>
              <a:rPr lang="uk-UA" dirty="0" err="1" smtClean="0"/>
              <a:t>д.ю.н</a:t>
            </a:r>
            <a:r>
              <a:rPr lang="uk-UA" dirty="0" smtClean="0"/>
              <a:t>., проф. </a:t>
            </a:r>
            <a:r>
              <a:rPr lang="uk-UA" dirty="0" err="1" smtClean="0"/>
              <a:t>УжНУ</a:t>
            </a:r>
            <a:endParaRPr lang="uk-UA" dirty="0" smtClean="0"/>
          </a:p>
        </p:txBody>
      </p:sp>
      <p:pic>
        <p:nvPicPr>
          <p:cNvPr id="27652" name="Picture 4" descr="C:\Users\Misha\Pictures\Karikatur\Rotshild v. Rockfe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924175"/>
            <a:ext cx="49895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Топік проблем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Глобалізація у фокусі: </a:t>
            </a:r>
            <a:r>
              <a:rPr lang="uk-UA" sz="2800" dirty="0" smtClean="0"/>
              <a:t>інтернаціоналізація </a:t>
            </a:r>
            <a:r>
              <a:rPr lang="uk-UA" sz="2800" dirty="0" smtClean="0"/>
              <a:t>конституційного права та </a:t>
            </a:r>
            <a:r>
              <a:rPr lang="uk-UA" sz="2800" dirty="0" err="1" smtClean="0"/>
              <a:t>конституціоналізація</a:t>
            </a:r>
            <a:r>
              <a:rPr lang="uk-UA" sz="2800" dirty="0" smtClean="0"/>
              <a:t> міжнародного </a:t>
            </a:r>
            <a:r>
              <a:rPr lang="uk-UA" sz="2800" dirty="0" smtClean="0"/>
              <a:t>права</a:t>
            </a:r>
            <a:r>
              <a:rPr lang="uk-UA" dirty="0" smtClean="0"/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Виклики глобалізації;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Перспективи формування міжнародного конституційного права та національний суверенітет;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Криза світового порядку та шляхи його вирішення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1.1. </a:t>
            </a:r>
            <a:r>
              <a:rPr lang="uk-UA" sz="2800" dirty="0" smtClean="0"/>
              <a:t>Інтернаціоналізація конституційного права та </a:t>
            </a:r>
            <a:r>
              <a:rPr lang="uk-UA" sz="2800" dirty="0" err="1" smtClean="0"/>
              <a:t>конституціоналізація</a:t>
            </a:r>
            <a:r>
              <a:rPr lang="uk-UA" sz="2800" dirty="0" smtClean="0"/>
              <a:t> міжнародного права: ОСНОВНІ ТРЕНДИ 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Вертикальна структура: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Розвиток права у сторону захисту прав людини та дилема тероризму;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Впровадження субсидіарності: федералізм, автономізація, права корінних народів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Інституційні компоненти: верховенство права, парламентський та судовий конституційний контроль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2800" dirty="0" smtClean="0"/>
              <a:t>1.2. Інтернаціоналізація конституційного права та </a:t>
            </a:r>
            <a:r>
              <a:rPr lang="uk-UA" sz="2800" dirty="0" err="1" smtClean="0"/>
              <a:t>конституціоналізація</a:t>
            </a:r>
            <a:r>
              <a:rPr lang="uk-UA" sz="2800" dirty="0" smtClean="0"/>
              <a:t> міжнародного права: ОСНОВНІ ТРЕНДИ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Горизонтальна </a:t>
            </a:r>
            <a:r>
              <a:rPr lang="uk-UA" dirty="0" smtClean="0"/>
              <a:t>структура: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Світовий ринок та глобалізація;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Конвергенція національних конституційних порядків;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Роль судів у творенні глобального поля міжнародного конституційного права та конкуренція юрисдикцій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err="1" smtClean="0"/>
              <a:t>Кіберправо</a:t>
            </a:r>
            <a:r>
              <a:rPr lang="uk-UA" dirty="0" smtClean="0"/>
              <a:t> та зворотній вплив міжнародного і конституційного права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 </a:t>
            </a:r>
            <a:r>
              <a:rPr lang="uk-UA" sz="3600" dirty="0" smtClean="0"/>
              <a:t>Виклики глобалізації </a:t>
            </a:r>
            <a:r>
              <a:rPr lang="uk-UA" sz="3600" dirty="0" smtClean="0"/>
              <a:t>: 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дродження 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 ленного права чи….?</a:t>
            </a:r>
            <a:endParaRPr lang="uk-U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Agreement EurAsE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493177" cy="49762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773936"/>
            <a:ext cx="5184576" cy="462381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Домінування (імперія за </a:t>
            </a:r>
            <a:r>
              <a:rPr lang="uk-UA" dirty="0" smtClean="0"/>
              <a:t>І.</a:t>
            </a:r>
            <a:r>
              <a:rPr lang="uk-UA" dirty="0" err="1" smtClean="0"/>
              <a:t>Валлерстайном</a:t>
            </a:r>
            <a:r>
              <a:rPr lang="uk-UA" dirty="0" smtClean="0"/>
              <a:t>): центр – периферія;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Диспропорційність та закрита/напівзакрита структура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світ-системи</a:t>
            </a:r>
            <a:r>
              <a:rPr lang="uk-UA" dirty="0" smtClean="0"/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Слабка розвиненість соціальних інституцій, які заміщаються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err="1" smtClean="0"/>
              <a:t>патрон-клієнтизмом</a:t>
            </a:r>
            <a:r>
              <a:rPr lang="uk-UA" dirty="0" smtClean="0"/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Елітаризм та практики відбору </a:t>
            </a:r>
            <a:r>
              <a:rPr lang="uk-UA" dirty="0" err="1" smtClean="0"/>
              <a:t>“кращих</a:t>
            </a:r>
            <a:r>
              <a:rPr lang="uk-UA" dirty="0" smtClean="0"/>
              <a:t> </a:t>
            </a:r>
            <a:r>
              <a:rPr lang="uk-UA" dirty="0" err="1" smtClean="0"/>
              <a:t>людей”</a:t>
            </a:r>
            <a:r>
              <a:rPr lang="uk-UA" dirty="0" smtClean="0"/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Авторитаризм як виправдання дистрибуції  обмежених ресурсів</a:t>
            </a:r>
          </a:p>
          <a:p>
            <a:endParaRPr lang="uk-UA" dirty="0" smtClean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 …чи </a:t>
            </a:r>
            <a: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зародження глобального права?</a:t>
            </a:r>
            <a:endParaRPr lang="uk-UA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WorldFace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4038600" cy="21143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773936"/>
            <a:ext cx="4680520" cy="462381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Наднаціональність;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err="1" smtClean="0"/>
              <a:t>Синтетизм</a:t>
            </a:r>
            <a:r>
              <a:rPr lang="uk-UA" dirty="0" smtClean="0"/>
              <a:t> – композитна конституція;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Пряма дія;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Основні права </a:t>
            </a:r>
            <a:r>
              <a:rPr lang="uk-UA" dirty="0" smtClean="0"/>
              <a:t>та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належне </a:t>
            </a:r>
            <a:r>
              <a:rPr lang="uk-UA" dirty="0" smtClean="0"/>
              <a:t>урядування;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Мінімальні стандарти захисту і належна правова процедура;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Поділ влади по вертикалі (</a:t>
            </a:r>
            <a:r>
              <a:rPr lang="uk-UA" dirty="0" err="1" smtClean="0"/>
              <a:t>субсидіарність</a:t>
            </a:r>
            <a:r>
              <a:rPr lang="uk-UA" dirty="0" smtClean="0"/>
              <a:t>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Доступність публічних послуг;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err="1" smtClean="0"/>
              <a:t>Деліберативна</a:t>
            </a:r>
            <a:r>
              <a:rPr lang="uk-UA" dirty="0" smtClean="0"/>
              <a:t> демократія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dirty="0" smtClean="0"/>
              <a:t>3.1.  </a:t>
            </a:r>
            <a:r>
              <a:rPr lang="uk-UA" sz="3200" dirty="0" smtClean="0"/>
              <a:t>Застосування зарубіжного права у діяльності конституційної </a:t>
            </a:r>
            <a:r>
              <a:rPr lang="uk-UA" sz="3200" dirty="0" smtClean="0"/>
              <a:t>юстиції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Природа конвергенції судової юрисдикції: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Загальні принципи права та їх роль в аргументації судових рішень;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Конкуренція судових юрисдикцій: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Верховні суди та наднаціональні інституції (Суд ЄС);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Конституційні суди, верховенство конституції та наднаціональні суди;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Конституційні суди, верховні суди та міждержавні суди (ЄСПЛ)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Вимоги поваги до гідності людини та природа юрисдикційної діяльності.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/>
              <a:t>3.2.</a:t>
            </a:r>
            <a:r>
              <a:rPr lang="uk-UA" sz="2400" b="1" dirty="0" smtClean="0"/>
              <a:t> </a:t>
            </a:r>
            <a:r>
              <a:rPr lang="uk-UA" sz="2400" b="1" dirty="0" smtClean="0"/>
              <a:t>Вплив міжнародних юрисдикційних установ на національну систему захисту прав людини України</a:t>
            </a:r>
            <a:endParaRPr lang="ru-RU" sz="24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uk-UA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400" dirty="0" smtClean="0"/>
              <a:t>Співвідношення національних та міжнародних інститутів захисту прав людини: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400" dirty="0" smtClean="0"/>
              <a:t>	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uk-UA" sz="2400" dirty="0" smtClean="0"/>
              <a:t>і) принцип субсидіарності: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uk-UA" sz="2400" dirty="0" smtClean="0"/>
              <a:t>		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uk-UA" sz="2400" dirty="0" smtClean="0"/>
              <a:t>іі) вичерпання національних засобів правового захисту;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uk-UA" sz="2400" dirty="0" smtClean="0"/>
              <a:t>	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uk-UA" sz="2400" dirty="0" smtClean="0"/>
              <a:t>ііі) вимога ефективності національних засобів правового захисту;</a:t>
            </a:r>
            <a:endParaRPr lang="en-US" sz="24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uk-UA" sz="2400" dirty="0" smtClean="0"/>
              <a:t>	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iv</a:t>
            </a:r>
            <a:r>
              <a:rPr lang="ru-RU" sz="2400" dirty="0" smtClean="0"/>
              <a:t>)</a:t>
            </a:r>
            <a:r>
              <a:rPr lang="uk-UA" sz="2400" dirty="0" smtClean="0"/>
              <a:t> принцип верховенства права та міжнародні засоби захисту прав людини</a:t>
            </a:r>
            <a:endParaRPr lang="ru-RU" sz="2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sz="3200" dirty="0" smtClean="0"/>
              <a:t>3</a:t>
            </a:r>
            <a:r>
              <a:rPr lang="uk-UA" sz="3200" dirty="0" smtClean="0"/>
              <a:t>.3</a:t>
            </a:r>
            <a:r>
              <a:rPr lang="uk-UA" sz="3200" dirty="0" smtClean="0"/>
              <a:t>. Концепція ФКС </a:t>
            </a:r>
            <a:r>
              <a:rPr lang="en-US" sz="3200" dirty="0" err="1" smtClean="0"/>
              <a:t>Solange</a:t>
            </a:r>
            <a:r>
              <a:rPr lang="en-US" sz="3200" dirty="0" smtClean="0"/>
              <a:t> </a:t>
            </a:r>
            <a:r>
              <a:rPr lang="uk-UA" sz="3200" dirty="0" smtClean="0"/>
              <a:t>і допустимі межі самообмеження суверенітету держави.</a:t>
            </a:r>
            <a:endParaRPr lang="ru-RU" sz="3200" b="1" i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400" dirty="0" smtClean="0"/>
              <a:t>і) основні права і свободи та державний суверенітет: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uk-UA" sz="2000" dirty="0" smtClean="0"/>
              <a:t>	А. передача повноважень настільки, наскільки це сприятиме забезпеченню прав людини;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uk-UA" sz="2000" dirty="0" smtClean="0"/>
              <a:t>	Б. концепція обґрунтованості зовнішнього втручання у випадку грубих порушень прав людини;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400" dirty="0" smtClean="0"/>
              <a:t>іі) стандарт якості захисту прав людини і міжнародне право;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400" dirty="0" smtClean="0"/>
              <a:t>ііі) глобальні проблеми людства та державний суверенітет;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uk-UA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iv</a:t>
            </a:r>
            <a:r>
              <a:rPr lang="ru-RU" sz="2400" dirty="0" smtClean="0"/>
              <a:t>) </a:t>
            </a:r>
            <a:r>
              <a:rPr lang="uk-UA" sz="2400" dirty="0" smtClean="0"/>
              <a:t>державний суверенітет і субсидіарність</a:t>
            </a:r>
            <a:endParaRPr lang="ru-RU" sz="2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20.04.2017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Глобалізація та конституціоналізм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1575</TotalTime>
  <Words>516</Words>
  <Application>Microsoft Office PowerPoint</Application>
  <PresentationFormat>Экран (4:3)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Глобалізація і конституціоналізм</vt:lpstr>
      <vt:lpstr>Топік проблем</vt:lpstr>
      <vt:lpstr>1.1. Інтернаціоналізація конституційного права та конституціоналізація міжнародного права: ОСНОВНІ ТРЕНДИ </vt:lpstr>
      <vt:lpstr>1.2. Інтернаціоналізація конституційного права та конституціоналізація міжнародного права: ОСНОВНІ ТРЕНДИ </vt:lpstr>
      <vt:lpstr>2.1. Виклики глобалізації : відродження нового ленного права чи….?</vt:lpstr>
      <vt:lpstr>2.2. …чи зародження глобального права?</vt:lpstr>
      <vt:lpstr>3.1.  Застосування зарубіжного права у діяльності конституційної юстиції</vt:lpstr>
      <vt:lpstr>3.2. Вплив міжнародних юрисдикційних установ на національну систему захисту прав людини України</vt:lpstr>
      <vt:lpstr>3.3. Концепція ФКС Solange і допустимі межі самообмеження суверенітету держави.</vt:lpstr>
      <vt:lpstr>4.1. Криза звичайних інститутів  світового правового порядку</vt:lpstr>
      <vt:lpstr>4.2. Криза світового правового порядку в умовах конфліктів</vt:lpstr>
      <vt:lpstr>4.3. Світовий ринок та світовий правовий порядок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Misha</dc:creator>
  <cp:lastModifiedBy>Misha</cp:lastModifiedBy>
  <cp:revision>70</cp:revision>
  <dcterms:created xsi:type="dcterms:W3CDTF">2017-04-18T16:07:58Z</dcterms:created>
  <dcterms:modified xsi:type="dcterms:W3CDTF">2017-04-19T18:34:49Z</dcterms:modified>
</cp:coreProperties>
</file>