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8" r:id="rId6"/>
    <p:sldId id="266" r:id="rId7"/>
    <p:sldId id="261" r:id="rId8"/>
    <p:sldId id="262" r:id="rId9"/>
    <p:sldId id="263" r:id="rId10"/>
    <p:sldId id="267" r:id="rId11"/>
    <p:sldId id="264" r:id="rId12"/>
    <p:sldId id="265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66288-8931-41FA-BE16-B1D9D4926789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E38D05-2ECB-4436-A3F5-DE80B58598FB}">
      <dgm:prSet phldrT="[Текст]"/>
      <dgm:spPr/>
      <dgm:t>
        <a:bodyPr/>
        <a:lstStyle/>
        <a:p>
          <a:r>
            <a:rPr lang="uk-UA" dirty="0" smtClean="0"/>
            <a:t>Індивід</a:t>
          </a:r>
          <a:endParaRPr lang="uk-UA" dirty="0"/>
        </a:p>
      </dgm:t>
    </dgm:pt>
    <dgm:pt modelId="{2AB5EB27-954B-41B5-BF8E-8FD6E6B726B8}" type="parTrans" cxnId="{894E6E0E-D2C4-43CD-85EF-88048EE4BAEA}">
      <dgm:prSet/>
      <dgm:spPr/>
      <dgm:t>
        <a:bodyPr/>
        <a:lstStyle/>
        <a:p>
          <a:endParaRPr lang="uk-UA"/>
        </a:p>
      </dgm:t>
    </dgm:pt>
    <dgm:pt modelId="{A47AEB5A-11B1-4D78-9339-A4C1B95B3A89}" type="sibTrans" cxnId="{894E6E0E-D2C4-43CD-85EF-88048EE4BAEA}">
      <dgm:prSet/>
      <dgm:spPr/>
      <dgm:t>
        <a:bodyPr/>
        <a:lstStyle/>
        <a:p>
          <a:endParaRPr lang="uk-UA"/>
        </a:p>
      </dgm:t>
    </dgm:pt>
    <dgm:pt modelId="{2CA9AC8F-5F80-4BE2-91F3-4F1DE4681716}">
      <dgm:prSet phldrT="[Текст]" custT="1"/>
      <dgm:spPr/>
      <dgm:t>
        <a:bodyPr/>
        <a:lstStyle/>
        <a:p>
          <a:r>
            <a:rPr lang="uk-UA" sz="1800" smtClean="0"/>
            <a:t>Правомірна </a:t>
          </a:r>
          <a:endParaRPr lang="uk-UA" sz="1800" dirty="0"/>
        </a:p>
      </dgm:t>
    </dgm:pt>
    <dgm:pt modelId="{78B80156-A596-48A1-8A8C-8BCBE13A1770}" type="parTrans" cxnId="{35B7760B-ED60-4F7C-B7F7-B28AEF184265}">
      <dgm:prSet/>
      <dgm:spPr/>
      <dgm:t>
        <a:bodyPr/>
        <a:lstStyle/>
        <a:p>
          <a:endParaRPr lang="uk-UA"/>
        </a:p>
      </dgm:t>
    </dgm:pt>
    <dgm:pt modelId="{B2EE79A5-3E80-4A2F-B634-1B92C992F37C}" type="sibTrans" cxnId="{35B7760B-ED60-4F7C-B7F7-B28AEF184265}">
      <dgm:prSet/>
      <dgm:spPr/>
      <dgm:t>
        <a:bodyPr/>
        <a:lstStyle/>
        <a:p>
          <a:endParaRPr lang="uk-UA"/>
        </a:p>
      </dgm:t>
    </dgm:pt>
    <dgm:pt modelId="{FBCD20D6-DDD3-47BA-AB12-07ABDEFECFCD}">
      <dgm:prSet phldrT="[Текст]" custT="1"/>
      <dgm:spPr/>
      <dgm:t>
        <a:bodyPr/>
        <a:lstStyle/>
        <a:p>
          <a:r>
            <a:rPr lang="uk-UA" sz="1800" dirty="0" smtClean="0"/>
            <a:t>вимога</a:t>
          </a:r>
          <a:endParaRPr lang="uk-UA" sz="1800" dirty="0"/>
        </a:p>
      </dgm:t>
    </dgm:pt>
    <dgm:pt modelId="{8FC807EB-59EB-4F73-992D-17A48BAC45D8}" type="parTrans" cxnId="{C587DA9D-5044-4C0D-8CF4-979E8CA4E166}">
      <dgm:prSet/>
      <dgm:spPr/>
      <dgm:t>
        <a:bodyPr/>
        <a:lstStyle/>
        <a:p>
          <a:endParaRPr lang="uk-UA"/>
        </a:p>
      </dgm:t>
    </dgm:pt>
    <dgm:pt modelId="{DED7D56A-DEC6-45C0-9919-2B3317CCAF59}" type="sibTrans" cxnId="{C587DA9D-5044-4C0D-8CF4-979E8CA4E166}">
      <dgm:prSet/>
      <dgm:spPr/>
      <dgm:t>
        <a:bodyPr/>
        <a:lstStyle/>
        <a:p>
          <a:endParaRPr lang="uk-UA"/>
        </a:p>
      </dgm:t>
    </dgm:pt>
    <dgm:pt modelId="{6E43D532-473A-4E2C-B85C-64C32D2C63C7}">
      <dgm:prSet phldrT="[Текст]"/>
      <dgm:spPr/>
      <dgm:t>
        <a:bodyPr/>
        <a:lstStyle/>
        <a:p>
          <a:r>
            <a:rPr lang="uk-UA" dirty="0" smtClean="0"/>
            <a:t>Держава </a:t>
          </a:r>
          <a:endParaRPr lang="uk-UA" dirty="0"/>
        </a:p>
      </dgm:t>
    </dgm:pt>
    <dgm:pt modelId="{60AB0E1A-2C0C-4D8A-8306-601B658ACA73}" type="parTrans" cxnId="{C65D0D85-3339-49E7-9922-D19C34D1F962}">
      <dgm:prSet/>
      <dgm:spPr/>
      <dgm:t>
        <a:bodyPr/>
        <a:lstStyle/>
        <a:p>
          <a:endParaRPr lang="uk-UA"/>
        </a:p>
      </dgm:t>
    </dgm:pt>
    <dgm:pt modelId="{18FF11CD-5424-45B4-B008-90F6353FE4E4}" type="sibTrans" cxnId="{C65D0D85-3339-49E7-9922-D19C34D1F962}">
      <dgm:prSet/>
      <dgm:spPr/>
      <dgm:t>
        <a:bodyPr/>
        <a:lstStyle/>
        <a:p>
          <a:endParaRPr lang="uk-UA"/>
        </a:p>
      </dgm:t>
    </dgm:pt>
    <dgm:pt modelId="{16639268-0CC0-4FC2-975D-77C518AE1EB2}">
      <dgm:prSet phldrT="[Текст]" custT="1"/>
      <dgm:spPr/>
      <dgm:t>
        <a:bodyPr/>
        <a:lstStyle/>
        <a:p>
          <a:r>
            <a:rPr lang="uk-UA" sz="1800" dirty="0" smtClean="0"/>
            <a:t>Обов'язок </a:t>
          </a:r>
          <a:endParaRPr lang="uk-UA" sz="1800" dirty="0"/>
        </a:p>
      </dgm:t>
    </dgm:pt>
    <dgm:pt modelId="{5CC93D79-CD2C-4816-A518-03043B66B7D2}" type="parTrans" cxnId="{81545B68-4951-4337-88BE-033377E1F433}">
      <dgm:prSet/>
      <dgm:spPr/>
      <dgm:t>
        <a:bodyPr/>
        <a:lstStyle/>
        <a:p>
          <a:endParaRPr lang="uk-UA"/>
        </a:p>
      </dgm:t>
    </dgm:pt>
    <dgm:pt modelId="{6CFABFD7-C06D-409E-AB01-4F3EC866CED4}" type="sibTrans" cxnId="{81545B68-4951-4337-88BE-033377E1F433}">
      <dgm:prSet/>
      <dgm:spPr/>
      <dgm:t>
        <a:bodyPr/>
        <a:lstStyle/>
        <a:p>
          <a:endParaRPr lang="uk-UA"/>
        </a:p>
      </dgm:t>
    </dgm:pt>
    <dgm:pt modelId="{501A9812-BEA5-4B80-A639-F1C111092EAD}">
      <dgm:prSet phldrT="[Текст]" custT="1"/>
      <dgm:spPr/>
      <dgm:t>
        <a:bodyPr/>
        <a:lstStyle/>
        <a:p>
          <a:r>
            <a:rPr lang="uk-UA" sz="1800" dirty="0" smtClean="0"/>
            <a:t>захисту</a:t>
          </a:r>
          <a:endParaRPr lang="uk-UA" sz="1800" dirty="0"/>
        </a:p>
      </dgm:t>
    </dgm:pt>
    <dgm:pt modelId="{703B4FEC-8FCC-497F-BCDC-391234850172}" type="parTrans" cxnId="{DDBB685D-FE5C-4BE2-9FF6-3998E8F6620B}">
      <dgm:prSet/>
      <dgm:spPr/>
      <dgm:t>
        <a:bodyPr/>
        <a:lstStyle/>
        <a:p>
          <a:endParaRPr lang="uk-UA"/>
        </a:p>
      </dgm:t>
    </dgm:pt>
    <dgm:pt modelId="{7B5D0A93-513D-4DE1-8630-916924445F8C}" type="sibTrans" cxnId="{DDBB685D-FE5C-4BE2-9FF6-3998E8F6620B}">
      <dgm:prSet/>
      <dgm:spPr/>
      <dgm:t>
        <a:bodyPr/>
        <a:lstStyle/>
        <a:p>
          <a:endParaRPr lang="uk-UA"/>
        </a:p>
      </dgm:t>
    </dgm:pt>
    <dgm:pt modelId="{4530E3A6-01C3-4A04-80DD-BBCBE65A36D8}">
      <dgm:prSet phldrT="[Текст]"/>
      <dgm:spPr/>
      <dgm:t>
        <a:bodyPr/>
        <a:lstStyle/>
        <a:p>
          <a:r>
            <a:rPr lang="uk-UA" dirty="0" smtClean="0"/>
            <a:t>Втручання </a:t>
          </a:r>
          <a:endParaRPr lang="uk-UA" dirty="0"/>
        </a:p>
      </dgm:t>
    </dgm:pt>
    <dgm:pt modelId="{08CAB09E-487D-4BE0-A88C-D3CED954DAE0}" type="parTrans" cxnId="{A382A820-BA76-4C5F-B69C-AF64A98F744E}">
      <dgm:prSet/>
      <dgm:spPr/>
      <dgm:t>
        <a:bodyPr/>
        <a:lstStyle/>
        <a:p>
          <a:endParaRPr lang="uk-UA"/>
        </a:p>
      </dgm:t>
    </dgm:pt>
    <dgm:pt modelId="{D99C038A-CD83-40C2-89E3-C87E2F25C5D3}" type="sibTrans" cxnId="{A382A820-BA76-4C5F-B69C-AF64A98F744E}">
      <dgm:prSet/>
      <dgm:spPr/>
      <dgm:t>
        <a:bodyPr/>
        <a:lstStyle/>
        <a:p>
          <a:endParaRPr lang="uk-UA"/>
        </a:p>
      </dgm:t>
    </dgm:pt>
    <dgm:pt modelId="{C8ADDB8C-87D1-45DE-9AA2-53E2C951C4DD}">
      <dgm:prSet phldrT="[Текст]"/>
      <dgm:spPr/>
      <dgm:t>
        <a:bodyPr/>
        <a:lstStyle/>
        <a:p>
          <a:r>
            <a:rPr lang="uk-UA" dirty="0" smtClean="0"/>
            <a:t>легітимність</a:t>
          </a:r>
          <a:endParaRPr lang="uk-UA" dirty="0"/>
        </a:p>
      </dgm:t>
    </dgm:pt>
    <dgm:pt modelId="{86693C24-1BD3-4D2F-8E61-56EAFBC1ADEE}" type="parTrans" cxnId="{18C82FF7-0FD3-4DB5-887A-159FC5C1EA1C}">
      <dgm:prSet/>
      <dgm:spPr/>
      <dgm:t>
        <a:bodyPr/>
        <a:lstStyle/>
        <a:p>
          <a:endParaRPr lang="uk-UA"/>
        </a:p>
      </dgm:t>
    </dgm:pt>
    <dgm:pt modelId="{C2111675-9004-4922-9777-132095554007}" type="sibTrans" cxnId="{18C82FF7-0FD3-4DB5-887A-159FC5C1EA1C}">
      <dgm:prSet/>
      <dgm:spPr/>
      <dgm:t>
        <a:bodyPr/>
        <a:lstStyle/>
        <a:p>
          <a:endParaRPr lang="uk-UA"/>
        </a:p>
      </dgm:t>
    </dgm:pt>
    <dgm:pt modelId="{B38778E1-494C-47AD-B540-1168D8CA5502}">
      <dgm:prSet phldrT="[Текст]"/>
      <dgm:spPr/>
      <dgm:t>
        <a:bodyPr/>
        <a:lstStyle/>
        <a:p>
          <a:r>
            <a:rPr lang="uk-UA" dirty="0" smtClean="0"/>
            <a:t>Трискладовий тест</a:t>
          </a:r>
          <a:endParaRPr lang="uk-UA" dirty="0"/>
        </a:p>
      </dgm:t>
    </dgm:pt>
    <dgm:pt modelId="{6848D1F4-C415-4803-AE5C-8FCEABAD0E41}" type="parTrans" cxnId="{3BAAFCCB-BBB6-45B5-8560-8E558B31D211}">
      <dgm:prSet/>
      <dgm:spPr/>
      <dgm:t>
        <a:bodyPr/>
        <a:lstStyle/>
        <a:p>
          <a:endParaRPr lang="uk-UA"/>
        </a:p>
      </dgm:t>
    </dgm:pt>
    <dgm:pt modelId="{BE6401D2-8AC2-46E1-B570-9AB2F6A72D5B}" type="sibTrans" cxnId="{3BAAFCCB-BBB6-45B5-8560-8E558B31D211}">
      <dgm:prSet/>
      <dgm:spPr/>
      <dgm:t>
        <a:bodyPr/>
        <a:lstStyle/>
        <a:p>
          <a:endParaRPr lang="uk-UA"/>
        </a:p>
      </dgm:t>
    </dgm:pt>
    <dgm:pt modelId="{8009DE73-8BAF-4E48-ACE0-8930A39028D6}" type="pres">
      <dgm:prSet presAssocID="{96F66288-8931-41FA-BE16-B1D9D49267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F741118-C6AD-4B99-A843-BDC0310315F4}" type="pres">
      <dgm:prSet presAssocID="{08E38D05-2ECB-4436-A3F5-DE80B58598FB}" presName="node" presStyleLbl="node1" presStyleIdx="0" presStyleCnt="3" custScaleY="1272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FDFA74-B4CD-4BE7-B046-9631CA41DE60}" type="pres">
      <dgm:prSet presAssocID="{A47AEB5A-11B1-4D78-9339-A4C1B95B3A89}" presName="sibTrans" presStyleLbl="sibTrans1D1" presStyleIdx="0" presStyleCnt="2"/>
      <dgm:spPr/>
      <dgm:t>
        <a:bodyPr/>
        <a:lstStyle/>
        <a:p>
          <a:endParaRPr lang="uk-UA"/>
        </a:p>
      </dgm:t>
    </dgm:pt>
    <dgm:pt modelId="{9F0AEE75-0055-4961-B665-081E2975904A}" type="pres">
      <dgm:prSet presAssocID="{A47AEB5A-11B1-4D78-9339-A4C1B95B3A89}" presName="connectorText" presStyleLbl="sibTrans1D1" presStyleIdx="0" presStyleCnt="2"/>
      <dgm:spPr/>
      <dgm:t>
        <a:bodyPr/>
        <a:lstStyle/>
        <a:p>
          <a:endParaRPr lang="uk-UA"/>
        </a:p>
      </dgm:t>
    </dgm:pt>
    <dgm:pt modelId="{A0E8D1BE-49B3-48AC-BB5D-40C47AD8EC68}" type="pres">
      <dgm:prSet presAssocID="{6E43D532-473A-4E2C-B85C-64C32D2C63C7}" presName="node" presStyleLbl="node1" presStyleIdx="1" presStyleCnt="3" custScaleY="11740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F584722-3614-456A-B635-8F9891CE4465}" type="pres">
      <dgm:prSet presAssocID="{18FF11CD-5424-45B4-B008-90F6353FE4E4}" presName="sibTrans" presStyleLbl="sibTrans1D1" presStyleIdx="1" presStyleCnt="2"/>
      <dgm:spPr/>
      <dgm:t>
        <a:bodyPr/>
        <a:lstStyle/>
        <a:p>
          <a:endParaRPr lang="uk-UA"/>
        </a:p>
      </dgm:t>
    </dgm:pt>
    <dgm:pt modelId="{BA31000E-4870-47FC-9F54-D9C3B0E6DEB3}" type="pres">
      <dgm:prSet presAssocID="{18FF11CD-5424-45B4-B008-90F6353FE4E4}" presName="connectorText" presStyleLbl="sibTrans1D1" presStyleIdx="1" presStyleCnt="2"/>
      <dgm:spPr/>
      <dgm:t>
        <a:bodyPr/>
        <a:lstStyle/>
        <a:p>
          <a:endParaRPr lang="uk-UA"/>
        </a:p>
      </dgm:t>
    </dgm:pt>
    <dgm:pt modelId="{30E27879-8FA0-4FC8-BD8C-D4F866CA7A7E}" type="pres">
      <dgm:prSet presAssocID="{4530E3A6-01C3-4A04-80DD-BBCBE65A36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18C9321-85E3-491F-B928-410096AF1AAE}" type="presOf" srcId="{FBCD20D6-DDD3-47BA-AB12-07ABDEFECFCD}" destId="{4F741118-C6AD-4B99-A843-BDC0310315F4}" srcOrd="0" destOrd="2" presId="urn:microsoft.com/office/officeart/2005/8/layout/bProcess3"/>
    <dgm:cxn modelId="{E4E0561D-5DC5-4EA4-9265-EBDB56BB6D59}" type="presOf" srcId="{96F66288-8931-41FA-BE16-B1D9D4926789}" destId="{8009DE73-8BAF-4E48-ACE0-8930A39028D6}" srcOrd="0" destOrd="0" presId="urn:microsoft.com/office/officeart/2005/8/layout/bProcess3"/>
    <dgm:cxn modelId="{3ABEE88A-E271-4B11-A878-03F3C32C055A}" type="presOf" srcId="{501A9812-BEA5-4B80-A639-F1C111092EAD}" destId="{A0E8D1BE-49B3-48AC-BB5D-40C47AD8EC68}" srcOrd="0" destOrd="2" presId="urn:microsoft.com/office/officeart/2005/8/layout/bProcess3"/>
    <dgm:cxn modelId="{3BAAFCCB-BBB6-45B5-8560-8E558B31D211}" srcId="{4530E3A6-01C3-4A04-80DD-BBCBE65A36D8}" destId="{B38778E1-494C-47AD-B540-1168D8CA5502}" srcOrd="1" destOrd="0" parTransId="{6848D1F4-C415-4803-AE5C-8FCEABAD0E41}" sibTransId="{BE6401D2-8AC2-46E1-B570-9AB2F6A72D5B}"/>
    <dgm:cxn modelId="{35B7760B-ED60-4F7C-B7F7-B28AEF184265}" srcId="{08E38D05-2ECB-4436-A3F5-DE80B58598FB}" destId="{2CA9AC8F-5F80-4BE2-91F3-4F1DE4681716}" srcOrd="0" destOrd="0" parTransId="{78B80156-A596-48A1-8A8C-8BCBE13A1770}" sibTransId="{B2EE79A5-3E80-4A2F-B634-1B92C992F37C}"/>
    <dgm:cxn modelId="{C587DA9D-5044-4C0D-8CF4-979E8CA4E166}" srcId="{08E38D05-2ECB-4436-A3F5-DE80B58598FB}" destId="{FBCD20D6-DDD3-47BA-AB12-07ABDEFECFCD}" srcOrd="1" destOrd="0" parTransId="{8FC807EB-59EB-4F73-992D-17A48BAC45D8}" sibTransId="{DED7D56A-DEC6-45C0-9919-2B3317CCAF59}"/>
    <dgm:cxn modelId="{3846F2ED-FB70-4AFD-B376-04E88416D8F8}" type="presOf" srcId="{C8ADDB8C-87D1-45DE-9AA2-53E2C951C4DD}" destId="{30E27879-8FA0-4FC8-BD8C-D4F866CA7A7E}" srcOrd="0" destOrd="1" presId="urn:microsoft.com/office/officeart/2005/8/layout/bProcess3"/>
    <dgm:cxn modelId="{3AB4DD22-23EA-435F-9B19-8D59A28E247E}" type="presOf" srcId="{A47AEB5A-11B1-4D78-9339-A4C1B95B3A89}" destId="{9F0AEE75-0055-4961-B665-081E2975904A}" srcOrd="1" destOrd="0" presId="urn:microsoft.com/office/officeart/2005/8/layout/bProcess3"/>
    <dgm:cxn modelId="{4C11E112-EC1E-42E8-B5CD-705DF4AA1286}" type="presOf" srcId="{18FF11CD-5424-45B4-B008-90F6353FE4E4}" destId="{8F584722-3614-456A-B635-8F9891CE4465}" srcOrd="0" destOrd="0" presId="urn:microsoft.com/office/officeart/2005/8/layout/bProcess3"/>
    <dgm:cxn modelId="{A382A820-BA76-4C5F-B69C-AF64A98F744E}" srcId="{96F66288-8931-41FA-BE16-B1D9D4926789}" destId="{4530E3A6-01C3-4A04-80DD-BBCBE65A36D8}" srcOrd="2" destOrd="0" parTransId="{08CAB09E-487D-4BE0-A88C-D3CED954DAE0}" sibTransId="{D99C038A-CD83-40C2-89E3-C87E2F25C5D3}"/>
    <dgm:cxn modelId="{E199022A-FE00-4982-BE00-F555BCC3204D}" type="presOf" srcId="{B38778E1-494C-47AD-B540-1168D8CA5502}" destId="{30E27879-8FA0-4FC8-BD8C-D4F866CA7A7E}" srcOrd="0" destOrd="2" presId="urn:microsoft.com/office/officeart/2005/8/layout/bProcess3"/>
    <dgm:cxn modelId="{C65D0D85-3339-49E7-9922-D19C34D1F962}" srcId="{96F66288-8931-41FA-BE16-B1D9D4926789}" destId="{6E43D532-473A-4E2C-B85C-64C32D2C63C7}" srcOrd="1" destOrd="0" parTransId="{60AB0E1A-2C0C-4D8A-8306-601B658ACA73}" sibTransId="{18FF11CD-5424-45B4-B008-90F6353FE4E4}"/>
    <dgm:cxn modelId="{E6EEFB02-2722-472E-940C-F858C6573ADF}" type="presOf" srcId="{6E43D532-473A-4E2C-B85C-64C32D2C63C7}" destId="{A0E8D1BE-49B3-48AC-BB5D-40C47AD8EC68}" srcOrd="0" destOrd="0" presId="urn:microsoft.com/office/officeart/2005/8/layout/bProcess3"/>
    <dgm:cxn modelId="{72A99E0E-DF91-4DE3-BFAA-AF837B6DDE40}" type="presOf" srcId="{16639268-0CC0-4FC2-975D-77C518AE1EB2}" destId="{A0E8D1BE-49B3-48AC-BB5D-40C47AD8EC68}" srcOrd="0" destOrd="1" presId="urn:microsoft.com/office/officeart/2005/8/layout/bProcess3"/>
    <dgm:cxn modelId="{47E1BB13-5FBD-4F2D-A7FF-662D61D10E26}" type="presOf" srcId="{A47AEB5A-11B1-4D78-9339-A4C1B95B3A89}" destId="{29FDFA74-B4CD-4BE7-B046-9631CA41DE60}" srcOrd="0" destOrd="0" presId="urn:microsoft.com/office/officeart/2005/8/layout/bProcess3"/>
    <dgm:cxn modelId="{8F611FE8-146D-4725-8E83-5049AFF15026}" type="presOf" srcId="{2CA9AC8F-5F80-4BE2-91F3-4F1DE4681716}" destId="{4F741118-C6AD-4B99-A843-BDC0310315F4}" srcOrd="0" destOrd="1" presId="urn:microsoft.com/office/officeart/2005/8/layout/bProcess3"/>
    <dgm:cxn modelId="{18C82FF7-0FD3-4DB5-887A-159FC5C1EA1C}" srcId="{4530E3A6-01C3-4A04-80DD-BBCBE65A36D8}" destId="{C8ADDB8C-87D1-45DE-9AA2-53E2C951C4DD}" srcOrd="0" destOrd="0" parTransId="{86693C24-1BD3-4D2F-8E61-56EAFBC1ADEE}" sibTransId="{C2111675-9004-4922-9777-132095554007}"/>
    <dgm:cxn modelId="{B114A84B-9768-4033-A456-BAF56879F8E7}" type="presOf" srcId="{08E38D05-2ECB-4436-A3F5-DE80B58598FB}" destId="{4F741118-C6AD-4B99-A843-BDC0310315F4}" srcOrd="0" destOrd="0" presId="urn:microsoft.com/office/officeart/2005/8/layout/bProcess3"/>
    <dgm:cxn modelId="{A8707498-51D6-465B-AFBC-634F7E1A5DAD}" type="presOf" srcId="{18FF11CD-5424-45B4-B008-90F6353FE4E4}" destId="{BA31000E-4870-47FC-9F54-D9C3B0E6DEB3}" srcOrd="1" destOrd="0" presId="urn:microsoft.com/office/officeart/2005/8/layout/bProcess3"/>
    <dgm:cxn modelId="{894E6E0E-D2C4-43CD-85EF-88048EE4BAEA}" srcId="{96F66288-8931-41FA-BE16-B1D9D4926789}" destId="{08E38D05-2ECB-4436-A3F5-DE80B58598FB}" srcOrd="0" destOrd="0" parTransId="{2AB5EB27-954B-41B5-BF8E-8FD6E6B726B8}" sibTransId="{A47AEB5A-11B1-4D78-9339-A4C1B95B3A89}"/>
    <dgm:cxn modelId="{9F3DAB8A-EAF0-4A9F-88FA-CF055AC5890A}" type="presOf" srcId="{4530E3A6-01C3-4A04-80DD-BBCBE65A36D8}" destId="{30E27879-8FA0-4FC8-BD8C-D4F866CA7A7E}" srcOrd="0" destOrd="0" presId="urn:microsoft.com/office/officeart/2005/8/layout/bProcess3"/>
    <dgm:cxn modelId="{81545B68-4951-4337-88BE-033377E1F433}" srcId="{6E43D532-473A-4E2C-B85C-64C32D2C63C7}" destId="{16639268-0CC0-4FC2-975D-77C518AE1EB2}" srcOrd="0" destOrd="0" parTransId="{5CC93D79-CD2C-4816-A518-03043B66B7D2}" sibTransId="{6CFABFD7-C06D-409E-AB01-4F3EC866CED4}"/>
    <dgm:cxn modelId="{DDBB685D-FE5C-4BE2-9FF6-3998E8F6620B}" srcId="{6E43D532-473A-4E2C-B85C-64C32D2C63C7}" destId="{501A9812-BEA5-4B80-A639-F1C111092EAD}" srcOrd="1" destOrd="0" parTransId="{703B4FEC-8FCC-497F-BCDC-391234850172}" sibTransId="{7B5D0A93-513D-4DE1-8630-916924445F8C}"/>
    <dgm:cxn modelId="{4026AD3E-5C88-4236-8A94-0DA2E4A2EEBC}" type="presParOf" srcId="{8009DE73-8BAF-4E48-ACE0-8930A39028D6}" destId="{4F741118-C6AD-4B99-A843-BDC0310315F4}" srcOrd="0" destOrd="0" presId="urn:microsoft.com/office/officeart/2005/8/layout/bProcess3"/>
    <dgm:cxn modelId="{AA2F619A-06E9-44C3-8B75-C52491C71295}" type="presParOf" srcId="{8009DE73-8BAF-4E48-ACE0-8930A39028D6}" destId="{29FDFA74-B4CD-4BE7-B046-9631CA41DE60}" srcOrd="1" destOrd="0" presId="urn:microsoft.com/office/officeart/2005/8/layout/bProcess3"/>
    <dgm:cxn modelId="{3A0176EE-2A02-496A-8FE2-3CA85D8D3644}" type="presParOf" srcId="{29FDFA74-B4CD-4BE7-B046-9631CA41DE60}" destId="{9F0AEE75-0055-4961-B665-081E2975904A}" srcOrd="0" destOrd="0" presId="urn:microsoft.com/office/officeart/2005/8/layout/bProcess3"/>
    <dgm:cxn modelId="{39F92FB3-3EC0-4E00-AF99-0AB75AD79F8E}" type="presParOf" srcId="{8009DE73-8BAF-4E48-ACE0-8930A39028D6}" destId="{A0E8D1BE-49B3-48AC-BB5D-40C47AD8EC68}" srcOrd="2" destOrd="0" presId="urn:microsoft.com/office/officeart/2005/8/layout/bProcess3"/>
    <dgm:cxn modelId="{D661B368-953B-4318-90BC-A8D3D9F6C6AD}" type="presParOf" srcId="{8009DE73-8BAF-4E48-ACE0-8930A39028D6}" destId="{8F584722-3614-456A-B635-8F9891CE4465}" srcOrd="3" destOrd="0" presId="urn:microsoft.com/office/officeart/2005/8/layout/bProcess3"/>
    <dgm:cxn modelId="{CA6582DE-FDA5-42B2-934E-53304E593D23}" type="presParOf" srcId="{8F584722-3614-456A-B635-8F9891CE4465}" destId="{BA31000E-4870-47FC-9F54-D9C3B0E6DEB3}" srcOrd="0" destOrd="0" presId="urn:microsoft.com/office/officeart/2005/8/layout/bProcess3"/>
    <dgm:cxn modelId="{563AEB76-3A82-4ADA-9C7E-8641630ECA43}" type="presParOf" srcId="{8009DE73-8BAF-4E48-ACE0-8930A39028D6}" destId="{30E27879-8FA0-4FC8-BD8C-D4F866CA7A7E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FDFA74-B4CD-4BE7-B046-9631CA41DE60}">
      <dsp:nvSpPr>
        <dsp:cNvPr id="0" name=""/>
        <dsp:cNvSpPr/>
      </dsp:nvSpPr>
      <dsp:spPr>
        <a:xfrm>
          <a:off x="2753473" y="929918"/>
          <a:ext cx="5548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485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016263" y="972708"/>
        <a:ext cx="29272" cy="5860"/>
      </dsp:txXfrm>
    </dsp:sp>
    <dsp:sp modelId="{4F741118-C6AD-4B99-A843-BDC0310315F4}">
      <dsp:nvSpPr>
        <dsp:cNvPr id="0" name=""/>
        <dsp:cNvSpPr/>
      </dsp:nvSpPr>
      <dsp:spPr>
        <a:xfrm>
          <a:off x="209824" y="3691"/>
          <a:ext cx="2545449" cy="1943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Індивід</a:t>
          </a:r>
          <a:endParaRPr lang="uk-UA" sz="3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smtClean="0"/>
            <a:t>Правомірна 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вимога</a:t>
          </a:r>
          <a:endParaRPr lang="uk-UA" sz="1800" kern="1200" dirty="0"/>
        </a:p>
      </dsp:txBody>
      <dsp:txXfrm>
        <a:off x="209824" y="3691"/>
        <a:ext cx="2545449" cy="1943893"/>
      </dsp:txXfrm>
    </dsp:sp>
    <dsp:sp modelId="{8F584722-3614-456A-B635-8F9891CE4465}">
      <dsp:nvSpPr>
        <dsp:cNvPr id="0" name=""/>
        <dsp:cNvSpPr/>
      </dsp:nvSpPr>
      <dsp:spPr>
        <a:xfrm>
          <a:off x="1482548" y="1870406"/>
          <a:ext cx="3130902" cy="630231"/>
        </a:xfrm>
        <a:custGeom>
          <a:avLst/>
          <a:gdLst/>
          <a:ahLst/>
          <a:cxnLst/>
          <a:rect l="0" t="0" r="0" b="0"/>
          <a:pathLst>
            <a:path>
              <a:moveTo>
                <a:pt x="3130902" y="0"/>
              </a:moveTo>
              <a:lnTo>
                <a:pt x="3130902" y="332215"/>
              </a:lnTo>
              <a:lnTo>
                <a:pt x="0" y="332215"/>
              </a:lnTo>
              <a:lnTo>
                <a:pt x="0" y="63023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968002" y="2182592"/>
        <a:ext cx="159994" cy="5860"/>
      </dsp:txXfrm>
    </dsp:sp>
    <dsp:sp modelId="{A0E8D1BE-49B3-48AC-BB5D-40C47AD8EC68}">
      <dsp:nvSpPr>
        <dsp:cNvPr id="0" name=""/>
        <dsp:cNvSpPr/>
      </dsp:nvSpPr>
      <dsp:spPr>
        <a:xfrm>
          <a:off x="3340726" y="79070"/>
          <a:ext cx="2545449" cy="1793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Держава </a:t>
          </a:r>
          <a:endParaRPr lang="uk-UA" sz="3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Обов'язок 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захисту</a:t>
          </a:r>
          <a:endParaRPr lang="uk-UA" sz="1800" kern="1200" dirty="0"/>
        </a:p>
      </dsp:txBody>
      <dsp:txXfrm>
        <a:off x="3340726" y="79070"/>
        <a:ext cx="2545449" cy="1793136"/>
      </dsp:txXfrm>
    </dsp:sp>
    <dsp:sp modelId="{30E27879-8FA0-4FC8-BD8C-D4F866CA7A7E}">
      <dsp:nvSpPr>
        <dsp:cNvPr id="0" name=""/>
        <dsp:cNvSpPr/>
      </dsp:nvSpPr>
      <dsp:spPr>
        <a:xfrm>
          <a:off x="209824" y="2533038"/>
          <a:ext cx="2545449" cy="1527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Втручання </a:t>
          </a:r>
          <a:endParaRPr lang="uk-UA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легітимність</a:t>
          </a:r>
          <a:endParaRPr lang="uk-U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Трискладовий тест</a:t>
          </a:r>
          <a:endParaRPr lang="uk-UA" sz="1700" kern="1200" dirty="0"/>
        </a:p>
      </dsp:txBody>
      <dsp:txXfrm>
        <a:off x="209824" y="2533038"/>
        <a:ext cx="2545449" cy="1527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F23C-B547-4EB4-9208-9E847F1AD1DB}" type="datetimeFigureOut">
              <a:rPr lang="uk-UA" smtClean="0"/>
              <a:pPr/>
              <a:t>25.07.2017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B0E77-89A5-4A55-8968-3FD4BAC8CD5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/>
          <a:lstStyle/>
          <a:p>
            <a:r>
              <a:rPr lang="uk-UA" dirty="0" smtClean="0"/>
              <a:t>Структура соціальних та економічних прав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772400" cy="18002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Михайло Савчин</a:t>
            </a:r>
          </a:p>
          <a:p>
            <a:r>
              <a:rPr lang="uk-UA" dirty="0" err="1" smtClean="0"/>
              <a:t>д.ю.н</a:t>
            </a:r>
            <a:r>
              <a:rPr lang="uk-UA" dirty="0" smtClean="0"/>
              <a:t>., проф.</a:t>
            </a:r>
          </a:p>
          <a:p>
            <a:r>
              <a:rPr lang="uk-UA" dirty="0" smtClean="0"/>
              <a:t>Поляна – Свалява,  Літня школа</a:t>
            </a:r>
          </a:p>
          <a:p>
            <a:r>
              <a:rPr lang="uk-UA" dirty="0" err="1" smtClean="0"/>
              <a:t>“Верховенство</a:t>
            </a:r>
            <a:r>
              <a:rPr lang="uk-UA" dirty="0" smtClean="0"/>
              <a:t> права і </a:t>
            </a:r>
            <a:r>
              <a:rPr lang="uk-UA" dirty="0" err="1" smtClean="0"/>
              <a:t>конституціоналізм”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uk-UA" dirty="0" smtClean="0"/>
              <a:t>1. Структура права на меддопомогу;</a:t>
            </a:r>
            <a:br>
              <a:rPr lang="uk-UA" dirty="0" smtClean="0"/>
            </a:br>
            <a:r>
              <a:rPr lang="uk-UA" dirty="0" smtClean="0"/>
              <a:t>2. Інфраструктура меддопомоги;</a:t>
            </a:r>
            <a:br>
              <a:rPr lang="uk-UA" dirty="0" smtClean="0"/>
            </a:br>
            <a:r>
              <a:rPr lang="uk-UA" dirty="0" smtClean="0"/>
              <a:t>3. Критерії доступу до меддопомоги;</a:t>
            </a:r>
            <a:br>
              <a:rPr lang="uk-UA" dirty="0" smtClean="0"/>
            </a:br>
            <a:r>
              <a:rPr lang="uk-UA" dirty="0" smtClean="0"/>
              <a:t>4. Позитивні обов'язки держави у сфері охорони здоров'я</a:t>
            </a:r>
          </a:p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розуміння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сутнісного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змісту</a:t>
            </a:r>
            <a:r>
              <a:rPr lang="ru-RU" sz="2800" dirty="0" smtClean="0"/>
              <a:t> права на </a:t>
            </a:r>
            <a:r>
              <a:rPr lang="ru-RU" sz="2800" dirty="0" err="1" smtClean="0"/>
              <a:t>медичну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допомогу</a:t>
            </a:r>
            <a:endParaRPr lang="uk-UA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а) право на людську гідність;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б) правомірність очікувань і обов'язок захисту;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в) обов'язок законодавчого регулювання;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г) бюджетне забезпечення;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ґ) соціальний захист;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д) соціальна інфраструктура (допомоги і служби);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е) можливість секвестру на засадах пропорційності. </a:t>
            </a:r>
            <a:endParaRPr lang="uk-UA" dirty="0"/>
          </a:p>
        </p:txBody>
      </p:sp>
      <p:sp>
        <p:nvSpPr>
          <p:cNvPr id="4403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dirty="0" smtClean="0"/>
              <a:t>3.1. Структура соціальних прав</a:t>
            </a:r>
          </a:p>
        </p:txBody>
      </p:sp>
      <p:sp>
        <p:nvSpPr>
          <p:cNvPr id="44036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26.07.2017</a:t>
            </a:r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87921BA-10B4-4D64-9512-21C082AA9B99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403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Літня школа            (с) Михайло Савчин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крайня необхідність в умовах економічної кризи чи рецесії;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ініціювання урядом суспільно-політичних дебатів щодо скорочення соціальних виплат і послуг;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здійснення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обмеження соціальних зобов'язань лише на основі закону;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тимчасовий характер скорочень соціальних зобов'язань;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ґ) парламентський контроль за політикою уряду у соціальній сфері;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е) додержання засад правомірності очікувань.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dirty="0" smtClean="0">
                <a:solidFill>
                  <a:schemeClr val="accent2"/>
                </a:solidFill>
              </a:rPr>
              <a:t>3.2. Обмеження соціальних прав на засадах пропорційності: приклад секвестру</a:t>
            </a:r>
          </a:p>
        </p:txBody>
      </p:sp>
      <p:sp>
        <p:nvSpPr>
          <p:cNvPr id="46084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26.07.2017</a:t>
            </a:r>
          </a:p>
        </p:txBody>
      </p:sp>
      <p:sp>
        <p:nvSpPr>
          <p:cNvPr id="4608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967FD5-7F10-4525-871D-148538BF367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608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Літня школа            (с) Михайло Савчин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at&amp;r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7825" y="1801019"/>
            <a:ext cx="5848350" cy="3886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/>
              <a:t>1.1. Вертикальна структура прав людини на основі статті 3 Конституції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  <a:p>
            <a:endParaRPr lang="uk-UA" smtClean="0"/>
          </a:p>
        </p:txBody>
      </p:sp>
      <p:sp>
        <p:nvSpPr>
          <p:cNvPr id="14340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26.07.2017</a:t>
            </a:r>
          </a:p>
        </p:txBody>
      </p:sp>
      <p:sp>
        <p:nvSpPr>
          <p:cNvPr id="1434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Літня школа            (с) Михайло Савчин</a:t>
            </a:r>
          </a:p>
        </p:txBody>
      </p:sp>
      <p:sp>
        <p:nvSpPr>
          <p:cNvPr id="1434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F269FF3-B9C0-4EFE-9765-45BECAA5A6CE}" type="slidenum">
              <a:rPr lang="ru-RU" smtClean="0"/>
              <a:pPr/>
              <a:t>2</a:t>
            </a:fld>
            <a:endParaRPr lang="ru-RU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190770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1618506"/>
          </a:xfrm>
        </p:spPr>
        <p:txBody>
          <a:bodyPr/>
          <a:lstStyle/>
          <a:p>
            <a:pPr eaLnBrk="1" hangingPunct="1"/>
            <a:r>
              <a:rPr lang="uk-UA" dirty="0" smtClean="0">
                <a:solidFill>
                  <a:srgbClr val="FF0000"/>
                </a:solidFill>
              </a:rPr>
              <a:t>1.2. Носії суб'єктивного публічного права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uk-UA" dirty="0" smtClean="0">
                <a:solidFill>
                  <a:schemeClr val="tx1"/>
                </a:solidFill>
              </a:rPr>
              <a:t>- </a:t>
            </a:r>
            <a:r>
              <a:rPr lang="uk-UA" sz="2000" dirty="0" smtClean="0">
                <a:solidFill>
                  <a:schemeClr val="tx1"/>
                </a:solidFill>
              </a:rPr>
              <a:t>фізичні особи;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- юридичні особи;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- транснаціональні корпорації і т.п.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492896"/>
            <a:ext cx="3670300" cy="3755504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Адресати суб'єктивного публічного права</a:t>
            </a:r>
            <a:r>
              <a:rPr lang="uk-UA" sz="2400" dirty="0" smtClean="0">
                <a:solidFill>
                  <a:srgbClr val="00B0F0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uk-UA" sz="24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uk-UA" sz="24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sz="2400" dirty="0" smtClean="0"/>
              <a:t>органи публічної влади (індивідуальні і колективні);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sz="2400" dirty="0" smtClean="0"/>
              <a:t>міжнародні організації;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sz="2400" dirty="0" smtClean="0"/>
              <a:t>наднаціональні організації</a:t>
            </a:r>
            <a:endParaRPr lang="uk-UA" sz="2400" dirty="0"/>
          </a:p>
        </p:txBody>
      </p:sp>
      <p:sp>
        <p:nvSpPr>
          <p:cNvPr id="15364" name="Содержимое 3"/>
          <p:cNvSpPr>
            <a:spLocks noGrp="1"/>
          </p:cNvSpPr>
          <p:nvPr>
            <p:ph sz="half" idx="1"/>
          </p:nvPr>
        </p:nvSpPr>
        <p:spPr>
          <a:xfrm>
            <a:off x="4716463" y="2420888"/>
            <a:ext cx="3384550" cy="382751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суб'єктивного публічного права:</a:t>
            </a:r>
          </a:p>
          <a:p>
            <a:pPr eaLnBrk="1" hangingPunct="1"/>
            <a:endParaRPr lang="uk-UA" sz="2400" dirty="0" smtClean="0"/>
          </a:p>
          <a:p>
            <a:pPr eaLnBrk="1" hangingPunct="1"/>
            <a:r>
              <a:rPr lang="uk-UA" sz="2400" dirty="0" smtClean="0"/>
              <a:t>матеріальні блага;</a:t>
            </a:r>
          </a:p>
          <a:p>
            <a:pPr eaLnBrk="1" hangingPunct="1"/>
            <a:r>
              <a:rPr lang="uk-UA" sz="2400" dirty="0" smtClean="0"/>
              <a:t>духовні блага;</a:t>
            </a:r>
          </a:p>
          <a:p>
            <a:pPr eaLnBrk="1" hangingPunct="1"/>
            <a:r>
              <a:rPr lang="uk-UA" sz="2400" dirty="0" smtClean="0"/>
              <a:t>інтерес особи</a:t>
            </a:r>
          </a:p>
          <a:p>
            <a:pPr eaLnBrk="1" hangingPunct="1"/>
            <a:endParaRPr lang="uk-UA" dirty="0" smtClean="0"/>
          </a:p>
        </p:txBody>
      </p:sp>
      <p:sp>
        <p:nvSpPr>
          <p:cNvPr id="15365" name="Дата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26.07.2017</a:t>
            </a:r>
          </a:p>
        </p:txBody>
      </p:sp>
      <p:sp>
        <p:nvSpPr>
          <p:cNvPr id="1536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Літня школа            (с) Михайло Савчин</a:t>
            </a:r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4B121A-1E3D-4589-A10C-6DFFC0D52A8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066800"/>
          </a:xfrm>
        </p:spPr>
        <p:txBody>
          <a:bodyPr/>
          <a:lstStyle/>
          <a:p>
            <a:r>
              <a:rPr lang="uk-UA" sz="2800" dirty="0" smtClean="0">
                <a:solidFill>
                  <a:srgbClr val="FF0000"/>
                </a:solidFill>
              </a:rPr>
              <a:t>1.3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uk-UA" sz="2800" dirty="0" smtClean="0">
                <a:solidFill>
                  <a:srgbClr val="FF0000"/>
                </a:solidFill>
              </a:rPr>
              <a:t>Допустимі межі втручання у приватну автономію: Рішення КСУ 3-рп/2015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989138"/>
            <a:ext cx="8507412" cy="4679950"/>
          </a:xfrm>
        </p:spPr>
        <p:txBody>
          <a:bodyPr>
            <a:normAutofit fontScale="77500" lnSpcReduction="20000"/>
          </a:bodyPr>
          <a:lstStyle/>
          <a:p>
            <a:pPr>
              <a:buFont typeface="Georgia" pitchFamily="18" charset="0"/>
              <a:buNone/>
              <a:defRPr/>
            </a:pPr>
            <a:endParaRPr lang="uk-UA" dirty="0" smtClean="0"/>
          </a:p>
          <a:p>
            <a:pPr>
              <a:buFont typeface="Georgia" pitchFamily="18" charset="0"/>
              <a:buNone/>
              <a:defRPr/>
            </a:pPr>
            <a:r>
              <a:rPr lang="uk-UA" dirty="0" smtClean="0"/>
              <a:t>згідно з Конституцією України допускається можливість обмеження права на апеляційне та касаційне оскарження рішення суду, однак воно не може бути свавільним та несправедливим. Таке обмеження має</a:t>
            </a:r>
          </a:p>
          <a:p>
            <a:pPr>
              <a:buFont typeface="Georgia" pitchFamily="18" charset="0"/>
              <a:buNone/>
              <a:defRPr/>
            </a:pPr>
            <a:r>
              <a:rPr lang="uk-UA" dirty="0" smtClean="0"/>
              <a:t> встановлюватися виключно Конституцією та законами України; </a:t>
            </a:r>
          </a:p>
          <a:p>
            <a:pPr>
              <a:buFont typeface="Georgia" pitchFamily="18" charset="0"/>
              <a:buNone/>
              <a:defRPr/>
            </a:pPr>
            <a:r>
              <a:rPr lang="uk-UA" dirty="0" smtClean="0"/>
              <a:t>переслідувати легітимну мету; </a:t>
            </a:r>
          </a:p>
          <a:p>
            <a:pPr>
              <a:buFont typeface="Georgia" pitchFamily="18" charset="0"/>
              <a:buNone/>
              <a:defRPr/>
            </a:pPr>
            <a:r>
              <a:rPr lang="uk-UA" dirty="0" smtClean="0"/>
              <a:t>бути обумовленим суспільною необхідністю досягнення цієї мети, пропорційним та обґрунтованим. </a:t>
            </a:r>
          </a:p>
          <a:p>
            <a:pPr>
              <a:buFont typeface="Georgia" pitchFamily="18" charset="0"/>
              <a:buNone/>
              <a:defRPr/>
            </a:pPr>
            <a:r>
              <a:rPr lang="uk-UA" dirty="0" smtClean="0"/>
              <a:t>У разі обмеження права на оскарження судових рішень законодавець зобов'язаний запровадити таке правове регулювання, яке дасть можливість оптимально досягти легітимної мети з мінімальним втручанням у реалізацію права на судовий захист і не порушувати сутнісний зміст такого права.</a:t>
            </a:r>
            <a:endParaRPr lang="uk-UA" dirty="0"/>
          </a:p>
        </p:txBody>
      </p:sp>
      <p:sp>
        <p:nvSpPr>
          <p:cNvPr id="20484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26.07.2017</a:t>
            </a:r>
          </a:p>
        </p:txBody>
      </p:sp>
      <p:sp>
        <p:nvSpPr>
          <p:cNvPr id="2048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Літня школа            (с) Михайло Савчин</a:t>
            </a:r>
          </a:p>
        </p:txBody>
      </p:sp>
      <p:sp>
        <p:nvSpPr>
          <p:cNvPr id="2048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1C36A5-0D1C-44E5-95B3-6F13BA0F4B1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1.4</a:t>
            </a:r>
            <a:r>
              <a:rPr lang="uk-UA" sz="2800" dirty="0" smtClean="0"/>
              <a:t>. </a:t>
            </a:r>
            <a:r>
              <a:rPr lang="uk-UA" sz="2800" dirty="0" smtClean="0"/>
              <a:t>Категорія </a:t>
            </a:r>
            <a:r>
              <a:rPr lang="uk-UA" sz="2800" dirty="0" err="1" smtClean="0"/>
              <a:t>“втручання”</a:t>
            </a:r>
            <a:r>
              <a:rPr lang="uk-UA" sz="2800" dirty="0" smtClean="0"/>
              <a:t> і </a:t>
            </a:r>
            <a:r>
              <a:rPr lang="uk-UA" sz="2800" dirty="0" smtClean="0"/>
              <a:t>права людини</a:t>
            </a:r>
            <a:endParaRPr lang="uk-UA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uk-UA" dirty="0" smtClean="0"/>
          </a:p>
          <a:p>
            <a:pPr eaLnBrk="1" hangingPunct="1">
              <a:buFont typeface="Georgia" pitchFamily="18" charset="0"/>
              <a:buNone/>
              <a:defRPr/>
            </a:pPr>
            <a:r>
              <a:rPr lang="uk-UA" sz="2800" dirty="0" err="1" smtClean="0"/>
              <a:t>“обмежене</a:t>
            </a:r>
            <a:r>
              <a:rPr lang="uk-UA" sz="2800" dirty="0" smtClean="0"/>
              <a:t> основоположними правами втручання потребує законодавчого оформлення для того, щоб воно могло діяти як суб’єктивне право; в усякому разі це стосується регуляторного втручання публічних органів, яке можна легко </a:t>
            </a:r>
            <a:r>
              <a:rPr lang="uk-UA" sz="2800" dirty="0" err="1" smtClean="0"/>
              <a:t>індентифікувати</a:t>
            </a:r>
            <a:r>
              <a:rPr lang="uk-UA" sz="2800" dirty="0" smtClean="0"/>
              <a:t>. Натомість обов’язок захисту основоположних прав для своєї реалізації в повсякденній адміністративній практиці регулярно потребує конкретизації у вигляді закону» </a:t>
            </a:r>
          </a:p>
          <a:p>
            <a:pPr eaLnBrk="1" hangingPunct="1">
              <a:defRPr/>
            </a:pPr>
            <a:endParaRPr lang="uk-UA" dirty="0" smtClean="0"/>
          </a:p>
          <a:p>
            <a:pPr algn="r" eaLnBrk="1" hangingPunct="1">
              <a:buFont typeface="Georgia" pitchFamily="18" charset="0"/>
              <a:buNone/>
              <a:defRPr/>
            </a:pPr>
            <a:r>
              <a:rPr lang="uk-UA" sz="2400" i="1" dirty="0" err="1" smtClean="0"/>
              <a:t>Шмідт-Ассманн</a:t>
            </a:r>
            <a:r>
              <a:rPr lang="uk-UA" sz="2400" i="1" dirty="0" smtClean="0"/>
              <a:t> Е. </a:t>
            </a:r>
            <a:r>
              <a:rPr lang="uk-UA" sz="2400" i="1" dirty="0" smtClean="0"/>
              <a:t>Загальне адміністративне право як ідея врегулювання: основні засади та завдання систематики адміністративного права – К.: «К.І.С.», 2009</a:t>
            </a:r>
            <a:r>
              <a:rPr lang="uk-UA" sz="2400" i="1" dirty="0" smtClean="0"/>
              <a:t>. – </a:t>
            </a:r>
            <a:r>
              <a:rPr lang="uk-UA" sz="2400" i="1" dirty="0" smtClean="0"/>
              <a:t>С. </a:t>
            </a:r>
            <a:r>
              <a:rPr lang="uk-UA" sz="2400" i="1" dirty="0" smtClean="0"/>
              <a:t>75.</a:t>
            </a:r>
          </a:p>
          <a:p>
            <a:pPr eaLnBrk="1" hangingPunct="1">
              <a:defRPr/>
            </a:pPr>
            <a:endParaRPr lang="uk-UA" dirty="0"/>
          </a:p>
        </p:txBody>
      </p:sp>
      <p:sp>
        <p:nvSpPr>
          <p:cNvPr id="19460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D71F4F0-EE47-4D77-B354-F58F0F18CF3F}" type="datetime1">
              <a:rPr lang="uk-UA" smtClean="0"/>
              <a:pPr/>
              <a:t>25.07.2017</a:t>
            </a:fld>
            <a:endParaRPr lang="ru-RU" smtClean="0"/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07CB8A9-1F32-48A1-BA64-FB72D8F89A63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9462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uk-UA" dirty="0" smtClean="0"/>
              <a:t>1. Свобода договору та його межі;</a:t>
            </a:r>
          </a:p>
          <a:p>
            <a:pPr>
              <a:buNone/>
            </a:pPr>
            <a:r>
              <a:rPr lang="uk-UA" dirty="0" smtClean="0"/>
              <a:t>2. Соціальна відповідальність бізнесу та проблема видатків;</a:t>
            </a:r>
          </a:p>
          <a:p>
            <a:pPr>
              <a:buNone/>
            </a:pPr>
            <a:r>
              <a:rPr lang="uk-UA" dirty="0" smtClean="0"/>
              <a:t>3. </a:t>
            </a:r>
            <a:r>
              <a:rPr lang="uk-UA" dirty="0" err="1" smtClean="0"/>
              <a:t>Due</a:t>
            </a:r>
            <a:r>
              <a:rPr lang="uk-UA" dirty="0" smtClean="0"/>
              <a:t> </a:t>
            </a:r>
            <a:r>
              <a:rPr lang="uk-UA" dirty="0" err="1" smtClean="0"/>
              <a:t>dilligence</a:t>
            </a:r>
            <a:r>
              <a:rPr lang="uk-UA" dirty="0" smtClean="0"/>
              <a:t> та свобода підприємницької діяльності</a:t>
            </a:r>
          </a:p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26.07.2017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Літня школа            (с) Михайло Савчин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Проблеми стосовно сутнісного змісту свободи економічної діяльності:</a:t>
            </a:r>
            <a:endParaRPr lang="uk-U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А) вільна конкуренція та недопущення недобросовісної конкуренції;</a:t>
            </a:r>
          </a:p>
          <a:p>
            <a:pPr eaLnBrk="1" hangingPunct="1">
              <a:buFont typeface="Georgia" pitchFamily="18" charset="0"/>
              <a:buNone/>
            </a:pPr>
            <a:endParaRPr lang="uk-UA" dirty="0" smtClean="0"/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Б) недопущення зловживання монопольним становищем на ринку;</a:t>
            </a:r>
          </a:p>
          <a:p>
            <a:pPr eaLnBrk="1" hangingPunct="1">
              <a:buFont typeface="Georgia" pitchFamily="18" charset="0"/>
              <a:buNone/>
            </a:pPr>
            <a:endParaRPr lang="uk-UA" dirty="0" smtClean="0"/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В) недопущення неправомірного обмеження конкуренції;</a:t>
            </a:r>
          </a:p>
          <a:p>
            <a:pPr eaLnBrk="1" hangingPunct="1"/>
            <a:endParaRPr lang="uk-UA" dirty="0" smtClean="0"/>
          </a:p>
        </p:txBody>
      </p:sp>
      <p:sp>
        <p:nvSpPr>
          <p:cNvPr id="28675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2400" dirty="0" smtClean="0">
                <a:solidFill>
                  <a:srgbClr val="FF0000"/>
                </a:solidFill>
              </a:rPr>
              <a:t>2.1. Зміст права на </a:t>
            </a:r>
            <a:br>
              <a:rPr lang="uk-UA" sz="2400" dirty="0" smtClean="0">
                <a:solidFill>
                  <a:srgbClr val="FF0000"/>
                </a:solidFill>
              </a:rPr>
            </a:br>
            <a:r>
              <a:rPr lang="uk-UA" sz="2400" dirty="0" smtClean="0">
                <a:solidFill>
                  <a:srgbClr val="FF0000"/>
                </a:solidFill>
              </a:rPr>
              <a:t>свободу підприємницької діяльності.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Інституціональна природа</a:t>
            </a:r>
          </a:p>
        </p:txBody>
      </p:sp>
      <p:sp>
        <p:nvSpPr>
          <p:cNvPr id="34820" name="Дата 3"/>
          <p:cNvSpPr>
            <a:spLocks noGrp="1"/>
          </p:cNvSpPr>
          <p:nvPr>
            <p:ph type="dt" sz="quarter" idx="10"/>
          </p:nvPr>
        </p:nvSpPr>
        <p:spPr bwMode="auto">
          <a:xfrm>
            <a:off x="5791200" y="6203950"/>
            <a:ext cx="2590800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26.07.2017</a:t>
            </a:r>
          </a:p>
        </p:txBody>
      </p:sp>
      <p:sp>
        <p:nvSpPr>
          <p:cNvPr id="3482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3561649-876C-455B-B76A-2A08D97DE36C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4822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3581400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Літня школа            (с) Михайло Савчин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А) свобода вибору професії, виду професійної діяльності;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Б) свобода визначення мети, програми і напрямків своєї підприємницької діяльності;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В) свобода вступу підприємців в асоціації для захисту своїх інтересів;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Г) заборона примусової праці (у взаємозв’язку із ст. 43, ч. 3 Конституції);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Д) право на свободу підприємницької діяльності та свобода договору;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/>
          </a:p>
        </p:txBody>
      </p:sp>
      <p:sp>
        <p:nvSpPr>
          <p:cNvPr id="29699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2400" dirty="0" smtClean="0">
                <a:solidFill>
                  <a:srgbClr val="FF0000"/>
                </a:solidFill>
              </a:rPr>
              <a:t>2.2. Зміст права на </a:t>
            </a:r>
            <a:br>
              <a:rPr lang="uk-UA" sz="2400" dirty="0" smtClean="0">
                <a:solidFill>
                  <a:srgbClr val="FF0000"/>
                </a:solidFill>
              </a:rPr>
            </a:br>
            <a:r>
              <a:rPr lang="uk-UA" sz="2400" dirty="0" smtClean="0">
                <a:solidFill>
                  <a:srgbClr val="FF0000"/>
                </a:solidFill>
              </a:rPr>
              <a:t>свободу підприємницької діяльності.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Індивідуальна природа</a:t>
            </a:r>
          </a:p>
        </p:txBody>
      </p:sp>
      <p:sp>
        <p:nvSpPr>
          <p:cNvPr id="35844" name="Дата 3"/>
          <p:cNvSpPr>
            <a:spLocks noGrp="1"/>
          </p:cNvSpPr>
          <p:nvPr>
            <p:ph type="dt" sz="quarter" idx="10"/>
          </p:nvPr>
        </p:nvSpPr>
        <p:spPr bwMode="auto">
          <a:xfrm>
            <a:off x="5791200" y="6203950"/>
            <a:ext cx="2590800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26.07.2017</a:t>
            </a:r>
          </a:p>
        </p:txBody>
      </p:sp>
      <p:sp>
        <p:nvSpPr>
          <p:cNvPr id="3584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A44D229-6380-494E-83E7-F1F549FFA84A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584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3581400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Літня школа            (с) Михайло Савчин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а) забезпечення соціального захисту населення та соціальної спрямованості економіки;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chemeClr val="accent2"/>
                </a:solidFill>
              </a:rPr>
              <a:t>б) обмеження монополізму, недопущення недобросовісної конкуренції;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в) недопущення поєднання зайняття підприємницькою діяльністю із публічною службою;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rgbClr val="0070C0"/>
                </a:solidFill>
              </a:rPr>
              <a:t>г) додержанням суб’єктами підприємницької діяльності права інтелектуальної власності;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д) додержання прав і свобод працівників;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>
                <a:solidFill>
                  <a:srgbClr val="00B0F0"/>
                </a:solidFill>
              </a:rPr>
              <a:t>е) захист прав споживачів.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/>
          </a:p>
        </p:txBody>
      </p:sp>
      <p:sp>
        <p:nvSpPr>
          <p:cNvPr id="3789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dirty="0" smtClean="0">
                <a:solidFill>
                  <a:srgbClr val="FF0000"/>
                </a:solidFill>
              </a:rPr>
              <a:t>2.3. Критерії обмежень права на свободу підприємницької діяльності</a:t>
            </a:r>
          </a:p>
        </p:txBody>
      </p:sp>
      <p:sp>
        <p:nvSpPr>
          <p:cNvPr id="37892" name="Дата 3"/>
          <p:cNvSpPr>
            <a:spLocks noGrp="1"/>
          </p:cNvSpPr>
          <p:nvPr>
            <p:ph type="dt" sz="quarter" idx="10"/>
          </p:nvPr>
        </p:nvSpPr>
        <p:spPr bwMode="auto">
          <a:xfrm>
            <a:off x="5791200" y="6203950"/>
            <a:ext cx="2590800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26.07.2017</a:t>
            </a:r>
          </a:p>
        </p:txBody>
      </p:sp>
      <p:sp>
        <p:nvSpPr>
          <p:cNvPr id="37893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82E63F-273E-401A-B48A-F6281C10B921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7894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2133600" y="6203950"/>
            <a:ext cx="3581400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Літня школа            (с) Михайло Савчин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722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Структура соціальних та економічних прав </vt:lpstr>
      <vt:lpstr>1.1. Вертикальна структура прав людини на основі статті 3 Конституції</vt:lpstr>
      <vt:lpstr>1.2. Носії суб'єктивного публічного права: - фізичні особи; - юридичні особи; - транснаціональні корпорації і т.п.</vt:lpstr>
      <vt:lpstr>1.3. Допустимі межі втручання у приватну автономію: Рішення КСУ 3-рп/2015</vt:lpstr>
      <vt:lpstr>1.4. Категорія “втручання” і права людини</vt:lpstr>
      <vt:lpstr>Проблеми стосовно сутнісного змісту свободи економічної діяльності:</vt:lpstr>
      <vt:lpstr>2.1. Зміст права на  свободу підприємницької діяльності.  Інституціональна природа</vt:lpstr>
      <vt:lpstr>2.2. Зміст права на  свободу підприємницької діяльності.  Індивідуальна природа</vt:lpstr>
      <vt:lpstr>2.3. Критерії обмежень права на свободу підприємницької діяльності</vt:lpstr>
      <vt:lpstr>Проблеми розуміння сутнісного змісту права на медичну допомогу</vt:lpstr>
      <vt:lpstr>3.1. Структура соціальних прав</vt:lpstr>
      <vt:lpstr>3.2. Обмеження соціальних прав на засадах пропорційності: приклад секвестру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соціальних та економічних прав </dc:title>
  <dc:creator>Misha</dc:creator>
  <cp:lastModifiedBy>Misha</cp:lastModifiedBy>
  <cp:revision>8</cp:revision>
  <dcterms:created xsi:type="dcterms:W3CDTF">2017-07-25T11:16:34Z</dcterms:created>
  <dcterms:modified xsi:type="dcterms:W3CDTF">2017-07-25T12:10:01Z</dcterms:modified>
</cp:coreProperties>
</file>