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70" r:id="rId13"/>
    <p:sldId id="267" r:id="rId14"/>
    <p:sldId id="276" r:id="rId15"/>
    <p:sldId id="268" r:id="rId16"/>
    <p:sldId id="272" r:id="rId17"/>
    <p:sldId id="273" r:id="rId18"/>
    <p:sldId id="274" r:id="rId19"/>
  </p:sldIdLst>
  <p:sldSz cx="9144000" cy="9144000"/>
  <p:notesSz cx="9144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7" d="100"/>
          <a:sy n="57" d="100"/>
        </p:scale>
        <p:origin x="-1752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Staph. Aureus</c:v>
                </c:pt>
                <c:pt idx="1">
                  <c:v>Enteroc. Faecalis</c:v>
                </c:pt>
                <c:pt idx="2">
                  <c:v>E. coli</c:v>
                </c:pt>
                <c:pt idx="3">
                  <c:v>Candida Albicans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Staph. Aureus</c:v>
                </c:pt>
                <c:pt idx="1">
                  <c:v>Enteroc. Faecalis</c:v>
                </c:pt>
                <c:pt idx="2">
                  <c:v>E. coli</c:v>
                </c:pt>
                <c:pt idx="3">
                  <c:v>Candida Albicans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Staph. Aureus</c:v>
                </c:pt>
                <c:pt idx="1">
                  <c:v>Enteroc. Faecalis</c:v>
                </c:pt>
                <c:pt idx="2">
                  <c:v>E. coli</c:v>
                </c:pt>
                <c:pt idx="3">
                  <c:v>Candida Albicans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064192"/>
        <c:axId val="132567040"/>
        <c:axId val="0"/>
      </c:bar3DChart>
      <c:catAx>
        <c:axId val="10906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32567040"/>
        <c:crosses val="autoZero"/>
        <c:auto val="1"/>
        <c:lblAlgn val="ctr"/>
        <c:lblOffset val="100"/>
        <c:noMultiLvlLbl val="0"/>
      </c:catAx>
      <c:valAx>
        <c:axId val="13256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064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Staph. Aureus</c:v>
                </c:pt>
                <c:pt idx="1">
                  <c:v>Enteroc. Faecalis</c:v>
                </c:pt>
                <c:pt idx="2">
                  <c:v>E. coli</c:v>
                </c:pt>
                <c:pt idx="3">
                  <c:v>Candida Albicans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Staph. Aureus</c:v>
                </c:pt>
                <c:pt idx="1">
                  <c:v>Enteroc. Faecalis</c:v>
                </c:pt>
                <c:pt idx="2">
                  <c:v>E. coli</c:v>
                </c:pt>
                <c:pt idx="3">
                  <c:v>Candida Albicans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Staph. Aureus</c:v>
                </c:pt>
                <c:pt idx="1">
                  <c:v>Enteroc. Faecalis</c:v>
                </c:pt>
                <c:pt idx="2">
                  <c:v>E. coli</c:v>
                </c:pt>
                <c:pt idx="3">
                  <c:v>Candida Albicans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378368"/>
        <c:axId val="134189056"/>
        <c:axId val="0"/>
      </c:bar3DChart>
      <c:catAx>
        <c:axId val="46378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4189056"/>
        <c:crosses val="autoZero"/>
        <c:auto val="1"/>
        <c:lblAlgn val="ctr"/>
        <c:lblOffset val="100"/>
        <c:noMultiLvlLbl val="0"/>
      </c:catAx>
      <c:valAx>
        <c:axId val="13418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378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A174-0F13-49F9-8C8A-4E0AF076F9DD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C5FA-7967-4B36-9CC4-76BA730DFC5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34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1561-4300-43DD-B62C-B1E5C4D5D72E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2370-E031-425B-8847-A8344AE4D89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32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225A-3E97-4E22-90ED-C7913EB610C5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35AD-C050-4210-B202-054C504BD9A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65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E164-BE52-4BE1-AD5D-892AE1E4069B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B7D8-0E0E-48B8-BA5F-F1EE1B542E0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04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F645-9A9A-46CA-8482-C8D24639DC40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3641-C4BE-4D61-86B4-F0F8F1D4BB6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28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4B70-76B1-4274-95D7-A097436795FA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8D21-66F7-4BE4-AAFE-8C40B1CDA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9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1444625" y="103188"/>
            <a:ext cx="6254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457200" y="15779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A29BD-956E-4BBF-B2C9-D91365B56163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84945-E8BB-4C84-8EAD-E678F787E87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10" Type="http://schemas.openxmlformats.org/officeDocument/2006/relationships/image" Target="../media/image28.png"/><Relationship Id="rId4" Type="http://schemas.openxmlformats.org/officeDocument/2006/relationships/image" Target="../media/image23.wmf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png"/><Relationship Id="rId11" Type="http://schemas.openxmlformats.org/officeDocument/2006/relationships/image" Target="../media/image31.wmf"/><Relationship Id="rId5" Type="http://schemas.openxmlformats.org/officeDocument/2006/relationships/image" Target="../media/image34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9.wmf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828800" y="8229600"/>
            <a:ext cx="6254750" cy="369888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Полтава - 2016</a:t>
            </a:r>
          </a:p>
        </p:txBody>
      </p:sp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838200" y="533400"/>
            <a:ext cx="75438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ru-RU" sz="3200" b="1" u="sng">
                <a:latin typeface="Times New Roman" pitchFamily="18" charset="0"/>
                <a:cs typeface="Times New Roman" pitchFamily="18" charset="0"/>
              </a:rPr>
              <a:t>Король Н.І.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, Сливка М.В., Лендєл В.Г.</a:t>
            </a:r>
            <a:endParaRPr lang="en-US" altLang="ru-RU" sz="32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ru-RU" sz="32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ru-RU" sz="32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4400" b="1">
                <a:latin typeface="Times New Roman" pitchFamily="18" charset="0"/>
                <a:cs typeface="Times New Roman" pitchFamily="18" charset="0"/>
              </a:rPr>
              <a:t>СИНТЕЗ КОНДЕНСОВАНИХ 1,2,4-ТРИАЗОЛІВ ЕЛЕКТРОФІЛЬНОЮ ГЕТЕРОЦИКЛІЗАЦІЄЮ</a:t>
            </a:r>
            <a:endParaRPr lang="ru-RU" alt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5050" y="58738"/>
            <a:ext cx="606425" cy="430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-5" dirty="0">
                <a:latin typeface="Arial"/>
                <a:cs typeface="Arial"/>
              </a:rPr>
              <a:t>10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12291" name="Объект 3"/>
          <p:cNvGraphicFramePr>
            <a:graphicFrameLocks noChangeAspect="1"/>
          </p:cNvGraphicFramePr>
          <p:nvPr/>
        </p:nvGraphicFramePr>
        <p:xfrm>
          <a:off x="465138" y="271463"/>
          <a:ext cx="8705850" cy="858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hemSketch" r:id="rId3" imgW="6861048" imgH="7613904" progId="ACD.ChemSketch.20">
                  <p:embed/>
                </p:oleObj>
              </mc:Choice>
              <mc:Fallback>
                <p:oleObj name="ChemSketch" r:id="rId3" imgW="6861048" imgH="7613904" progId="ACD.ChemSketch.20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71463"/>
                        <a:ext cx="8705850" cy="858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62475"/>
            <a:ext cx="2540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4616" b="8640"/>
          <a:stretch>
            <a:fillRect/>
          </a:stretch>
        </p:blipFill>
        <p:spPr bwMode="auto">
          <a:xfrm>
            <a:off x="6615113" y="58738"/>
            <a:ext cx="2092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graphicFrame>
        <p:nvGraphicFramePr>
          <p:cNvPr id="12295" name="Объект 3"/>
          <p:cNvGraphicFramePr>
            <a:graphicFrameLocks noChangeAspect="1"/>
          </p:cNvGraphicFramePr>
          <p:nvPr/>
        </p:nvGraphicFramePr>
        <p:xfrm>
          <a:off x="1524000" y="211138"/>
          <a:ext cx="2043113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ISIS/Draw Sketch" r:id="rId7" imgW="3266440" imgH="1932940" progId="ISISServer">
                  <p:embed/>
                </p:oleObj>
              </mc:Choice>
              <mc:Fallback>
                <p:oleObj name="ISIS/Draw Sketch" r:id="rId7" imgW="3266440" imgH="193294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1138"/>
                        <a:ext cx="2043113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11" descr="AP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b="5869"/>
          <a:stretch>
            <a:fillRect/>
          </a:stretch>
        </p:blipFill>
        <p:spPr bwMode="auto">
          <a:xfrm>
            <a:off x="6651625" y="1420813"/>
            <a:ext cx="2074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/>
          <a:stretch>
            <a:fillRect/>
          </a:stretch>
        </p:blipFill>
        <p:spPr bwMode="auto">
          <a:xfrm>
            <a:off x="6637338" y="3505200"/>
            <a:ext cx="2070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217646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4400" y="82550"/>
            <a:ext cx="530225" cy="430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-5" dirty="0">
                <a:latin typeface="Arial"/>
                <a:cs typeface="Arial"/>
              </a:rPr>
              <a:t>11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13315" name="Объект 3"/>
          <p:cNvGraphicFramePr>
            <a:graphicFrameLocks noChangeAspect="1"/>
          </p:cNvGraphicFramePr>
          <p:nvPr/>
        </p:nvGraphicFramePr>
        <p:xfrm>
          <a:off x="76200" y="57150"/>
          <a:ext cx="5334000" cy="817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ChemSketch" r:id="rId3" imgW="3709416" imgH="5797296" progId="ACD.ChemSketch.20">
                  <p:embed/>
                </p:oleObj>
              </mc:Choice>
              <mc:Fallback>
                <p:oleObj name="ChemSketch" r:id="rId3" imgW="3709416" imgH="5797296" progId="ACD.ChemSketch.20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7150"/>
                        <a:ext cx="5334000" cy="817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338"/>
            <a:ext cx="23368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18462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2" name="Объект 2"/>
          <p:cNvGraphicFramePr>
            <a:graphicFrameLocks noChangeAspect="1"/>
          </p:cNvGraphicFramePr>
          <p:nvPr/>
        </p:nvGraphicFramePr>
        <p:xfrm>
          <a:off x="5291138" y="457200"/>
          <a:ext cx="18129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ADVASP Analyzer Document" r:id="rId7" imgW="10323000" imgH="6660000" progId="ADVASP_Analyzer.Document.1">
                  <p:embed/>
                </p:oleObj>
              </mc:Choice>
              <mc:Fallback>
                <p:oleObj name="ADVASP Analyzer Document" r:id="rId7" imgW="10323000" imgH="6660000" progId="ADVASP_Analyzer.Document.1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457200"/>
                        <a:ext cx="1812925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3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143500"/>
            <a:ext cx="17573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4" name="Объект 2"/>
          <p:cNvGraphicFramePr>
            <a:graphicFrameLocks noChangeAspect="1"/>
          </p:cNvGraphicFramePr>
          <p:nvPr/>
        </p:nvGraphicFramePr>
        <p:xfrm>
          <a:off x="7418388" y="495300"/>
          <a:ext cx="1646237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ADVASP Analyzer Document" r:id="rId10" imgW="10323000" imgH="6660000" progId="ADVASP_Analyzer.Document.1">
                  <p:embed/>
                </p:oleObj>
              </mc:Choice>
              <mc:Fallback>
                <p:oleObj name="ADVASP Analyzer Document" r:id="rId10" imgW="10323000" imgH="6660000" progId="ADVASP_Analyzer.Document.1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495300"/>
                        <a:ext cx="1646237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Объект 3"/>
          <p:cNvGraphicFramePr>
            <a:graphicFrameLocks noChangeAspect="1"/>
          </p:cNvGraphicFramePr>
          <p:nvPr/>
        </p:nvGraphicFramePr>
        <p:xfrm>
          <a:off x="7161213" y="2717800"/>
          <a:ext cx="20081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ADVASP Analyzer Document" r:id="rId12" imgW="10323000" imgH="6660000" progId="ADVASP_Analyzer.Document.1">
                  <p:embed/>
                </p:oleObj>
              </mc:Choice>
              <mc:Fallback>
                <p:oleObj name="ADVASP Analyzer Document" r:id="rId12" imgW="10323000" imgH="6660000" progId="ADVASP_Analyzer.Document.1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2717800"/>
                        <a:ext cx="20081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Объект 4"/>
          <p:cNvGraphicFramePr>
            <a:graphicFrameLocks noChangeAspect="1"/>
          </p:cNvGraphicFramePr>
          <p:nvPr/>
        </p:nvGraphicFramePr>
        <p:xfrm>
          <a:off x="7158038" y="5002213"/>
          <a:ext cx="1985962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ADVASP Analyzer Document" r:id="rId14" imgW="10323000" imgH="6660000" progId="ADVASP_Analyzer.Document.1">
                  <p:embed/>
                </p:oleObj>
              </mc:Choice>
              <mc:Fallback>
                <p:oleObj name="ADVASP Analyzer Document" r:id="rId14" imgW="10323000" imgH="6660000" progId="ADVASP_Analyzer.Document.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002213"/>
                        <a:ext cx="1985962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030538"/>
            <a:ext cx="44958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Объект 1"/>
          <p:cNvGraphicFramePr>
            <a:graphicFrameLocks noChangeAspect="1"/>
          </p:cNvGraphicFramePr>
          <p:nvPr/>
        </p:nvGraphicFramePr>
        <p:xfrm>
          <a:off x="3298825" y="228600"/>
          <a:ext cx="27971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hemSketch" r:id="rId4" imgW="1338072" imgH="1356360" progId="ACD.ChemSketch.20">
                  <p:embed/>
                </p:oleObj>
              </mc:Choice>
              <mc:Fallback>
                <p:oleObj name="ChemSketch" r:id="rId4" imgW="1338072" imgH="1356360" progId="ACD.ChemSketch.20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228600"/>
                        <a:ext cx="279717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8534400" y="82550"/>
            <a:ext cx="530225" cy="430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-5" dirty="0">
                <a:latin typeface="Arial"/>
                <a:cs typeface="Arial"/>
              </a:rPr>
              <a:t>12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4341" name="Picture 4" descr="screen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429000"/>
            <a:ext cx="40116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3938" y="82550"/>
            <a:ext cx="420687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5" dirty="0">
                <a:latin typeface="Arial"/>
                <a:cs typeface="Arial"/>
              </a:rPr>
              <a:t>1</a:t>
            </a:r>
            <a:r>
              <a:rPr lang="uk-UA" sz="2800" b="1" spc="-5" dirty="0"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graphicFrame>
        <p:nvGraphicFramePr>
          <p:cNvPr id="15364" name="Объект 6"/>
          <p:cNvGraphicFramePr>
            <a:graphicFrameLocks noChangeAspect="1"/>
          </p:cNvGraphicFramePr>
          <p:nvPr/>
        </p:nvGraphicFramePr>
        <p:xfrm>
          <a:off x="273050" y="263525"/>
          <a:ext cx="66611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ChemSketch" r:id="rId3" imgW="6492240" imgH="1883520" progId="ACD.ChemSketch.20">
                  <p:embed/>
                </p:oleObj>
              </mc:Choice>
              <mc:Fallback>
                <p:oleObj name="ChemSketch" r:id="rId3" imgW="6492240" imgH="1883520" progId="ACD.ChemSketch.20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63525"/>
                        <a:ext cx="666115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2482232"/>
          <a:ext cx="8549480" cy="628076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33454"/>
                <a:gridCol w="779983"/>
                <a:gridCol w="799557"/>
                <a:gridCol w="799557"/>
                <a:gridCol w="707563"/>
                <a:gridCol w="707563"/>
                <a:gridCol w="799557"/>
                <a:gridCol w="799557"/>
                <a:gridCol w="707563"/>
                <a:gridCol w="707563"/>
                <a:gridCol w="707563"/>
              </a:tblGrid>
              <a:tr h="2750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бактерій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сполуки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508" marR="58525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uk-UA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coli</a:t>
                      </a:r>
                      <a:r>
                        <a:rPr lang="uk-UA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Klebsiella</a:t>
                      </a:r>
                      <a:r>
                        <a:rPr lang="uk-UA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pneumoniaе</a:t>
                      </a:r>
                      <a:r>
                        <a:rPr lang="uk-UA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Staph. Aureus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aeruginosa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Shigella</a:t>
                      </a: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dysenteriae</a:t>
                      </a: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Salmonella </a:t>
                      </a:r>
                      <a:r>
                        <a:rPr lang="en-US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enterica</a:t>
                      </a: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Enterococcus </a:t>
                      </a:r>
                      <a:r>
                        <a:rPr lang="en-US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Faecalis</a:t>
                      </a: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Enterobacter cloacae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Candida </a:t>
                      </a:r>
                      <a:r>
                        <a:rPr lang="en-US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albicans</a:t>
                      </a: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Saccharomyces cerevisiae 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031" marR="75031" marT="87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97">
                <a:tc>
                  <a:txBody>
                    <a:bodyPr/>
                    <a:lstStyle/>
                    <a:p>
                      <a:pPr marR="27305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97">
                <a:tc>
                  <a:txBody>
                    <a:bodyPr/>
                    <a:lstStyle/>
                    <a:p>
                      <a:pPr marR="27305" algn="jus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97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23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43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43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VI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+++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7722" marR="87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304800" y="3124200"/>
            <a:ext cx="990600" cy="1981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graphicFrame>
        <p:nvGraphicFramePr>
          <p:cNvPr id="15368" name="Объект 4"/>
          <p:cNvGraphicFramePr>
            <a:graphicFrameLocks noChangeAspect="1"/>
          </p:cNvGraphicFramePr>
          <p:nvPr/>
        </p:nvGraphicFramePr>
        <p:xfrm>
          <a:off x="5505450" y="114300"/>
          <a:ext cx="33178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ChemSketch" r:id="rId5" imgW="3465576" imgH="1905000" progId="ACD.ChemSketch.20">
                  <p:embed/>
                </p:oleObj>
              </mc:Choice>
              <mc:Fallback>
                <p:oleObj name="ChemSketch" r:id="rId5" imgW="3465576" imgH="1905000" progId="ACD.ChemSketch.20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114300"/>
                        <a:ext cx="33178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23999233"/>
              </p:ext>
            </p:extLst>
          </p:nvPr>
        </p:nvGraphicFramePr>
        <p:xfrm>
          <a:off x="838200" y="2286000"/>
          <a:ext cx="7391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73050" y="263525"/>
          <a:ext cx="66611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ChemSketch" r:id="rId4" imgW="6492240" imgH="1883664" progId="ACD.ChemSketch.20">
                  <p:embed/>
                </p:oleObj>
              </mc:Choice>
              <mc:Fallback>
                <p:oleObj name="ChemSketch" r:id="rId4" imgW="6492240" imgH="1883664" progId="ACD.ChemSketch.20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63525"/>
                        <a:ext cx="666115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925096"/>
              </p:ext>
            </p:extLst>
          </p:nvPr>
        </p:nvGraphicFramePr>
        <p:xfrm>
          <a:off x="5638801" y="152400"/>
          <a:ext cx="30051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ChemSketch" r:id="rId6" imgW="3465576" imgH="1905000" progId="ACD.ChemSketch.20">
                  <p:embed/>
                </p:oleObj>
              </mc:Choice>
              <mc:Fallback>
                <p:oleObj name="ChemSketch" r:id="rId6" imgW="3465576" imgH="1905000" progId="ACD.ChemSketch.20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152400"/>
                        <a:ext cx="30051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ject 2"/>
          <p:cNvSpPr txBox="1"/>
          <p:nvPr/>
        </p:nvSpPr>
        <p:spPr>
          <a:xfrm>
            <a:off x="8643938" y="82550"/>
            <a:ext cx="420687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5" dirty="0" smtClean="0">
                <a:latin typeface="Arial"/>
                <a:cs typeface="Arial"/>
              </a:rPr>
              <a:t>1</a:t>
            </a:r>
            <a:r>
              <a:rPr lang="uk-UA" sz="2800" b="1" spc="-5" dirty="0">
                <a:latin typeface="Arial"/>
                <a:cs typeface="Arial"/>
              </a:rPr>
              <a:t>4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4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752600" y="6999288"/>
            <a:ext cx="6743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uk-UA" altLang="ru-RU" sz="440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altLang="ru-RU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762000"/>
            <a:ext cx="86328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U279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9718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75532245"/>
              </p:ext>
            </p:extLst>
          </p:nvPr>
        </p:nvGraphicFramePr>
        <p:xfrm>
          <a:off x="6553200" y="3920837"/>
          <a:ext cx="2133600" cy="203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64960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108325"/>
            <a:ext cx="229235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09600"/>
            <a:ext cx="63277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88" y="158750"/>
            <a:ext cx="223837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5" dirty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300038" y="1447800"/>
            <a:ext cx="8764587" cy="556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88" y="250825"/>
            <a:ext cx="223837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5" dirty="0"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3725"/>
            <a:ext cx="6789738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7"/>
          <p:cNvSpPr>
            <a:spLocks noChangeArrowheads="1"/>
          </p:cNvSpPr>
          <p:nvPr/>
        </p:nvSpPr>
        <p:spPr bwMode="auto">
          <a:xfrm>
            <a:off x="569913" y="4879975"/>
            <a:ext cx="8232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ru-RU">
                <a:latin typeface="Times New Roman" pitchFamily="18" charset="0"/>
                <a:cs typeface="Times New Roman" pitchFamily="18" charset="0"/>
              </a:rPr>
              <a:t>Godoi B., Schumacher R. F., Zeni G. Synthesis of Heterocycles via Electrophilic Cyclization of Alkynes Containing Heteroatom. Chem. Rev. 2011,111, 2937- 2980.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graphicFrame>
        <p:nvGraphicFramePr>
          <p:cNvPr id="5126" name="Объект 3"/>
          <p:cNvGraphicFramePr>
            <a:graphicFrameLocks noChangeAspect="1"/>
          </p:cNvGraphicFramePr>
          <p:nvPr/>
        </p:nvGraphicFramePr>
        <p:xfrm>
          <a:off x="1758950" y="5715000"/>
          <a:ext cx="54038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SIS/Draw Sketch" r:id="rId4" imgW="2773638" imgH="672166" progId="ISISServer">
                  <p:embed/>
                </p:oleObj>
              </mc:Choice>
              <mc:Fallback>
                <p:oleObj name="ISIS/Draw Sketch" r:id="rId4" imgW="2773638" imgH="672166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5715000"/>
                        <a:ext cx="54038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Прямоугольник 4"/>
          <p:cNvSpPr>
            <a:spLocks noChangeArrowheads="1"/>
          </p:cNvSpPr>
          <p:nvPr/>
        </p:nvSpPr>
        <p:spPr bwMode="auto">
          <a:xfrm>
            <a:off x="838200" y="7315200"/>
            <a:ext cx="769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Ю.И. Геваза, В.И. Станинец, Н.С. Зефиров. Электрофильная внутримолекулярная циклизация олефинов. – К.: Наукова думка, 1990. – 156 с. (Академия Наук Украинской ССР. ИОХ.) ISBN 5-12-000741-4.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542925" y="7958138"/>
            <a:ext cx="7839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Chemistry of Heterocyclic Compounds October 2015, Volume 51, Issue 10, pp 923–928 Halocyclization of S- and N-alkenyl derivatives of 5-methyl-1,3,4-thiadiazole-2-thione  Natal’ya M. Tarasova, Dmitry G. Kim, Pavel A. Slepukhin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52475"/>
            <a:ext cx="55721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200525"/>
            <a:ext cx="58134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9" name="Объект 6"/>
          <p:cNvGraphicFramePr>
            <a:graphicFrameLocks noChangeAspect="1"/>
          </p:cNvGraphicFramePr>
          <p:nvPr/>
        </p:nvGraphicFramePr>
        <p:xfrm>
          <a:off x="1524000" y="990600"/>
          <a:ext cx="11620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hemSketch" r:id="rId5" imgW="880872" imgH="569976" progId="ACD.ChemSketch.20">
                  <p:embed/>
                </p:oleObj>
              </mc:Choice>
              <mc:Fallback>
                <p:oleObj name="ChemSketch" r:id="rId5" imgW="880872" imgH="569976" progId="ACD.ChemSketch.20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90600"/>
                        <a:ext cx="11620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object 2"/>
          <p:cNvSpPr txBox="1">
            <a:spLocks noChangeArrowheads="1"/>
          </p:cNvSpPr>
          <p:nvPr/>
        </p:nvSpPr>
        <p:spPr bwMode="auto">
          <a:xfrm>
            <a:off x="8840788" y="158750"/>
            <a:ext cx="2238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uk-UA" altLang="ru-RU" sz="2800" b="1">
                <a:latin typeface="Arial" charset="0"/>
              </a:rPr>
              <a:t>4</a:t>
            </a:r>
            <a:endParaRPr lang="ru-RU" altLang="ru-RU" sz="2800" b="1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 txBox="1">
            <a:spLocks noChangeArrowheads="1"/>
          </p:cNvSpPr>
          <p:nvPr/>
        </p:nvSpPr>
        <p:spPr bwMode="auto">
          <a:xfrm>
            <a:off x="8840788" y="120650"/>
            <a:ext cx="2238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uk-UA" altLang="ru-RU" sz="2800" b="1">
                <a:latin typeface="Arial" charset="0"/>
              </a:rPr>
              <a:t>5</a:t>
            </a:r>
            <a:endParaRPr lang="ru-RU" altLang="ru-RU" sz="2800" b="1">
              <a:latin typeface="Arial" charset="0"/>
            </a:endParaRPr>
          </a:p>
        </p:txBody>
      </p:sp>
      <p:graphicFrame>
        <p:nvGraphicFramePr>
          <p:cNvPr id="7171" name="Объект 6"/>
          <p:cNvGraphicFramePr>
            <a:graphicFrameLocks noChangeAspect="1"/>
          </p:cNvGraphicFramePr>
          <p:nvPr/>
        </p:nvGraphicFramePr>
        <p:xfrm>
          <a:off x="407988" y="838200"/>
          <a:ext cx="8432800" cy="668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emSketch" r:id="rId3" imgW="7674864" imgH="5876544" progId="ACD.ChemSketch.20">
                  <p:embed/>
                </p:oleObj>
              </mc:Choice>
              <mc:Fallback>
                <p:oleObj name="ChemSketch" r:id="rId3" imgW="7674864" imgH="5876544" progId="ACD.ChemSketch.20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838200"/>
                        <a:ext cx="8432800" cy="668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276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 txBox="1">
            <a:spLocks noChangeArrowheads="1"/>
          </p:cNvSpPr>
          <p:nvPr/>
        </p:nvSpPr>
        <p:spPr bwMode="auto">
          <a:xfrm>
            <a:off x="8840788" y="134938"/>
            <a:ext cx="2238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uk-UA" altLang="ru-RU" sz="2800" b="1">
                <a:latin typeface="Arial" charset="0"/>
              </a:rPr>
              <a:t>6</a:t>
            </a:r>
            <a:endParaRPr lang="ru-RU" altLang="ru-RU" sz="2800" b="1">
              <a:latin typeface="Arial" charset="0"/>
            </a:endParaRPr>
          </a:p>
        </p:txBody>
      </p:sp>
      <p:graphicFrame>
        <p:nvGraphicFramePr>
          <p:cNvPr id="8195" name="Объект 4"/>
          <p:cNvGraphicFramePr>
            <a:graphicFrameLocks noChangeAspect="1"/>
          </p:cNvGraphicFramePr>
          <p:nvPr/>
        </p:nvGraphicFramePr>
        <p:xfrm>
          <a:off x="122238" y="819150"/>
          <a:ext cx="8596312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hemSketch" r:id="rId3" imgW="9006840" imgH="5236464" progId="ACD.ChemSketch.20">
                  <p:embed/>
                </p:oleObj>
              </mc:Choice>
              <mc:Fallback>
                <p:oleObj name="ChemSketch" r:id="rId3" imgW="9006840" imgH="5236464" progId="ACD.ChemSketch.20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819150"/>
                        <a:ext cx="8596312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graphicFrame>
        <p:nvGraphicFramePr>
          <p:cNvPr id="8197" name="Объект 5"/>
          <p:cNvGraphicFramePr>
            <a:graphicFrameLocks noChangeAspect="1"/>
          </p:cNvGraphicFramePr>
          <p:nvPr/>
        </p:nvGraphicFramePr>
        <p:xfrm>
          <a:off x="2514600" y="5791200"/>
          <a:ext cx="459105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ISIS/Draw Sketch" r:id="rId5" imgW="4591076" imgH="2565153" progId="ISISServer">
                  <p:embed/>
                </p:oleObj>
              </mc:Choice>
              <mc:Fallback>
                <p:oleObj name="ISIS/Draw Sketch" r:id="rId5" imgW="4591076" imgH="2565153" progId="ISISServer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459105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1066800"/>
            <a:ext cx="1973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4495800"/>
            <a:ext cx="21209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0" name="Объект 1"/>
          <p:cNvGraphicFramePr>
            <a:graphicFrameLocks noChangeAspect="1"/>
          </p:cNvGraphicFramePr>
          <p:nvPr/>
        </p:nvGraphicFramePr>
        <p:xfrm>
          <a:off x="6737350" y="4495800"/>
          <a:ext cx="2103438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ADVASP Analyzer Document" r:id="rId9" imgW="10323000" imgH="6660000" progId="ADVASP_Analyzer.Document.1">
                  <p:embed/>
                </p:oleObj>
              </mc:Choice>
              <mc:Fallback>
                <p:oleObj name="ADVASP Analyzer Document" r:id="rId9" imgW="10323000" imgH="6660000" progId="ADVASP_Analyzer.Document.1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0" y="4495800"/>
                        <a:ext cx="2103438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C:\Users\user\Desktop\Безымянный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663"/>
            <a:ext cx="8840788" cy="79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8840788" y="58738"/>
            <a:ext cx="223837" cy="4365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-5" dirty="0">
                <a:latin typeface="Arial"/>
                <a:cs typeface="Arial"/>
              </a:rPr>
              <a:t>7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/>
          <a:stretch>
            <a:fillRect/>
          </a:stretch>
        </p:blipFill>
        <p:spPr bwMode="auto">
          <a:xfrm>
            <a:off x="3279775" y="5562600"/>
            <a:ext cx="28924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C:\Users\user\Desktop\ДІСЕР\Спектри\sl-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8178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U279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35353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Объект 2"/>
          <p:cNvGraphicFramePr>
            <a:graphicFrameLocks noChangeAspect="1"/>
          </p:cNvGraphicFramePr>
          <p:nvPr/>
        </p:nvGraphicFramePr>
        <p:xfrm>
          <a:off x="914400" y="1371600"/>
          <a:ext cx="7640638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hemSketch" r:id="rId4" imgW="9104400" imgH="2904840" progId="ACD.ChemSketch.20">
                  <p:embed/>
                </p:oleObj>
              </mc:Choice>
              <mc:Fallback>
                <p:oleObj name="ChemSketch" r:id="rId4" imgW="9104400" imgH="2904840" progId="ACD.ChemSketch.20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640638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/>
          <a:stretch>
            <a:fillRect/>
          </a:stretch>
        </p:blipFill>
        <p:spPr bwMode="auto">
          <a:xfrm>
            <a:off x="609600" y="5410200"/>
            <a:ext cx="3217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8840788" y="58738"/>
            <a:ext cx="223837" cy="4365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-5" dirty="0">
                <a:latin typeface="Arial"/>
                <a:cs typeface="Arial"/>
              </a:rPr>
              <a:t>8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88" y="82550"/>
            <a:ext cx="223837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-5" dirty="0">
                <a:latin typeface="Arial"/>
                <a:cs typeface="Arial"/>
              </a:rPr>
              <a:t>9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11267" name="Объект 5"/>
          <p:cNvGraphicFramePr>
            <a:graphicFrameLocks noChangeAspect="1"/>
          </p:cNvGraphicFramePr>
          <p:nvPr/>
        </p:nvGraphicFramePr>
        <p:xfrm>
          <a:off x="1970088" y="657225"/>
          <a:ext cx="5281612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hemSketch" r:id="rId3" imgW="4352544" imgH="4056888" progId="ACD.ChemSketch.20">
                  <p:embed/>
                </p:oleObj>
              </mc:Choice>
              <mc:Fallback>
                <p:oleObj name="ChemSketch" r:id="rId3" imgW="4352544" imgH="4056888" progId="ACD.ChemSketch.20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657225"/>
                        <a:ext cx="5281612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78500"/>
            <a:ext cx="17049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64607" r="42467"/>
          <a:stretch>
            <a:fillRect/>
          </a:stretch>
        </p:blipFill>
        <p:spPr bwMode="auto">
          <a:xfrm>
            <a:off x="1447800" y="5978525"/>
            <a:ext cx="25257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7600</TotalTime>
  <Words>324</Words>
  <Application>Microsoft Office PowerPoint</Application>
  <PresentationFormat>Произвольный</PresentationFormat>
  <Paragraphs>193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</vt:lpstr>
      <vt:lpstr>Arial</vt:lpstr>
      <vt:lpstr>Times New Roman</vt:lpstr>
      <vt:lpstr>Office Theme</vt:lpstr>
      <vt:lpstr>ISIS/Draw Sketch</vt:lpstr>
      <vt:lpstr>ACD/ChemSketch</vt:lpstr>
      <vt:lpstr>ADVASP Analyzer Document</vt:lpstr>
      <vt:lpstr>ChemSketch</vt:lpstr>
      <vt:lpstr>Полтава - 2016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user</cp:lastModifiedBy>
  <cp:revision>83</cp:revision>
  <dcterms:created xsi:type="dcterms:W3CDTF">2016-08-24T10:53:11Z</dcterms:created>
  <dcterms:modified xsi:type="dcterms:W3CDTF">2016-09-15T00:56:48Z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2016-08-24T00:00:00Z</vt:filetime>
  </property>
</Properties>
</file>