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15"/>
  </p:notesMasterIdLst>
  <p:sldIdLst>
    <p:sldId id="256" r:id="rId2"/>
    <p:sldId id="257" r:id="rId3"/>
    <p:sldId id="258" r:id="rId4"/>
    <p:sldId id="269" r:id="rId5"/>
    <p:sldId id="267" r:id="rId6"/>
    <p:sldId id="270" r:id="rId7"/>
    <p:sldId id="291" r:id="rId8"/>
    <p:sldId id="263" r:id="rId9"/>
    <p:sldId id="264" r:id="rId10"/>
    <p:sldId id="265" r:id="rId11"/>
    <p:sldId id="266" r:id="rId12"/>
    <p:sldId id="292" r:id="rId13"/>
    <p:sldId id="28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F66288-8931-41FA-BE16-B1D9D4926789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8E38D05-2ECB-4436-A3F5-DE80B58598FB}">
      <dgm:prSet phldrT="[Текст]"/>
      <dgm:spPr/>
      <dgm:t>
        <a:bodyPr/>
        <a:lstStyle/>
        <a:p>
          <a:r>
            <a:rPr lang="uk-UA" dirty="0" smtClean="0"/>
            <a:t>Індивід</a:t>
          </a:r>
          <a:endParaRPr lang="uk-UA" dirty="0"/>
        </a:p>
      </dgm:t>
    </dgm:pt>
    <dgm:pt modelId="{2AB5EB27-954B-41B5-BF8E-8FD6E6B726B8}" type="parTrans" cxnId="{894E6E0E-D2C4-43CD-85EF-88048EE4BAEA}">
      <dgm:prSet/>
      <dgm:spPr/>
      <dgm:t>
        <a:bodyPr/>
        <a:lstStyle/>
        <a:p>
          <a:endParaRPr lang="uk-UA"/>
        </a:p>
      </dgm:t>
    </dgm:pt>
    <dgm:pt modelId="{A47AEB5A-11B1-4D78-9339-A4C1B95B3A89}" type="sibTrans" cxnId="{894E6E0E-D2C4-43CD-85EF-88048EE4BAEA}">
      <dgm:prSet/>
      <dgm:spPr/>
      <dgm:t>
        <a:bodyPr/>
        <a:lstStyle/>
        <a:p>
          <a:endParaRPr lang="uk-UA"/>
        </a:p>
      </dgm:t>
    </dgm:pt>
    <dgm:pt modelId="{2CA9AC8F-5F80-4BE2-91F3-4F1DE4681716}">
      <dgm:prSet phldrT="[Текст]" custT="1"/>
      <dgm:spPr/>
      <dgm:t>
        <a:bodyPr/>
        <a:lstStyle/>
        <a:p>
          <a:r>
            <a:rPr lang="uk-UA" sz="1800" dirty="0" smtClean="0"/>
            <a:t>Правомірна  вимога</a:t>
          </a:r>
          <a:endParaRPr lang="uk-UA" sz="1800" dirty="0"/>
        </a:p>
      </dgm:t>
    </dgm:pt>
    <dgm:pt modelId="{78B80156-A596-48A1-8A8C-8BCBE13A1770}" type="parTrans" cxnId="{35B7760B-ED60-4F7C-B7F7-B28AEF184265}">
      <dgm:prSet/>
      <dgm:spPr/>
      <dgm:t>
        <a:bodyPr/>
        <a:lstStyle/>
        <a:p>
          <a:endParaRPr lang="uk-UA"/>
        </a:p>
      </dgm:t>
    </dgm:pt>
    <dgm:pt modelId="{B2EE79A5-3E80-4A2F-B634-1B92C992F37C}" type="sibTrans" cxnId="{35B7760B-ED60-4F7C-B7F7-B28AEF184265}">
      <dgm:prSet/>
      <dgm:spPr/>
      <dgm:t>
        <a:bodyPr/>
        <a:lstStyle/>
        <a:p>
          <a:endParaRPr lang="uk-UA"/>
        </a:p>
      </dgm:t>
    </dgm:pt>
    <dgm:pt modelId="{6E43D532-473A-4E2C-B85C-64C32D2C63C7}">
      <dgm:prSet phldrT="[Текст]"/>
      <dgm:spPr/>
      <dgm:t>
        <a:bodyPr/>
        <a:lstStyle/>
        <a:p>
          <a:r>
            <a:rPr lang="uk-UA" dirty="0" smtClean="0"/>
            <a:t>Держава </a:t>
          </a:r>
          <a:endParaRPr lang="uk-UA" dirty="0"/>
        </a:p>
      </dgm:t>
    </dgm:pt>
    <dgm:pt modelId="{60AB0E1A-2C0C-4D8A-8306-601B658ACA73}" type="parTrans" cxnId="{C65D0D85-3339-49E7-9922-D19C34D1F962}">
      <dgm:prSet/>
      <dgm:spPr/>
      <dgm:t>
        <a:bodyPr/>
        <a:lstStyle/>
        <a:p>
          <a:endParaRPr lang="uk-UA"/>
        </a:p>
      </dgm:t>
    </dgm:pt>
    <dgm:pt modelId="{18FF11CD-5424-45B4-B008-90F6353FE4E4}" type="sibTrans" cxnId="{C65D0D85-3339-49E7-9922-D19C34D1F962}">
      <dgm:prSet/>
      <dgm:spPr/>
      <dgm:t>
        <a:bodyPr/>
        <a:lstStyle/>
        <a:p>
          <a:endParaRPr lang="uk-UA"/>
        </a:p>
      </dgm:t>
    </dgm:pt>
    <dgm:pt modelId="{16639268-0CC0-4FC2-975D-77C518AE1EB2}">
      <dgm:prSet phldrT="[Текст]" custT="1"/>
      <dgm:spPr/>
      <dgm:t>
        <a:bodyPr/>
        <a:lstStyle/>
        <a:p>
          <a:r>
            <a:rPr lang="uk-UA" sz="1800" dirty="0" smtClean="0"/>
            <a:t>Обов'язок захисту</a:t>
          </a:r>
          <a:endParaRPr lang="uk-UA" sz="1800" dirty="0"/>
        </a:p>
      </dgm:t>
    </dgm:pt>
    <dgm:pt modelId="{5CC93D79-CD2C-4816-A518-03043B66B7D2}" type="parTrans" cxnId="{81545B68-4951-4337-88BE-033377E1F433}">
      <dgm:prSet/>
      <dgm:spPr/>
      <dgm:t>
        <a:bodyPr/>
        <a:lstStyle/>
        <a:p>
          <a:endParaRPr lang="uk-UA"/>
        </a:p>
      </dgm:t>
    </dgm:pt>
    <dgm:pt modelId="{6CFABFD7-C06D-409E-AB01-4F3EC866CED4}" type="sibTrans" cxnId="{81545B68-4951-4337-88BE-033377E1F433}">
      <dgm:prSet/>
      <dgm:spPr/>
      <dgm:t>
        <a:bodyPr/>
        <a:lstStyle/>
        <a:p>
          <a:endParaRPr lang="uk-UA"/>
        </a:p>
      </dgm:t>
    </dgm:pt>
    <dgm:pt modelId="{4530E3A6-01C3-4A04-80DD-BBCBE65A36D8}">
      <dgm:prSet phldrT="[Текст]"/>
      <dgm:spPr/>
      <dgm:t>
        <a:bodyPr/>
        <a:lstStyle/>
        <a:p>
          <a:r>
            <a:rPr lang="uk-UA" dirty="0" smtClean="0"/>
            <a:t>Втручання </a:t>
          </a:r>
          <a:endParaRPr lang="uk-UA" dirty="0"/>
        </a:p>
      </dgm:t>
    </dgm:pt>
    <dgm:pt modelId="{08CAB09E-487D-4BE0-A88C-D3CED954DAE0}" type="parTrans" cxnId="{A382A820-BA76-4C5F-B69C-AF64A98F744E}">
      <dgm:prSet/>
      <dgm:spPr/>
      <dgm:t>
        <a:bodyPr/>
        <a:lstStyle/>
        <a:p>
          <a:endParaRPr lang="uk-UA"/>
        </a:p>
      </dgm:t>
    </dgm:pt>
    <dgm:pt modelId="{D99C038A-CD83-40C2-89E3-C87E2F25C5D3}" type="sibTrans" cxnId="{A382A820-BA76-4C5F-B69C-AF64A98F744E}">
      <dgm:prSet/>
      <dgm:spPr/>
      <dgm:t>
        <a:bodyPr/>
        <a:lstStyle/>
        <a:p>
          <a:endParaRPr lang="uk-UA"/>
        </a:p>
      </dgm:t>
    </dgm:pt>
    <dgm:pt modelId="{C8ADDB8C-87D1-45DE-9AA2-53E2C951C4DD}">
      <dgm:prSet phldrT="[Текст]"/>
      <dgm:spPr/>
      <dgm:t>
        <a:bodyPr/>
        <a:lstStyle/>
        <a:p>
          <a:r>
            <a:rPr lang="uk-UA" dirty="0" smtClean="0"/>
            <a:t>легітимність</a:t>
          </a:r>
          <a:endParaRPr lang="uk-UA" dirty="0"/>
        </a:p>
      </dgm:t>
    </dgm:pt>
    <dgm:pt modelId="{86693C24-1BD3-4D2F-8E61-56EAFBC1ADEE}" type="parTrans" cxnId="{18C82FF7-0FD3-4DB5-887A-159FC5C1EA1C}">
      <dgm:prSet/>
      <dgm:spPr/>
      <dgm:t>
        <a:bodyPr/>
        <a:lstStyle/>
        <a:p>
          <a:endParaRPr lang="uk-UA"/>
        </a:p>
      </dgm:t>
    </dgm:pt>
    <dgm:pt modelId="{C2111675-9004-4922-9777-132095554007}" type="sibTrans" cxnId="{18C82FF7-0FD3-4DB5-887A-159FC5C1EA1C}">
      <dgm:prSet/>
      <dgm:spPr/>
      <dgm:t>
        <a:bodyPr/>
        <a:lstStyle/>
        <a:p>
          <a:endParaRPr lang="uk-UA"/>
        </a:p>
      </dgm:t>
    </dgm:pt>
    <dgm:pt modelId="{B38778E1-494C-47AD-B540-1168D8CA5502}">
      <dgm:prSet phldrT="[Текст]"/>
      <dgm:spPr/>
      <dgm:t>
        <a:bodyPr/>
        <a:lstStyle/>
        <a:p>
          <a:r>
            <a:rPr lang="uk-UA" dirty="0" smtClean="0"/>
            <a:t>Трискладовий тест</a:t>
          </a:r>
          <a:endParaRPr lang="uk-UA" dirty="0"/>
        </a:p>
      </dgm:t>
    </dgm:pt>
    <dgm:pt modelId="{6848D1F4-C415-4803-AE5C-8FCEABAD0E41}" type="parTrans" cxnId="{3BAAFCCB-BBB6-45B5-8560-8E558B31D211}">
      <dgm:prSet/>
      <dgm:spPr/>
      <dgm:t>
        <a:bodyPr/>
        <a:lstStyle/>
        <a:p>
          <a:endParaRPr lang="uk-UA"/>
        </a:p>
      </dgm:t>
    </dgm:pt>
    <dgm:pt modelId="{BE6401D2-8AC2-46E1-B570-9AB2F6A72D5B}" type="sibTrans" cxnId="{3BAAFCCB-BBB6-45B5-8560-8E558B31D211}">
      <dgm:prSet/>
      <dgm:spPr/>
      <dgm:t>
        <a:bodyPr/>
        <a:lstStyle/>
        <a:p>
          <a:endParaRPr lang="uk-UA"/>
        </a:p>
      </dgm:t>
    </dgm:pt>
    <dgm:pt modelId="{8009DE73-8BAF-4E48-ACE0-8930A39028D6}" type="pres">
      <dgm:prSet presAssocID="{96F66288-8931-41FA-BE16-B1D9D492678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F741118-C6AD-4B99-A843-BDC0310315F4}" type="pres">
      <dgm:prSet presAssocID="{08E38D05-2ECB-4436-A3F5-DE80B58598F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9FDFA74-B4CD-4BE7-B046-9631CA41DE60}" type="pres">
      <dgm:prSet presAssocID="{A47AEB5A-11B1-4D78-9339-A4C1B95B3A89}" presName="sibTrans" presStyleLbl="sibTrans1D1" presStyleIdx="0" presStyleCnt="2"/>
      <dgm:spPr/>
      <dgm:t>
        <a:bodyPr/>
        <a:lstStyle/>
        <a:p>
          <a:endParaRPr lang="uk-UA"/>
        </a:p>
      </dgm:t>
    </dgm:pt>
    <dgm:pt modelId="{9F0AEE75-0055-4961-B665-081E2975904A}" type="pres">
      <dgm:prSet presAssocID="{A47AEB5A-11B1-4D78-9339-A4C1B95B3A89}" presName="connectorText" presStyleLbl="sibTrans1D1" presStyleIdx="0" presStyleCnt="2"/>
      <dgm:spPr/>
      <dgm:t>
        <a:bodyPr/>
        <a:lstStyle/>
        <a:p>
          <a:endParaRPr lang="uk-UA"/>
        </a:p>
      </dgm:t>
    </dgm:pt>
    <dgm:pt modelId="{A0E8D1BE-49B3-48AC-BB5D-40C47AD8EC68}" type="pres">
      <dgm:prSet presAssocID="{6E43D532-473A-4E2C-B85C-64C32D2C63C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F584722-3614-456A-B635-8F9891CE4465}" type="pres">
      <dgm:prSet presAssocID="{18FF11CD-5424-45B4-B008-90F6353FE4E4}" presName="sibTrans" presStyleLbl="sibTrans1D1" presStyleIdx="1" presStyleCnt="2"/>
      <dgm:spPr/>
      <dgm:t>
        <a:bodyPr/>
        <a:lstStyle/>
        <a:p>
          <a:endParaRPr lang="uk-UA"/>
        </a:p>
      </dgm:t>
    </dgm:pt>
    <dgm:pt modelId="{BA31000E-4870-47FC-9F54-D9C3B0E6DEB3}" type="pres">
      <dgm:prSet presAssocID="{18FF11CD-5424-45B4-B008-90F6353FE4E4}" presName="connectorText" presStyleLbl="sibTrans1D1" presStyleIdx="1" presStyleCnt="2"/>
      <dgm:spPr/>
      <dgm:t>
        <a:bodyPr/>
        <a:lstStyle/>
        <a:p>
          <a:endParaRPr lang="uk-UA"/>
        </a:p>
      </dgm:t>
    </dgm:pt>
    <dgm:pt modelId="{30E27879-8FA0-4FC8-BD8C-D4F866CA7A7E}" type="pres">
      <dgm:prSet presAssocID="{4530E3A6-01C3-4A04-80DD-BBCBE65A36D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1545B68-4951-4337-88BE-033377E1F433}" srcId="{6E43D532-473A-4E2C-B85C-64C32D2C63C7}" destId="{16639268-0CC0-4FC2-975D-77C518AE1EB2}" srcOrd="0" destOrd="0" parTransId="{5CC93D79-CD2C-4816-A518-03043B66B7D2}" sibTransId="{6CFABFD7-C06D-409E-AB01-4F3EC866CED4}"/>
    <dgm:cxn modelId="{7DD0E144-4B45-4912-879D-2E22FBC8B8E2}" type="presOf" srcId="{08E38D05-2ECB-4436-A3F5-DE80B58598FB}" destId="{4F741118-C6AD-4B99-A843-BDC0310315F4}" srcOrd="0" destOrd="0" presId="urn:microsoft.com/office/officeart/2005/8/layout/bProcess3"/>
    <dgm:cxn modelId="{C65D0D85-3339-49E7-9922-D19C34D1F962}" srcId="{96F66288-8931-41FA-BE16-B1D9D4926789}" destId="{6E43D532-473A-4E2C-B85C-64C32D2C63C7}" srcOrd="1" destOrd="0" parTransId="{60AB0E1A-2C0C-4D8A-8306-601B658ACA73}" sibTransId="{18FF11CD-5424-45B4-B008-90F6353FE4E4}"/>
    <dgm:cxn modelId="{694D7ABC-A629-48E3-A058-70A8A15D3E6A}" type="presOf" srcId="{A47AEB5A-11B1-4D78-9339-A4C1B95B3A89}" destId="{9F0AEE75-0055-4961-B665-081E2975904A}" srcOrd="1" destOrd="0" presId="urn:microsoft.com/office/officeart/2005/8/layout/bProcess3"/>
    <dgm:cxn modelId="{D9CE3B37-6FA7-41E5-A356-BD4E605102FE}" type="presOf" srcId="{4530E3A6-01C3-4A04-80DD-BBCBE65A36D8}" destId="{30E27879-8FA0-4FC8-BD8C-D4F866CA7A7E}" srcOrd="0" destOrd="0" presId="urn:microsoft.com/office/officeart/2005/8/layout/bProcess3"/>
    <dgm:cxn modelId="{9D974C5D-017B-4FFB-AFB6-3C9A36FC5836}" type="presOf" srcId="{2CA9AC8F-5F80-4BE2-91F3-4F1DE4681716}" destId="{4F741118-C6AD-4B99-A843-BDC0310315F4}" srcOrd="0" destOrd="1" presId="urn:microsoft.com/office/officeart/2005/8/layout/bProcess3"/>
    <dgm:cxn modelId="{7DEB35BB-1D0D-4237-9D6A-76A77058DD83}" type="presOf" srcId="{6E43D532-473A-4E2C-B85C-64C32D2C63C7}" destId="{A0E8D1BE-49B3-48AC-BB5D-40C47AD8EC68}" srcOrd="0" destOrd="0" presId="urn:microsoft.com/office/officeart/2005/8/layout/bProcess3"/>
    <dgm:cxn modelId="{95C0A45C-CA7C-43D3-941B-0CA78E4B8A63}" type="presOf" srcId="{16639268-0CC0-4FC2-975D-77C518AE1EB2}" destId="{A0E8D1BE-49B3-48AC-BB5D-40C47AD8EC68}" srcOrd="0" destOrd="1" presId="urn:microsoft.com/office/officeart/2005/8/layout/bProcess3"/>
    <dgm:cxn modelId="{D933925A-E3B3-4411-8041-381C928E0D98}" type="presOf" srcId="{18FF11CD-5424-45B4-B008-90F6353FE4E4}" destId="{BA31000E-4870-47FC-9F54-D9C3B0E6DEB3}" srcOrd="1" destOrd="0" presId="urn:microsoft.com/office/officeart/2005/8/layout/bProcess3"/>
    <dgm:cxn modelId="{18C82FF7-0FD3-4DB5-887A-159FC5C1EA1C}" srcId="{4530E3A6-01C3-4A04-80DD-BBCBE65A36D8}" destId="{C8ADDB8C-87D1-45DE-9AA2-53E2C951C4DD}" srcOrd="0" destOrd="0" parTransId="{86693C24-1BD3-4D2F-8E61-56EAFBC1ADEE}" sibTransId="{C2111675-9004-4922-9777-132095554007}"/>
    <dgm:cxn modelId="{A382A820-BA76-4C5F-B69C-AF64A98F744E}" srcId="{96F66288-8931-41FA-BE16-B1D9D4926789}" destId="{4530E3A6-01C3-4A04-80DD-BBCBE65A36D8}" srcOrd="2" destOrd="0" parTransId="{08CAB09E-487D-4BE0-A88C-D3CED954DAE0}" sibTransId="{D99C038A-CD83-40C2-89E3-C87E2F25C5D3}"/>
    <dgm:cxn modelId="{D2775F5E-E2AE-4018-8EB5-CB63F6D00515}" type="presOf" srcId="{A47AEB5A-11B1-4D78-9339-A4C1B95B3A89}" destId="{29FDFA74-B4CD-4BE7-B046-9631CA41DE60}" srcOrd="0" destOrd="0" presId="urn:microsoft.com/office/officeart/2005/8/layout/bProcess3"/>
    <dgm:cxn modelId="{3BAAFCCB-BBB6-45B5-8560-8E558B31D211}" srcId="{4530E3A6-01C3-4A04-80DD-BBCBE65A36D8}" destId="{B38778E1-494C-47AD-B540-1168D8CA5502}" srcOrd="1" destOrd="0" parTransId="{6848D1F4-C415-4803-AE5C-8FCEABAD0E41}" sibTransId="{BE6401D2-8AC2-46E1-B570-9AB2F6A72D5B}"/>
    <dgm:cxn modelId="{B3C5E4BF-E0BD-40D1-AD70-964FBF97050C}" type="presOf" srcId="{B38778E1-494C-47AD-B540-1168D8CA5502}" destId="{30E27879-8FA0-4FC8-BD8C-D4F866CA7A7E}" srcOrd="0" destOrd="2" presId="urn:microsoft.com/office/officeart/2005/8/layout/bProcess3"/>
    <dgm:cxn modelId="{479F37A7-132A-49EB-91FD-BE88D0097CD7}" type="presOf" srcId="{C8ADDB8C-87D1-45DE-9AA2-53E2C951C4DD}" destId="{30E27879-8FA0-4FC8-BD8C-D4F866CA7A7E}" srcOrd="0" destOrd="1" presId="urn:microsoft.com/office/officeart/2005/8/layout/bProcess3"/>
    <dgm:cxn modelId="{8E283F98-E675-454D-A0EB-4E5B4E5FF999}" type="presOf" srcId="{96F66288-8931-41FA-BE16-B1D9D4926789}" destId="{8009DE73-8BAF-4E48-ACE0-8930A39028D6}" srcOrd="0" destOrd="0" presId="urn:microsoft.com/office/officeart/2005/8/layout/bProcess3"/>
    <dgm:cxn modelId="{35B7760B-ED60-4F7C-B7F7-B28AEF184265}" srcId="{08E38D05-2ECB-4436-A3F5-DE80B58598FB}" destId="{2CA9AC8F-5F80-4BE2-91F3-4F1DE4681716}" srcOrd="0" destOrd="0" parTransId="{78B80156-A596-48A1-8A8C-8BCBE13A1770}" sibTransId="{B2EE79A5-3E80-4A2F-B634-1B92C992F37C}"/>
    <dgm:cxn modelId="{3C40CA18-469A-4035-89AD-28E9DFFC821D}" type="presOf" srcId="{18FF11CD-5424-45B4-B008-90F6353FE4E4}" destId="{8F584722-3614-456A-B635-8F9891CE4465}" srcOrd="0" destOrd="0" presId="urn:microsoft.com/office/officeart/2005/8/layout/bProcess3"/>
    <dgm:cxn modelId="{894E6E0E-D2C4-43CD-85EF-88048EE4BAEA}" srcId="{96F66288-8931-41FA-BE16-B1D9D4926789}" destId="{08E38D05-2ECB-4436-A3F5-DE80B58598FB}" srcOrd="0" destOrd="0" parTransId="{2AB5EB27-954B-41B5-BF8E-8FD6E6B726B8}" sibTransId="{A47AEB5A-11B1-4D78-9339-A4C1B95B3A89}"/>
    <dgm:cxn modelId="{B3790152-C70F-4D88-B2BD-44D7845D2B5F}" type="presParOf" srcId="{8009DE73-8BAF-4E48-ACE0-8930A39028D6}" destId="{4F741118-C6AD-4B99-A843-BDC0310315F4}" srcOrd="0" destOrd="0" presId="urn:microsoft.com/office/officeart/2005/8/layout/bProcess3"/>
    <dgm:cxn modelId="{816BB953-1970-4115-863A-10A1D369FCC6}" type="presParOf" srcId="{8009DE73-8BAF-4E48-ACE0-8930A39028D6}" destId="{29FDFA74-B4CD-4BE7-B046-9631CA41DE60}" srcOrd="1" destOrd="0" presId="urn:microsoft.com/office/officeart/2005/8/layout/bProcess3"/>
    <dgm:cxn modelId="{86A2D42D-6372-4FCE-AFF9-5717E32ED553}" type="presParOf" srcId="{29FDFA74-B4CD-4BE7-B046-9631CA41DE60}" destId="{9F0AEE75-0055-4961-B665-081E2975904A}" srcOrd="0" destOrd="0" presId="urn:microsoft.com/office/officeart/2005/8/layout/bProcess3"/>
    <dgm:cxn modelId="{2BC291B8-6F7F-4DB3-819B-A35CC7AE11AC}" type="presParOf" srcId="{8009DE73-8BAF-4E48-ACE0-8930A39028D6}" destId="{A0E8D1BE-49B3-48AC-BB5D-40C47AD8EC68}" srcOrd="2" destOrd="0" presId="urn:microsoft.com/office/officeart/2005/8/layout/bProcess3"/>
    <dgm:cxn modelId="{1DAE9C31-653B-4CE3-9D47-7D16DBAD8A40}" type="presParOf" srcId="{8009DE73-8BAF-4E48-ACE0-8930A39028D6}" destId="{8F584722-3614-456A-B635-8F9891CE4465}" srcOrd="3" destOrd="0" presId="urn:microsoft.com/office/officeart/2005/8/layout/bProcess3"/>
    <dgm:cxn modelId="{D10C5A8C-B7AB-4711-A4E9-52551C92C356}" type="presParOf" srcId="{8F584722-3614-456A-B635-8F9891CE4465}" destId="{BA31000E-4870-47FC-9F54-D9C3B0E6DEB3}" srcOrd="0" destOrd="0" presId="urn:microsoft.com/office/officeart/2005/8/layout/bProcess3"/>
    <dgm:cxn modelId="{FBAAB6D8-41E2-4974-A062-8CCA049E3D8C}" type="presParOf" srcId="{8009DE73-8BAF-4E48-ACE0-8930A39028D6}" destId="{30E27879-8FA0-4FC8-BD8C-D4F866CA7A7E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DFA74-B4CD-4BE7-B046-9631CA41DE60}">
      <dsp:nvSpPr>
        <dsp:cNvPr id="0" name=""/>
        <dsp:cNvSpPr/>
      </dsp:nvSpPr>
      <dsp:spPr>
        <a:xfrm>
          <a:off x="2731964" y="852298"/>
          <a:ext cx="5978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7871" y="45720"/>
              </a:lnTo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3015188" y="894876"/>
        <a:ext cx="31423" cy="6284"/>
      </dsp:txXfrm>
    </dsp:sp>
    <dsp:sp modelId="{4F741118-C6AD-4B99-A843-BDC0310315F4}">
      <dsp:nvSpPr>
        <dsp:cNvPr id="0" name=""/>
        <dsp:cNvSpPr/>
      </dsp:nvSpPr>
      <dsp:spPr>
        <a:xfrm>
          <a:off x="1279" y="78273"/>
          <a:ext cx="2732484" cy="16394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Індивід</a:t>
          </a:r>
          <a:endParaRPr lang="uk-UA" sz="3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Правомірна  вимога</a:t>
          </a:r>
          <a:endParaRPr lang="uk-UA" sz="1800" kern="1200" dirty="0"/>
        </a:p>
      </dsp:txBody>
      <dsp:txXfrm>
        <a:off x="1279" y="78273"/>
        <a:ext cx="2732484" cy="1639490"/>
      </dsp:txXfrm>
    </dsp:sp>
    <dsp:sp modelId="{8F584722-3614-456A-B635-8F9891CE4465}">
      <dsp:nvSpPr>
        <dsp:cNvPr id="0" name=""/>
        <dsp:cNvSpPr/>
      </dsp:nvSpPr>
      <dsp:spPr>
        <a:xfrm>
          <a:off x="1367522" y="1715964"/>
          <a:ext cx="3360955" cy="597871"/>
        </a:xfrm>
        <a:custGeom>
          <a:avLst/>
          <a:gdLst/>
          <a:ahLst/>
          <a:cxnLst/>
          <a:rect l="0" t="0" r="0" b="0"/>
          <a:pathLst>
            <a:path>
              <a:moveTo>
                <a:pt x="3360955" y="0"/>
              </a:moveTo>
              <a:lnTo>
                <a:pt x="3360955" y="316035"/>
              </a:lnTo>
              <a:lnTo>
                <a:pt x="0" y="316035"/>
              </a:lnTo>
              <a:lnTo>
                <a:pt x="0" y="597871"/>
              </a:lnTo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2962519" y="2011757"/>
        <a:ext cx="170960" cy="6284"/>
      </dsp:txXfrm>
    </dsp:sp>
    <dsp:sp modelId="{A0E8D1BE-49B3-48AC-BB5D-40C47AD8EC68}">
      <dsp:nvSpPr>
        <dsp:cNvPr id="0" name=""/>
        <dsp:cNvSpPr/>
      </dsp:nvSpPr>
      <dsp:spPr>
        <a:xfrm>
          <a:off x="3362235" y="78273"/>
          <a:ext cx="2732484" cy="16394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Держава </a:t>
          </a:r>
          <a:endParaRPr lang="uk-UA" sz="3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Обов'язок захисту</a:t>
          </a:r>
          <a:endParaRPr lang="uk-UA" sz="1800" kern="1200" dirty="0"/>
        </a:p>
      </dsp:txBody>
      <dsp:txXfrm>
        <a:off x="3362235" y="78273"/>
        <a:ext cx="2732484" cy="1639490"/>
      </dsp:txXfrm>
    </dsp:sp>
    <dsp:sp modelId="{30E27879-8FA0-4FC8-BD8C-D4F866CA7A7E}">
      <dsp:nvSpPr>
        <dsp:cNvPr id="0" name=""/>
        <dsp:cNvSpPr/>
      </dsp:nvSpPr>
      <dsp:spPr>
        <a:xfrm>
          <a:off x="1279" y="2346235"/>
          <a:ext cx="2732484" cy="16394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Втручання </a:t>
          </a:r>
          <a:endParaRPr lang="uk-UA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легітимність</a:t>
          </a:r>
          <a:endParaRPr lang="uk-U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Трискладовий тест</a:t>
          </a:r>
          <a:endParaRPr lang="uk-UA" sz="2000" kern="1200" dirty="0"/>
        </a:p>
      </dsp:txBody>
      <dsp:txXfrm>
        <a:off x="1279" y="2346235"/>
        <a:ext cx="2732484" cy="1639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2F08F-DB90-4D13-A64E-E1A3F7744279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C0DC4-AC7D-40D0-982F-815A5D6C2D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610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9E27BB-B529-4130-89B4-47657447058F}" type="datetime1">
              <a:rPr lang="uk-UA" smtClean="0"/>
              <a:pPr/>
              <a:t>18.09.2019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(с) Михайло Савчин   Права людини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802009-790F-42E1-8A47-85056DC33A02}" type="datetime1">
              <a:rPr lang="uk-UA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(с) Михайло Савчин   Права людини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CC9C72-40E4-4907-AA98-E05C4D89F123}" type="datetime1">
              <a:rPr lang="uk-UA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(с) Михайло Савчин   Права людини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EC8D4F-3A47-4E5E-8A12-67BFBF557143}" type="datetime1">
              <a:rPr lang="uk-UA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(с) Михайло Савчин   Права людини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117ACC-F5A0-40BC-BAD4-2EE8BEF4750D}" type="datetime1">
              <a:rPr lang="uk-UA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(с) Михайло Савчин   Права людини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9576AE-8A92-4178-A6CA-E61919ECCA2C}" type="datetime1">
              <a:rPr lang="uk-UA" smtClean="0"/>
              <a:pPr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(с) Михайло Савчин   Права людини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5BB75C-D6AB-47FE-823D-2E7C7C6D98CA}" type="datetime1">
              <a:rPr lang="uk-UA" smtClean="0"/>
              <a:pPr/>
              <a:t>18.09.2019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(с) Михайло Савчин   Права людини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78E629-6694-451C-86C9-F3A7EC94C153}" type="datetime1">
              <a:rPr lang="uk-UA" smtClean="0"/>
              <a:pPr/>
              <a:t>18.09.2019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(с) Михайло Савчин   Права людини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187E2A-C0A7-492C-B5ED-4B46EA8EAB5D}" type="datetime1">
              <a:rPr lang="uk-UA" smtClean="0"/>
              <a:pPr/>
              <a:t>18.09.2019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(с) Михайло Савчин   Права людини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72A576-1F75-4951-B891-8FC1E023EA2C}" type="datetime1">
              <a:rPr lang="uk-UA" smtClean="0"/>
              <a:pPr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(с) Михайло Савчин   Права людини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43812DF-238B-40B7-B132-12AED356D4A7}" type="datetime1">
              <a:rPr lang="uk-UA" smtClean="0"/>
              <a:pPr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r>
              <a:rPr lang="ru-RU" smtClean="0"/>
              <a:t>(с) Михайло Савчин   Права людини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64FCE4F-839B-4CFE-99DB-602AF4AD424D}" type="datetime1">
              <a:rPr lang="uk-UA" smtClean="0"/>
              <a:pPr/>
              <a:t>18.09.2019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ru-RU" smtClean="0"/>
              <a:t>(с) Михайло Савчин   Права людини</a:t>
            </a: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glow>
              <a:schemeClr val="accent1">
                <a:alpha val="46000"/>
              </a:schemeClr>
            </a:glow>
          </a:effectLst>
        </p:spPr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Права людини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2420888"/>
            <a:ext cx="7772400" cy="1922512"/>
          </a:xfrm>
        </p:spPr>
        <p:txBody>
          <a:bodyPr>
            <a:normAutofit lnSpcReduction="10000"/>
          </a:bodyPr>
          <a:lstStyle/>
          <a:p>
            <a:pPr algn="r"/>
            <a:endParaRPr lang="uk-UA" dirty="0" smtClean="0"/>
          </a:p>
          <a:p>
            <a:pPr algn="r"/>
            <a:r>
              <a:rPr lang="uk-UA" sz="3000" b="1" dirty="0" smtClean="0"/>
              <a:t>Михайло Савчин</a:t>
            </a:r>
            <a:r>
              <a:rPr lang="uk-UA" sz="2600" dirty="0" smtClean="0"/>
              <a:t>,</a:t>
            </a:r>
            <a:br>
              <a:rPr lang="uk-UA" sz="2600" dirty="0" smtClean="0"/>
            </a:br>
            <a:r>
              <a:rPr lang="uk-UA" sz="2600" dirty="0" err="1" smtClean="0"/>
              <a:t>д.ю.н</a:t>
            </a:r>
            <a:r>
              <a:rPr lang="uk-UA" sz="2600" dirty="0" smtClean="0"/>
              <a:t>., проф., директор НДІ</a:t>
            </a:r>
            <a:br>
              <a:rPr lang="uk-UA" sz="2600" dirty="0" smtClean="0"/>
            </a:br>
            <a:r>
              <a:rPr lang="uk-UA" sz="2600" dirty="0" smtClean="0"/>
              <a:t>порівняльного публічного права</a:t>
            </a:r>
            <a:br>
              <a:rPr lang="uk-UA" sz="2600" dirty="0" smtClean="0"/>
            </a:br>
            <a:r>
              <a:rPr lang="uk-UA" sz="2600" dirty="0" smtClean="0"/>
              <a:t>та міжнародного права </a:t>
            </a:r>
            <a:r>
              <a:rPr lang="uk-UA" sz="2600" dirty="0" err="1" smtClean="0"/>
              <a:t>УжНУ</a:t>
            </a:r>
            <a:endParaRPr lang="uk-UA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FFFF00"/>
                </a:solidFill>
              </a:rPr>
              <a:t>2.3. Права людини та втручання</a:t>
            </a:r>
            <a:endParaRPr lang="uk-UA" sz="32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uk-UA" dirty="0" smtClean="0"/>
              <a:t>8. Поняття втручання: легітимний вплив у  сфері приватної автономії здійснюване державою шляхом:</a:t>
            </a:r>
          </a:p>
          <a:p>
            <a:pPr lvl="2">
              <a:spcAft>
                <a:spcPts val="600"/>
              </a:spcAft>
              <a:buNone/>
            </a:pPr>
            <a:r>
              <a:rPr lang="uk-UA" dirty="0"/>
              <a:t>	</a:t>
            </a:r>
            <a:r>
              <a:rPr lang="uk-UA" dirty="0" smtClean="0"/>
              <a:t>правового регулювання, </a:t>
            </a:r>
          </a:p>
          <a:p>
            <a:pPr lvl="2">
              <a:spcAft>
                <a:spcPts val="600"/>
              </a:spcAft>
              <a:buNone/>
            </a:pPr>
            <a:r>
              <a:rPr lang="uk-UA" dirty="0"/>
              <a:t>	</a:t>
            </a:r>
            <a:r>
              <a:rPr lang="uk-UA" dirty="0" smtClean="0"/>
              <a:t>конкретизації та </a:t>
            </a:r>
          </a:p>
          <a:p>
            <a:pPr lvl="2">
              <a:spcAft>
                <a:spcPts val="600"/>
              </a:spcAft>
              <a:buNone/>
            </a:pPr>
            <a:r>
              <a:rPr lang="uk-UA" dirty="0"/>
              <a:t>	</a:t>
            </a:r>
            <a:r>
              <a:rPr lang="uk-UA" dirty="0" smtClean="0"/>
              <a:t>інтерпретації закону.</a:t>
            </a:r>
          </a:p>
          <a:p>
            <a:pPr>
              <a:spcAft>
                <a:spcPts val="600"/>
              </a:spcAft>
              <a:buNone/>
            </a:pPr>
            <a:r>
              <a:rPr lang="ru-RU" dirty="0" smtClean="0"/>
              <a:t> 9</a:t>
            </a:r>
            <a:r>
              <a:rPr lang="uk-UA" dirty="0" smtClean="0"/>
              <a:t>. Юридичні межі втручання у приватну автономію через призму свободи.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111EB59B-C17F-4A67-9E17-879A55458134}" type="datetime1">
              <a:rPr lang="uk-UA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mtClean="0"/>
              <a:t>(с) Михайло Савчин   Права людини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dirty="0" smtClean="0">
                <a:solidFill>
                  <a:srgbClr val="FFFF00"/>
                </a:solidFill>
              </a:rPr>
              <a:t>2.4. Виправдання втручання та трискладовий тест</a:t>
            </a:r>
            <a:r>
              <a:rPr lang="uk-UA" sz="2800" dirty="0" smtClean="0"/>
              <a:t> : конституційна юриспруденція</a:t>
            </a:r>
            <a:endParaRPr lang="uk-U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uk-UA" dirty="0" smtClean="0"/>
              <a:t>Таке обмеження має встановлюватися виключно Конституцією та законами України; переслідувати легітимну мету; бути обумовленим суспільною необхідністю досягнення цієї мети, пропорційним та обґрунтованим. У разі обмеження права на оскарження судових рішень законодавець зобов'язаний запровадити таке правове регулювання, яке дасть можливість оптимально досягти легітимної мети з мінімальним втручанням у реалізацію права… і не порушувати сутнісний зміст такого права. 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F6E493F2-8D9B-491F-8208-C22477AE94FC}" type="datetime1">
              <a:rPr lang="uk-UA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mtClean="0"/>
              <a:t>(с) Михайло Савчин   Права людини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/>
              <a:t>3. Обмеження прав людини: основні критерії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blipFill dpi="0" rotWithShape="1">
            <a:blip r:embed="rId2">
              <a:alphaModFix amt="19000"/>
            </a:blip>
            <a:srcRect/>
            <a:stretch>
              <a:fillRect/>
            </a:stretch>
          </a:blipFill>
        </p:spPr>
        <p:txBody>
          <a:bodyPr>
            <a:normAutofit fontScale="85000" lnSpcReduction="20000"/>
          </a:bodyPr>
          <a:lstStyle/>
          <a:p>
            <a:endParaRPr lang="uk-UA" dirty="0" smtClean="0"/>
          </a:p>
          <a:p>
            <a:pPr marL="68580" indent="0">
              <a:buNone/>
            </a:pPr>
            <a:r>
              <a:rPr lang="uk-UA" dirty="0" smtClean="0">
                <a:solidFill>
                  <a:srgbClr val="C00000"/>
                </a:solidFill>
              </a:rPr>
              <a:t>3.1. Здійснення на основі закону:</a:t>
            </a:r>
          </a:p>
          <a:p>
            <a:pPr marL="68580" indent="0">
              <a:buNone/>
            </a:pPr>
            <a:endParaRPr lang="uk-UA" dirty="0" smtClean="0">
              <a:solidFill>
                <a:srgbClr val="C00000"/>
              </a:solidFill>
            </a:endParaRPr>
          </a:p>
          <a:p>
            <a:r>
              <a:rPr lang="uk-UA" dirty="0" smtClean="0"/>
              <a:t>Поняття закону у </a:t>
            </a:r>
            <a:r>
              <a:rPr lang="en-US" dirty="0" smtClean="0"/>
              <a:t>soft law </a:t>
            </a:r>
            <a:r>
              <a:rPr lang="uk-UA" dirty="0" smtClean="0"/>
              <a:t>Венеційської комісії </a:t>
            </a:r>
          </a:p>
          <a:p>
            <a:r>
              <a:rPr lang="uk-UA" dirty="0" smtClean="0"/>
              <a:t>Практика ЄСПЛ</a:t>
            </a:r>
          </a:p>
          <a:p>
            <a:r>
              <a:rPr lang="uk-UA" dirty="0" smtClean="0"/>
              <a:t>Рішення КСУ № 6-р/2018</a:t>
            </a:r>
          </a:p>
          <a:p>
            <a:r>
              <a:rPr lang="uk-UA" dirty="0" smtClean="0"/>
              <a:t>Рішення ВС у справі </a:t>
            </a:r>
            <a:r>
              <a:rPr lang="ru-RU" dirty="0"/>
              <a:t> № 127/27182/15-к</a:t>
            </a:r>
            <a:r>
              <a:rPr lang="uk-UA" dirty="0" smtClean="0"/>
              <a:t>:</a:t>
            </a:r>
          </a:p>
          <a:p>
            <a:pPr lvl="2">
              <a:spcBef>
                <a:spcPts val="1200"/>
              </a:spcBef>
              <a:spcAft>
                <a:spcPts val="600"/>
              </a:spcAft>
            </a:pPr>
            <a:r>
              <a:rPr lang="uk-UA" b="1" dirty="0" smtClean="0"/>
              <a:t>Норма ст. 263 Кримінального кодексу України (незаконне поводження зі зброєю, бойовими припасами або вибуховими речовинами) є субсидіарною і для розуміння незаконності поводження зі зброєю вимагає аналізу відповідного закону.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8D4F-3A47-4E5E-8A12-67BFBF557143}" type="datetime1">
              <a:rPr lang="uk-UA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Михайло Савчин   Права людини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1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Михайло Савчин,</a:t>
            </a:r>
            <a:br>
              <a:rPr lang="uk-UA" dirty="0" smtClean="0"/>
            </a:br>
            <a:r>
              <a:rPr lang="uk-UA" dirty="0" err="1" smtClean="0"/>
              <a:t>д.ю.н</a:t>
            </a:r>
            <a:r>
              <a:rPr lang="uk-UA" dirty="0" smtClean="0"/>
              <a:t>., проф.,</a:t>
            </a:r>
            <a:br>
              <a:rPr lang="uk-UA" dirty="0" smtClean="0"/>
            </a:br>
            <a:r>
              <a:rPr lang="uk-UA" dirty="0" smtClean="0"/>
              <a:t>радник Голови КСУ, 2008-1010</a:t>
            </a:r>
            <a:endParaRPr lang="ru-RU" dirty="0"/>
          </a:p>
        </p:txBody>
      </p:sp>
      <p:pic>
        <p:nvPicPr>
          <p:cNvPr id="5" name="Содержимое 4" descr="DeclH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31241" y="1770063"/>
            <a:ext cx="3288394" cy="4525962"/>
          </a:xfrm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3261-8924-4BC3-964B-95E3CE2469A6}" type="datetime1">
              <a:rPr lang="uk-UA" smtClean="0"/>
              <a:pPr/>
              <a:t>18.09.2019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Михайло Савчин   Права людини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Структура прав 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людини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1</a:t>
            </a:r>
            <a:r>
              <a:rPr lang="uk-UA" dirty="0">
                <a:solidFill>
                  <a:schemeClr val="bg1"/>
                </a:solidFill>
              </a:rPr>
              <a:t>. Вертикальна структура прав людини.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2</a:t>
            </a:r>
            <a:r>
              <a:rPr lang="uk-UA" dirty="0">
                <a:solidFill>
                  <a:schemeClr val="bg1"/>
                </a:solidFill>
              </a:rPr>
              <a:t>. Права людини та горизонтальний ефект.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3</a:t>
            </a:r>
            <a:r>
              <a:rPr lang="uk-UA" dirty="0">
                <a:solidFill>
                  <a:schemeClr val="bg1"/>
                </a:solidFill>
              </a:rPr>
              <a:t>. Носії основоположних прав 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4</a:t>
            </a:r>
            <a:r>
              <a:rPr lang="uk-UA" dirty="0">
                <a:solidFill>
                  <a:schemeClr val="bg1"/>
                </a:solidFill>
              </a:rPr>
              <a:t>. Адресати основоположних прав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5</a:t>
            </a:r>
            <a:r>
              <a:rPr lang="uk-UA" dirty="0">
                <a:solidFill>
                  <a:schemeClr val="bg1"/>
                </a:solidFill>
              </a:rPr>
              <a:t>. Обов’язок захисту державою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1C18-A11E-40F0-AEEB-1FFA161BC8CC}" type="datetime1">
              <a:rPr lang="uk-UA" smtClean="0"/>
              <a:pPr/>
              <a:t>18.09.2019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Михайло Савчин   Права людини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Література 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uk-UA" dirty="0" err="1" smtClean="0"/>
              <a:t>Buchanan</a:t>
            </a:r>
            <a:r>
              <a:rPr lang="uk-UA" dirty="0" smtClean="0"/>
              <a:t> </a:t>
            </a:r>
            <a:r>
              <a:rPr lang="en-US" dirty="0" smtClean="0"/>
              <a:t>J. </a:t>
            </a:r>
            <a:r>
              <a:rPr lang="uk-UA" dirty="0" smtClean="0"/>
              <a:t>(1986). </a:t>
            </a:r>
            <a:r>
              <a:rPr lang="uk-UA" dirty="0" err="1" smtClean="0"/>
              <a:t>Liberty</a:t>
            </a:r>
            <a:r>
              <a:rPr lang="uk-UA" dirty="0" smtClean="0"/>
              <a:t>, </a:t>
            </a:r>
            <a:r>
              <a:rPr lang="uk-UA" dirty="0" err="1" smtClean="0"/>
              <a:t>Market</a:t>
            </a:r>
            <a:r>
              <a:rPr lang="uk-UA" dirty="0" smtClean="0"/>
              <a:t> </a:t>
            </a:r>
            <a:r>
              <a:rPr lang="uk-UA" dirty="0" err="1" smtClean="0"/>
              <a:t>and</a:t>
            </a:r>
            <a:r>
              <a:rPr lang="uk-UA" dirty="0" smtClean="0"/>
              <a:t> </a:t>
            </a:r>
            <a:r>
              <a:rPr lang="uk-UA" dirty="0" err="1" smtClean="0"/>
              <a:t>the</a:t>
            </a:r>
            <a:r>
              <a:rPr lang="uk-UA" dirty="0" smtClean="0"/>
              <a:t> </a:t>
            </a:r>
            <a:r>
              <a:rPr lang="uk-UA" dirty="0" err="1" smtClean="0"/>
              <a:t>State</a:t>
            </a:r>
            <a:r>
              <a:rPr lang="uk-UA" dirty="0" smtClean="0"/>
              <a:t>: </a:t>
            </a:r>
            <a:r>
              <a:rPr lang="uk-UA" dirty="0" err="1" smtClean="0"/>
              <a:t>Political</a:t>
            </a:r>
            <a:r>
              <a:rPr lang="uk-UA" dirty="0" smtClean="0"/>
              <a:t> </a:t>
            </a:r>
            <a:r>
              <a:rPr lang="uk-UA" dirty="0" err="1" smtClean="0"/>
              <a:t>Economy</a:t>
            </a:r>
            <a:r>
              <a:rPr lang="uk-UA" dirty="0" smtClean="0"/>
              <a:t> </a:t>
            </a:r>
            <a:r>
              <a:rPr lang="uk-UA" dirty="0" err="1" smtClean="0"/>
              <a:t>in</a:t>
            </a:r>
            <a:r>
              <a:rPr lang="uk-UA" dirty="0" smtClean="0"/>
              <a:t> </a:t>
            </a:r>
            <a:r>
              <a:rPr lang="uk-UA" dirty="0" err="1" smtClean="0"/>
              <a:t>the</a:t>
            </a:r>
            <a:r>
              <a:rPr lang="uk-UA" dirty="0" smtClean="0"/>
              <a:t> 1980s. </a:t>
            </a:r>
            <a:r>
              <a:rPr lang="uk-UA" dirty="0" err="1" smtClean="0"/>
              <a:t>New</a:t>
            </a:r>
            <a:r>
              <a:rPr lang="uk-UA" dirty="0" smtClean="0"/>
              <a:t> </a:t>
            </a:r>
            <a:r>
              <a:rPr lang="uk-UA" dirty="0" err="1" smtClean="0"/>
              <a:t>York</a:t>
            </a:r>
            <a:r>
              <a:rPr lang="uk-UA" dirty="0" smtClean="0"/>
              <a:t>  : </a:t>
            </a:r>
            <a:r>
              <a:rPr lang="uk-UA" dirty="0" err="1" smtClean="0"/>
              <a:t>New</a:t>
            </a:r>
            <a:r>
              <a:rPr lang="uk-UA" dirty="0" smtClean="0"/>
              <a:t> </a:t>
            </a:r>
            <a:r>
              <a:rPr lang="uk-UA" dirty="0" err="1" smtClean="0"/>
              <a:t>York</a:t>
            </a:r>
            <a:r>
              <a:rPr lang="uk-UA" dirty="0" smtClean="0"/>
              <a:t> </a:t>
            </a:r>
            <a:r>
              <a:rPr lang="uk-UA" dirty="0" err="1" smtClean="0"/>
              <a:t>University</a:t>
            </a:r>
            <a:r>
              <a:rPr lang="uk-UA" dirty="0" smtClean="0"/>
              <a:t> </a:t>
            </a:r>
            <a:r>
              <a:rPr lang="uk-UA" dirty="0" err="1" smtClean="0"/>
              <a:t>Press</a:t>
            </a:r>
            <a:r>
              <a:rPr lang="uk-UA" dirty="0" smtClean="0"/>
              <a:t>.</a:t>
            </a:r>
            <a:endParaRPr lang="ru-RU" dirty="0" smtClean="0"/>
          </a:p>
          <a:p>
            <a:pPr lvl="0"/>
            <a:r>
              <a:rPr lang="uk-UA" dirty="0" err="1" smtClean="0"/>
              <a:t>Cappeletti</a:t>
            </a:r>
            <a:r>
              <a:rPr lang="uk-UA" dirty="0" smtClean="0"/>
              <a:t> </a:t>
            </a:r>
            <a:r>
              <a:rPr lang="en-US" dirty="0" smtClean="0"/>
              <a:t>M. </a:t>
            </a:r>
            <a:r>
              <a:rPr lang="uk-UA" dirty="0" smtClean="0"/>
              <a:t>(1989). </a:t>
            </a:r>
            <a:r>
              <a:rPr lang="uk-UA" dirty="0" err="1" smtClean="0"/>
              <a:t>The</a:t>
            </a:r>
            <a:r>
              <a:rPr lang="uk-UA" dirty="0" smtClean="0"/>
              <a:t> </a:t>
            </a:r>
            <a:r>
              <a:rPr lang="uk-UA" dirty="0" err="1" smtClean="0"/>
              <a:t>Judicial</a:t>
            </a:r>
            <a:r>
              <a:rPr lang="uk-UA" dirty="0" smtClean="0"/>
              <a:t> </a:t>
            </a:r>
            <a:r>
              <a:rPr lang="uk-UA" dirty="0" err="1" smtClean="0"/>
              <a:t>Process</a:t>
            </a:r>
            <a:r>
              <a:rPr lang="uk-UA" dirty="0" smtClean="0"/>
              <a:t> </a:t>
            </a:r>
            <a:r>
              <a:rPr lang="uk-UA" dirty="0" err="1" smtClean="0"/>
              <a:t>in</a:t>
            </a:r>
            <a:r>
              <a:rPr lang="uk-UA" dirty="0" smtClean="0"/>
              <a:t> </a:t>
            </a:r>
            <a:r>
              <a:rPr lang="uk-UA" dirty="0" err="1" smtClean="0"/>
              <a:t>Comparative</a:t>
            </a:r>
            <a:r>
              <a:rPr lang="uk-UA" dirty="0" smtClean="0"/>
              <a:t> </a:t>
            </a:r>
            <a:r>
              <a:rPr lang="uk-UA" dirty="0" err="1" smtClean="0"/>
              <a:t>Perspective</a:t>
            </a:r>
            <a:r>
              <a:rPr lang="uk-UA" dirty="0" smtClean="0"/>
              <a:t>, </a:t>
            </a:r>
            <a:r>
              <a:rPr lang="uk-UA" dirty="0" err="1" smtClean="0"/>
              <a:t>Oxford</a:t>
            </a:r>
            <a:r>
              <a:rPr lang="uk-UA" dirty="0" smtClean="0"/>
              <a:t> ; </a:t>
            </a:r>
            <a:r>
              <a:rPr lang="uk-UA" dirty="0" err="1" smtClean="0"/>
              <a:t>New</a:t>
            </a:r>
            <a:r>
              <a:rPr lang="uk-UA" dirty="0" smtClean="0"/>
              <a:t> </a:t>
            </a:r>
            <a:r>
              <a:rPr lang="uk-UA" dirty="0" err="1" smtClean="0"/>
              <a:t>York</a:t>
            </a:r>
            <a:r>
              <a:rPr lang="uk-UA" dirty="0" smtClean="0"/>
              <a:t> : </a:t>
            </a:r>
            <a:r>
              <a:rPr lang="uk-UA" dirty="0" err="1" smtClean="0"/>
              <a:t>Clarendon</a:t>
            </a:r>
            <a:r>
              <a:rPr lang="uk-UA" dirty="0" smtClean="0"/>
              <a:t> </a:t>
            </a:r>
            <a:r>
              <a:rPr lang="uk-UA" dirty="0" err="1" smtClean="0"/>
              <a:t>Press</a:t>
            </a:r>
            <a:r>
              <a:rPr lang="uk-UA" dirty="0" smtClean="0"/>
              <a:t>.</a:t>
            </a:r>
            <a:endParaRPr lang="ru-RU" dirty="0" smtClean="0"/>
          </a:p>
          <a:p>
            <a:pPr lvl="0"/>
            <a:r>
              <a:rPr lang="uk-UA" dirty="0" err="1" smtClean="0"/>
              <a:t>Алекси</a:t>
            </a:r>
            <a:r>
              <a:rPr lang="uk-UA" dirty="0" smtClean="0"/>
              <a:t> Р. (2011). </a:t>
            </a:r>
            <a:r>
              <a:rPr lang="uk-UA" dirty="0" err="1" smtClean="0"/>
              <a:t>Дуальная</a:t>
            </a:r>
            <a:r>
              <a:rPr lang="uk-UA" dirty="0" smtClean="0"/>
              <a:t> природа права, 11 Право </a:t>
            </a:r>
            <a:r>
              <a:rPr lang="uk-UA" dirty="0" err="1" smtClean="0"/>
              <a:t>Украины</a:t>
            </a:r>
            <a:r>
              <a:rPr lang="uk-UA" dirty="0" smtClean="0"/>
              <a:t>, 45–58.</a:t>
            </a:r>
            <a:endParaRPr lang="ru-RU" dirty="0" smtClean="0"/>
          </a:p>
          <a:p>
            <a:pPr lvl="0"/>
            <a:r>
              <a:rPr lang="uk-UA" dirty="0" err="1" smtClean="0"/>
              <a:t>Дворкін</a:t>
            </a:r>
            <a:r>
              <a:rPr lang="uk-UA" dirty="0" smtClean="0"/>
              <a:t> Р. (2004), Про права всерйоз. Київ, Основи.</a:t>
            </a:r>
          </a:p>
          <a:p>
            <a:pPr lvl="0"/>
            <a:r>
              <a:rPr lang="uk-UA" dirty="0" err="1" smtClean="0"/>
              <a:t>Ломанн</a:t>
            </a:r>
            <a:r>
              <a:rPr lang="uk-UA" dirty="0" smtClean="0"/>
              <a:t>/</a:t>
            </a:r>
            <a:r>
              <a:rPr lang="uk-UA" dirty="0" err="1" smtClean="0"/>
              <a:t>Госепат</a:t>
            </a:r>
            <a:r>
              <a:rPr lang="uk-UA" dirty="0" smtClean="0"/>
              <a:t> (2008), Філософія прав людини, Київ, Ніка-Центр.</a:t>
            </a:r>
          </a:p>
          <a:p>
            <a:pPr lvl="0"/>
            <a:r>
              <a:rPr lang="uk-UA" dirty="0" smtClean="0"/>
              <a:t>Права і свободи людини і громадянина (Практика ЄСПЛ і КСУ), Київ, </a:t>
            </a:r>
            <a:r>
              <a:rPr lang="uk-UA" dirty="0" err="1" smtClean="0"/>
              <a:t>Юрінком</a:t>
            </a:r>
            <a:r>
              <a:rPr lang="uk-UA" dirty="0" smtClean="0"/>
              <a:t> Інтер, 2012</a:t>
            </a:r>
            <a:endParaRPr lang="ru-RU" dirty="0" smtClean="0"/>
          </a:p>
          <a:p>
            <a:pPr lvl="0"/>
            <a:r>
              <a:rPr lang="uk-UA" dirty="0" err="1" smtClean="0"/>
              <a:t>Экштайн</a:t>
            </a:r>
            <a:r>
              <a:rPr lang="uk-UA" dirty="0" smtClean="0"/>
              <a:t> К. (2004), </a:t>
            </a:r>
            <a:r>
              <a:rPr lang="uk-UA" dirty="0" err="1" smtClean="0"/>
              <a:t>Основные</a:t>
            </a:r>
            <a:r>
              <a:rPr lang="uk-UA" dirty="0" smtClean="0"/>
              <a:t> права и </a:t>
            </a:r>
            <a:r>
              <a:rPr lang="uk-UA" dirty="0" err="1" smtClean="0"/>
              <a:t>свободы</a:t>
            </a:r>
            <a:r>
              <a:rPr lang="uk-UA" dirty="0" smtClean="0"/>
              <a:t>. По </a:t>
            </a:r>
            <a:r>
              <a:rPr lang="uk-UA" dirty="0" err="1" smtClean="0"/>
              <a:t>российской</a:t>
            </a:r>
            <a:r>
              <a:rPr lang="uk-UA" dirty="0" smtClean="0"/>
              <a:t> </a:t>
            </a:r>
            <a:r>
              <a:rPr lang="uk-UA" dirty="0" err="1" smtClean="0"/>
              <a:t>Конституции</a:t>
            </a:r>
            <a:r>
              <a:rPr lang="uk-UA" dirty="0" smtClean="0"/>
              <a:t> и </a:t>
            </a:r>
            <a:r>
              <a:rPr lang="uk-UA" dirty="0" err="1" smtClean="0"/>
              <a:t>Европейской</a:t>
            </a:r>
            <a:r>
              <a:rPr lang="uk-UA" dirty="0" smtClean="0"/>
              <a:t> </a:t>
            </a:r>
            <a:r>
              <a:rPr lang="uk-UA" dirty="0" err="1" smtClean="0"/>
              <a:t>Конвенции</a:t>
            </a:r>
            <a:r>
              <a:rPr lang="uk-UA" dirty="0" smtClean="0"/>
              <a:t>, Москва, NOTA BENE.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C742-3F5D-4088-B0B5-9DC09CD311F8}" type="datetime1">
              <a:rPr lang="uk-UA" smtClean="0"/>
              <a:pPr/>
              <a:t>18.09.2019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Михайло Савчин   Права людини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dirty="0" smtClean="0"/>
              <a:t>1. </a:t>
            </a:r>
            <a:r>
              <a:rPr lang="uk-UA" sz="3200" dirty="0" smtClean="0"/>
              <a:t>Вертикальна структура прав людини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mtClean="0"/>
          </a:p>
          <a:p>
            <a:endParaRPr lang="uk-UA" smtClean="0"/>
          </a:p>
        </p:txBody>
      </p:sp>
      <p:sp>
        <p:nvSpPr>
          <p:cNvPr id="14340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4FF87FEA-47F5-439B-A862-9885B59505BB}" type="datetime1">
              <a:rPr lang="uk-UA" smtClean="0"/>
              <a:pPr/>
              <a:t>18.09.2019</a:t>
            </a:fld>
            <a:endParaRPr lang="ru-RU" smtClean="0"/>
          </a:p>
        </p:txBody>
      </p:sp>
      <p:sp>
        <p:nvSpPr>
          <p:cNvPr id="1434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(с) Михайло Савчин   Права людини</a:t>
            </a:r>
          </a:p>
        </p:txBody>
      </p:sp>
      <p:sp>
        <p:nvSpPr>
          <p:cNvPr id="1434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CFBA038-A021-4448-A4F9-BA8B5D698302}" type="slidenum">
              <a:rPr lang="ru-RU" smtClean="0"/>
              <a:pPr/>
              <a:t>4</a:t>
            </a:fld>
            <a:endParaRPr lang="ru-RU" smtClean="0"/>
          </a:p>
        </p:txBody>
      </p:sp>
      <p:graphicFrame>
        <p:nvGraphicFramePr>
          <p:cNvPr id="7" name="Схема 6"/>
          <p:cNvGraphicFramePr/>
          <p:nvPr/>
        </p:nvGraphicFramePr>
        <p:xfrm>
          <a:off x="1907704" y="22048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>
                <a:solidFill>
                  <a:srgbClr val="FFFF00"/>
                </a:solidFill>
              </a:rPr>
              <a:t>1.2 </a:t>
            </a:r>
            <a:r>
              <a:rPr lang="uk-UA" sz="3600" dirty="0" smtClean="0">
                <a:solidFill>
                  <a:srgbClr val="FFFF00"/>
                </a:solidFill>
              </a:rPr>
              <a:t>Вертикальна структура прав людини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82930" indent="-514350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dirty="0" smtClean="0"/>
              <a:t>1. Основоположна норма конституції  - обов'язок держави всіма засобами захищати гідність людини</a:t>
            </a:r>
            <a:r>
              <a:rPr lang="uk-UA" i="1" dirty="0" smtClean="0"/>
              <a:t>. </a:t>
            </a:r>
          </a:p>
          <a:p>
            <a:pPr marL="582930" indent="-514350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i="1" dirty="0" smtClean="0"/>
              <a:t>2. Право людини як правомірна вимога до публічної влади.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uk-UA" i="1" dirty="0" smtClean="0"/>
              <a:t>3. Обов’язок захисту публічної влади: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i="1" dirty="0" smtClean="0"/>
              <a:t>і) обов’язок захисту і негативні права.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i="1" dirty="0" smtClean="0"/>
              <a:t>іі) обов’язок захисту і позитивні права:</a:t>
            </a:r>
            <a:endParaRPr lang="ru-RU" dirty="0" smtClean="0"/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uk-UA" i="1" dirty="0" smtClean="0"/>
              <a:t>4. Предмет захисту у структурі прав людини.</a:t>
            </a:r>
            <a:r>
              <a:rPr lang="uk-UA" dirty="0" smtClean="0"/>
              <a:t> </a:t>
            </a:r>
            <a:endParaRPr lang="ru-RU" dirty="0" smtClean="0"/>
          </a:p>
          <a:p>
            <a:pPr>
              <a:buNone/>
            </a:pP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D7388F34-0A7A-434A-A046-AE079EE43A84}" type="datetime1">
              <a:rPr lang="uk-UA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mtClean="0"/>
              <a:t>(с) Михайло Савчин   Права людини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989888" cy="1906588"/>
          </a:xfrm>
        </p:spPr>
        <p:txBody>
          <a:bodyPr/>
          <a:lstStyle/>
          <a:p>
            <a:pPr eaLnBrk="1" hangingPunct="1"/>
            <a:r>
              <a:rPr lang="uk-UA" dirty="0" smtClean="0">
                <a:solidFill>
                  <a:srgbClr val="FFFF00"/>
                </a:solidFill>
              </a:rPr>
              <a:t/>
            </a:r>
            <a:br>
              <a:rPr lang="uk-UA" dirty="0" smtClean="0">
                <a:solidFill>
                  <a:srgbClr val="FFFF00"/>
                </a:solidFill>
              </a:rPr>
            </a:br>
            <a:r>
              <a:rPr lang="uk-UA" dirty="0" smtClean="0">
                <a:solidFill>
                  <a:srgbClr val="FFFF00"/>
                </a:solidFill>
              </a:rPr>
              <a:t>1.3. </a:t>
            </a:r>
            <a:r>
              <a:rPr lang="uk-UA" dirty="0" smtClean="0">
                <a:solidFill>
                  <a:srgbClr val="FFFF00"/>
                </a:solidFill>
              </a:rPr>
              <a:t>Вертикальна структура прав людини</a:t>
            </a: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sz="2800" dirty="0" smtClean="0">
                <a:solidFill>
                  <a:srgbClr val="FF0000"/>
                </a:solidFill>
              </a:rPr>
              <a:t>Носії суб'єктивного публічного права</a:t>
            </a:r>
            <a:r>
              <a:rPr lang="uk-UA" sz="2800" dirty="0" smtClean="0"/>
              <a:t>: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2000" dirty="0" smtClean="0"/>
              <a:t>- фізичні особи;</a:t>
            </a:r>
            <a:br>
              <a:rPr lang="uk-UA" sz="2000" dirty="0" smtClean="0"/>
            </a:br>
            <a:r>
              <a:rPr lang="uk-UA" sz="2000" dirty="0" smtClean="0"/>
              <a:t>- юридичні особи;</a:t>
            </a:r>
            <a:br>
              <a:rPr lang="uk-UA" sz="2000" dirty="0" smtClean="0"/>
            </a:br>
            <a:r>
              <a:rPr lang="uk-UA" sz="2000" dirty="0" smtClean="0"/>
              <a:t>- транснаціональні корпорації і т.п.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2781300"/>
            <a:ext cx="3670300" cy="3467100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uk-UA" sz="2400" dirty="0" smtClean="0">
              <a:solidFill>
                <a:srgbClr val="00B0F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uk-UA" sz="2400" dirty="0" smtClean="0">
              <a:solidFill>
                <a:srgbClr val="00B0F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sz="2400" dirty="0" smtClean="0">
                <a:solidFill>
                  <a:srgbClr val="00B0F0"/>
                </a:solidFill>
              </a:rPr>
              <a:t>Адресати суб'єктивного публічного права: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uk-UA" sz="2400" dirty="0" smtClean="0"/>
              <a:t>органи публічної влади (індивідуальні і колективні);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uk-UA" sz="2400" dirty="0" smtClean="0"/>
              <a:t>міжнародні організації;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uk-UA" sz="2400" dirty="0" smtClean="0"/>
              <a:t>наднаціональні організації</a:t>
            </a:r>
            <a:endParaRPr lang="uk-UA" sz="2400" dirty="0"/>
          </a:p>
        </p:txBody>
      </p:sp>
      <p:sp>
        <p:nvSpPr>
          <p:cNvPr id="15364" name="Содержимое 3"/>
          <p:cNvSpPr>
            <a:spLocks noGrp="1"/>
          </p:cNvSpPr>
          <p:nvPr>
            <p:ph sz="half" idx="1"/>
          </p:nvPr>
        </p:nvSpPr>
        <p:spPr>
          <a:xfrm>
            <a:off x="4716463" y="2781300"/>
            <a:ext cx="3384550" cy="34671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Georgia" pitchFamily="18" charset="0"/>
              <a:buNone/>
            </a:pPr>
            <a:endParaRPr lang="uk-UA" sz="2400" dirty="0" smtClean="0">
              <a:solidFill>
                <a:srgbClr val="00B050"/>
              </a:solidFill>
            </a:endParaRPr>
          </a:p>
          <a:p>
            <a:pPr eaLnBrk="1" hangingPunct="1">
              <a:buFont typeface="Georgia" pitchFamily="18" charset="0"/>
              <a:buNone/>
            </a:pPr>
            <a:endParaRPr lang="uk-UA" sz="2400" dirty="0" smtClean="0">
              <a:solidFill>
                <a:srgbClr val="00B050"/>
              </a:solidFill>
            </a:endParaRPr>
          </a:p>
          <a:p>
            <a:pPr eaLnBrk="1" hangingPunct="1">
              <a:buFont typeface="Georgia" pitchFamily="18" charset="0"/>
              <a:buNone/>
            </a:pPr>
            <a:r>
              <a:rPr lang="uk-UA" sz="2400" dirty="0" smtClean="0">
                <a:solidFill>
                  <a:srgbClr val="00B050"/>
                </a:solidFill>
              </a:rPr>
              <a:t>Предмет суб'єктивного публічного права:</a:t>
            </a:r>
          </a:p>
          <a:p>
            <a:pPr eaLnBrk="1" hangingPunct="1">
              <a:buFont typeface="Georgia" pitchFamily="18" charset="0"/>
              <a:buNone/>
            </a:pPr>
            <a:endParaRPr lang="uk-UA" sz="2400" dirty="0" smtClean="0">
              <a:solidFill>
                <a:srgbClr val="00B050"/>
              </a:solidFill>
            </a:endParaRPr>
          </a:p>
          <a:p>
            <a:pPr eaLnBrk="1" hangingPunct="1"/>
            <a:r>
              <a:rPr lang="uk-UA" sz="2400" dirty="0" smtClean="0"/>
              <a:t>матеріальні блага;</a:t>
            </a:r>
          </a:p>
          <a:p>
            <a:pPr eaLnBrk="1" hangingPunct="1"/>
            <a:r>
              <a:rPr lang="uk-UA" sz="2400" dirty="0" smtClean="0"/>
              <a:t>духовні блага;</a:t>
            </a:r>
          </a:p>
          <a:p>
            <a:pPr eaLnBrk="1" hangingPunct="1"/>
            <a:r>
              <a:rPr lang="uk-UA" sz="2400" dirty="0" smtClean="0"/>
              <a:t>інтерес особи</a:t>
            </a:r>
          </a:p>
          <a:p>
            <a:pPr eaLnBrk="1" hangingPunct="1"/>
            <a:endParaRPr lang="uk-UA" dirty="0" smtClean="0"/>
          </a:p>
        </p:txBody>
      </p:sp>
      <p:sp>
        <p:nvSpPr>
          <p:cNvPr id="15365" name="Дата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AA45BA9-865E-43D8-8C99-D99B9D93297C}" type="datetime1">
              <a:rPr lang="uk-UA" smtClean="0"/>
              <a:pPr/>
              <a:t>18.09.2019</a:t>
            </a:fld>
            <a:endParaRPr lang="ru-RU" smtClean="0"/>
          </a:p>
        </p:txBody>
      </p:sp>
      <p:sp>
        <p:nvSpPr>
          <p:cNvPr id="15366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(с) Михайло Савчин   Права людини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AF3BC5D-111C-459D-A7C4-78FFFCC1B3EF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Горизонтальна структура прав людини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4390256" cy="4572000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r>
              <a:rPr lang="uk-UA" sz="2400" dirty="0" smtClean="0"/>
              <a:t>Пряма дія прав людини у приватноправових відносинах:</a:t>
            </a:r>
          </a:p>
          <a:p>
            <a:pPr marL="397764" indent="-342900">
              <a:buFont typeface="Arial" panose="020B0604020202020204" pitchFamily="34" charset="0"/>
              <a:buChar char="•"/>
            </a:pPr>
            <a:r>
              <a:rPr lang="uk-UA" sz="2400" dirty="0" smtClean="0"/>
              <a:t>Функція вирівнювання правового положення сторін у правочину;</a:t>
            </a:r>
          </a:p>
          <a:p>
            <a:pPr marL="397764" indent="-342900">
              <a:buFont typeface="Arial" panose="020B0604020202020204" pitchFamily="34" charset="0"/>
              <a:buChar char="•"/>
            </a:pPr>
            <a:r>
              <a:rPr lang="uk-UA" sz="2400" dirty="0" smtClean="0"/>
              <a:t>Забезпечення прав працівників у відносинах із ТНК та корпораціями;</a:t>
            </a:r>
          </a:p>
          <a:p>
            <a:pPr marL="397764" indent="-342900">
              <a:buFont typeface="Arial" panose="020B0604020202020204" pitchFamily="34" charset="0"/>
              <a:buChar char="•"/>
            </a:pPr>
            <a:r>
              <a:rPr lang="uk-UA" sz="2400" dirty="0" smtClean="0"/>
              <a:t>Сімейні права</a:t>
            </a:r>
            <a:endParaRPr lang="ru-RU" sz="24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424864"/>
            <a:ext cx="3429000" cy="4572000"/>
          </a:xfr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576-1F75-4951-B891-8FC1E023EA2C}" type="datetime1">
              <a:rPr lang="uk-UA" smtClean="0"/>
              <a:pPr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Михайло Савчин   Права людини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910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rgbClr val="FFFF00"/>
                </a:solidFill>
              </a:rPr>
              <a:t>2. 1. Сутнісний зміст прав людини</a:t>
            </a:r>
            <a:r>
              <a:rPr lang="uk-UA" sz="3600" dirty="0" smtClean="0"/>
              <a:t>: втручання та приватна автономія</a:t>
            </a:r>
            <a:r>
              <a:rPr lang="uk-UA" sz="3600" dirty="0" smtClean="0">
                <a:solidFill>
                  <a:srgbClr val="FFFF00"/>
                </a:solidFill>
              </a:rPr>
              <a:t>.</a:t>
            </a:r>
            <a:endParaRPr lang="uk-UA" sz="36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1.  Якість закону у світлі людської гідності.</a:t>
            </a:r>
          </a:p>
          <a:p>
            <a:pPr>
              <a:buNone/>
            </a:pPr>
            <a:endParaRPr lang="uk-UA" i="1" dirty="0" smtClean="0"/>
          </a:p>
          <a:p>
            <a:pPr>
              <a:buNone/>
            </a:pPr>
            <a:r>
              <a:rPr lang="uk-UA" i="1" dirty="0" smtClean="0"/>
              <a:t>2. Правило визнання</a:t>
            </a:r>
            <a:r>
              <a:rPr lang="uk-UA" dirty="0" smtClean="0"/>
              <a:t>:</a:t>
            </a:r>
          </a:p>
          <a:p>
            <a:pPr lvl="1">
              <a:buNone/>
            </a:pPr>
            <a:endParaRPr lang="uk-UA" i="1" dirty="0" smtClean="0"/>
          </a:p>
          <a:p>
            <a:pPr lvl="1">
              <a:buNone/>
            </a:pPr>
            <a:r>
              <a:rPr lang="uk-UA" i="1" dirty="0" smtClean="0"/>
              <a:t>і) правило визнання та сутнісний зміст прав людини.</a:t>
            </a:r>
          </a:p>
          <a:p>
            <a:pPr lvl="1">
              <a:buNone/>
            </a:pPr>
            <a:r>
              <a:rPr lang="uk-UA" i="1" dirty="0" smtClean="0"/>
              <a:t>іі) юридизація прав людини та допустимі обмеження прав людини.</a:t>
            </a:r>
            <a:r>
              <a:rPr lang="uk-UA" dirty="0" smtClean="0"/>
              <a:t> 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3. </a:t>
            </a:r>
            <a:r>
              <a:rPr lang="ru-RU" i="1" dirty="0" err="1" smtClean="0"/>
              <a:t>Повага</a:t>
            </a:r>
            <a:r>
              <a:rPr lang="ru-RU" i="1" dirty="0" smtClean="0"/>
              <a:t> до прав </a:t>
            </a:r>
            <a:r>
              <a:rPr lang="ru-RU" i="1" dirty="0" err="1" smtClean="0"/>
              <a:t>людини</a:t>
            </a:r>
            <a:r>
              <a:rPr lang="ru-RU" dirty="0" smtClean="0"/>
              <a:t> </a:t>
            </a:r>
          </a:p>
          <a:p>
            <a:pPr>
              <a:buNone/>
            </a:pPr>
            <a:endParaRPr lang="uk-UA" i="1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E59C354E-BFC6-4848-BD74-19F16BF8FC9B}" type="datetime1">
              <a:rPr lang="uk-UA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mtClean="0"/>
              <a:t>(с) Михайло Савчин   Права людини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rgbClr val="FFFF00"/>
                </a:solidFill>
              </a:rPr>
              <a:t>2.2. Сутнісний зміст прав людини</a:t>
            </a:r>
            <a:r>
              <a:rPr lang="uk-UA" sz="3600" dirty="0" smtClean="0"/>
              <a:t> : втручання та приватна автономія. </a:t>
            </a:r>
            <a:endParaRPr lang="uk-UA" sz="36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uk-UA" sz="2200" i="1" dirty="0" smtClean="0"/>
              <a:t>4. Конституційна семантика: сутнісний зміст прав людини та дозвільний принцип.</a:t>
            </a:r>
            <a:r>
              <a:rPr lang="uk-UA" sz="2200" dirty="0" smtClean="0"/>
              <a:t> </a:t>
            </a:r>
          </a:p>
          <a:p>
            <a:pPr>
              <a:spcAft>
                <a:spcPts val="600"/>
              </a:spcAft>
              <a:buNone/>
            </a:pPr>
            <a:r>
              <a:rPr lang="uk-UA" sz="2200" i="1" dirty="0" smtClean="0"/>
              <a:t>5. Сутнісний зміст прав людини та вимоги до органів публічної влади: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2000" i="1" dirty="0" smtClean="0"/>
              <a:t>і) неприпустимість зловживань.</a:t>
            </a:r>
            <a:r>
              <a:rPr lang="uk-UA" sz="2000" dirty="0" smtClean="0"/>
              <a:t> 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2000" i="1" dirty="0" smtClean="0"/>
              <a:t>іі) неприпустимість надмірних обмежень у реалізації прав людини.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2000" i="1" dirty="0" smtClean="0"/>
              <a:t>ііі) неприпустимість надмірного формалізму.</a:t>
            </a:r>
          </a:p>
          <a:p>
            <a:pPr>
              <a:spcAft>
                <a:spcPts val="600"/>
              </a:spcAft>
              <a:buNone/>
            </a:pPr>
            <a:r>
              <a:rPr lang="uk-UA" sz="2200" i="1" dirty="0" smtClean="0"/>
              <a:t>6. Права людини і баланс інтересів.</a:t>
            </a:r>
            <a:r>
              <a:rPr lang="uk-UA" sz="2200" dirty="0" smtClean="0"/>
              <a:t> </a:t>
            </a:r>
          </a:p>
          <a:p>
            <a:pPr>
              <a:spcAft>
                <a:spcPts val="600"/>
              </a:spcAft>
              <a:buNone/>
            </a:pPr>
            <a:r>
              <a:rPr lang="en-US" sz="2200" dirty="0" smtClean="0"/>
              <a:t>7. </a:t>
            </a:r>
            <a:r>
              <a:rPr lang="uk-UA" sz="2200" dirty="0" smtClean="0"/>
              <a:t>Права людини і </a:t>
            </a:r>
            <a:r>
              <a:rPr lang="de-DE" sz="2200" dirty="0" smtClean="0"/>
              <a:t> </a:t>
            </a:r>
            <a:r>
              <a:rPr lang="en-US" sz="2200" dirty="0" smtClean="0"/>
              <a:t>d</a:t>
            </a:r>
            <a:r>
              <a:rPr lang="de-DE" sz="2200" dirty="0" smtClean="0"/>
              <a:t>e lege </a:t>
            </a:r>
            <a:r>
              <a:rPr lang="de-DE" sz="2200" dirty="0" err="1" smtClean="0"/>
              <a:t>latte</a:t>
            </a:r>
            <a:endParaRPr lang="ru-RU" sz="2200" dirty="0" smtClean="0"/>
          </a:p>
          <a:p>
            <a:pPr>
              <a:buNone/>
            </a:pP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43D65254-CECA-4BF0-ABB4-3B4B11F2D76E}" type="datetime1">
              <a:rPr lang="uk-UA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mtClean="0"/>
              <a:t>(с) Михайло Савчин   Права людини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3872</TotalTime>
  <Words>677</Words>
  <Application>Microsoft Office PowerPoint</Application>
  <PresentationFormat>Экран (4:3)</PresentationFormat>
  <Paragraphs>125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Consolas</vt:lpstr>
      <vt:lpstr>Corbel</vt:lpstr>
      <vt:lpstr>Georgia</vt:lpstr>
      <vt:lpstr>Wingdings</vt:lpstr>
      <vt:lpstr>Wingdings 2</vt:lpstr>
      <vt:lpstr>Wingdings 3</vt:lpstr>
      <vt:lpstr>Метро</vt:lpstr>
      <vt:lpstr> Права людини</vt:lpstr>
      <vt:lpstr>Структура прав людини</vt:lpstr>
      <vt:lpstr>Література </vt:lpstr>
      <vt:lpstr>1. Вертикальна структура прав людини</vt:lpstr>
      <vt:lpstr>1.2 Вертикальна структура прав людини </vt:lpstr>
      <vt:lpstr> 1.3. Вертикальна структура прав людини  Носії суб'єктивного публічного права: - фізичні особи; - юридичні особи; - транснаціональні корпорації і т.п.</vt:lpstr>
      <vt:lpstr>Горизонтальна структура прав людини</vt:lpstr>
      <vt:lpstr>2. 1. Сутнісний зміст прав людини: втручання та приватна автономія.</vt:lpstr>
      <vt:lpstr>2.2. Сутнісний зміст прав людини : втручання та приватна автономія. </vt:lpstr>
      <vt:lpstr>2.3. Права людини та втручання</vt:lpstr>
      <vt:lpstr>2.4. Виправдання втручання та трискладовий тест : конституційна юриспруденція</vt:lpstr>
      <vt:lpstr>3. Обмеження прав людини: основні критерії 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Misha</dc:creator>
  <cp:lastModifiedBy>XTreme.ws</cp:lastModifiedBy>
  <cp:revision>106</cp:revision>
  <dcterms:created xsi:type="dcterms:W3CDTF">2016-10-27T23:32:56Z</dcterms:created>
  <dcterms:modified xsi:type="dcterms:W3CDTF">2019-09-18T06:36:27Z</dcterms:modified>
</cp:coreProperties>
</file>