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4"/>
  </p:notesMasterIdLst>
  <p:sldIdLst>
    <p:sldId id="256" r:id="rId2"/>
    <p:sldId id="257" r:id="rId3"/>
    <p:sldId id="258" r:id="rId4"/>
    <p:sldId id="261" r:id="rId5"/>
    <p:sldId id="259" r:id="rId6"/>
    <p:sldId id="262" r:id="rId7"/>
    <p:sldId id="263" r:id="rId8"/>
    <p:sldId id="264" r:id="rId9"/>
    <p:sldId id="265" r:id="rId10"/>
    <p:sldId id="266" r:id="rId11"/>
    <p:sldId id="260" r:id="rId12"/>
    <p:sldId id="267" r:id="rId1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0" d="100"/>
          <a:sy n="110" d="100"/>
        </p:scale>
        <p:origin x="162"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E00294-E547-4973-A16F-505FC40E1C57}" type="datetimeFigureOut">
              <a:rPr lang="en-US" smtClean="0"/>
              <a:t>8/12/2020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DE5406-A9E8-415E-B93B-F143771D423C}" type="slidenum">
              <a:rPr lang="en-US" smtClean="0"/>
              <a:t>‹#›</a:t>
            </a:fld>
            <a:endParaRPr lang="en-US"/>
          </a:p>
        </p:txBody>
      </p:sp>
    </p:spTree>
    <p:extLst>
      <p:ext uri="{BB962C8B-B14F-4D97-AF65-F5344CB8AC3E}">
        <p14:creationId xmlns:p14="http://schemas.microsoft.com/office/powerpoint/2010/main" val="4103407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51435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76200"/>
            <a:ext cx="8961120" cy="499872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EBA41C4-291C-433B-A500-4320EA4BBAAA}" type="datetime1">
              <a:rPr lang="en-US" smtClean="0"/>
              <a:t>8/12/2020</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206952"/>
            <a:ext cx="7147931" cy="184785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208476"/>
            <a:ext cx="1190348" cy="1844802"/>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2352494"/>
            <a:ext cx="910224" cy="1556766"/>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2291716"/>
            <a:ext cx="6947845" cy="168401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3468951"/>
            <a:ext cx="762000" cy="342900"/>
          </a:xfrm>
        </p:spPr>
        <p:txBody>
          <a:bodyPr/>
          <a:lstStyle>
            <a:lvl1pPr algn="ctr">
              <a:defRPr sz="2800">
                <a:solidFill>
                  <a:schemeClr val="accent1">
                    <a:lumMod val="50000"/>
                  </a:schemeClr>
                </a:solidFill>
              </a:defRPr>
            </a:lvl1pPr>
          </a:lstStyle>
          <a:p>
            <a:fld id="{9C7D2253-1E35-4BF6-9A41-12567F67FBDA}" type="slidenum">
              <a:rPr lang="en-US" smtClean="0"/>
              <a:t>‹#›</a:t>
            </a:fld>
            <a:endParaRPr lang="en-US"/>
          </a:p>
        </p:txBody>
      </p:sp>
      <p:sp>
        <p:nvSpPr>
          <p:cNvPr id="11" name="Rectangle 10"/>
          <p:cNvSpPr/>
          <p:nvPr/>
        </p:nvSpPr>
        <p:spPr>
          <a:xfrm>
            <a:off x="541822" y="3419458"/>
            <a:ext cx="6755166" cy="4982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2354580"/>
            <a:ext cx="6760868" cy="155829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3486150"/>
            <a:ext cx="6553200" cy="3429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2420275"/>
            <a:ext cx="6629400" cy="9144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AFB66F-1465-4436-BCA9-B2A4CBC7B63C}" type="datetime1">
              <a:rPr lang="en-US" smtClean="0"/>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7D2253-1E35-4BF6-9A41-12567F67FBD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171450"/>
            <a:ext cx="1859280" cy="4591976"/>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6" y="263557"/>
            <a:ext cx="1672235" cy="4407763"/>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8" y="296571"/>
            <a:ext cx="1485531" cy="434173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85750"/>
            <a:ext cx="6172200" cy="43434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08416A-7F23-4680-B082-C56534CCA9E8}" type="datetime1">
              <a:rPr lang="en-US" smtClean="0"/>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7D2253-1E35-4BF6-9A41-12567F67FBD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22FF3A-E633-49E0-96FA-766ED7BB7A8C}" type="datetime1">
              <a:rPr lang="en-US" smtClean="0"/>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7D2253-1E35-4BF6-9A41-12567F67FBD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51435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76200"/>
            <a:ext cx="8961120" cy="499872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6C588BA-2505-40CF-8A2F-9EE2536556E3}" type="datetime1">
              <a:rPr lang="en-US" smtClean="0"/>
              <a:t>8/12/2020</a:t>
            </a:fld>
            <a:endParaRPr lang="en-US"/>
          </a:p>
        </p:txBody>
      </p:sp>
      <p:sp>
        <p:nvSpPr>
          <p:cNvPr id="13" name="Rectangle 12"/>
          <p:cNvSpPr/>
          <p:nvPr/>
        </p:nvSpPr>
        <p:spPr>
          <a:xfrm>
            <a:off x="451976" y="2209800"/>
            <a:ext cx="8265160" cy="184785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2286001"/>
            <a:ext cx="8033800" cy="168401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7D2253-1E35-4BF6-9A41-12567F67FBDA}" type="slidenum">
              <a:rPr lang="en-US" smtClean="0"/>
              <a:t>‹#›</a:t>
            </a:fld>
            <a:endParaRPr lang="en-US"/>
          </a:p>
        </p:txBody>
      </p:sp>
      <p:sp>
        <p:nvSpPr>
          <p:cNvPr id="2" name="Title 1"/>
          <p:cNvSpPr>
            <a:spLocks noGrp="1"/>
          </p:cNvSpPr>
          <p:nvPr>
            <p:ph type="title"/>
          </p:nvPr>
        </p:nvSpPr>
        <p:spPr>
          <a:xfrm>
            <a:off x="736456" y="2400300"/>
            <a:ext cx="7696200" cy="97155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3406141"/>
            <a:ext cx="7818120" cy="4982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3455633"/>
            <a:ext cx="7696200" cy="392837"/>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8" y="2343150"/>
            <a:ext cx="7817599" cy="155829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306280"/>
            <a:ext cx="8260672" cy="77957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289303"/>
            <a:ext cx="4038600" cy="330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89303"/>
            <a:ext cx="4038600" cy="330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78A0E8-ACCA-420D-B26B-2AEB6DD7C8E4}" type="datetime1">
              <a:rPr lang="en-US" smtClean="0"/>
              <a:t>8/12/2020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7D2253-1E35-4BF6-9A41-12567F67FBD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306280"/>
            <a:ext cx="8260672" cy="77957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291828"/>
            <a:ext cx="4040188" cy="47982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1828800"/>
            <a:ext cx="4040188" cy="27658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6" y="1291828"/>
            <a:ext cx="4041775" cy="47982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28800"/>
            <a:ext cx="4041775" cy="27658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3A58CD2-29C3-4E9F-944D-F6AC13BD6A6F}" type="datetime1">
              <a:rPr lang="en-US" smtClean="0"/>
              <a:t>8/12/2020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7D2253-1E35-4BF6-9A41-12567F67FBD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06AF73-A184-4B09-95E4-FA7E90C8A12D}" type="datetime1">
              <a:rPr lang="en-US" smtClean="0"/>
              <a:t>8/12/2020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7D2253-1E35-4BF6-9A41-12567F67FBD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51435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76200"/>
            <a:ext cx="8961120" cy="499872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6A72507C-50DF-4861-A6A0-E0CD9410D462}" type="datetime1">
              <a:rPr lang="en-US" smtClean="0"/>
              <a:t>8/12/2020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7D2253-1E35-4BF6-9A41-12567F67FBD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51435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76200"/>
            <a:ext cx="8961120" cy="499872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514350"/>
            <a:ext cx="4572000" cy="39433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6F869C7-A290-4445-B15F-448FFFAB437F}" type="datetime1">
              <a:rPr lang="en-US" smtClean="0"/>
              <a:t>8/12/2020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7D2253-1E35-4BF6-9A41-12567F67FBDA}" type="slidenum">
              <a:rPr lang="en-US" smtClean="0"/>
              <a:t>‹#›</a:t>
            </a:fld>
            <a:endParaRPr lang="en-US"/>
          </a:p>
        </p:txBody>
      </p:sp>
      <p:sp>
        <p:nvSpPr>
          <p:cNvPr id="8" name="Rectangle 7"/>
          <p:cNvSpPr/>
          <p:nvPr/>
        </p:nvSpPr>
        <p:spPr>
          <a:xfrm>
            <a:off x="560034" y="1129284"/>
            <a:ext cx="2716566" cy="264261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231854"/>
            <a:ext cx="2483254" cy="2425746"/>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228850"/>
            <a:ext cx="2298634" cy="131445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300734"/>
            <a:ext cx="2298634" cy="893715"/>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51435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76200"/>
            <a:ext cx="8961120" cy="499872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466078"/>
            <a:ext cx="7772400" cy="3248673"/>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10449148-017C-4344-AA86-FBD64AE0E038}" type="datetime1">
              <a:rPr lang="en-US" smtClean="0"/>
              <a:t>8/12/2020</a:t>
            </a:fld>
            <a:endParaRPr lang="en-US"/>
          </a:p>
        </p:txBody>
      </p:sp>
      <p:sp>
        <p:nvSpPr>
          <p:cNvPr id="7" name="Slide Number Placeholder 6"/>
          <p:cNvSpPr>
            <a:spLocks noGrp="1"/>
          </p:cNvSpPr>
          <p:nvPr>
            <p:ph type="sldNum" sz="quarter" idx="12"/>
          </p:nvPr>
        </p:nvSpPr>
        <p:spPr/>
        <p:txBody>
          <a:bodyPr/>
          <a:lstStyle/>
          <a:p>
            <a:fld id="{9C7D2253-1E35-4BF6-9A41-12567F67FBDA}" type="slidenum">
              <a:rPr lang="en-US" smtClean="0"/>
              <a:t>‹#›</a:t>
            </a:fld>
            <a:endParaRPr lang="en-US"/>
          </a:p>
        </p:txBody>
      </p:sp>
      <p:sp>
        <p:nvSpPr>
          <p:cNvPr id="10" name="Rectangle 9"/>
          <p:cNvSpPr/>
          <p:nvPr/>
        </p:nvSpPr>
        <p:spPr>
          <a:xfrm>
            <a:off x="685800" y="3714750"/>
            <a:ext cx="7772400" cy="10287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2000" y="3771900"/>
            <a:ext cx="7600765" cy="902193"/>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4229100"/>
            <a:ext cx="7328514" cy="338772"/>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3806190"/>
            <a:ext cx="7946136" cy="82296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4242418"/>
            <a:ext cx="7244736" cy="301286"/>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3829051"/>
            <a:ext cx="7328514" cy="392282"/>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51435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76200"/>
            <a:ext cx="8961120" cy="499872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314451"/>
            <a:ext cx="8229600" cy="32801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2"/>
                </a:solidFill>
              </a:defRPr>
            </a:lvl1pPr>
          </a:lstStyle>
          <a:p>
            <a:fld id="{33FFE68D-071A-4C73-AACE-3F9BC3C98253}" type="datetime1">
              <a:rPr lang="en-US" smtClean="0"/>
              <a:t>8/12/2020</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2"/>
                </a:solidFill>
              </a:defRPr>
            </a:lvl1pPr>
          </a:lstStyle>
          <a:p>
            <a:fld id="{9C7D2253-1E35-4BF6-9A41-12567F67FBDA}" type="slidenum">
              <a:rPr lang="en-US" smtClean="0"/>
              <a:t>‹#›</a:t>
            </a:fld>
            <a:endParaRPr lang="en-US"/>
          </a:p>
        </p:txBody>
      </p:sp>
      <p:sp>
        <p:nvSpPr>
          <p:cNvPr id="9" name="Rectangle 8"/>
          <p:cNvSpPr/>
          <p:nvPr/>
        </p:nvSpPr>
        <p:spPr>
          <a:xfrm>
            <a:off x="274320" y="208625"/>
            <a:ext cx="8595360" cy="99441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279647"/>
            <a:ext cx="8380520" cy="838940"/>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306280"/>
            <a:ext cx="8260672" cy="77957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805" y="3597002"/>
            <a:ext cx="6553200" cy="342900"/>
          </a:xfrm>
        </p:spPr>
        <p:txBody>
          <a:bodyPr>
            <a:normAutofit fontScale="55000" lnSpcReduction="20000"/>
          </a:bodyPr>
          <a:lstStyle/>
          <a:p>
            <a:r>
              <a:rPr lang="en-US" noProof="1" smtClean="0"/>
              <a:t>Vladyslav Kotsovsky, Anatoliy Batyuk, Maksym Yurchenko</a:t>
            </a:r>
            <a:endParaRPr lang="en-US" noProof="1"/>
          </a:p>
        </p:txBody>
      </p:sp>
      <p:sp>
        <p:nvSpPr>
          <p:cNvPr id="2" name="Title 1"/>
          <p:cNvSpPr>
            <a:spLocks noGrp="1"/>
          </p:cNvSpPr>
          <p:nvPr>
            <p:ph type="ctrTitle"/>
          </p:nvPr>
        </p:nvSpPr>
        <p:spPr>
          <a:xfrm>
            <a:off x="323528" y="1545636"/>
            <a:ext cx="7272808" cy="1789040"/>
          </a:xfrm>
        </p:spPr>
        <p:txBody>
          <a:bodyPr/>
          <a:lstStyle/>
          <a:p>
            <a:r>
              <a:rPr lang="en-US" sz="2500" dirty="0">
                <a:solidFill>
                  <a:schemeClr val="tx1"/>
                </a:solidFill>
              </a:rPr>
              <a:t>New approaches in the learning of complex-valued neural networks</a:t>
            </a:r>
          </a:p>
        </p:txBody>
      </p:sp>
    </p:spTree>
    <p:extLst>
      <p:ext uri="{BB962C8B-B14F-4D97-AF65-F5344CB8AC3E}">
        <p14:creationId xmlns:p14="http://schemas.microsoft.com/office/powerpoint/2010/main" val="2548733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simulation</a:t>
            </a:r>
          </a:p>
        </p:txBody>
      </p:sp>
      <p:sp>
        <p:nvSpPr>
          <p:cNvPr id="3" name="Content Placeholder 2"/>
          <p:cNvSpPr>
            <a:spLocks noGrp="1"/>
          </p:cNvSpPr>
          <p:nvPr>
            <p:ph idx="1"/>
          </p:nvPr>
        </p:nvSpPr>
        <p:spPr>
          <a:xfrm>
            <a:off x="457200" y="1275606"/>
            <a:ext cx="8229600" cy="3280172"/>
          </a:xfrm>
        </p:spPr>
        <p:txBody>
          <a:bodyPr>
            <a:normAutofit/>
          </a:bodyPr>
          <a:lstStyle/>
          <a:p>
            <a:pPr marL="114300" indent="0">
              <a:buNone/>
            </a:pPr>
            <a:r>
              <a:rPr lang="en-US" sz="2000" dirty="0" smtClean="0"/>
              <a:t>     The </a:t>
            </a:r>
            <a:r>
              <a:rPr lang="en-US" sz="2000" dirty="0"/>
              <a:t>parameter  </a:t>
            </a:r>
            <a:r>
              <a:rPr lang="el-GR" sz="2000" dirty="0" smtClean="0"/>
              <a:t>β</a:t>
            </a:r>
            <a:r>
              <a:rPr lang="en-US" sz="2000" baseline="-25000" dirty="0" smtClean="0"/>
              <a:t>1 </a:t>
            </a:r>
            <a:r>
              <a:rPr lang="en-US" sz="2000" dirty="0" smtClean="0"/>
              <a:t>and </a:t>
            </a:r>
            <a:r>
              <a:rPr lang="el-GR" sz="2000" dirty="0" smtClean="0"/>
              <a:t>β</a:t>
            </a:r>
            <a:r>
              <a:rPr lang="en-US" sz="2000" baseline="-25000" dirty="0" smtClean="0"/>
              <a:t>2  </a:t>
            </a:r>
            <a:r>
              <a:rPr lang="en-US" sz="2000" dirty="0" smtClean="0"/>
              <a:t>were </a:t>
            </a:r>
            <a:r>
              <a:rPr lang="en-US" sz="2000" dirty="0"/>
              <a:t>initialized to 0.9 and 0.999, </a:t>
            </a:r>
            <a:r>
              <a:rPr lang="en-US" sz="2000" dirty="0" smtClean="0"/>
              <a:t>respectively. The following presents </a:t>
            </a:r>
            <a:r>
              <a:rPr lang="en-US" sz="2000" dirty="0"/>
              <a:t>average per­for­mance mea­sures in the case of learning using sto­chas­tic gradient descent (SGD) and Adam opti­mizers, respectively</a:t>
            </a:r>
            <a:r>
              <a:rPr lang="en-US" sz="2000" dirty="0" smtClean="0"/>
              <a:t>.</a:t>
            </a:r>
          </a:p>
          <a:p>
            <a:pPr marL="114300" indent="0">
              <a:buNone/>
            </a:pPr>
            <a:endParaRPr lang="en-US" sz="2000" dirty="0"/>
          </a:p>
        </p:txBody>
      </p:sp>
      <p:graphicFrame>
        <p:nvGraphicFramePr>
          <p:cNvPr id="6" name="Table 5"/>
          <p:cNvGraphicFramePr>
            <a:graphicFrameLocks noGrp="1"/>
          </p:cNvGraphicFramePr>
          <p:nvPr>
            <p:extLst>
              <p:ext uri="{D42A27DB-BD31-4B8C-83A1-F6EECF244321}">
                <p14:modId xmlns:p14="http://schemas.microsoft.com/office/powerpoint/2010/main" val="2350308889"/>
              </p:ext>
            </p:extLst>
          </p:nvPr>
        </p:nvGraphicFramePr>
        <p:xfrm>
          <a:off x="1475656" y="2715765"/>
          <a:ext cx="6624738" cy="2160242"/>
        </p:xfrm>
        <a:graphic>
          <a:graphicData uri="http://schemas.openxmlformats.org/drawingml/2006/table">
            <a:tbl>
              <a:tblPr/>
              <a:tblGrid>
                <a:gridCol w="2508130">
                  <a:extLst>
                    <a:ext uri="{9D8B030D-6E8A-4147-A177-3AD203B41FA5}">
                      <a16:colId xmlns:a16="http://schemas.microsoft.com/office/drawing/2014/main" val="20000"/>
                    </a:ext>
                  </a:extLst>
                </a:gridCol>
                <a:gridCol w="1029152">
                  <a:extLst>
                    <a:ext uri="{9D8B030D-6E8A-4147-A177-3AD203B41FA5}">
                      <a16:colId xmlns:a16="http://schemas.microsoft.com/office/drawing/2014/main" val="20001"/>
                    </a:ext>
                  </a:extLst>
                </a:gridCol>
                <a:gridCol w="1029152">
                  <a:extLst>
                    <a:ext uri="{9D8B030D-6E8A-4147-A177-3AD203B41FA5}">
                      <a16:colId xmlns:a16="http://schemas.microsoft.com/office/drawing/2014/main" val="20002"/>
                    </a:ext>
                  </a:extLst>
                </a:gridCol>
                <a:gridCol w="1029152">
                  <a:extLst>
                    <a:ext uri="{9D8B030D-6E8A-4147-A177-3AD203B41FA5}">
                      <a16:colId xmlns:a16="http://schemas.microsoft.com/office/drawing/2014/main" val="20003"/>
                    </a:ext>
                  </a:extLst>
                </a:gridCol>
                <a:gridCol w="1029152">
                  <a:extLst>
                    <a:ext uri="{9D8B030D-6E8A-4147-A177-3AD203B41FA5}">
                      <a16:colId xmlns:a16="http://schemas.microsoft.com/office/drawing/2014/main" val="20004"/>
                    </a:ext>
                  </a:extLst>
                </a:gridCol>
              </a:tblGrid>
              <a:tr h="251678">
                <a:tc rowSpan="2">
                  <a:txBody>
                    <a:bodyPr/>
                    <a:lstStyle/>
                    <a:p>
                      <a:pPr algn="ctr">
                        <a:spcAft>
                          <a:spcPts val="0"/>
                        </a:spcAft>
                      </a:pPr>
                      <a:r>
                        <a:rPr lang="en-US" sz="1400" b="1" dirty="0">
                          <a:effectLst/>
                          <a:latin typeface="Times New Roman"/>
                          <a:ea typeface="SimSun"/>
                        </a:rPr>
                        <a:t>Activation function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spcAft>
                          <a:spcPts val="0"/>
                        </a:spcAft>
                      </a:pPr>
                      <a:r>
                        <a:rPr lang="en-US" sz="1200" b="1" dirty="0">
                          <a:effectLst/>
                          <a:latin typeface="Times New Roman"/>
                          <a:ea typeface="SimSun"/>
                        </a:rPr>
                        <a:t>Average accuracy (in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66276">
                <a:tc vMerge="1">
                  <a:txBody>
                    <a:bodyPr/>
                    <a:lstStyle/>
                    <a:p>
                      <a:endParaRPr lang="en-US"/>
                    </a:p>
                  </a:txBody>
                  <a:tcPr/>
                </a:tc>
                <a:tc>
                  <a:txBody>
                    <a:bodyPr/>
                    <a:lstStyle/>
                    <a:p>
                      <a:pPr algn="ctr">
                        <a:spcAft>
                          <a:spcPts val="0"/>
                        </a:spcAft>
                      </a:pPr>
                      <a:r>
                        <a:rPr lang="en-US" sz="1400" b="1" i="1" spc="-20">
                          <a:effectLst/>
                          <a:latin typeface="Times New Roman"/>
                          <a:ea typeface="SimSun"/>
                        </a:rPr>
                        <a:t>Training set SGD</a:t>
                      </a:r>
                      <a:endParaRPr lang="en-US" sz="1400" b="1" i="1">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b="1" i="1">
                          <a:effectLst/>
                          <a:latin typeface="Times New Roman"/>
                          <a:ea typeface="SimSun"/>
                        </a:rPr>
                        <a:t>Test set SGD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b="1" i="1" spc="-20">
                          <a:effectLst/>
                          <a:latin typeface="Times New Roman"/>
                          <a:ea typeface="SimSun"/>
                        </a:rPr>
                        <a:t>Training set Adam</a:t>
                      </a:r>
                      <a:endParaRPr lang="en-US" sz="1400" b="1" i="1">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b="1" i="1">
                          <a:effectLst/>
                          <a:latin typeface="Times New Roman"/>
                          <a:ea typeface="SimSun"/>
                        </a:rPr>
                        <a:t>Test set Adam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35572">
                <a:tc>
                  <a:txBody>
                    <a:bodyPr/>
                    <a:lstStyle/>
                    <a:p>
                      <a:pPr algn="just">
                        <a:spcAft>
                          <a:spcPts val="0"/>
                        </a:spcAft>
                      </a:pPr>
                      <a:r>
                        <a:rPr lang="en-US" sz="1400" dirty="0">
                          <a:effectLst/>
                          <a:latin typeface="Times New Roman"/>
                          <a:ea typeface="SimSun"/>
                        </a:rPr>
                        <a:t>Real sigmoid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effectLst/>
                          <a:latin typeface="Times New Roman"/>
                          <a:ea typeface="SimSun"/>
                        </a:rPr>
                        <a:t>68.15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effectLst/>
                          <a:latin typeface="Times New Roman"/>
                          <a:ea typeface="SimSun"/>
                        </a:rPr>
                        <a:t>53.24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effectLst/>
                          <a:latin typeface="Times New Roman"/>
                          <a:ea typeface="SimSun"/>
                        </a:rPr>
                        <a:t>74.03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effectLst/>
                          <a:latin typeface="Times New Roman"/>
                          <a:ea typeface="SimSun"/>
                        </a:rPr>
                        <a:t>62.12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35572">
                <a:tc>
                  <a:txBody>
                    <a:bodyPr/>
                    <a:lstStyle/>
                    <a:p>
                      <a:pPr algn="just">
                        <a:spcAft>
                          <a:spcPts val="0"/>
                        </a:spcAft>
                      </a:pPr>
                      <a:r>
                        <a:rPr lang="en-US" sz="1400" spc="-20" dirty="0" err="1">
                          <a:effectLst/>
                          <a:latin typeface="Times New Roman"/>
                          <a:ea typeface="SimSun"/>
                        </a:rPr>
                        <a:t>Splitted</a:t>
                      </a:r>
                      <a:r>
                        <a:rPr lang="en-US" sz="1400" spc="-20" dirty="0">
                          <a:effectLst/>
                          <a:latin typeface="Times New Roman"/>
                          <a:ea typeface="SimSun"/>
                        </a:rPr>
                        <a:t> complex sigmoid</a:t>
                      </a:r>
                      <a:endParaRPr lang="en-US" sz="1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effectLst/>
                          <a:latin typeface="Times New Roman"/>
                          <a:ea typeface="SimSun"/>
                        </a:rPr>
                        <a:t>71.92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effectLst/>
                          <a:latin typeface="Times New Roman"/>
                          <a:ea typeface="SimSun"/>
                        </a:rPr>
                        <a:t>62.25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effectLst/>
                          <a:latin typeface="Times New Roman"/>
                          <a:ea typeface="SimSun"/>
                        </a:rPr>
                        <a:t>82.88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effectLst/>
                          <a:latin typeface="Times New Roman"/>
                          <a:ea typeface="SimSun"/>
                        </a:rPr>
                        <a:t>67.03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35572">
                <a:tc>
                  <a:txBody>
                    <a:bodyPr/>
                    <a:lstStyle/>
                    <a:p>
                      <a:pPr algn="just">
                        <a:spcAft>
                          <a:spcPts val="0"/>
                        </a:spcAft>
                      </a:pPr>
                      <a:r>
                        <a:rPr lang="en-US" sz="1400" spc="-20">
                          <a:effectLst/>
                          <a:latin typeface="Times New Roman"/>
                          <a:ea typeface="SimSun"/>
                        </a:rPr>
                        <a:t>Complex rational sigmoid</a:t>
                      </a:r>
                      <a:endParaRPr lang="en-US" sz="1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effectLst/>
                          <a:latin typeface="Times New Roman"/>
                          <a:ea typeface="SimSun"/>
                        </a:rPr>
                        <a:t>73.01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effectLst/>
                          <a:latin typeface="Times New Roman"/>
                          <a:ea typeface="SimSun"/>
                        </a:rPr>
                        <a:t>62.19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effectLst/>
                          <a:latin typeface="Times New Roman"/>
                          <a:ea typeface="SimSun"/>
                        </a:rPr>
                        <a:t>85.35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effectLst/>
                          <a:latin typeface="Times New Roman"/>
                          <a:ea typeface="SimSun"/>
                        </a:rPr>
                        <a:t>67.76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35572">
                <a:tc>
                  <a:txBody>
                    <a:bodyPr/>
                    <a:lstStyle/>
                    <a:p>
                      <a:pPr algn="just">
                        <a:spcAft>
                          <a:spcPts val="0"/>
                        </a:spcAft>
                      </a:pPr>
                      <a:r>
                        <a:rPr lang="en-US" sz="1400">
                          <a:effectLst/>
                          <a:latin typeface="Times New Roman"/>
                          <a:ea typeface="SimSun"/>
                        </a:rPr>
                        <a:t>CReLU</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effectLst/>
                          <a:latin typeface="Times New Roman"/>
                          <a:ea typeface="SimSun"/>
                        </a:rPr>
                        <a:t>74.96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effectLst/>
                          <a:latin typeface="Times New Roman"/>
                          <a:ea typeface="SimSun"/>
                        </a:rPr>
                        <a:t>67.05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effectLst/>
                          <a:latin typeface="Times New Roman"/>
                          <a:ea typeface="SimSun"/>
                        </a:rPr>
                        <a:t>92.43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effectLst/>
                          <a:latin typeface="Times New Roman"/>
                          <a:ea typeface="SimSun"/>
                        </a:rPr>
                        <a:t>81.51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8" name="Slide Number Placeholder 7"/>
          <p:cNvSpPr>
            <a:spLocks noGrp="1"/>
          </p:cNvSpPr>
          <p:nvPr>
            <p:ph type="sldNum" sz="quarter" idx="12"/>
          </p:nvPr>
        </p:nvSpPr>
        <p:spPr/>
        <p:txBody>
          <a:bodyPr/>
          <a:lstStyle/>
          <a:p>
            <a:fld id="{9C7D2253-1E35-4BF6-9A41-12567F67FBDA}" type="slidenum">
              <a:rPr lang="en-US" smtClean="0"/>
              <a:t>10</a:t>
            </a:fld>
            <a:endParaRPr lang="en-US"/>
          </a:p>
        </p:txBody>
      </p:sp>
    </p:spTree>
    <p:extLst>
      <p:ext uri="{BB962C8B-B14F-4D97-AF65-F5344CB8AC3E}">
        <p14:creationId xmlns:p14="http://schemas.microsoft.com/office/powerpoint/2010/main" val="38175582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2800" b="1" cap="small" dirty="0" smtClean="0"/>
              <a:t>conclusions</a:t>
            </a:r>
            <a:endParaRPr lang="en-US" sz="2800" dirty="0"/>
          </a:p>
        </p:txBody>
      </p:sp>
      <p:sp>
        <p:nvSpPr>
          <p:cNvPr id="3" name="Content Placeholder 2"/>
          <p:cNvSpPr>
            <a:spLocks noGrp="1"/>
          </p:cNvSpPr>
          <p:nvPr>
            <p:ph idx="1"/>
          </p:nvPr>
        </p:nvSpPr>
        <p:spPr/>
        <p:txBody>
          <a:bodyPr>
            <a:normAutofit fontScale="85000" lnSpcReduction="10000"/>
          </a:bodyPr>
          <a:lstStyle/>
          <a:p>
            <a:pPr algn="just"/>
            <a:r>
              <a:rPr lang="en-US" dirty="0"/>
              <a:t>Feed-forward complex-valued neural networks give a simple and powerful architecture providing an adequate approximation of nonlinear mappings. The new activation functions and the complex modifications of effective modern optimizers improve the quality of learning. Using the results of simulation, we can conclude that the combination of </a:t>
            </a:r>
            <a:r>
              <a:rPr lang="en-US" dirty="0" err="1"/>
              <a:t>CReLU</a:t>
            </a:r>
            <a:r>
              <a:rPr lang="en-US" dirty="0"/>
              <a:t> activation and Adam optimizer is preferable under conditions of our experiment.</a:t>
            </a:r>
          </a:p>
          <a:p>
            <a:pPr algn="just"/>
            <a:r>
              <a:rPr lang="en-US" dirty="0" smtClean="0"/>
              <a:t>The </a:t>
            </a:r>
            <a:r>
              <a:rPr lang="en-US" dirty="0"/>
              <a:t>new theoretical study and </a:t>
            </a:r>
            <a:r>
              <a:rPr lang="en-US" dirty="0" smtClean="0"/>
              <a:t>expe­riments </a:t>
            </a:r>
            <a:r>
              <a:rPr lang="en-US" dirty="0"/>
              <a:t>are needed </a:t>
            </a:r>
            <a:r>
              <a:rPr lang="en-US" dirty="0" smtClean="0"/>
              <a:t>for </a:t>
            </a:r>
            <a:r>
              <a:rPr lang="en-US" dirty="0"/>
              <a:t>tuning better parameters in the learning frame­work </a:t>
            </a:r>
            <a:r>
              <a:rPr lang="en-US" dirty="0" smtClean="0"/>
              <a:t>and establishing </a:t>
            </a:r>
            <a:r>
              <a:rPr lang="en-US" dirty="0"/>
              <a:t>the </a:t>
            </a:r>
            <a:r>
              <a:rPr lang="en-US" dirty="0" smtClean="0"/>
              <a:t>behavior for </a:t>
            </a:r>
            <a:r>
              <a:rPr lang="en-US" dirty="0"/>
              <a:t>such networks.</a:t>
            </a:r>
          </a:p>
        </p:txBody>
      </p:sp>
      <p:sp>
        <p:nvSpPr>
          <p:cNvPr id="4" name="Slide Number Placeholder 3"/>
          <p:cNvSpPr>
            <a:spLocks noGrp="1"/>
          </p:cNvSpPr>
          <p:nvPr>
            <p:ph type="sldNum" sz="quarter" idx="12"/>
          </p:nvPr>
        </p:nvSpPr>
        <p:spPr/>
        <p:txBody>
          <a:bodyPr/>
          <a:lstStyle/>
          <a:p>
            <a:fld id="{9C7D2253-1E35-4BF6-9A41-12567F67FBDA}" type="slidenum">
              <a:rPr lang="en-US" smtClean="0"/>
              <a:t>11</a:t>
            </a:fld>
            <a:endParaRPr lang="en-US"/>
          </a:p>
        </p:txBody>
      </p:sp>
    </p:spTree>
    <p:extLst>
      <p:ext uri="{BB962C8B-B14F-4D97-AF65-F5344CB8AC3E}">
        <p14:creationId xmlns:p14="http://schemas.microsoft.com/office/powerpoint/2010/main" val="23155162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sz="2800" dirty="0"/>
              <a:t>thank you for </a:t>
            </a:r>
            <a:r>
              <a:rPr lang="en-US" sz="2800" dirty="0" smtClean="0"/>
              <a:t>your </a:t>
            </a:r>
            <a:r>
              <a:rPr lang="en-US" sz="2800" dirty="0"/>
              <a:t>time</a:t>
            </a:r>
          </a:p>
        </p:txBody>
      </p:sp>
    </p:spTree>
    <p:extLst>
      <p:ext uri="{BB962C8B-B14F-4D97-AF65-F5344CB8AC3E}">
        <p14:creationId xmlns:p14="http://schemas.microsoft.com/office/powerpoint/2010/main" val="176370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A model of Complex-valued neuron</a:t>
            </a:r>
            <a:endParaRPr lang="en-US" sz="2800" dirty="0"/>
          </a:p>
        </p:txBody>
      </p:sp>
      <p:sp>
        <p:nvSpPr>
          <p:cNvPr id="3" name="Content Placeholder 2"/>
          <p:cNvSpPr>
            <a:spLocks noGrp="1"/>
          </p:cNvSpPr>
          <p:nvPr>
            <p:ph idx="1"/>
          </p:nvPr>
        </p:nvSpPr>
        <p:spPr/>
        <p:txBody>
          <a:bodyPr/>
          <a:lstStyle/>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277594"/>
            <a:ext cx="7920880" cy="3742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a:xfrm>
            <a:off x="6686872" y="4767263"/>
            <a:ext cx="2133600" cy="273844"/>
          </a:xfrm>
        </p:spPr>
        <p:txBody>
          <a:bodyPr/>
          <a:lstStyle/>
          <a:p>
            <a:fld id="{9C7D2253-1E35-4BF6-9A41-12567F67FBDA}" type="slidenum">
              <a:rPr lang="en-US" smtClean="0"/>
              <a:t>2</a:t>
            </a:fld>
            <a:endParaRPr lang="en-US" dirty="0"/>
          </a:p>
        </p:txBody>
      </p:sp>
    </p:spTree>
    <p:extLst>
      <p:ext uri="{BB962C8B-B14F-4D97-AF65-F5344CB8AC3E}">
        <p14:creationId xmlns:p14="http://schemas.microsoft.com/office/powerpoint/2010/main" val="2952635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06280"/>
            <a:ext cx="8496944" cy="779570"/>
          </a:xfrm>
        </p:spPr>
        <p:txBody>
          <a:bodyPr>
            <a:normAutofit/>
          </a:bodyPr>
          <a:lstStyle/>
          <a:p>
            <a:r>
              <a:rPr lang="en-US" sz="2800" dirty="0" smtClean="0"/>
              <a:t>A Network Architecture</a:t>
            </a:r>
            <a:endParaRPr lang="en-US" sz="2800"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53347" y="1437624"/>
            <a:ext cx="5987005" cy="2790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9C7D2253-1E35-4BF6-9A41-12567F67FBDA}" type="slidenum">
              <a:rPr lang="en-US" smtClean="0"/>
              <a:t>3</a:t>
            </a:fld>
            <a:endParaRPr lang="en-US"/>
          </a:p>
        </p:txBody>
      </p:sp>
    </p:spTree>
    <p:extLst>
      <p:ext uri="{BB962C8B-B14F-4D97-AF65-F5344CB8AC3E}">
        <p14:creationId xmlns:p14="http://schemas.microsoft.com/office/powerpoint/2010/main" val="29008359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Network  Error</a:t>
            </a:r>
            <a:endParaRPr lang="en-US" sz="2800" dirty="0"/>
          </a:p>
        </p:txBody>
      </p:sp>
      <p:sp>
        <p:nvSpPr>
          <p:cNvPr id="3" name="Content Placeholder 2"/>
          <p:cNvSpPr>
            <a:spLocks noGrp="1"/>
          </p:cNvSpPr>
          <p:nvPr>
            <p:ph idx="1"/>
          </p:nvPr>
        </p:nvSpPr>
        <p:spPr/>
        <p:txBody>
          <a:bodyPr/>
          <a:lstStyle/>
          <a:p>
            <a:endParaRPr lang="en-US" dirty="0"/>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290543"/>
            <a:ext cx="8640960" cy="3718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9C7D2253-1E35-4BF6-9A41-12567F67FBDA}" type="slidenum">
              <a:rPr lang="en-US" smtClean="0"/>
              <a:t>4</a:t>
            </a:fld>
            <a:endParaRPr lang="en-US"/>
          </a:p>
        </p:txBody>
      </p:sp>
    </p:spTree>
    <p:extLst>
      <p:ext uri="{BB962C8B-B14F-4D97-AF65-F5344CB8AC3E}">
        <p14:creationId xmlns:p14="http://schemas.microsoft.com/office/powerpoint/2010/main" val="605615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Adam optimizer</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310" y="987574"/>
            <a:ext cx="7920880" cy="415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a:xfrm>
            <a:off x="6686872" y="4767263"/>
            <a:ext cx="2133600" cy="273844"/>
          </a:xfrm>
        </p:spPr>
        <p:txBody>
          <a:bodyPr/>
          <a:lstStyle/>
          <a:p>
            <a:fld id="{9C7D2253-1E35-4BF6-9A41-12567F67FBDA}" type="slidenum">
              <a:rPr lang="en-US" smtClean="0"/>
              <a:t>5</a:t>
            </a:fld>
            <a:endParaRPr lang="en-US"/>
          </a:p>
        </p:txBody>
      </p:sp>
    </p:spTree>
    <p:extLst>
      <p:ext uri="{BB962C8B-B14F-4D97-AF65-F5344CB8AC3E}">
        <p14:creationId xmlns:p14="http://schemas.microsoft.com/office/powerpoint/2010/main" val="21300514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Calculation of the gradient</a:t>
            </a:r>
            <a:endParaRPr lang="en-US" sz="2800" dirty="0"/>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310" y="1275607"/>
            <a:ext cx="7848872" cy="3894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9C7D2253-1E35-4BF6-9A41-12567F67FBDA}" type="slidenum">
              <a:rPr lang="en-US" smtClean="0"/>
              <a:t>6</a:t>
            </a:fld>
            <a:endParaRPr lang="en-US"/>
          </a:p>
        </p:txBody>
      </p:sp>
    </p:spTree>
    <p:extLst>
      <p:ext uri="{BB962C8B-B14F-4D97-AF65-F5344CB8AC3E}">
        <p14:creationId xmlns:p14="http://schemas.microsoft.com/office/powerpoint/2010/main" val="24090371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Choice of the activation function</a:t>
            </a:r>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7756" y="1304247"/>
            <a:ext cx="7464152" cy="3645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9C7D2253-1E35-4BF6-9A41-12567F67FBDA}" type="slidenum">
              <a:rPr lang="en-US" smtClean="0"/>
              <a:t>7</a:t>
            </a:fld>
            <a:endParaRPr lang="en-US"/>
          </a:p>
        </p:txBody>
      </p:sp>
    </p:spTree>
    <p:extLst>
      <p:ext uri="{BB962C8B-B14F-4D97-AF65-F5344CB8AC3E}">
        <p14:creationId xmlns:p14="http://schemas.microsoft.com/office/powerpoint/2010/main" val="35916461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Choice of the activation function</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a:xfrm>
            <a:off x="6686872" y="4767263"/>
            <a:ext cx="2133600" cy="273844"/>
          </a:xfrm>
        </p:spPr>
        <p:txBody>
          <a:bodyPr/>
          <a:lstStyle/>
          <a:p>
            <a:fld id="{9C7D2253-1E35-4BF6-9A41-12567F67FBDA}" type="slidenum">
              <a:rPr lang="en-US" smtClean="0"/>
              <a:t>8</a:t>
            </a:fld>
            <a:endParaRPr 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8648" y="1275606"/>
            <a:ext cx="7885534" cy="3901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35117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simulation</a:t>
            </a:r>
          </a:p>
        </p:txBody>
      </p:sp>
      <p:sp>
        <p:nvSpPr>
          <p:cNvPr id="3" name="Content Placeholder 2"/>
          <p:cNvSpPr>
            <a:spLocks noGrp="1"/>
          </p:cNvSpPr>
          <p:nvPr>
            <p:ph idx="1"/>
          </p:nvPr>
        </p:nvSpPr>
        <p:spPr/>
        <p:txBody>
          <a:bodyPr>
            <a:normAutofit/>
          </a:bodyPr>
          <a:lstStyle/>
          <a:p>
            <a:r>
              <a:rPr lang="en-US" sz="2000" dirty="0"/>
              <a:t>We </a:t>
            </a:r>
            <a:r>
              <a:rPr lang="en-US" sz="2000" dirty="0" smtClean="0"/>
              <a:t>applied </a:t>
            </a:r>
            <a:r>
              <a:rPr lang="en-US" sz="2000" dirty="0"/>
              <a:t>the complex backpropagation algorithm for solving the </a:t>
            </a:r>
            <a:r>
              <a:rPr lang="en-US" sz="2000" dirty="0" smtClean="0"/>
              <a:t>hard </a:t>
            </a:r>
            <a:r>
              <a:rPr lang="en-US" sz="2000" dirty="0"/>
              <a:t>XOR problem in the case of 50</a:t>
            </a:r>
            <a:r>
              <a:rPr lang="en-US" sz="2000" i="1" dirty="0"/>
              <a:t> </a:t>
            </a:r>
            <a:r>
              <a:rPr lang="en-US" sz="2000" dirty="0"/>
              <a:t>features. </a:t>
            </a:r>
            <a:endParaRPr lang="en-US" sz="2000" dirty="0" smtClean="0"/>
          </a:p>
          <a:p>
            <a:pPr marL="114300" indent="0">
              <a:buNone/>
            </a:pPr>
            <a:endParaRPr lang="en-US" sz="2000" dirty="0" smtClean="0"/>
          </a:p>
          <a:p>
            <a:r>
              <a:rPr lang="en-US" sz="2000" dirty="0" smtClean="0"/>
              <a:t>We </a:t>
            </a:r>
            <a:r>
              <a:rPr lang="en-US" sz="2000" dirty="0"/>
              <a:t>compared the performance of the real-valued and complex-valued four-layer networks consisting of neurons with sigmoidal and </a:t>
            </a:r>
            <a:r>
              <a:rPr lang="en-US" sz="2000" dirty="0" err="1"/>
              <a:t>ReLU</a:t>
            </a:r>
            <a:r>
              <a:rPr lang="en-US" sz="2000" dirty="0"/>
              <a:t>-like activation func­tions. </a:t>
            </a:r>
            <a:r>
              <a:rPr lang="en-US" sz="2000" dirty="0" smtClean="0"/>
              <a:t>We </a:t>
            </a:r>
            <a:r>
              <a:rPr lang="en-US" sz="2000" dirty="0"/>
              <a:t>used 50-20-10-1 topo­logy in the real case and 25-20-10-1 to­pology in the complex case. Each network was trained in on-line mode on 100 dif­ferent learning samples. The number of epochs was equal to 1000. </a:t>
            </a:r>
            <a:r>
              <a:rPr lang="en-US" sz="2000" dirty="0" smtClean="0"/>
              <a:t>We use </a:t>
            </a:r>
            <a:r>
              <a:rPr lang="en-US" sz="2000" i="1" dirty="0" smtClean="0"/>
              <a:t>q </a:t>
            </a:r>
            <a:r>
              <a:rPr lang="en-US" sz="2000" dirty="0" smtClean="0"/>
              <a:t>= 1 for com­plex </a:t>
            </a:r>
            <a:r>
              <a:rPr lang="en-US" sz="2000" dirty="0"/>
              <a:t>rational </a:t>
            </a:r>
            <a:r>
              <a:rPr lang="en-US" sz="2000" dirty="0" smtClean="0"/>
              <a:t>sig­moid.</a:t>
            </a:r>
            <a:endParaRPr lang="en-US" sz="2000" dirty="0"/>
          </a:p>
        </p:txBody>
      </p:sp>
      <p:sp>
        <p:nvSpPr>
          <p:cNvPr id="4" name="Slide Number Placeholder 3"/>
          <p:cNvSpPr>
            <a:spLocks noGrp="1"/>
          </p:cNvSpPr>
          <p:nvPr>
            <p:ph type="sldNum" sz="quarter" idx="12"/>
          </p:nvPr>
        </p:nvSpPr>
        <p:spPr/>
        <p:txBody>
          <a:bodyPr/>
          <a:lstStyle/>
          <a:p>
            <a:fld id="{9C7D2253-1E35-4BF6-9A41-12567F67FBDA}" type="slidenum">
              <a:rPr lang="en-US" smtClean="0"/>
              <a:t>9</a:t>
            </a:fld>
            <a:endParaRPr lang="en-US"/>
          </a:p>
        </p:txBody>
      </p:sp>
    </p:spTree>
    <p:extLst>
      <p:ext uri="{BB962C8B-B14F-4D97-AF65-F5344CB8AC3E}">
        <p14:creationId xmlns:p14="http://schemas.microsoft.com/office/powerpoint/2010/main" val="34181606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368</TotalTime>
  <Words>320</Words>
  <Application>Microsoft Office PowerPoint</Application>
  <PresentationFormat>On-screen Show (16:9)</PresentationFormat>
  <Paragraphs>55</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SimSun</vt:lpstr>
      <vt:lpstr>Arial</vt:lpstr>
      <vt:lpstr>Book Antiqua</vt:lpstr>
      <vt:lpstr>Calibri</vt:lpstr>
      <vt:lpstr>Century Gothic</vt:lpstr>
      <vt:lpstr>Times New Roman</vt:lpstr>
      <vt:lpstr>Apothecary</vt:lpstr>
      <vt:lpstr>New approaches in the learning of complex-valued neural networks</vt:lpstr>
      <vt:lpstr>A model of Complex-valued neuron</vt:lpstr>
      <vt:lpstr>A Network Architecture</vt:lpstr>
      <vt:lpstr>Network  Error</vt:lpstr>
      <vt:lpstr>Adam optimizer</vt:lpstr>
      <vt:lpstr>Calculation of the gradient</vt:lpstr>
      <vt:lpstr>Choice of the activation function</vt:lpstr>
      <vt:lpstr>Choice of the activation function</vt:lpstr>
      <vt:lpstr>simulation</vt:lpstr>
      <vt:lpstr>simulation</vt:lpstr>
      <vt:lpstr>conclusions</vt:lpstr>
      <vt:lpstr>thank you for your time</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approaches in the learning of complex-valued neural networks</dc:title>
  <dc:creator>Admin</dc:creator>
  <cp:lastModifiedBy>User</cp:lastModifiedBy>
  <cp:revision>23</cp:revision>
  <dcterms:created xsi:type="dcterms:W3CDTF">2020-08-11T06:47:47Z</dcterms:created>
  <dcterms:modified xsi:type="dcterms:W3CDTF">2020-08-12T12:23:41Z</dcterms:modified>
</cp:coreProperties>
</file>