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72" r:id="rId4"/>
    <p:sldId id="273" r:id="rId5"/>
    <p:sldId id="260" r:id="rId6"/>
    <p:sldId id="261" r:id="rId7"/>
    <p:sldId id="271" r:id="rId8"/>
    <p:sldId id="263" r:id="rId9"/>
    <p:sldId id="269" r:id="rId10"/>
    <p:sldId id="265" r:id="rId11"/>
    <p:sldId id="270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634" autoAdjust="0"/>
    <p:restoredTop sz="94660"/>
  </p:normalViewPr>
  <p:slideViewPr>
    <p:cSldViewPr>
      <p:cViewPr>
        <p:scale>
          <a:sx n="75" d="100"/>
          <a:sy n="75" d="100"/>
        </p:scale>
        <p:origin x="-1200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EF5C87CE-1944-4CE2-992B-144613AF5E83}" type="datetimeFigureOut">
              <a:rPr lang="ru-RU" smtClean="0"/>
              <a:t>29.05.2014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21D2F136-4F12-4E07-ACD1-74049CC6A00F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5C87CE-1944-4CE2-992B-144613AF5E83}" type="datetimeFigureOut">
              <a:rPr lang="ru-RU" smtClean="0"/>
              <a:t>29.05.2014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D2F136-4F12-4E07-ACD1-74049CC6A00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EF5C87CE-1944-4CE2-992B-144613AF5E83}" type="datetimeFigureOut">
              <a:rPr lang="ru-RU" smtClean="0"/>
              <a:t>29.05.2014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1D2F136-4F12-4E07-ACD1-74049CC6A00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5C87CE-1944-4CE2-992B-144613AF5E83}" type="datetimeFigureOut">
              <a:rPr lang="ru-RU" smtClean="0"/>
              <a:t>29.05.2014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D2F136-4F12-4E07-ACD1-74049CC6A00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EF5C87CE-1944-4CE2-992B-144613AF5E83}" type="datetimeFigureOut">
              <a:rPr lang="ru-RU" smtClean="0"/>
              <a:t>29.05.2014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21D2F136-4F12-4E07-ACD1-74049CC6A00F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5C87CE-1944-4CE2-992B-144613AF5E83}" type="datetimeFigureOut">
              <a:rPr lang="ru-RU" smtClean="0"/>
              <a:t>29.05.2014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D2F136-4F12-4E07-ACD1-74049CC6A00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5C87CE-1944-4CE2-992B-144613AF5E83}" type="datetimeFigureOut">
              <a:rPr lang="ru-RU" smtClean="0"/>
              <a:t>29.05.2014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D2F136-4F12-4E07-ACD1-74049CC6A00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5C87CE-1944-4CE2-992B-144613AF5E83}" type="datetimeFigureOut">
              <a:rPr lang="ru-RU" smtClean="0"/>
              <a:t>29.05.2014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D2F136-4F12-4E07-ACD1-74049CC6A00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EF5C87CE-1944-4CE2-992B-144613AF5E83}" type="datetimeFigureOut">
              <a:rPr lang="ru-RU" smtClean="0"/>
              <a:t>29.05.2014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D2F136-4F12-4E07-ACD1-74049CC6A00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5C87CE-1944-4CE2-992B-144613AF5E83}" type="datetimeFigureOut">
              <a:rPr lang="ru-RU" smtClean="0"/>
              <a:t>29.05.2014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D2F136-4F12-4E07-ACD1-74049CC6A00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5C87CE-1944-4CE2-992B-144613AF5E83}" type="datetimeFigureOut">
              <a:rPr lang="ru-RU" smtClean="0"/>
              <a:t>29.05.2014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D2F136-4F12-4E07-ACD1-74049CC6A00F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EF5C87CE-1944-4CE2-992B-144613AF5E83}" type="datetimeFigureOut">
              <a:rPr lang="ru-RU" smtClean="0"/>
              <a:t>29.05.2014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21D2F136-4F12-4E07-ACD1-74049CC6A00F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43808" y="2505048"/>
            <a:ext cx="6120680" cy="1860056"/>
          </a:xfrm>
        </p:spPr>
        <p:txBody>
          <a:bodyPr/>
          <a:lstStyle/>
          <a:p>
            <a:pPr algn="ctr"/>
            <a:r>
              <a:rPr lang="uk-UA" sz="29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Результати інвентаризації системи охорони здоров’я у 2013 році</a:t>
            </a:r>
            <a:endParaRPr lang="ru-RU" sz="29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71800" y="809002"/>
            <a:ext cx="6264696" cy="1101248"/>
          </a:xfrm>
        </p:spPr>
        <p:txBody>
          <a:bodyPr>
            <a:normAutofit/>
          </a:bodyPr>
          <a:lstStyle/>
          <a:p>
            <a:pPr algn="ctr">
              <a:spcBef>
                <a:spcPts val="0"/>
              </a:spcBef>
            </a:pPr>
            <a:r>
              <a:rPr lang="uk-UA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Державна установа</a:t>
            </a:r>
          </a:p>
          <a:p>
            <a:pPr algn="ctr">
              <a:spcBef>
                <a:spcPts val="0"/>
              </a:spcBef>
            </a:pPr>
            <a:r>
              <a:rPr lang="uk-UA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«Український інститут стратегічних досліджень МОЗ України»</a:t>
            </a:r>
            <a:endParaRPr lang="ru-RU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D:\Изображения\Інститут\Логотипи\UISR_logo.pn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480156"/>
            <a:ext cx="1726530" cy="1724708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одзаголовок 2"/>
          <p:cNvSpPr txBox="1">
            <a:spLocks/>
          </p:cNvSpPr>
          <p:nvPr/>
        </p:nvSpPr>
        <p:spPr>
          <a:xfrm>
            <a:off x="2771800" y="5445224"/>
            <a:ext cx="6264696" cy="1101248"/>
          </a:xfrm>
          <a:prstGeom prst="rect">
            <a:avLst/>
          </a:prstGeom>
        </p:spPr>
        <p:txBody>
          <a:bodyPr vert="horz" lIns="45720" tIns="0" rIns="45720" bIns="0">
            <a:normAutofit/>
          </a:bodyPr>
          <a:lstStyle>
            <a:lvl1pPr marL="0" indent="0" algn="r" rtl="0" eaLnBrk="1" latinLnBrk="0" hangingPunct="1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None/>
              <a:defRPr kumimoji="0" sz="2200" kern="1200" baseline="0">
                <a:solidFill>
                  <a:srgbClr val="FFFFFF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500"/>
              </a:spcBef>
              <a:buClr>
                <a:schemeClr val="accent4"/>
              </a:buClr>
              <a:buSzPct val="80000"/>
              <a:buFont typeface="Wingdings 2"/>
              <a:buNone/>
              <a:defRPr kumimoji="0" sz="23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400"/>
              </a:spcBef>
              <a:buClr>
                <a:schemeClr val="accent4"/>
              </a:buClr>
              <a:buSzPct val="60000"/>
              <a:buFont typeface="Wingdings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None/>
              <a:defRPr kumimoji="0" sz="20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400"/>
              </a:spcBef>
              <a:buClr>
                <a:schemeClr val="accent4"/>
              </a:buClr>
              <a:buSzPct val="70000"/>
              <a:buFont typeface="Wingdings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ts val="400"/>
              </a:spcBef>
              <a:buClr>
                <a:schemeClr val="accent4"/>
              </a:buClr>
              <a:buSzPct val="80000"/>
              <a:buFont typeface="Wingdings 2"/>
              <a:buNone/>
              <a:defRPr kumimoji="0" sz="18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None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ts val="300"/>
              </a:spcBef>
              <a:buClr>
                <a:schemeClr val="accent4"/>
              </a:buClr>
              <a:buSzPct val="100000"/>
              <a:buNone/>
              <a:defRPr kumimoji="0" sz="1600" kern="1200" baseline="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Wingdings"/>
              <a:buNone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algn="ctr">
              <a:spcBef>
                <a:spcPts val="0"/>
              </a:spcBef>
            </a:pPr>
            <a:r>
              <a:rPr lang="uk-UA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Слабкий Г. О.</a:t>
            </a:r>
            <a:endParaRPr lang="ru-RU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3702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251520" y="320040"/>
            <a:ext cx="7643192" cy="588680"/>
          </a:xfrm>
        </p:spPr>
        <p:txBody>
          <a:bodyPr>
            <a:noAutofit/>
          </a:bodyPr>
          <a:lstStyle/>
          <a:p>
            <a:r>
              <a:rPr lang="uk-UA" sz="2200" dirty="0" smtClean="0">
                <a:latin typeface="Arial" pitchFamily="34" charset="0"/>
                <a:cs typeface="Arial" pitchFamily="34" charset="0"/>
              </a:rPr>
              <a:t>ЧАСТКА ДОРОГОВАРТІСНОГО ОБЛАДНАННЯ, ЯКЕ НЕ ВИКОРИСТОВУЄТЬСЯ В ЗОЗ ВТОРИННОГО РІВНЯ</a:t>
            </a:r>
            <a:endParaRPr lang="ru-RU" sz="2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098" name="Picture 2" descr="image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8" t="12648" r="621" b="1535"/>
          <a:stretch>
            <a:fillRect/>
          </a:stretch>
        </p:blipFill>
        <p:spPr bwMode="auto">
          <a:xfrm>
            <a:off x="251520" y="1453604"/>
            <a:ext cx="8483618" cy="4711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21649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251520" y="320040"/>
            <a:ext cx="7643192" cy="588680"/>
          </a:xfrm>
        </p:spPr>
        <p:txBody>
          <a:bodyPr>
            <a:noAutofit/>
          </a:bodyPr>
          <a:lstStyle/>
          <a:p>
            <a:r>
              <a:rPr lang="uk-UA" sz="2200" dirty="0" smtClean="0">
                <a:latin typeface="Arial" pitchFamily="34" charset="0"/>
                <a:cs typeface="Arial" pitchFamily="34" charset="0"/>
              </a:rPr>
              <a:t>ЧАСТКА ДОРОГОВАРТІСНОГО ОБЛАДНАННЯ, ЯКЕ НЕ ВИКОРИСТОВУЄТЬСЯ В ЗОЗ ТРЕТИННОГО РІВНЯ</a:t>
            </a:r>
            <a:endParaRPr lang="ru-RU" sz="2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122" name="Picture 2" descr="image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51" t="11937" r="728" b="1169"/>
          <a:stretch>
            <a:fillRect/>
          </a:stretch>
        </p:blipFill>
        <p:spPr bwMode="auto">
          <a:xfrm>
            <a:off x="251519" y="1458356"/>
            <a:ext cx="8496945" cy="47789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71272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320040"/>
            <a:ext cx="7239000" cy="516672"/>
          </a:xfrm>
        </p:spPr>
        <p:txBody>
          <a:bodyPr>
            <a:noAutofit/>
          </a:bodyPr>
          <a:lstStyle/>
          <a:p>
            <a:r>
              <a:rPr lang="uk-UA" sz="2800" dirty="0" smtClean="0">
                <a:latin typeface="Arial" pitchFamily="34" charset="0"/>
                <a:cs typeface="Arial" pitchFamily="34" charset="0"/>
              </a:rPr>
              <a:t>Готується до видання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268760"/>
            <a:ext cx="7848872" cy="4846320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</a:pPr>
            <a:r>
              <a:rPr lang="uk-UA" sz="2500" dirty="0" smtClean="0">
                <a:latin typeface="Arial" pitchFamily="34" charset="0"/>
                <a:cs typeface="Arial" pitchFamily="34" charset="0"/>
              </a:rPr>
              <a:t>Охорона здоров’я України: стан, проблеми і перспективи (за результатами інвентаризації)</a:t>
            </a:r>
          </a:p>
          <a:p>
            <a:pPr>
              <a:spcBef>
                <a:spcPts val="1200"/>
              </a:spcBef>
            </a:pPr>
            <a:r>
              <a:rPr lang="uk-UA" sz="2500" dirty="0" smtClean="0">
                <a:latin typeface="Arial" pitchFamily="34" charset="0"/>
                <a:cs typeface="Arial" pitchFamily="34" charset="0"/>
              </a:rPr>
              <a:t>Реформування галузі охорони здоров’я: результати, проблеми, шляхи вирішення</a:t>
            </a:r>
          </a:p>
          <a:p>
            <a:pPr>
              <a:spcBef>
                <a:spcPts val="1200"/>
              </a:spcBef>
            </a:pPr>
            <a:r>
              <a:rPr lang="uk-UA" sz="2500" dirty="0" smtClean="0">
                <a:latin typeface="Arial" pitchFamily="34" charset="0"/>
                <a:cs typeface="Arial" pitchFamily="34" charset="0"/>
              </a:rPr>
              <a:t>Щорічна доповідь про стан здоров’я населення, санітарно-епідемічну ситуацію та результати діяльності системи у 2013 році</a:t>
            </a:r>
          </a:p>
          <a:p>
            <a:pPr>
              <a:spcBef>
                <a:spcPts val="1200"/>
              </a:spcBef>
            </a:pPr>
            <a:r>
              <a:rPr lang="uk-UA" sz="2500" dirty="0" smtClean="0">
                <a:latin typeface="Arial" pitchFamily="34" charset="0"/>
                <a:cs typeface="Arial" pitchFamily="34" charset="0"/>
              </a:rPr>
              <a:t>Забезпеченість охорони здоров’я високовартісним обладнанням (за результатами інвентаризації)</a:t>
            </a:r>
            <a:endParaRPr lang="ru-RU" sz="25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5158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02024"/>
            <a:ext cx="7239000" cy="1143000"/>
          </a:xfrm>
        </p:spPr>
        <p:txBody>
          <a:bodyPr/>
          <a:lstStyle/>
          <a:p>
            <a:pPr algn="ctr"/>
            <a:r>
              <a:rPr lang="uk-UA" dirty="0" smtClean="0">
                <a:latin typeface="Arial" pitchFamily="34" charset="0"/>
                <a:cs typeface="Arial" pitchFamily="34" charset="0"/>
              </a:rPr>
              <a:t>ДЯКУЮ ЗА УВАГУ!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4734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7239000" cy="444664"/>
          </a:xfrm>
        </p:spPr>
        <p:txBody>
          <a:bodyPr>
            <a:normAutofit/>
          </a:bodyPr>
          <a:lstStyle/>
          <a:p>
            <a:r>
              <a:rPr lang="uk-UA" sz="2800" dirty="0" smtClean="0">
                <a:latin typeface="Arial" pitchFamily="34" charset="0"/>
                <a:cs typeface="Arial" pitchFamily="34" charset="0"/>
              </a:rPr>
              <a:t>ДЕМОГРАФІЧНА СИТУАЦІЯ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066317"/>
              </p:ext>
            </p:extLst>
          </p:nvPr>
        </p:nvGraphicFramePr>
        <p:xfrm>
          <a:off x="251520" y="836712"/>
          <a:ext cx="7704856" cy="58072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76264"/>
                <a:gridCol w="1836204"/>
                <a:gridCol w="1836204"/>
                <a:gridCol w="1656184"/>
              </a:tblGrid>
              <a:tr h="648076">
                <a:tc>
                  <a:txBody>
                    <a:bodyPr/>
                    <a:lstStyle/>
                    <a:p>
                      <a:pPr algn="ctr"/>
                      <a:r>
                        <a:rPr lang="uk-UA" sz="16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Показник</a:t>
                      </a:r>
                      <a:endParaRPr lang="ru-RU" sz="16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2008 р.</a:t>
                      </a:r>
                      <a:endParaRPr lang="ru-RU" sz="16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2013 р.</a:t>
                      </a:r>
                      <a:endParaRPr lang="ru-RU" sz="16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Зміна показника (%)</a:t>
                      </a:r>
                      <a:endParaRPr lang="ru-RU" sz="16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62677">
                <a:tc>
                  <a:txBody>
                    <a:bodyPr/>
                    <a:lstStyle/>
                    <a:p>
                      <a:r>
                        <a:rPr lang="uk-UA" sz="15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Народжуваність </a:t>
                      </a:r>
                      <a:endParaRPr lang="ru-RU" sz="15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5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11,0 ‰</a:t>
                      </a:r>
                      <a:endParaRPr lang="ru-RU" sz="15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5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11,1 ‰</a:t>
                      </a:r>
                      <a:endParaRPr lang="ru-RU" sz="15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5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+</a:t>
                      </a:r>
                      <a:r>
                        <a:rPr lang="uk-UA" sz="15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uk-UA" sz="15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0,9</a:t>
                      </a:r>
                      <a:endParaRPr lang="ru-RU" sz="15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62677">
                <a:tc>
                  <a:txBody>
                    <a:bodyPr/>
                    <a:lstStyle/>
                    <a:p>
                      <a:r>
                        <a:rPr lang="uk-UA" sz="15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Смертність </a:t>
                      </a:r>
                      <a:endParaRPr lang="ru-RU" sz="15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5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16,3 ‰</a:t>
                      </a:r>
                      <a:endParaRPr lang="ru-RU" sz="15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5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14,6 ‰</a:t>
                      </a:r>
                      <a:endParaRPr lang="ru-RU" sz="15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5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- 10,4</a:t>
                      </a:r>
                      <a:endParaRPr lang="ru-RU" sz="15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62677">
                <a:tc>
                  <a:txBody>
                    <a:bodyPr/>
                    <a:lstStyle/>
                    <a:p>
                      <a:r>
                        <a:rPr lang="uk-UA" sz="15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Материнська смертність</a:t>
                      </a:r>
                      <a:endParaRPr lang="ru-RU" sz="15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5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14,7 </a:t>
                      </a:r>
                    </a:p>
                    <a:p>
                      <a:pPr algn="ctr"/>
                      <a:r>
                        <a:rPr lang="uk-UA" sz="15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(на 100 тис. народжених живими)</a:t>
                      </a:r>
                      <a:endParaRPr lang="ru-RU" sz="15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5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11,6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5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(на 100 тис. народжених живими)</a:t>
                      </a:r>
                      <a:endParaRPr lang="ru-RU" sz="15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5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- 20,1</a:t>
                      </a:r>
                      <a:endParaRPr lang="ru-RU" sz="15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62677">
                <a:tc>
                  <a:txBody>
                    <a:bodyPr/>
                    <a:lstStyle/>
                    <a:p>
                      <a:r>
                        <a:rPr lang="uk-UA" sz="15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Малюкова</a:t>
                      </a:r>
                      <a:r>
                        <a:rPr lang="uk-UA" sz="15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смертність</a:t>
                      </a:r>
                      <a:endParaRPr lang="ru-RU" sz="15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5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10,0 ‰</a:t>
                      </a:r>
                      <a:endParaRPr lang="ru-RU" sz="15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5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7,9 ‰</a:t>
                      </a:r>
                      <a:endParaRPr lang="ru-RU" sz="15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5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- 21,0</a:t>
                      </a:r>
                      <a:endParaRPr lang="ru-RU" sz="15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62677">
                <a:tc>
                  <a:txBody>
                    <a:bodyPr/>
                    <a:lstStyle/>
                    <a:p>
                      <a:r>
                        <a:rPr lang="uk-UA" sz="15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Смертність (загальна), </a:t>
                      </a:r>
                    </a:p>
                    <a:p>
                      <a:r>
                        <a:rPr lang="uk-UA" sz="15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у т.ч. від:</a:t>
                      </a:r>
                      <a:endParaRPr lang="ru-RU" sz="15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5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1 631,0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5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(на 100 тис. населення)</a:t>
                      </a:r>
                      <a:endParaRPr lang="ru-RU" sz="15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5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1 456,1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5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(на 100 тис. населення)</a:t>
                      </a:r>
                      <a:endParaRPr lang="ru-RU" sz="15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5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- 10,7</a:t>
                      </a:r>
                      <a:endParaRPr lang="ru-RU" sz="15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62677">
                <a:tc>
                  <a:txBody>
                    <a:bodyPr/>
                    <a:lstStyle/>
                    <a:p>
                      <a:r>
                        <a:rPr lang="uk-UA" sz="15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- злоякісних новоутворень</a:t>
                      </a:r>
                      <a:endParaRPr lang="ru-RU" sz="15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5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190,7</a:t>
                      </a:r>
                      <a:endParaRPr lang="ru-RU" sz="15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5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202,7</a:t>
                      </a:r>
                      <a:endParaRPr lang="ru-RU" sz="15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5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+6,3</a:t>
                      </a:r>
                      <a:endParaRPr lang="ru-RU" sz="15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62677">
                <a:tc>
                  <a:txBody>
                    <a:bodyPr/>
                    <a:lstStyle/>
                    <a:p>
                      <a:r>
                        <a:rPr lang="uk-UA" sz="15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- туберкульозу</a:t>
                      </a:r>
                      <a:endParaRPr lang="ru-RU" sz="15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5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22,4</a:t>
                      </a:r>
                      <a:endParaRPr lang="ru-RU" sz="15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5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14,1</a:t>
                      </a:r>
                      <a:endParaRPr lang="ru-RU" sz="15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5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- 36,2</a:t>
                      </a:r>
                      <a:endParaRPr lang="ru-RU" sz="15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62677">
                <a:tc>
                  <a:txBody>
                    <a:bodyPr/>
                    <a:lstStyle/>
                    <a:p>
                      <a:r>
                        <a:rPr lang="uk-UA" sz="15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- ХСК</a:t>
                      </a:r>
                      <a:endParaRPr lang="ru-RU" sz="15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5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1 037,9</a:t>
                      </a:r>
                      <a:endParaRPr lang="ru-RU" sz="15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5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968,2</a:t>
                      </a:r>
                      <a:endParaRPr lang="ru-RU" sz="15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5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- 6,7</a:t>
                      </a:r>
                      <a:endParaRPr lang="ru-RU" sz="15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45638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7643192" cy="444664"/>
          </a:xfrm>
        </p:spPr>
        <p:txBody>
          <a:bodyPr>
            <a:noAutofit/>
          </a:bodyPr>
          <a:lstStyle/>
          <a:p>
            <a:r>
              <a:rPr lang="uk-UA" sz="2800" dirty="0" smtClean="0">
                <a:latin typeface="Arial" pitchFamily="34" charset="0"/>
                <a:cs typeface="Arial" pitchFamily="34" charset="0"/>
              </a:rPr>
              <a:t>Мережа закладів охорони здоров’я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5853791"/>
              </p:ext>
            </p:extLst>
          </p:nvPr>
        </p:nvGraphicFramePr>
        <p:xfrm>
          <a:off x="251520" y="764704"/>
          <a:ext cx="7704856" cy="5913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6424"/>
                <a:gridCol w="1116124"/>
                <a:gridCol w="1116124"/>
                <a:gridCol w="1656184"/>
              </a:tblGrid>
              <a:tr h="144016">
                <a:tc>
                  <a:txBody>
                    <a:bodyPr/>
                    <a:lstStyle/>
                    <a:p>
                      <a:pPr algn="ctr"/>
                      <a:r>
                        <a:rPr lang="uk-UA" sz="16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Показник</a:t>
                      </a:r>
                      <a:endParaRPr lang="ru-RU" sz="16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2008 р.</a:t>
                      </a:r>
                      <a:endParaRPr lang="ru-RU" sz="16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2013 р.</a:t>
                      </a:r>
                      <a:endParaRPr lang="ru-RU" sz="16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Зміна показника (%)</a:t>
                      </a:r>
                      <a:endParaRPr lang="ru-RU" sz="16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144012">
                <a:tc>
                  <a:txBody>
                    <a:bodyPr/>
                    <a:lstStyle/>
                    <a:p>
                      <a:r>
                        <a:rPr lang="uk-UA" sz="14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Число лікарняних закладів</a:t>
                      </a:r>
                      <a:endParaRPr lang="ru-RU" sz="14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2 537</a:t>
                      </a:r>
                      <a:endParaRPr lang="ru-RU" sz="14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1 819</a:t>
                      </a:r>
                      <a:endParaRPr lang="ru-RU" sz="14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- 28,3</a:t>
                      </a:r>
                      <a:endParaRPr lang="ru-RU" sz="14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uk-UA" sz="14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Загальне число ліжок</a:t>
                      </a:r>
                      <a:endParaRPr lang="ru-RU" sz="14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402 955</a:t>
                      </a:r>
                      <a:endParaRPr lang="ru-RU" sz="14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364 241</a:t>
                      </a:r>
                      <a:endParaRPr lang="ru-RU" sz="14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- 9,6</a:t>
                      </a:r>
                      <a:endParaRPr lang="ru-RU" sz="14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uk-UA" sz="14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Забезпеченість на 10 тис. населення</a:t>
                      </a:r>
                      <a:endParaRPr lang="ru-RU" sz="14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87,7</a:t>
                      </a:r>
                      <a:endParaRPr lang="ru-RU" sz="14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4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80,5</a:t>
                      </a:r>
                      <a:endParaRPr lang="ru-RU" sz="14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- 8,2</a:t>
                      </a:r>
                      <a:endParaRPr lang="ru-RU" sz="14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119996">
                <a:tc>
                  <a:txBody>
                    <a:bodyPr/>
                    <a:lstStyle/>
                    <a:p>
                      <a:r>
                        <a:rPr lang="uk-UA" sz="14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Число закладів, які надають амбулаторно-поліклінічну допомогу</a:t>
                      </a:r>
                      <a:endParaRPr lang="ru-RU" sz="14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6 888</a:t>
                      </a:r>
                      <a:endParaRPr lang="ru-RU" sz="14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3 726</a:t>
                      </a:r>
                      <a:endParaRPr lang="ru-RU" sz="14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- 45,9</a:t>
                      </a:r>
                      <a:endParaRPr lang="ru-RU" sz="14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uk-UA" sz="14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Кількість амбулаторій ЗП/СМ</a:t>
                      </a:r>
                      <a:endParaRPr lang="ru-RU" sz="14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4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4 228</a:t>
                      </a:r>
                      <a:endParaRPr lang="ru-RU" sz="14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4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6 457</a:t>
                      </a:r>
                      <a:endParaRPr lang="ru-RU" sz="14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+ 52,7</a:t>
                      </a:r>
                      <a:endParaRPr lang="ru-RU" sz="14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129128">
                <a:tc>
                  <a:txBody>
                    <a:bodyPr/>
                    <a:lstStyle/>
                    <a:p>
                      <a:r>
                        <a:rPr lang="uk-UA" sz="14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Число закладів,</a:t>
                      </a:r>
                      <a:r>
                        <a:rPr lang="uk-UA" sz="14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що мають денні стаціонари</a:t>
                      </a:r>
                      <a:endParaRPr lang="ru-RU" sz="14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5 047</a:t>
                      </a:r>
                      <a:endParaRPr lang="ru-RU" sz="14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2 446</a:t>
                      </a:r>
                      <a:endParaRPr lang="ru-RU" sz="14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- 52,1</a:t>
                      </a:r>
                      <a:endParaRPr lang="ru-RU" sz="14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uk-UA" sz="14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    - кількість ліжок у денних стаціонарах </a:t>
                      </a:r>
                    </a:p>
                    <a:p>
                      <a:r>
                        <a:rPr lang="uk-UA" sz="14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      (на 10 тис. населення)</a:t>
                      </a:r>
                      <a:endParaRPr lang="ru-RU" sz="14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14,4</a:t>
                      </a:r>
                      <a:endParaRPr lang="ru-RU" sz="14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15,9</a:t>
                      </a:r>
                      <a:endParaRPr lang="ru-RU" sz="14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+10,4</a:t>
                      </a:r>
                      <a:endParaRPr lang="ru-RU" sz="14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132928">
                <a:tc>
                  <a:txBody>
                    <a:bodyPr/>
                    <a:lstStyle/>
                    <a:p>
                      <a:r>
                        <a:rPr lang="uk-UA" sz="14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    - кількість</a:t>
                      </a:r>
                      <a:r>
                        <a:rPr lang="uk-UA" sz="14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uk-UA" sz="14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пролікованих хворих у денних</a:t>
                      </a:r>
                    </a:p>
                    <a:p>
                      <a:r>
                        <a:rPr lang="uk-UA" sz="14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      стаціонарах</a:t>
                      </a:r>
                      <a:r>
                        <a:rPr lang="uk-UA" sz="14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uk-UA" sz="14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(на 10 тис. населення)</a:t>
                      </a:r>
                      <a:endParaRPr lang="ru-RU" sz="14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561</a:t>
                      </a:r>
                      <a:endParaRPr lang="ru-RU" sz="14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654</a:t>
                      </a:r>
                      <a:endParaRPr lang="ru-RU" sz="14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+16,6</a:t>
                      </a:r>
                      <a:endParaRPr lang="ru-RU" sz="14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150832">
                <a:tc>
                  <a:txBody>
                    <a:bodyPr/>
                    <a:lstStyle/>
                    <a:p>
                      <a:r>
                        <a:rPr lang="uk-UA" sz="14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Загальна чисельність лікарів (без зубних)</a:t>
                      </a:r>
                      <a:endParaRPr lang="ru-RU" sz="14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196 198</a:t>
                      </a:r>
                      <a:endParaRPr lang="ru-RU" sz="14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187 737</a:t>
                      </a:r>
                      <a:endParaRPr lang="ru-RU" sz="14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- 4,31</a:t>
                      </a:r>
                      <a:endParaRPr lang="ru-RU" sz="14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134064">
                <a:tc>
                  <a:txBody>
                    <a:bodyPr/>
                    <a:lstStyle/>
                    <a:p>
                      <a:r>
                        <a:rPr lang="uk-UA" sz="14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Забезпеченість на 10 тис. населення</a:t>
                      </a:r>
                      <a:endParaRPr lang="ru-RU" sz="14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42,7</a:t>
                      </a:r>
                      <a:endParaRPr lang="ru-RU" sz="14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41,5</a:t>
                      </a:r>
                      <a:endParaRPr lang="ru-RU" sz="14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- 2,82</a:t>
                      </a:r>
                      <a:endParaRPr lang="ru-RU" sz="14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117296">
                <a:tc>
                  <a:txBody>
                    <a:bodyPr/>
                    <a:lstStyle/>
                    <a:p>
                      <a:r>
                        <a:rPr lang="uk-UA" sz="14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Загальна чисельність лікарів ЗП/СМ</a:t>
                      </a:r>
                      <a:endParaRPr lang="ru-RU" sz="14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7 772</a:t>
                      </a:r>
                      <a:endParaRPr lang="ru-RU" sz="14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11 889</a:t>
                      </a:r>
                      <a:endParaRPr lang="ru-RU" sz="14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+</a:t>
                      </a:r>
                      <a:r>
                        <a:rPr lang="uk-UA" sz="14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53,0</a:t>
                      </a:r>
                      <a:endParaRPr lang="ru-RU" sz="14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4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Забезпеченість на 10 тис. прикріпленого населення</a:t>
                      </a:r>
                      <a:endParaRPr lang="ru-RU" sz="14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1,69</a:t>
                      </a:r>
                      <a:endParaRPr lang="ru-RU" sz="14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2,93</a:t>
                      </a:r>
                      <a:endParaRPr lang="ru-RU" sz="14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+ 73,4</a:t>
                      </a:r>
                      <a:endParaRPr lang="ru-RU" sz="14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4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Загальна</a:t>
                      </a:r>
                      <a:r>
                        <a:rPr lang="uk-UA" sz="14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чисельність середнього медичного персоналу</a:t>
                      </a:r>
                      <a:endParaRPr lang="ru-RU" sz="14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430 090</a:t>
                      </a:r>
                      <a:endParaRPr lang="ru-RU" sz="14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402 897</a:t>
                      </a:r>
                      <a:endParaRPr lang="ru-RU" sz="14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- 6,33</a:t>
                      </a:r>
                      <a:endParaRPr lang="ru-RU" sz="14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139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4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Забезпеченість на 10 тис. населення</a:t>
                      </a:r>
                      <a:endParaRPr lang="ru-RU" sz="14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93,6</a:t>
                      </a:r>
                      <a:endParaRPr lang="ru-RU" sz="14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89,0</a:t>
                      </a:r>
                      <a:endParaRPr lang="ru-RU" sz="14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- 4,92</a:t>
                      </a:r>
                      <a:endParaRPr lang="ru-RU" sz="14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29511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7643192" cy="444664"/>
          </a:xfrm>
        </p:spPr>
        <p:txBody>
          <a:bodyPr>
            <a:noAutofit/>
          </a:bodyPr>
          <a:lstStyle/>
          <a:p>
            <a:r>
              <a:rPr lang="uk-UA" sz="2500" dirty="0" smtClean="0">
                <a:latin typeface="Arial" pitchFamily="34" charset="0"/>
                <a:cs typeface="Arial" pitchFamily="34" charset="0"/>
              </a:rPr>
              <a:t>Динаміка показників населення України</a:t>
            </a:r>
            <a:endParaRPr lang="ru-RU" sz="25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9760027"/>
              </p:ext>
            </p:extLst>
          </p:nvPr>
        </p:nvGraphicFramePr>
        <p:xfrm>
          <a:off x="251520" y="683136"/>
          <a:ext cx="7704856" cy="2529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4136"/>
                <a:gridCol w="1080120"/>
                <a:gridCol w="1080120"/>
                <a:gridCol w="1080120"/>
                <a:gridCol w="1080120"/>
                <a:gridCol w="1080120"/>
                <a:gridCol w="1080120"/>
              </a:tblGrid>
              <a:tr h="265583">
                <a:tc rowSpan="2">
                  <a:txBody>
                    <a:bodyPr/>
                    <a:lstStyle/>
                    <a:p>
                      <a:pPr algn="ctr"/>
                      <a:r>
                        <a:rPr lang="uk-UA" sz="1300" b="1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Вікова група</a:t>
                      </a:r>
                      <a:endParaRPr lang="ru-RU" sz="1300" b="1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uk-UA" sz="1300" b="1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Захворюваність </a:t>
                      </a:r>
                    </a:p>
                    <a:p>
                      <a:pPr algn="ctr"/>
                      <a:r>
                        <a:rPr lang="uk-UA" sz="1300" b="1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(на 100 тис. населення)</a:t>
                      </a:r>
                      <a:endParaRPr lang="ru-RU" sz="1300" b="1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uk-UA" sz="1300" b="1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Зміна показника (%)</a:t>
                      </a:r>
                      <a:endParaRPr lang="ru-RU" sz="1300" b="1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300" b="1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Поширеність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300" b="1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(на 100 тис. населення)</a:t>
                      </a:r>
                      <a:endParaRPr lang="ru-RU" sz="1300" b="1" dirty="0" smtClean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300" b="1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Зміна показника (%)</a:t>
                      </a:r>
                      <a:endParaRPr lang="ru-RU" sz="1300" b="1" dirty="0" smtClean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15769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300" b="1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2008 р.</a:t>
                      </a:r>
                      <a:endParaRPr lang="ru-RU" sz="1300" b="1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300" b="1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2013 р.</a:t>
                      </a:r>
                      <a:endParaRPr lang="ru-RU" sz="1300" b="1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300" b="1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2008 р.</a:t>
                      </a:r>
                      <a:endParaRPr lang="ru-RU" sz="1300" b="1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300" b="1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2013 р.</a:t>
                      </a:r>
                      <a:endParaRPr lang="ru-RU" sz="1300" b="1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265583">
                <a:tc>
                  <a:txBody>
                    <a:bodyPr/>
                    <a:lstStyle/>
                    <a:p>
                      <a:r>
                        <a:rPr lang="uk-UA" sz="1300" b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Усе населення</a:t>
                      </a:r>
                      <a:endParaRPr lang="ru-RU" sz="1300" b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300" b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70 285,6</a:t>
                      </a:r>
                      <a:endParaRPr lang="ru-RU" sz="1300" b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300" b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68 376,9</a:t>
                      </a:r>
                      <a:endParaRPr lang="ru-RU" sz="1300" b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300" b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- 2,72</a:t>
                      </a:r>
                      <a:endParaRPr lang="ru-RU" sz="1300" b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300" b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181 310,1</a:t>
                      </a:r>
                      <a:endParaRPr lang="ru-RU" sz="1300" b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300" b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185 650,9</a:t>
                      </a:r>
                      <a:endParaRPr lang="ru-RU" sz="1300" b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300" b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+ 2,4</a:t>
                      </a:r>
                      <a:endParaRPr lang="ru-RU" sz="1300" b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157690">
                <a:tc>
                  <a:txBody>
                    <a:bodyPr/>
                    <a:lstStyle/>
                    <a:p>
                      <a:r>
                        <a:rPr lang="uk-UA" sz="1300" b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Діти </a:t>
                      </a:r>
                      <a:endParaRPr lang="ru-RU" sz="1300" b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300" b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1 333,6</a:t>
                      </a:r>
                      <a:endParaRPr lang="ru-RU" sz="1300" b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300" b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r>
                        <a:rPr lang="uk-UA" sz="1300" b="0" baseline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394,4</a:t>
                      </a:r>
                      <a:endParaRPr lang="ru-RU" sz="1300" b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300" b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+ 4,56</a:t>
                      </a:r>
                      <a:endParaRPr lang="ru-RU" sz="1300" b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300" b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1 885,8</a:t>
                      </a:r>
                      <a:endParaRPr lang="ru-RU" sz="1300" b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300" b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1 920,3</a:t>
                      </a:r>
                      <a:endParaRPr lang="ru-RU" sz="1300" b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300" b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+</a:t>
                      </a:r>
                      <a:r>
                        <a:rPr lang="uk-UA" sz="1300" b="0" baseline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1,8</a:t>
                      </a:r>
                      <a:endParaRPr lang="ru-RU" sz="1300" b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157690">
                <a:tc>
                  <a:txBody>
                    <a:bodyPr/>
                    <a:lstStyle/>
                    <a:p>
                      <a:r>
                        <a:rPr lang="uk-UA" sz="1300" b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Дорослі </a:t>
                      </a:r>
                      <a:endParaRPr lang="ru-RU" sz="1300" b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300" b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56 417,2</a:t>
                      </a:r>
                      <a:endParaRPr lang="ru-RU" sz="1300" b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300" b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53 187,3</a:t>
                      </a:r>
                      <a:endParaRPr lang="ru-RU" sz="1300" b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300" b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- 5,73</a:t>
                      </a:r>
                      <a:endParaRPr lang="ru-RU" sz="1300" b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300" b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179 711,8</a:t>
                      </a:r>
                      <a:endParaRPr lang="ru-RU" sz="1300" b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300" b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184 206,6</a:t>
                      </a:r>
                      <a:endParaRPr lang="ru-RU" sz="1300" b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300" b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+ 2,5</a:t>
                      </a:r>
                      <a:endParaRPr lang="ru-RU" sz="1300" b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373476">
                <a:tc>
                  <a:txBody>
                    <a:bodyPr/>
                    <a:lstStyle/>
                    <a:p>
                      <a:r>
                        <a:rPr lang="uk-UA" sz="1300" b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Населення </a:t>
                      </a:r>
                      <a:r>
                        <a:rPr lang="uk-UA" sz="1300" b="0" dirty="0" err="1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працездат-ного</a:t>
                      </a:r>
                      <a:r>
                        <a:rPr lang="uk-UA" sz="1300" b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віку</a:t>
                      </a:r>
                      <a:endParaRPr lang="ru-RU" sz="1300" b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300" b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62 646,1</a:t>
                      </a:r>
                      <a:endParaRPr lang="ru-RU" sz="1300" b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300" b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59 168,3</a:t>
                      </a:r>
                      <a:endParaRPr lang="ru-RU" sz="1300" b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300" b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- 5,55</a:t>
                      </a:r>
                      <a:endParaRPr lang="ru-RU" sz="1300" b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300" b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145 767,4</a:t>
                      </a:r>
                      <a:endParaRPr lang="ru-RU" sz="1300" b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300" b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147 394,7</a:t>
                      </a:r>
                      <a:endParaRPr lang="ru-RU" sz="1300" b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300" b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+ 1,1</a:t>
                      </a:r>
                      <a:endParaRPr lang="ru-RU" sz="1300" b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423625"/>
              </p:ext>
            </p:extLst>
          </p:nvPr>
        </p:nvGraphicFramePr>
        <p:xfrm>
          <a:off x="251520" y="3429000"/>
          <a:ext cx="7704856" cy="3307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4136"/>
                <a:gridCol w="1080120"/>
                <a:gridCol w="1080120"/>
                <a:gridCol w="1080120"/>
                <a:gridCol w="1080120"/>
                <a:gridCol w="1080120"/>
                <a:gridCol w="1080120"/>
              </a:tblGrid>
              <a:tr h="254849">
                <a:tc rowSpan="2">
                  <a:txBody>
                    <a:bodyPr/>
                    <a:lstStyle/>
                    <a:p>
                      <a:pPr algn="ctr"/>
                      <a:r>
                        <a:rPr lang="uk-UA" sz="1300" b="1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Нозологія </a:t>
                      </a:r>
                      <a:endParaRPr lang="ru-RU" sz="1300" b="1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uk-UA" sz="1300" b="1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Захворюваність </a:t>
                      </a:r>
                    </a:p>
                    <a:p>
                      <a:pPr algn="ctr"/>
                      <a:r>
                        <a:rPr lang="uk-UA" sz="1300" b="1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(на 100 тис. населення)</a:t>
                      </a:r>
                      <a:endParaRPr lang="ru-RU" sz="1300" b="1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uk-UA" sz="1300" b="1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Зміна показника (%)</a:t>
                      </a:r>
                      <a:endParaRPr lang="ru-RU" sz="1300" b="1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300" b="1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Поширеність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300" b="1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(на 100 тис. населення)</a:t>
                      </a:r>
                      <a:endParaRPr lang="ru-RU" sz="1300" b="1" dirty="0" smtClean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300" b="1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Зміна показника (%)</a:t>
                      </a:r>
                      <a:endParaRPr lang="ru-RU" sz="1300" b="1" dirty="0" smtClean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151316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300" b="1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2008 р.</a:t>
                      </a:r>
                      <a:endParaRPr lang="ru-RU" sz="1300" b="1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300" b="1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2013 р.</a:t>
                      </a:r>
                      <a:endParaRPr lang="ru-RU" sz="1300" b="1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300" b="1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2008 р.</a:t>
                      </a:r>
                      <a:endParaRPr lang="ru-RU" sz="1300" b="1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300" b="1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2013 р.</a:t>
                      </a:r>
                      <a:endParaRPr lang="ru-RU" sz="1300" b="1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51316">
                <a:tc>
                  <a:txBody>
                    <a:bodyPr/>
                    <a:lstStyle/>
                    <a:p>
                      <a:r>
                        <a:rPr lang="uk-UA" sz="1300" b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ХСК</a:t>
                      </a:r>
                      <a:endParaRPr lang="ru-RU" sz="1300" b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300" b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r>
                        <a:rPr lang="uk-UA" sz="1300" b="0" baseline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663,6</a:t>
                      </a:r>
                      <a:endParaRPr lang="ru-RU" sz="1300" b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300" b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4 972,0</a:t>
                      </a:r>
                      <a:endParaRPr lang="ru-RU" sz="1300" b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300" b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- 12,21</a:t>
                      </a:r>
                      <a:endParaRPr lang="ru-RU" sz="1300" b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300" b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55 315,5</a:t>
                      </a:r>
                      <a:endParaRPr lang="ru-RU" sz="1300" b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300" b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58 429,0</a:t>
                      </a:r>
                      <a:endParaRPr lang="ru-RU" sz="1300" b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300" b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+ 5,63</a:t>
                      </a:r>
                      <a:endParaRPr lang="ru-RU" sz="1300" b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254849">
                <a:tc>
                  <a:txBody>
                    <a:bodyPr/>
                    <a:lstStyle/>
                    <a:p>
                      <a:r>
                        <a:rPr lang="uk-UA" sz="1300" b="0" dirty="0" err="1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Новоутво-рення</a:t>
                      </a:r>
                      <a:endParaRPr lang="ru-RU" sz="1300" b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300" b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879,5</a:t>
                      </a:r>
                      <a:endParaRPr lang="ru-RU" sz="1300" b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300" b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970,1</a:t>
                      </a:r>
                      <a:endParaRPr lang="ru-RU" sz="1300" b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300" b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+ 10,3</a:t>
                      </a:r>
                      <a:endParaRPr lang="ru-RU" sz="1300" b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300" b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3 858,0</a:t>
                      </a:r>
                      <a:endParaRPr lang="ru-RU" sz="1300" b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300" b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r>
                        <a:rPr lang="uk-UA" sz="1300" b="0" baseline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312,3</a:t>
                      </a:r>
                      <a:endParaRPr lang="ru-RU" sz="1300" b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300" b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+ 11,8</a:t>
                      </a:r>
                      <a:endParaRPr lang="ru-RU" sz="1300" b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358381">
                <a:tc>
                  <a:txBody>
                    <a:bodyPr/>
                    <a:lstStyle/>
                    <a:p>
                      <a:r>
                        <a:rPr lang="uk-UA" sz="1300" b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Злоякісні </a:t>
                      </a:r>
                      <a:r>
                        <a:rPr lang="uk-UA" sz="1300" b="0" dirty="0" err="1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новоутво-рення</a:t>
                      </a:r>
                      <a:endParaRPr lang="ru-RU" sz="1300" b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300" b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331,1</a:t>
                      </a:r>
                      <a:endParaRPr lang="ru-RU" sz="1300" b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300" b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360,3</a:t>
                      </a:r>
                      <a:endParaRPr lang="ru-RU" sz="1300" b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300" b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+ 8,8</a:t>
                      </a:r>
                      <a:endParaRPr lang="ru-RU" sz="1300" b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300" b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2022,3</a:t>
                      </a:r>
                      <a:endParaRPr lang="ru-RU" sz="1300" b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300" b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2402,6</a:t>
                      </a:r>
                      <a:endParaRPr lang="ru-RU" sz="1300" b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300" b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+ 18,8</a:t>
                      </a:r>
                      <a:endParaRPr lang="ru-RU" sz="1300" b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254849">
                <a:tc>
                  <a:txBody>
                    <a:bodyPr/>
                    <a:lstStyle/>
                    <a:p>
                      <a:r>
                        <a:rPr lang="uk-UA" sz="1300" b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Туберкульоз активний</a:t>
                      </a:r>
                      <a:endParaRPr lang="ru-RU" sz="1300" b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300" b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77,8</a:t>
                      </a:r>
                      <a:endParaRPr lang="ru-RU" sz="1300" b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300" b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67,9</a:t>
                      </a:r>
                      <a:endParaRPr lang="ru-RU" sz="1300" b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300" b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r>
                        <a:rPr lang="uk-UA" sz="1300" b="0" baseline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12,7</a:t>
                      </a:r>
                      <a:endParaRPr lang="ru-RU" sz="1300" b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300" b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192,1</a:t>
                      </a:r>
                      <a:endParaRPr lang="ru-RU" sz="1300" b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300" b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101,1</a:t>
                      </a:r>
                      <a:endParaRPr lang="ru-RU" sz="1300" b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300" b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- 47,0</a:t>
                      </a:r>
                      <a:endParaRPr lang="ru-RU" sz="1300" b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151316">
                <a:tc>
                  <a:txBody>
                    <a:bodyPr/>
                    <a:lstStyle/>
                    <a:p>
                      <a:r>
                        <a:rPr lang="uk-UA" sz="1300" b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ВІЛ</a:t>
                      </a:r>
                      <a:endParaRPr lang="ru-RU" sz="1300" b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300" b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40,9</a:t>
                      </a:r>
                      <a:endParaRPr lang="ru-RU" sz="1300" b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300" b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47,6</a:t>
                      </a:r>
                      <a:endParaRPr lang="ru-RU" sz="1300" b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300" b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+ 16,4</a:t>
                      </a:r>
                      <a:endParaRPr lang="ru-RU" sz="1300" b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300" b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198,6</a:t>
                      </a:r>
                      <a:endParaRPr lang="ru-RU" sz="1300" b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300" b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308,3</a:t>
                      </a:r>
                      <a:endParaRPr lang="ru-RU" sz="1300" b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300" b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+ 55,2</a:t>
                      </a:r>
                      <a:endParaRPr lang="ru-RU" sz="1300" b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151316">
                <a:tc>
                  <a:txBody>
                    <a:bodyPr/>
                    <a:lstStyle/>
                    <a:p>
                      <a:r>
                        <a:rPr lang="uk-UA" sz="1300" b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СНІД</a:t>
                      </a:r>
                      <a:endParaRPr lang="ru-RU" sz="1300" b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300" b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9,5</a:t>
                      </a:r>
                      <a:endParaRPr lang="ru-RU" sz="1300" b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300" b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20,6</a:t>
                      </a:r>
                      <a:endParaRPr lang="ru-RU" sz="1300" b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300" b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+ 116,8</a:t>
                      </a:r>
                      <a:endParaRPr lang="ru-RU" sz="1300" b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300" b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22,5</a:t>
                      </a:r>
                      <a:endParaRPr lang="ru-RU" sz="1300" b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300" b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64,1</a:t>
                      </a:r>
                      <a:endParaRPr lang="ru-RU" sz="1300" b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300" b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+ 184,9</a:t>
                      </a:r>
                      <a:endParaRPr lang="ru-RU" sz="1300" b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72760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67432"/>
            <a:ext cx="7715200" cy="792088"/>
          </a:xfrm>
        </p:spPr>
        <p:txBody>
          <a:bodyPr>
            <a:normAutofit/>
          </a:bodyPr>
          <a:lstStyle/>
          <a:p>
            <a:r>
              <a:rPr lang="uk-UA" sz="2400" dirty="0" smtClean="0">
                <a:latin typeface="Arial" pitchFamily="34" charset="0"/>
                <a:cs typeface="Arial" pitchFamily="34" charset="0"/>
              </a:rPr>
              <a:t>Забезпеченість лікарнями та лікарняними ліжками порівняно з країнами </a:t>
            </a:r>
            <a:r>
              <a:rPr lang="uk-UA" sz="2400" dirty="0" err="1" smtClean="0">
                <a:latin typeface="Arial" pitchFamily="34" charset="0"/>
                <a:cs typeface="Arial" pitchFamily="34" charset="0"/>
              </a:rPr>
              <a:t>європи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239"/>
          <a:stretch/>
        </p:blipFill>
        <p:spPr bwMode="auto">
          <a:xfrm>
            <a:off x="80570" y="1086197"/>
            <a:ext cx="4419422" cy="54341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6039" y="1119759"/>
            <a:ext cx="4306441" cy="54055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531168" y="1878732"/>
            <a:ext cx="3960000" cy="108000"/>
          </a:xfrm>
          <a:prstGeom prst="rect">
            <a:avLst/>
          </a:prstGeom>
          <a:solidFill>
            <a:srgbClr val="FF0000">
              <a:alpha val="30000"/>
            </a:srgbClr>
          </a:solidFill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4983704" y="1613560"/>
            <a:ext cx="3780000" cy="108000"/>
          </a:xfrm>
          <a:prstGeom prst="rect">
            <a:avLst/>
          </a:prstGeom>
          <a:solidFill>
            <a:srgbClr val="FF0000">
              <a:alpha val="30000"/>
            </a:srgbClr>
          </a:solidFill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7053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320040"/>
            <a:ext cx="7239000" cy="516672"/>
          </a:xfrm>
        </p:spPr>
        <p:txBody>
          <a:bodyPr>
            <a:normAutofit fontScale="90000"/>
          </a:bodyPr>
          <a:lstStyle/>
          <a:p>
            <a:r>
              <a:rPr lang="uk-UA" dirty="0" smtClean="0">
                <a:latin typeface="Arial" pitchFamily="34" charset="0"/>
                <a:cs typeface="Arial" pitchFamily="34" charset="0"/>
              </a:rPr>
              <a:t>ПОКАЗНИКИ РОБОТИ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137549"/>
              </p:ext>
            </p:extLst>
          </p:nvPr>
        </p:nvGraphicFramePr>
        <p:xfrm>
          <a:off x="251520" y="1772816"/>
          <a:ext cx="7704856" cy="33843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20280"/>
                <a:gridCol w="1728192"/>
                <a:gridCol w="1728192"/>
                <a:gridCol w="1728192"/>
              </a:tblGrid>
              <a:tr h="756639">
                <a:tc>
                  <a:txBody>
                    <a:bodyPr/>
                    <a:lstStyle/>
                    <a:p>
                      <a:pPr algn="ctr"/>
                      <a:r>
                        <a:rPr lang="uk-UA" sz="16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Показник</a:t>
                      </a:r>
                      <a:endParaRPr lang="ru-RU" sz="16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2008 р.</a:t>
                      </a:r>
                      <a:endParaRPr lang="ru-RU" sz="16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2013 р.</a:t>
                      </a:r>
                      <a:endParaRPr lang="ru-RU" sz="16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Зміна показника (%)</a:t>
                      </a:r>
                      <a:endParaRPr lang="ru-RU" sz="16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656934">
                <a:tc>
                  <a:txBody>
                    <a:bodyPr/>
                    <a:lstStyle/>
                    <a:p>
                      <a:r>
                        <a:rPr lang="uk-UA" sz="15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Рівень госпіталізації</a:t>
                      </a:r>
                      <a:endParaRPr lang="ru-RU" sz="15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5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22,55</a:t>
                      </a:r>
                      <a:endParaRPr lang="ru-RU" sz="15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5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22,43</a:t>
                      </a:r>
                      <a:endParaRPr lang="ru-RU" sz="15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5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- 0,01</a:t>
                      </a:r>
                      <a:endParaRPr lang="ru-RU" sz="15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656934">
                <a:tc>
                  <a:txBody>
                    <a:bodyPr/>
                    <a:lstStyle/>
                    <a:p>
                      <a:r>
                        <a:rPr lang="uk-UA" sz="15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Середній</a:t>
                      </a:r>
                      <a:r>
                        <a:rPr lang="uk-UA" sz="15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термін госпіталізації</a:t>
                      </a:r>
                      <a:endParaRPr lang="ru-RU" sz="15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5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12,79</a:t>
                      </a:r>
                      <a:endParaRPr lang="ru-RU" sz="15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5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11,85</a:t>
                      </a:r>
                      <a:endParaRPr lang="ru-RU" sz="15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5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- 7,35</a:t>
                      </a:r>
                      <a:endParaRPr lang="ru-RU" sz="15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656934">
                <a:tc>
                  <a:txBody>
                    <a:bodyPr/>
                    <a:lstStyle/>
                    <a:p>
                      <a:r>
                        <a:rPr lang="uk-UA" sz="15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Летальність (загальна), %</a:t>
                      </a:r>
                      <a:endParaRPr lang="ru-RU" sz="15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5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1,3</a:t>
                      </a:r>
                      <a:endParaRPr lang="ru-RU" sz="15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5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1,24</a:t>
                      </a:r>
                      <a:endParaRPr lang="ru-RU" sz="15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5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- 4,7</a:t>
                      </a:r>
                      <a:endParaRPr lang="ru-RU" sz="15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656934">
                <a:tc>
                  <a:txBody>
                    <a:bodyPr/>
                    <a:lstStyle/>
                    <a:p>
                      <a:r>
                        <a:rPr lang="uk-UA" sz="15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Летальність (післяопераційна), %</a:t>
                      </a:r>
                      <a:endParaRPr lang="ru-RU" sz="15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5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0,59</a:t>
                      </a:r>
                      <a:endParaRPr lang="ru-RU" sz="15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5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0,54</a:t>
                      </a:r>
                      <a:endParaRPr lang="ru-RU" sz="15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5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- 8,47</a:t>
                      </a:r>
                      <a:endParaRPr lang="ru-RU" sz="15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22685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536064"/>
            <a:ext cx="7848872" cy="516672"/>
          </a:xfrm>
        </p:spPr>
        <p:txBody>
          <a:bodyPr>
            <a:noAutofit/>
          </a:bodyPr>
          <a:lstStyle/>
          <a:p>
            <a:r>
              <a:rPr lang="uk-UA" sz="2600" dirty="0">
                <a:latin typeface="Arial" pitchFamily="34" charset="0"/>
                <a:cs typeface="Arial" pitchFamily="34" charset="0"/>
              </a:rPr>
              <a:t>Динаміка змін мережі приватних закладів охорони </a:t>
            </a:r>
            <a:r>
              <a:rPr lang="uk-UA" sz="2600" dirty="0" smtClean="0">
                <a:latin typeface="Arial" pitchFamily="34" charset="0"/>
                <a:cs typeface="Arial" pitchFamily="34" charset="0"/>
              </a:rPr>
              <a:t>здоров'я</a:t>
            </a:r>
            <a:endParaRPr lang="ru-RU" sz="26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074048"/>
              </p:ext>
            </p:extLst>
          </p:nvPr>
        </p:nvGraphicFramePr>
        <p:xfrm>
          <a:off x="251520" y="1340768"/>
          <a:ext cx="7704856" cy="46085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20280"/>
                <a:gridCol w="1728192"/>
                <a:gridCol w="1728192"/>
                <a:gridCol w="1728192"/>
              </a:tblGrid>
              <a:tr h="680240">
                <a:tc>
                  <a:txBody>
                    <a:bodyPr/>
                    <a:lstStyle/>
                    <a:p>
                      <a:pPr algn="ctr"/>
                      <a:r>
                        <a:rPr lang="uk-UA" sz="16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Показник</a:t>
                      </a:r>
                      <a:endParaRPr lang="ru-RU" sz="16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2008 р.</a:t>
                      </a:r>
                      <a:endParaRPr lang="ru-RU" sz="16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2013 р.</a:t>
                      </a:r>
                      <a:endParaRPr lang="ru-RU" sz="16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Зміна показника (%)</a:t>
                      </a:r>
                      <a:endParaRPr lang="ru-RU" sz="16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28806">
                <a:tc>
                  <a:txBody>
                    <a:bodyPr/>
                    <a:lstStyle/>
                    <a:p>
                      <a:r>
                        <a:rPr lang="uk-UA" sz="15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Лікарняні заклади</a:t>
                      </a:r>
                      <a:endParaRPr lang="ru-RU" sz="15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5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71</a:t>
                      </a:r>
                      <a:endParaRPr lang="ru-RU" sz="15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5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97</a:t>
                      </a:r>
                      <a:endParaRPr lang="ru-RU" sz="15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5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+ 36,6</a:t>
                      </a:r>
                      <a:endParaRPr lang="ru-RU" sz="15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28806">
                <a:tc>
                  <a:txBody>
                    <a:bodyPr/>
                    <a:lstStyle/>
                    <a:p>
                      <a:r>
                        <a:rPr lang="uk-UA" sz="15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    у них ліжок</a:t>
                      </a:r>
                      <a:endParaRPr lang="ru-RU" sz="15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5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1 860</a:t>
                      </a:r>
                      <a:endParaRPr lang="ru-RU" sz="15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5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2 561</a:t>
                      </a:r>
                      <a:endParaRPr lang="ru-RU" sz="15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5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+ 37,7</a:t>
                      </a:r>
                      <a:endParaRPr lang="ru-RU" sz="15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906524">
                <a:tc>
                  <a:txBody>
                    <a:bodyPr/>
                    <a:lstStyle/>
                    <a:p>
                      <a:r>
                        <a:rPr lang="uk-UA" sz="15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Амбулаторно-поліклінічні заклади</a:t>
                      </a:r>
                      <a:endParaRPr lang="ru-RU" sz="15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5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1 556</a:t>
                      </a:r>
                      <a:endParaRPr lang="ru-RU" sz="15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5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1 811</a:t>
                      </a:r>
                      <a:endParaRPr lang="ru-RU" sz="15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5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+16,4</a:t>
                      </a:r>
                      <a:endParaRPr lang="ru-RU" sz="15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28806">
                <a:tc>
                  <a:txBody>
                    <a:bodyPr/>
                    <a:lstStyle/>
                    <a:p>
                      <a:r>
                        <a:rPr lang="uk-UA" sz="15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Приватні кабінети</a:t>
                      </a:r>
                      <a:endParaRPr lang="ru-RU" sz="15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5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5 267</a:t>
                      </a:r>
                      <a:endParaRPr lang="ru-RU" sz="15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5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5 655</a:t>
                      </a:r>
                      <a:endParaRPr lang="ru-RU" sz="15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5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+ 7,4</a:t>
                      </a:r>
                      <a:endParaRPr lang="ru-RU" sz="15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28806">
                <a:tc>
                  <a:txBody>
                    <a:bodyPr/>
                    <a:lstStyle/>
                    <a:p>
                      <a:r>
                        <a:rPr lang="uk-UA" sz="15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Кількість лікарів</a:t>
                      </a:r>
                      <a:endParaRPr lang="ru-RU" sz="15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5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10 942</a:t>
                      </a:r>
                      <a:endParaRPr lang="ru-RU" sz="15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5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13 291 (2012 р.)</a:t>
                      </a:r>
                      <a:endParaRPr lang="ru-RU" sz="15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5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+ 21,5</a:t>
                      </a:r>
                      <a:endParaRPr lang="ru-RU" sz="15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906524">
                <a:tc>
                  <a:txBody>
                    <a:bodyPr/>
                    <a:lstStyle/>
                    <a:p>
                      <a:r>
                        <a:rPr lang="uk-UA" sz="15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Кількість середнього медичного персоналу</a:t>
                      </a:r>
                      <a:endParaRPr lang="ru-RU" sz="15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5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9 179</a:t>
                      </a:r>
                      <a:endParaRPr lang="ru-RU" sz="15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5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11 247 (2012 р.)</a:t>
                      </a:r>
                      <a:endParaRPr lang="ru-RU" sz="15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5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+</a:t>
                      </a:r>
                      <a:r>
                        <a:rPr lang="uk-UA" sz="15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22,5</a:t>
                      </a:r>
                      <a:endParaRPr lang="ru-RU" sz="15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4883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320040"/>
            <a:ext cx="7239000" cy="588680"/>
          </a:xfrm>
        </p:spPr>
        <p:txBody>
          <a:bodyPr>
            <a:noAutofit/>
          </a:bodyPr>
          <a:lstStyle/>
          <a:p>
            <a:r>
              <a:rPr lang="uk-UA" sz="2500" dirty="0" smtClean="0">
                <a:latin typeface="Arial" pitchFamily="34" charset="0"/>
                <a:cs typeface="Arial" pitchFamily="34" charset="0"/>
              </a:rPr>
              <a:t>ЗАБЕЗПЕЧЕНІСТЬ ЗОЗ ВТОРИННОГО РІВНЯ ДОРОГОВАРТІСНИМ ОБЛАДНАННЯМ</a:t>
            </a:r>
            <a:endParaRPr lang="ru-RU" sz="25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1" name="Picture 3" descr="image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87" t="14214" r="2037" b="2554"/>
          <a:stretch>
            <a:fillRect/>
          </a:stretch>
        </p:blipFill>
        <p:spPr bwMode="auto">
          <a:xfrm>
            <a:off x="322999" y="1412776"/>
            <a:ext cx="8483618" cy="50405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22876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320040"/>
            <a:ext cx="7239000" cy="588680"/>
          </a:xfrm>
        </p:spPr>
        <p:txBody>
          <a:bodyPr>
            <a:noAutofit/>
          </a:bodyPr>
          <a:lstStyle/>
          <a:p>
            <a:r>
              <a:rPr lang="uk-UA" sz="2500" dirty="0" smtClean="0">
                <a:latin typeface="Arial" pitchFamily="34" charset="0"/>
                <a:cs typeface="Arial" pitchFamily="34" charset="0"/>
              </a:rPr>
              <a:t>ЗАБЕЗПЕЧЕНІСТЬ ЗОЗ ТРЕТИННОГО РІВНЯ ДОРОГОВАРТІСНИМ ОБЛАДНАННЯМ</a:t>
            </a:r>
            <a:endParaRPr lang="ru-RU" sz="25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075" name="Picture 3" descr="image14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35" t="14445" r="3411" b="3357"/>
          <a:stretch/>
        </p:blipFill>
        <p:spPr bwMode="auto">
          <a:xfrm>
            <a:off x="351239" y="1452112"/>
            <a:ext cx="8335561" cy="4857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683568" y="2171006"/>
            <a:ext cx="43204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70</a:t>
            </a:r>
            <a:r>
              <a:rPr lang="uk-UA" sz="9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,5</a:t>
            </a:r>
            <a:endParaRPr lang="ru-RU" sz="9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41120" y="2004512"/>
            <a:ext cx="43204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7</a:t>
            </a:r>
            <a:r>
              <a:rPr lang="uk-UA" sz="9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9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47664" y="2970664"/>
            <a:ext cx="43204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9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53</a:t>
            </a:r>
            <a:endParaRPr lang="ru-RU" sz="9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138968" y="1572032"/>
            <a:ext cx="43204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9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86</a:t>
            </a:r>
            <a:endParaRPr lang="ru-RU" sz="9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430428" y="2521948"/>
            <a:ext cx="43204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9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62</a:t>
            </a:r>
            <a:endParaRPr lang="ru-RU" sz="9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737892" y="1452112"/>
            <a:ext cx="43204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9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88</a:t>
            </a:r>
            <a:endParaRPr lang="ru-RU" sz="9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029352" y="3040360"/>
            <a:ext cx="43204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9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50</a:t>
            </a:r>
            <a:endParaRPr lang="ru-RU" sz="9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340244" y="1537048"/>
            <a:ext cx="43204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9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87</a:t>
            </a:r>
            <a:endParaRPr lang="ru-RU" sz="9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628276" y="2253016"/>
            <a:ext cx="43204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9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68</a:t>
            </a:r>
            <a:endParaRPr lang="ru-RU" sz="9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923928" y="2105120"/>
            <a:ext cx="43204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9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71</a:t>
            </a:r>
            <a:endParaRPr lang="ru-RU" sz="9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219580" y="1889096"/>
            <a:ext cx="43204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9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77,5</a:t>
            </a:r>
            <a:endParaRPr lang="ru-RU" sz="9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516891" y="1795244"/>
            <a:ext cx="43204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7</a:t>
            </a:r>
            <a:r>
              <a:rPr lang="uk-UA" sz="9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9,5</a:t>
            </a:r>
            <a:endParaRPr lang="ru-RU" sz="9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806692" y="2059400"/>
            <a:ext cx="43204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7</a:t>
            </a:r>
            <a:r>
              <a:rPr lang="uk-UA" sz="9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9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121776" y="3055600"/>
            <a:ext cx="43204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9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49,5</a:t>
            </a:r>
            <a:endParaRPr lang="ru-RU" sz="9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409808" y="2253016"/>
            <a:ext cx="43204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9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68</a:t>
            </a:r>
            <a:endParaRPr lang="ru-RU" sz="9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708888" y="2025110"/>
            <a:ext cx="43204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7</a:t>
            </a:r>
            <a:r>
              <a:rPr lang="uk-UA" sz="9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2,2</a:t>
            </a:r>
            <a:endParaRPr lang="ru-RU" sz="9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001112" y="3506024"/>
            <a:ext cx="43204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9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40</a:t>
            </a:r>
            <a:endParaRPr lang="ru-RU" sz="9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315432" y="2560048"/>
            <a:ext cx="43204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9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61,5</a:t>
            </a:r>
            <a:endParaRPr lang="ru-RU" sz="9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599272" y="3255448"/>
            <a:ext cx="43204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9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46,5</a:t>
            </a:r>
            <a:endParaRPr lang="ru-RU" sz="9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891496" y="4039736"/>
            <a:ext cx="43204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9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28</a:t>
            </a:r>
            <a:endParaRPr lang="ru-RU" sz="9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7194768" y="2313976"/>
            <a:ext cx="43204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9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67</a:t>
            </a:r>
            <a:endParaRPr lang="ru-RU" sz="9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493848" y="2466104"/>
            <a:ext cx="43204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9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62</a:t>
            </a:r>
            <a:r>
              <a:rPr lang="uk-UA" sz="9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,5</a:t>
            </a:r>
            <a:endParaRPr lang="ru-RU" sz="9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7786072" y="1746316"/>
            <a:ext cx="43204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9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8</a:t>
            </a:r>
            <a:r>
              <a:rPr lang="en-US" sz="9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0</a:t>
            </a:r>
            <a:r>
              <a:rPr lang="uk-UA" sz="9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,5</a:t>
            </a:r>
            <a:endParaRPr lang="ru-RU" sz="9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8090867" y="1600607"/>
            <a:ext cx="43204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9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85,5</a:t>
            </a:r>
            <a:endParaRPr lang="ru-RU" sz="9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648247" y="1497138"/>
            <a:ext cx="43204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9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89,5</a:t>
            </a:r>
            <a:endParaRPr lang="ru-RU" sz="9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878415" y="1285356"/>
            <a:ext cx="432048" cy="2308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9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70</a:t>
            </a:r>
            <a:r>
              <a:rPr lang="uk-UA" sz="9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,5</a:t>
            </a:r>
            <a:endParaRPr lang="ru-RU" sz="9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8321749" y="2262014"/>
            <a:ext cx="43204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9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67,5</a:t>
            </a:r>
            <a:endParaRPr lang="ru-RU" sz="9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5299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175</TotalTime>
  <Words>756</Words>
  <Application>Microsoft Office PowerPoint</Application>
  <PresentationFormat>Экран (4:3)</PresentationFormat>
  <Paragraphs>290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Изящная</vt:lpstr>
      <vt:lpstr>Результати інвентаризації системи охорони здоров’я у 2013 році</vt:lpstr>
      <vt:lpstr>ДЕМОГРАФІЧНА СИТУАЦІЯ</vt:lpstr>
      <vt:lpstr>Мережа закладів охорони здоров’я</vt:lpstr>
      <vt:lpstr>Динаміка показників населення України</vt:lpstr>
      <vt:lpstr>Забезпеченість лікарнями та лікарняними ліжками порівняно з країнами європи</vt:lpstr>
      <vt:lpstr>ПОКАЗНИКИ РОБОТИ</vt:lpstr>
      <vt:lpstr>Динаміка змін мережі приватних закладів охорони здоров'я</vt:lpstr>
      <vt:lpstr>ЗАБЕЗПЕЧЕНІСТЬ ЗОЗ ВТОРИННОГО РІВНЯ ДОРОГОВАРТІСНИМ ОБЛАДНАННЯМ</vt:lpstr>
      <vt:lpstr>ЗАБЕЗПЕЧЕНІСТЬ ЗОЗ ТРЕТИННОГО РІВНЯ ДОРОГОВАРТІСНИМ ОБЛАДНАННЯМ</vt:lpstr>
      <vt:lpstr>ЧАСТКА ДОРОГОВАРТІСНОГО ОБЛАДНАННЯ, ЯКЕ НЕ ВИКОРИСТОВУЄТЬСЯ В ЗОЗ ВТОРИННОГО РІВНЯ</vt:lpstr>
      <vt:lpstr>ЧАСТКА ДОРОГОВАРТІСНОГО ОБЛАДНАННЯ, ЯКЕ НЕ ВИКОРИСТОВУЄТЬСЯ В ЗОЗ ТРЕТИННОГО РІВНЯ</vt:lpstr>
      <vt:lpstr>Готується до видання</vt:lpstr>
      <vt:lpstr>ДЯКУЮ ЗА УВАГУ!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Результати інвентаризації системи охорони здоров’я у 2013 році</dc:title>
  <dc:creator>Пользователь Windows</dc:creator>
  <cp:lastModifiedBy>Пользователь Windows</cp:lastModifiedBy>
  <cp:revision>65</cp:revision>
  <dcterms:created xsi:type="dcterms:W3CDTF">2014-05-29T10:09:07Z</dcterms:created>
  <dcterms:modified xsi:type="dcterms:W3CDTF">2014-05-29T13:33:46Z</dcterms:modified>
</cp:coreProperties>
</file>