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56" r:id="rId2"/>
    <p:sldId id="349" r:id="rId3"/>
    <p:sldId id="383" r:id="rId4"/>
    <p:sldId id="384" r:id="rId5"/>
    <p:sldId id="386" r:id="rId6"/>
    <p:sldId id="392" r:id="rId7"/>
    <p:sldId id="385" r:id="rId8"/>
    <p:sldId id="387" r:id="rId9"/>
    <p:sldId id="388" r:id="rId10"/>
    <p:sldId id="389" r:id="rId11"/>
    <p:sldId id="390" r:id="rId12"/>
    <p:sldId id="391" r:id="rId13"/>
    <p:sldId id="393" r:id="rId14"/>
    <p:sldId id="395" r:id="rId15"/>
    <p:sldId id="396" r:id="rId16"/>
    <p:sldId id="394" r:id="rId17"/>
    <p:sldId id="397" r:id="rId18"/>
    <p:sldId id="404" r:id="rId19"/>
    <p:sldId id="399" r:id="rId20"/>
    <p:sldId id="400" r:id="rId21"/>
    <p:sldId id="401" r:id="rId22"/>
    <p:sldId id="402" r:id="rId23"/>
    <p:sldId id="403"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 id="337" r:id="rId38"/>
    <p:sldId id="340" r:id="rId39"/>
    <p:sldId id="418" r:id="rId40"/>
    <p:sldId id="419" r:id="rId41"/>
    <p:sldId id="420" r:id="rId42"/>
    <p:sldId id="346" r:id="rId43"/>
    <p:sldId id="421" r:id="rId44"/>
    <p:sldId id="422" r:id="rId45"/>
    <p:sldId id="423" r:id="rId46"/>
    <p:sldId id="431" r:id="rId47"/>
    <p:sldId id="435" r:id="rId48"/>
    <p:sldId id="366" r:id="rId49"/>
    <p:sldId id="424" r:id="rId50"/>
    <p:sldId id="425" r:id="rId51"/>
    <p:sldId id="426" r:id="rId52"/>
    <p:sldId id="427" r:id="rId53"/>
    <p:sldId id="428" r:id="rId54"/>
    <p:sldId id="429" r:id="rId55"/>
    <p:sldId id="430" r:id="rId56"/>
    <p:sldId id="433" r:id="rId57"/>
    <p:sldId id="365" r:id="rId58"/>
    <p:sldId id="432" r:id="rId59"/>
    <p:sldId id="351" r:id="rId60"/>
    <p:sldId id="352" r:id="rId61"/>
    <p:sldId id="354" r:id="rId62"/>
    <p:sldId id="356" r:id="rId63"/>
    <p:sldId id="367" r:id="rId64"/>
    <p:sldId id="368" r:id="rId65"/>
    <p:sldId id="358" r:id="rId66"/>
    <p:sldId id="359" r:id="rId67"/>
    <p:sldId id="441" r:id="rId68"/>
    <p:sldId id="375" r:id="rId69"/>
    <p:sldId id="376" r:id="rId70"/>
    <p:sldId id="436" r:id="rId71"/>
    <p:sldId id="437" r:id="rId72"/>
    <p:sldId id="438" r:id="rId73"/>
    <p:sldId id="439" r:id="rId74"/>
    <p:sldId id="440" r:id="rId75"/>
    <p:sldId id="442" r:id="rId76"/>
    <p:sldId id="443" r:id="rId77"/>
    <p:sldId id="444" r:id="rId78"/>
    <p:sldId id="377" r:id="rId79"/>
    <p:sldId id="378" r:id="rId80"/>
    <p:sldId id="380" r:id="rId81"/>
    <p:sldId id="381" r:id="rId82"/>
    <p:sldId id="338" r:id="rId83"/>
    <p:sldId id="332" r:id="rId84"/>
  </p:sldIdLst>
  <p:sldSz cx="9906000" cy="6858000" type="A4"/>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F9900"/>
    <a:srgbClr val="B2D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8" autoAdjust="0"/>
    <p:restoredTop sz="94660"/>
  </p:normalViewPr>
  <p:slideViewPr>
    <p:cSldViewPr snapToGrid="0">
      <p:cViewPr varScale="1">
        <p:scale>
          <a:sx n="68" d="100"/>
          <a:sy n="68" d="100"/>
        </p:scale>
        <p:origin x="1668" y="6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011A3-3A42-4737-ABC1-2141B07B4504}" type="datetimeFigureOut">
              <a:rPr lang="ru-RU" smtClean="0"/>
              <a:pPr/>
              <a:t>06.01.2022</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352ED-834F-46FB-971B-790B837A692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AFBE6DFA-6C53-4408-97EA-7D4CD531E15E}" type="slidenum">
              <a:rPr lang="en-US" altLang="en-US"/>
              <a:pPr/>
              <a:t>37</a:t>
            </a:fld>
            <a:endParaRPr lang="en-US" alt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sz="900" b="1"/>
              <a:t>1. Vaccination </a:t>
            </a:r>
            <a:br>
              <a:rPr lang="en-US" altLang="en-US" sz="900" b="1"/>
            </a:br>
            <a:r>
              <a:rPr lang="en-US" altLang="en-US" sz="900"/>
              <a:t> Resulted in eradication of smallpox, elimination of poliomyelitis in the Americas and control of measles, rubella, tetanus, diphtheria and Haemophilus influenzae type b in the U.S. and other parts of the world.</a:t>
            </a:r>
            <a:r>
              <a:rPr lang="en-US" altLang="en-US" sz="900" b="1"/>
              <a:t>2. Motor-vehicle safety </a:t>
            </a:r>
            <a:br>
              <a:rPr lang="en-US" altLang="en-US" sz="900" b="1"/>
            </a:br>
            <a:r>
              <a:rPr lang="en-US" altLang="en-US" sz="900"/>
              <a:t>Resulted in large reductions in motor-vehicle-related deaths due to safer vehicles and highways and efforts to change personal behavior (e.g., increased use of safety belts, child safety seats and motorcycle helmets, as well as decreased drinking and driving).</a:t>
            </a:r>
            <a:r>
              <a:rPr lang="en-US" altLang="en-US" sz="900" b="1"/>
              <a:t>3. Safer workplaces </a:t>
            </a:r>
            <a:br>
              <a:rPr lang="en-US" altLang="en-US" sz="900" b="1"/>
            </a:br>
            <a:r>
              <a:rPr lang="en-US" altLang="en-US" sz="900"/>
              <a:t>Resulted in reduction of approximately 40 percent in the rate of fatal occupational injuries.</a:t>
            </a:r>
            <a:r>
              <a:rPr lang="en-US" altLang="en-US" sz="900" b="1"/>
              <a:t>4. Control of infectious diseases </a:t>
            </a:r>
            <a:br>
              <a:rPr lang="en-US" altLang="en-US" sz="900" b="1"/>
            </a:br>
            <a:r>
              <a:rPr lang="en-US" altLang="en-US" sz="900"/>
              <a:t>Resulted in dramatic reduction of infections, such as typhoid and cholera, through clean water and improved sanitation, and greater control of infections, such as tuberculosis and sexually transmitted diseases, through the discovery of anti-microbial therapy.</a:t>
            </a:r>
            <a:r>
              <a:rPr lang="en-US" altLang="en-US" sz="900" b="1"/>
              <a:t>5. Decline in deaths from coronary heart disease and stroke </a:t>
            </a:r>
            <a:br>
              <a:rPr lang="en-US" altLang="en-US" sz="900" b="1"/>
            </a:br>
            <a:r>
              <a:rPr lang="en-US" altLang="en-US" sz="900"/>
              <a:t>Resulted in 51 percent decrease in the death rate from coronary heart disease through efforts to modify behaviors and reduce risk factors, such as smoking and high blood pressure, and to provide better access to early detection and treatment. </a:t>
            </a:r>
            <a:r>
              <a:rPr lang="en-US" altLang="en-US" sz="900" b="1"/>
              <a:t>6. Safer and healthier foods </a:t>
            </a:r>
            <a:br>
              <a:rPr lang="en-US" altLang="en-US" sz="900" b="1"/>
            </a:br>
            <a:r>
              <a:rPr lang="en-US" altLang="en-US" sz="900"/>
              <a:t>Resulted in near elimination of major nutritional deficiency diseases, such as rickets, goiter and pellagra, in the U.S. through the identification of essential micronutrients and establishment of food-fortification programs.</a:t>
            </a:r>
            <a:r>
              <a:rPr lang="en-US" altLang="en-US" sz="900" b="1"/>
              <a:t>7. Healthier mothers and babies </a:t>
            </a:r>
            <a:br>
              <a:rPr lang="en-US" altLang="en-US" sz="900" b="1"/>
            </a:br>
            <a:r>
              <a:rPr lang="en-US" altLang="en-US" sz="900"/>
              <a:t>Resulted in 90 percent decrease in infant mortality and 99 percent decrease in maternal mortality through better hygiene and nutrition, availability of antibiotics, greater access to health care and technologic advances in maternal and neonatal medicine.</a:t>
            </a:r>
            <a:r>
              <a:rPr lang="en-US" altLang="en-US" sz="900" b="1"/>
              <a:t>8. Family planning </a:t>
            </a:r>
            <a:br>
              <a:rPr lang="en-US" altLang="en-US" sz="900" b="1"/>
            </a:br>
            <a:r>
              <a:rPr lang="en-US" altLang="en-US" sz="900"/>
              <a:t>Resulted in altered social and economic roles of women, made possible by: family planning and contraceptive services; smaller family sizes and longer intervals between the birth of children; increased opportunities for pre-conceptional counseling and screening; fewer infant, child and maternal deaths; and use of barrier contraceptives to prevent pregnancy and spread of sexually. transmitted diseases</a:t>
            </a:r>
            <a:r>
              <a:rPr lang="en-US" altLang="en-US" sz="900" b="1"/>
              <a:t>9. Fluoridation of drinking water </a:t>
            </a:r>
            <a:br>
              <a:rPr lang="en-US" altLang="en-US" sz="900" b="1"/>
            </a:br>
            <a:r>
              <a:rPr lang="en-US" altLang="en-US" sz="900"/>
              <a:t>Resulted in reductions in tooth decay (40 to 70 percent in children) and of tooth loss in adults (40 to 60 percent); contributed to effectively preventing tooth decay, regardless of socioeconomic status or access to care. </a:t>
            </a:r>
            <a:r>
              <a:rPr lang="en-US" altLang="en-US" sz="900" b="1"/>
              <a:t>10. Recognition of tobacco use as a health hazard </a:t>
            </a:r>
            <a:r>
              <a:rPr lang="en-US" altLang="en-US" sz="900"/>
              <a:t>Resulted in prevention of millions of smoking-related deaths, changes in social norms to prevent initiation of tobacco use, promote cessation of use and reduce exposure to environmental tobacco smoke.</a:t>
            </a:r>
          </a:p>
          <a:p>
            <a:pPr eaLnBrk="1" hangingPunct="1">
              <a:lnSpc>
                <a:spcPct val="90000"/>
              </a:lnSpc>
              <a:spcBef>
                <a:spcPct val="0"/>
              </a:spcBef>
            </a:pPr>
            <a:endParaRPr lang="en-US" altLang="en-US"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4DCA0541-21B0-4A4C-9C0E-E5BE43B82ADB}" type="datetimeFigureOut">
              <a:rPr lang="ru-RU"/>
              <a:pPr>
                <a:defRPr/>
              </a:pPr>
              <a:t>06.01.2022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2E90534-4E4D-4B24-8FDD-66BF37AEF80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92CB2DC-31B7-4B4C-BFB9-85CFD9985505}" type="datetimeFigureOut">
              <a:rPr lang="ru-RU"/>
              <a:pPr>
                <a:defRPr/>
              </a:pPr>
              <a:t>06.01.2022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5FCBABE-DCF0-4D35-BE9E-D7B4F8A3375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B73347A0-7C47-4B2F-A7A1-F4B29D72BE42}" type="datetimeFigureOut">
              <a:rPr lang="ru-RU"/>
              <a:pPr>
                <a:defRPr/>
              </a:pPr>
              <a:t>06.01.2022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23BC384-B845-418F-92CC-42BC3DAE493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6724CF9-D6C3-4EAC-A7C3-16996CF7791B}" type="datetimeFigureOut">
              <a:rPr lang="ru-RU"/>
              <a:pPr>
                <a:defRPr/>
              </a:pPr>
              <a:t>06.01.2022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C811DDB-243F-4D9D-854E-981D0C71AAD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3E527FB2-E639-4B82-AEBA-65571DF097F2}" type="datetimeFigureOut">
              <a:rPr lang="ru-RU"/>
              <a:pPr>
                <a:defRPr/>
              </a:pPr>
              <a:t>06.01.2022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FF7A29F-2FEF-40E6-B7BD-D9ADAE806A1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22484504-2A7E-4601-A70F-EB034B68B498}" type="datetimeFigureOut">
              <a:rPr lang="ru-RU"/>
              <a:pPr>
                <a:defRPr/>
              </a:pPr>
              <a:t>06.01.2022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C547D03-3DF5-4EE8-821E-3A595D80BF4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82A7C55-D566-4650-8BC6-AC4BA915F6B1}" type="datetimeFigureOut">
              <a:rPr lang="ru-RU"/>
              <a:pPr>
                <a:defRPr/>
              </a:pPr>
              <a:t>06.01.2022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BBE7DEE-3B44-45A9-AF5A-78AC41FDFEA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C3C4C6C8-06CD-4CDD-9F3F-EEA7A7EE77EE}" type="datetimeFigureOut">
              <a:rPr lang="ru-RU"/>
              <a:pPr>
                <a:defRPr/>
              </a:pPr>
              <a:t>06.01.2022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71FB738-BDB6-415F-BFB0-718ADB4CB68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8C213D-8DC9-4139-B31E-32D1697E7017}" type="datetimeFigureOut">
              <a:rPr lang="ru-RU"/>
              <a:pPr>
                <a:defRPr/>
              </a:pPr>
              <a:t>06.01.2022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9D11551-F7BB-4A88-896C-9EE66590B46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C3E52FF0-9304-4D9D-8B48-D97C528E6093}" type="datetimeFigureOut">
              <a:rPr lang="ru-RU"/>
              <a:pPr>
                <a:defRPr/>
              </a:pPr>
              <a:t>06.01.2022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BB6DB5D-1833-4290-8F2B-7D3862ED73C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78E33AE8-4FF0-4388-948C-E28ED07203B8}" type="datetimeFigureOut">
              <a:rPr lang="ru-RU"/>
              <a:pPr>
                <a:defRPr/>
              </a:pPr>
              <a:t>06.01.2022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6E356E1-5209-4D74-86A6-D67F2A65239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54000">
              <a:schemeClr val="accent6">
                <a:lumMod val="0"/>
                <a:lumOff val="100000"/>
              </a:schemeClr>
            </a:gs>
            <a:gs pos="100000">
              <a:srgbClr val="B2DE82"/>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038" y="365125"/>
            <a:ext cx="854392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Text Placeholder 2"/>
          <p:cNvSpPr>
            <a:spLocks noGrp="1"/>
          </p:cNvSpPr>
          <p:nvPr>
            <p:ph type="body" idx="1"/>
          </p:nvPr>
        </p:nvSpPr>
        <p:spPr bwMode="auto">
          <a:xfrm>
            <a:off x="681038" y="1825625"/>
            <a:ext cx="854392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E0D9D53-C5D6-4C13-9E96-8781E673E14D}" type="datetimeFigureOut">
              <a:rPr lang="ru-RU"/>
              <a:pPr>
                <a:defRPr/>
              </a:pPr>
              <a:t>06.01.2022</a:t>
            </a:fld>
            <a:endParaRPr lang="ru-RU"/>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FAF5CCA-C459-45A4-9A11-3E76D876E84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0" y="0"/>
            <a:ext cx="9906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13314" name="Rectangle 3"/>
          <p:cNvSpPr>
            <a:spLocks noChangeArrowheads="1"/>
          </p:cNvSpPr>
          <p:nvPr/>
        </p:nvSpPr>
        <p:spPr bwMode="auto">
          <a:xfrm>
            <a:off x="282575" y="-3079325"/>
            <a:ext cx="9364663" cy="12126397"/>
          </a:xfrm>
          <a:prstGeom prst="rect">
            <a:avLst/>
          </a:prstGeom>
          <a:noFill/>
          <a:ln w="9525">
            <a:noFill/>
            <a:miter lim="800000"/>
            <a:headEnd/>
            <a:tailEnd/>
          </a:ln>
        </p:spPr>
        <p:txBody>
          <a:bodyPr wrap="square" anchor="ctr">
            <a:spAutoFit/>
          </a:bodyPr>
          <a:lstStyle/>
          <a:p>
            <a:pPr algn="ctr" eaLnBrk="0" hangingPunct="0"/>
            <a:r>
              <a:rPr lang="uk-UA" sz="1700" dirty="0">
                <a:latin typeface="Times New Roman" pitchFamily="18" charset="0"/>
              </a:rPr>
              <a:t> </a:t>
            </a:r>
            <a:endParaRPr lang="ru-RU" sz="1700" dirty="0">
              <a:latin typeface="Times New Roman" pitchFamily="18" charset="0"/>
            </a:endParaRPr>
          </a:p>
          <a:p>
            <a:pPr algn="ctr" eaLnBrk="0" hangingPunct="0"/>
            <a:endParaRPr lang="uk-UA" sz="2800" b="1" dirty="0">
              <a:latin typeface="Times New Roman" pitchFamily="18" charset="0"/>
              <a:cs typeface="Times New Roman" pitchFamily="18" charset="0"/>
            </a:endParaRPr>
          </a:p>
          <a:p>
            <a:pPr algn="ctr" eaLnBrk="0" hangingPunct="0"/>
            <a:endParaRPr lang="uk-UA" sz="2800" b="1" dirty="0">
              <a:latin typeface="Times New Roman" pitchFamily="18" charset="0"/>
              <a:cs typeface="Times New Roman" pitchFamily="18" charset="0"/>
            </a:endParaRPr>
          </a:p>
          <a:p>
            <a:pPr algn="ctr" eaLnBrk="0" hangingPunct="0"/>
            <a:endParaRPr lang="uk-UA" sz="2800" b="1" dirty="0">
              <a:latin typeface="Times New Roman" pitchFamily="18" charset="0"/>
              <a:cs typeface="Times New Roman" pitchFamily="18" charset="0"/>
            </a:endParaRPr>
          </a:p>
          <a:p>
            <a:pPr algn="ctr" eaLnBrk="0" hangingPunct="0"/>
            <a:endParaRPr lang="uk-UA" sz="2800" b="1" dirty="0">
              <a:latin typeface="Times New Roman" pitchFamily="18" charset="0"/>
              <a:cs typeface="Times New Roman" pitchFamily="18" charset="0"/>
            </a:endParaRPr>
          </a:p>
          <a:p>
            <a:pPr algn="ctr" eaLnBrk="0" hangingPunct="0"/>
            <a:r>
              <a:rPr lang="en-US" sz="2800" b="1" dirty="0">
                <a:latin typeface="Times New Roman" pitchFamily="18" charset="0"/>
                <a:cs typeface="Times New Roman" pitchFamily="18" charset="0"/>
              </a:rPr>
              <a:t> </a:t>
            </a:r>
            <a:endParaRPr lang="uk-UA" sz="2800" b="1" dirty="0">
              <a:latin typeface="Times New Roman" pitchFamily="18" charset="0"/>
              <a:cs typeface="Times New Roman" pitchFamily="18" charset="0"/>
            </a:endParaRPr>
          </a:p>
          <a:p>
            <a:pPr algn="ctr" eaLnBrk="0" hangingPunct="0"/>
            <a:endParaRPr lang="uk-UA" b="1" dirty="0">
              <a:latin typeface="Times New Roman" pitchFamily="18" charset="0"/>
              <a:cs typeface="Times New Roman" pitchFamily="18" charset="0"/>
            </a:endParaRPr>
          </a:p>
          <a:p>
            <a:pPr algn="ctr" eaLnBrk="0" hangingPunct="0"/>
            <a:endParaRPr lang="uk-UA" b="1" dirty="0">
              <a:latin typeface="Times New Roman" pitchFamily="18" charset="0"/>
              <a:cs typeface="Times New Roman" pitchFamily="18" charset="0"/>
            </a:endParaRPr>
          </a:p>
          <a:p>
            <a:pPr algn="ctr" eaLnBrk="0" hangingPunct="0"/>
            <a:endParaRPr lang="uk-UA" b="1" dirty="0">
              <a:latin typeface="Times New Roman" pitchFamily="18" charset="0"/>
              <a:cs typeface="Times New Roman" pitchFamily="18" charset="0"/>
            </a:endParaRPr>
          </a:p>
          <a:p>
            <a:pPr algn="ctr" eaLnBrk="0" hangingPunct="0"/>
            <a:endParaRPr lang="uk-UA" b="1" dirty="0">
              <a:latin typeface="Times New Roman" pitchFamily="18" charset="0"/>
              <a:cs typeface="Times New Roman" pitchFamily="18" charset="0"/>
            </a:endParaRPr>
          </a:p>
          <a:p>
            <a:pPr algn="ctr" eaLnBrk="0" hangingPunct="0"/>
            <a:endParaRPr lang="uk-UA" b="1" dirty="0">
              <a:latin typeface="Times New Roman" pitchFamily="18" charset="0"/>
              <a:cs typeface="Times New Roman" pitchFamily="18" charset="0"/>
            </a:endParaRPr>
          </a:p>
          <a:p>
            <a:pPr algn="ctr" eaLnBrk="0" hangingPunct="0"/>
            <a:endParaRPr lang="uk-UA" b="1" dirty="0">
              <a:latin typeface="Times New Roman" pitchFamily="18" charset="0"/>
              <a:cs typeface="Times New Roman" pitchFamily="18" charset="0"/>
            </a:endParaRPr>
          </a:p>
          <a:p>
            <a:pPr algn="ctr" eaLnBrk="0" hangingPunct="0"/>
            <a:r>
              <a:rPr lang="uk-UA" sz="4000" b="1" i="1" dirty="0">
                <a:latin typeface="Times New Roman" pitchFamily="18" charset="0"/>
                <a:cs typeface="Times New Roman" pitchFamily="18" charset="0"/>
              </a:rPr>
              <a:t>Вступ до спеціальності громадського здоров</a:t>
            </a:r>
            <a:r>
              <a:rPr lang="en-US" sz="4000" b="1" i="1" dirty="0">
                <a:latin typeface="Times New Roman" pitchFamily="18" charset="0"/>
                <a:cs typeface="Times New Roman" pitchFamily="18" charset="0"/>
              </a:rPr>
              <a:t>’</a:t>
            </a:r>
            <a:r>
              <a:rPr lang="uk-UA" sz="4000" b="1" i="1" dirty="0">
                <a:latin typeface="Times New Roman" pitchFamily="18" charset="0"/>
                <a:cs typeface="Times New Roman" pitchFamily="18" charset="0"/>
              </a:rPr>
              <a:t>я</a:t>
            </a:r>
          </a:p>
          <a:p>
            <a:pPr algn="ctr" eaLnBrk="0" hangingPunct="0"/>
            <a:endParaRPr lang="uk-UA" sz="4000" b="1" i="1" dirty="0">
              <a:latin typeface="Times New Roman" pitchFamily="18" charset="0"/>
              <a:cs typeface="Times New Roman" pitchFamily="18" charset="0"/>
            </a:endParaRPr>
          </a:p>
          <a:p>
            <a:pPr algn="ctr" eaLnBrk="0" hangingPunct="0"/>
            <a:r>
              <a:rPr lang="uk-UA" sz="2400" b="1" i="1" dirty="0">
                <a:latin typeface="Times New Roman" pitchFamily="18" charset="0"/>
                <a:cs typeface="Times New Roman" pitchFamily="18" charset="0"/>
              </a:rPr>
              <a:t>Слабкий Г.О.</a:t>
            </a:r>
          </a:p>
          <a:p>
            <a:pPr algn="ctr" eaLnBrk="0" hangingPunct="0"/>
            <a:endParaRPr lang="uk-UA" sz="4000" b="1" i="1" dirty="0">
              <a:latin typeface="Times New Roman" pitchFamily="18" charset="0"/>
              <a:cs typeface="Times New Roman" pitchFamily="18" charset="0"/>
            </a:endParaRPr>
          </a:p>
          <a:p>
            <a:pPr algn="ctr" eaLnBrk="0" hangingPunct="0"/>
            <a:endParaRPr lang="uk-UA" sz="4000" b="1" i="1" dirty="0">
              <a:latin typeface="Times New Roman" pitchFamily="18" charset="0"/>
              <a:cs typeface="Times New Roman" pitchFamily="18" charset="0"/>
            </a:endParaRPr>
          </a:p>
          <a:p>
            <a:pPr algn="ctr" eaLnBrk="0" hangingPunct="0"/>
            <a:endParaRPr lang="uk-UA" sz="4000" b="1" i="1" dirty="0">
              <a:latin typeface="Times New Roman" pitchFamily="18" charset="0"/>
              <a:cs typeface="Times New Roman" pitchFamily="18" charset="0"/>
            </a:endParaRPr>
          </a:p>
          <a:p>
            <a:pPr algn="ctr" eaLnBrk="0" hangingPunct="0"/>
            <a:r>
              <a:rPr lang="uk-UA" sz="2000" b="1" i="1" dirty="0">
                <a:latin typeface="Times New Roman" pitchFamily="18" charset="0"/>
                <a:cs typeface="Times New Roman" pitchFamily="18" charset="0"/>
              </a:rPr>
              <a:t>Ужгород - 2019</a:t>
            </a:r>
          </a:p>
          <a:p>
            <a:pPr algn="ctr" eaLnBrk="0" hangingPunct="0"/>
            <a:endParaRPr lang="uk-UA" sz="1700" dirty="0">
              <a:latin typeface="Times New Roman" pitchFamily="18" charset="0"/>
              <a:cs typeface="Times New Roman" pitchFamily="18" charset="0"/>
            </a:endParaRPr>
          </a:p>
          <a:p>
            <a:pPr algn="ctr" eaLnBrk="0" hangingPunct="0"/>
            <a:endParaRPr lang="ru-RU" sz="1700" dirty="0">
              <a:latin typeface="Times New Roman" pitchFamily="18" charset="0"/>
            </a:endParaRPr>
          </a:p>
          <a:p>
            <a:pPr algn="ctr" eaLnBrk="0" hangingPunct="0"/>
            <a:endParaRPr lang="en-US" sz="2000" dirty="0">
              <a:latin typeface="Times New Roman" pitchFamily="18" charset="0"/>
              <a:cs typeface="Times New Roman" pitchFamily="18" charset="0"/>
            </a:endParaRPr>
          </a:p>
          <a:p>
            <a:pPr algn="ctr" eaLnBrk="0" hangingPunct="0"/>
            <a:r>
              <a:rPr lang="ru-RU" sz="2000" b="1" i="1"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ctr" eaLnBrk="0" hangingPunct="0"/>
            <a:endParaRPr lang="en-US" sz="2000" dirty="0">
              <a:latin typeface="Times New Roman" pitchFamily="18" charset="0"/>
              <a:cs typeface="Times New Roman" pitchFamily="18" charset="0"/>
            </a:endParaRPr>
          </a:p>
          <a:p>
            <a:pPr algn="ctr" eaLnBrk="0" hangingPunct="0"/>
            <a:r>
              <a:rPr lang="en-US" sz="2000" b="1" i="1"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ctr" eaLnBrk="0" hangingPunct="0"/>
            <a:endParaRPr lang="en-US" sz="1700" dirty="0">
              <a:latin typeface="Times New Roman" pitchFamily="18" charset="0"/>
              <a:cs typeface="Times New Roman" pitchFamily="18" charset="0"/>
            </a:endParaRPr>
          </a:p>
          <a:p>
            <a:pPr algn="ctr" eaLnBrk="0" hangingPunct="0"/>
            <a:r>
              <a:rPr lang="uk-UA" sz="1700" dirty="0">
                <a:latin typeface="Times New Roman" pitchFamily="18" charset="0"/>
                <a:cs typeface="Times New Roman" pitchFamily="18" charset="0"/>
              </a:rPr>
              <a:t> </a:t>
            </a:r>
            <a:endParaRPr lang="ru-RU" sz="1700" dirty="0">
              <a:latin typeface="Times New Roman" pitchFamily="18" charset="0"/>
            </a:endParaRPr>
          </a:p>
          <a:p>
            <a:pPr algn="ctr" eaLnBrk="0" hangingPunct="0"/>
            <a:endParaRPr lang="en-US" sz="1700" dirty="0">
              <a:latin typeface="Times New Roman" pitchFamily="18" charset="0"/>
              <a:cs typeface="Times New Roman" pitchFamily="18" charset="0"/>
            </a:endParaRPr>
          </a:p>
          <a:p>
            <a:pPr algn="ctr" eaLnBrk="0" hangingPunct="0"/>
            <a:r>
              <a:rPr lang="uk-UA" sz="1700" dirty="0">
                <a:latin typeface="Times New Roman" pitchFamily="18" charset="0"/>
                <a:cs typeface="Times New Roman" pitchFamily="18" charset="0"/>
              </a:rPr>
              <a:t> </a:t>
            </a:r>
            <a:endParaRPr lang="ru-RU" sz="1700" dirty="0">
              <a:latin typeface="Times New Roman" pitchFamily="18" charset="0"/>
            </a:endParaRPr>
          </a:p>
          <a:p>
            <a:pPr algn="ctr" eaLnBrk="0" hangingPunct="0"/>
            <a:endParaRPr lang="en-US" sz="1700" dirty="0">
              <a:latin typeface="Times New Roman" pitchFamily="18" charset="0"/>
              <a:cs typeface="Times New Roman" pitchFamily="18" charset="0"/>
            </a:endParaRPr>
          </a:p>
          <a:p>
            <a:pPr algn="ctr" eaLnBrk="0" hangingPunct="0"/>
            <a:endParaRPr lang="en-US" sz="1700" dirty="0">
              <a:latin typeface="Times New Roman" pitchFamily="18" charset="0"/>
              <a:cs typeface="Times New Roman" pitchFamily="18" charset="0"/>
            </a:endParaRPr>
          </a:p>
          <a:p>
            <a:pPr algn="ctr" eaLnBrk="0" hangingPunct="0"/>
            <a:r>
              <a:rPr lang="uk-UA" sz="1700" b="1" dirty="0">
                <a:latin typeface="Times New Roman" pitchFamily="18" charset="0"/>
                <a:cs typeface="Times New Roman" pitchFamily="18" charset="0"/>
              </a:rPr>
              <a:t> </a:t>
            </a:r>
            <a:endParaRPr lang="uk-UA" sz="17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490066"/>
          </a:xfrm>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a:xfrm>
            <a:off x="350489" y="836712"/>
            <a:ext cx="9361040" cy="5832648"/>
          </a:xfrm>
        </p:spPr>
        <p:txBody>
          <a:bodyPr>
            <a:normAutofit fontScale="47500" lnSpcReduction="20000"/>
          </a:bodyPr>
          <a:lstStyle/>
          <a:p>
            <a:r>
              <a:rPr lang="ru-RU" sz="3400" dirty="0"/>
              <a:t>1.1  Надзор в области регистрации актов гражданского состояния4 (рождения, смерти) </a:t>
            </a:r>
          </a:p>
          <a:p>
            <a:r>
              <a:rPr lang="ru-RU" sz="3400" dirty="0"/>
              <a:t>1.2  Система </a:t>
            </a:r>
            <a:r>
              <a:rPr lang="ru-RU" sz="3400" dirty="0" err="1"/>
              <a:t>эпиднадзора</a:t>
            </a:r>
            <a:r>
              <a:rPr lang="ru-RU" sz="3400" dirty="0"/>
              <a:t> и регистры инфекционных и неинфекционных заболеваний и </a:t>
            </a:r>
          </a:p>
          <a:p>
            <a:r>
              <a:rPr lang="ru-RU" sz="3400" dirty="0"/>
              <a:t>заболеваний пищевого происхождения </a:t>
            </a:r>
          </a:p>
          <a:p>
            <a:r>
              <a:rPr lang="ru-RU" sz="3400" dirty="0"/>
              <a:t>1.3  Текущие  обследования  состояния  здоровья  и  поведения  в  отношении  здоровья, </a:t>
            </a:r>
          </a:p>
          <a:p>
            <a:r>
              <a:rPr lang="ru-RU" sz="3400" dirty="0"/>
              <a:t>включая  обследования  состояния  здоровья  и  питания  с  целью  решения  таких </a:t>
            </a:r>
          </a:p>
          <a:p>
            <a:r>
              <a:rPr lang="ru-RU" sz="3400" dirty="0"/>
              <a:t>проблем, как ожирение и пищевой рацион </a:t>
            </a:r>
          </a:p>
          <a:p>
            <a:r>
              <a:rPr lang="ru-RU" sz="3400" dirty="0"/>
              <a:t>1.4  Система </a:t>
            </a:r>
            <a:r>
              <a:rPr lang="ru-RU" sz="3400" dirty="0" err="1"/>
              <a:t>эпиднадзора</a:t>
            </a:r>
            <a:r>
              <a:rPr lang="ru-RU" sz="3400" dirty="0"/>
              <a:t> и регистры заболеваний в области здоровья матерей и детей </a:t>
            </a:r>
          </a:p>
          <a:p>
            <a:r>
              <a:rPr lang="ru-RU" sz="3400" dirty="0"/>
              <a:t>1.5  Система </a:t>
            </a:r>
            <a:r>
              <a:rPr lang="ru-RU" sz="3400" dirty="0" err="1"/>
              <a:t>эпиднадзора</a:t>
            </a:r>
            <a:r>
              <a:rPr lang="ru-RU" sz="3400" dirty="0"/>
              <a:t> и регистры заболеваний в области гигиены окружающей среды </a:t>
            </a:r>
          </a:p>
          <a:p>
            <a:r>
              <a:rPr lang="ru-RU" sz="3400" dirty="0"/>
              <a:t>1.6  Система  </a:t>
            </a:r>
            <a:r>
              <a:rPr lang="ru-RU" sz="3400" dirty="0" err="1"/>
              <a:t>эпиднадзора</a:t>
            </a:r>
            <a:r>
              <a:rPr lang="ru-RU" sz="3400" dirty="0"/>
              <a:t>  и  регистры  заболеваний  в  области  социального  здоровья  и </a:t>
            </a:r>
          </a:p>
          <a:p>
            <a:r>
              <a:rPr lang="ru-RU" sz="3400" dirty="0"/>
              <a:t>психического здоровья </a:t>
            </a:r>
          </a:p>
          <a:p>
            <a:r>
              <a:rPr lang="ru-RU" sz="3400" dirty="0"/>
              <a:t>1.7  Система  </a:t>
            </a:r>
            <a:r>
              <a:rPr lang="ru-RU" sz="3400" dirty="0" err="1"/>
              <a:t>эпиднадзора</a:t>
            </a:r>
            <a:r>
              <a:rPr lang="ru-RU" sz="3400" dirty="0"/>
              <a:t>  и  регистры  заболеваний  в  области  гигиены  труда  и </a:t>
            </a:r>
          </a:p>
          <a:p>
            <a:r>
              <a:rPr lang="ru-RU" sz="3400" dirty="0" err="1"/>
              <a:t>эпиднадзора</a:t>
            </a:r>
            <a:r>
              <a:rPr lang="ru-RU" sz="3400" dirty="0"/>
              <a:t> за травмами  </a:t>
            </a:r>
          </a:p>
          <a:p>
            <a:r>
              <a:rPr lang="ru-RU" sz="3400" dirty="0"/>
              <a:t>1.8  Интегрирование и анализ данных (включая диагностирования состояния здоровья в </a:t>
            </a:r>
          </a:p>
          <a:p>
            <a:r>
              <a:rPr lang="ru-RU" sz="3400" dirty="0"/>
              <a:t>местных сообществах) в целях определения потребностей населения и групп риска и </a:t>
            </a:r>
          </a:p>
          <a:p>
            <a:r>
              <a:rPr lang="ru-RU" sz="3400" dirty="0"/>
              <a:t>мониторинга прогресса в направлении достижения связанных со здоровьем целей (в </a:t>
            </a:r>
          </a:p>
          <a:p>
            <a:r>
              <a:rPr lang="ru-RU" sz="3400" dirty="0"/>
              <a:t>областях 1.1–1.7) </a:t>
            </a:r>
          </a:p>
          <a:p>
            <a:r>
              <a:rPr lang="ru-RU" sz="3400" dirty="0"/>
              <a:t>1.9  Публикация  данных  в  множественных  форматах  для  различных  аудиторий  (в </a:t>
            </a:r>
          </a:p>
          <a:p>
            <a:r>
              <a:rPr lang="ru-RU" sz="3400" dirty="0"/>
              <a:t>областях 1.1–1.7) </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 </a:t>
            </a:r>
            <a:r>
              <a:rPr lang="ru-RU" sz="3100" b="1" i="1" dirty="0">
                <a:latin typeface="Times New Roman" pitchFamily="18" charset="0"/>
                <a:cs typeface="Times New Roman" pitchFamily="18" charset="0"/>
              </a:rPr>
              <a:t>ОФОЗ 2: Выявление приоритетных проблем со здоровьем и угроз здоровью на уровне местных сообществ</a:t>
            </a:r>
          </a:p>
        </p:txBody>
      </p:sp>
      <p:sp>
        <p:nvSpPr>
          <p:cNvPr id="3" name="Содержимое 2"/>
          <p:cNvSpPr>
            <a:spLocks noGrp="1"/>
          </p:cNvSpPr>
          <p:nvPr>
            <p:ph idx="1"/>
          </p:nvPr>
        </p:nvSpPr>
        <p:spPr>
          <a:xfrm>
            <a:off x="350489" y="1600200"/>
            <a:ext cx="9205023" cy="5069160"/>
          </a:xfrm>
        </p:spPr>
        <p:txBody>
          <a:bodyPr>
            <a:normAutofit/>
          </a:bodyPr>
          <a:lstStyle/>
          <a:p>
            <a:pPr algn="ctr">
              <a:buNone/>
            </a:pPr>
            <a:r>
              <a:rPr lang="ru-RU" b="1" i="1" dirty="0"/>
              <a:t>Определение  оперативной  функции: </a:t>
            </a:r>
          </a:p>
          <a:p>
            <a:endParaRPr lang="ru-RU" dirty="0"/>
          </a:p>
          <a:p>
            <a:pPr indent="15875" algn="ctr">
              <a:buNone/>
            </a:pPr>
            <a:r>
              <a:rPr lang="ru-RU" dirty="0">
                <a:latin typeface="Times New Roman" pitchFamily="18" charset="0"/>
                <a:cs typeface="Times New Roman" pitchFamily="18" charset="0"/>
              </a:rPr>
              <a:t>Мониторинг,  выявление  и  прогнозирование </a:t>
            </a:r>
          </a:p>
          <a:p>
            <a:pPr indent="15875" algn="ctr">
              <a:buNone/>
            </a:pPr>
            <a:r>
              <a:rPr lang="ru-RU" dirty="0">
                <a:latin typeface="Times New Roman" pitchFamily="18" charset="0"/>
                <a:cs typeface="Times New Roman" pitchFamily="18" charset="0"/>
              </a:rPr>
              <a:t>биологических, химических и физических угроз здоровью на рабочем месте и в окружающей </a:t>
            </a:r>
          </a:p>
          <a:p>
            <a:pPr indent="15875" algn="ctr">
              <a:buNone/>
            </a:pPr>
            <a:r>
              <a:rPr lang="ru-RU" dirty="0">
                <a:latin typeface="Times New Roman" pitchFamily="18" charset="0"/>
                <a:cs typeface="Times New Roman" pitchFamily="18" charset="0"/>
              </a:rPr>
              <a:t>среде; использование методов и инструментов оценки риска для измерения рисков в области гигиены  окружающей  среды;  выпуск  доступной  информации  и  предупреждений  для общественности;  планирование  и  осуществление  действий,  направленных  на  сведение  к </a:t>
            </a:r>
          </a:p>
          <a:p>
            <a:pPr indent="15875" algn="ctr">
              <a:buNone/>
            </a:pPr>
            <a:r>
              <a:rPr lang="ru-RU" dirty="0">
                <a:latin typeface="Times New Roman" pitchFamily="18" charset="0"/>
                <a:cs typeface="Times New Roman" pitchFamily="18" charset="0"/>
              </a:rPr>
              <a:t>минимуму угроз здоровью.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490066"/>
          </a:xfrm>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a:xfrm>
            <a:off x="272480" y="836712"/>
            <a:ext cx="9361040" cy="5832648"/>
          </a:xfrm>
        </p:spPr>
        <p:txBody>
          <a:bodyPr>
            <a:normAutofit fontScale="47500" lnSpcReduction="20000"/>
          </a:bodyPr>
          <a:lstStyle/>
          <a:p>
            <a:r>
              <a:rPr lang="ru-RU" b="1" i="1" dirty="0"/>
              <a:t>A.  Контроль за инфекционными заболеваниями </a:t>
            </a:r>
          </a:p>
          <a:p>
            <a:r>
              <a:rPr lang="ru-RU" dirty="0"/>
              <a:t>2.A.1 Система и методы выявления и контроля за вспышками инфекционных заболеваний </a:t>
            </a:r>
          </a:p>
          <a:p>
            <a:r>
              <a:rPr lang="ru-RU" dirty="0"/>
              <a:t>2.A.2 Система и методы расследования вспышек и выявления причин </a:t>
            </a:r>
          </a:p>
          <a:p>
            <a:r>
              <a:rPr lang="ru-RU" dirty="0"/>
              <a:t>2.A.3 Система и методы контроля зоонозов и векторных заболеваний  </a:t>
            </a:r>
          </a:p>
          <a:p>
            <a:r>
              <a:rPr lang="ru-RU" dirty="0"/>
              <a:t>2.A.4 Система и методы </a:t>
            </a:r>
            <a:r>
              <a:rPr lang="ru-RU" dirty="0" err="1"/>
              <a:t>эпиднадзора</a:t>
            </a:r>
            <a:r>
              <a:rPr lang="ru-RU" dirty="0"/>
              <a:t> за внутрибольничными инфекциями </a:t>
            </a:r>
          </a:p>
          <a:p>
            <a:r>
              <a:rPr lang="ru-RU" dirty="0"/>
              <a:t>2.A.5 Система и методы </a:t>
            </a:r>
            <a:r>
              <a:rPr lang="ru-RU" dirty="0" err="1"/>
              <a:t>эпиднадзора</a:t>
            </a:r>
            <a:r>
              <a:rPr lang="ru-RU" dirty="0"/>
              <a:t> за устойчивостью к антибиотикам </a:t>
            </a:r>
          </a:p>
          <a:p>
            <a:endParaRPr lang="ru-RU" dirty="0"/>
          </a:p>
          <a:p>
            <a:r>
              <a:rPr lang="ru-RU" b="1" i="1" dirty="0"/>
              <a:t>B.  Контроль за факторами окружающей среды, представляющими угрозу </a:t>
            </a:r>
          </a:p>
          <a:p>
            <a:r>
              <a:rPr lang="ru-RU" b="1" i="1" dirty="0"/>
              <a:t>здоровью  </a:t>
            </a:r>
          </a:p>
          <a:p>
            <a:r>
              <a:rPr lang="ru-RU" dirty="0"/>
              <a:t>2.B.1 Система  с  потенциалом,  средствами  и  методами  для  оценки  фактических  или </a:t>
            </a:r>
          </a:p>
          <a:p>
            <a:r>
              <a:rPr lang="ru-RU" dirty="0"/>
              <a:t>ожидаемых последствий для здоровья факторов окружающей среды </a:t>
            </a:r>
          </a:p>
          <a:p>
            <a:r>
              <a:rPr lang="ru-RU" dirty="0"/>
              <a:t>2.B.2 Механизмы и методы определения возможного опасного воздействия </a:t>
            </a:r>
          </a:p>
          <a:p>
            <a:r>
              <a:rPr lang="ru-RU" dirty="0"/>
              <a:t>2.B.3 Система и методы оценки и контроля в области гигиены труда  </a:t>
            </a:r>
          </a:p>
          <a:p>
            <a:r>
              <a:rPr lang="ru-RU" dirty="0"/>
              <a:t>2.B.4 Система и методы оценки качества воздуха и действенности стандартов на чистый </a:t>
            </a:r>
          </a:p>
          <a:p>
            <a:r>
              <a:rPr lang="ru-RU" dirty="0"/>
              <a:t>воздух </a:t>
            </a:r>
          </a:p>
          <a:p>
            <a:r>
              <a:rPr lang="ru-RU" dirty="0"/>
              <a:t>2.B.5 Система и методы оценки качества воды и действенности стандартов на чистую воду </a:t>
            </a:r>
          </a:p>
          <a:p>
            <a:r>
              <a:rPr lang="ru-RU" dirty="0"/>
              <a:t>2.B.6 Система  и  методы  выявления  химических  или  физических  угроз  здоровью </a:t>
            </a:r>
          </a:p>
          <a:p>
            <a:r>
              <a:rPr lang="ru-RU" dirty="0"/>
              <a:t>посредством анализа данных надзора или эпидемиологических исследований  </a:t>
            </a:r>
          </a:p>
          <a:p>
            <a:r>
              <a:rPr lang="ru-RU" dirty="0"/>
              <a:t>2.B.7 Система и методы оценки риска в отношении безопасности пищевых продуктов  </a:t>
            </a:r>
          </a:p>
          <a:p>
            <a:r>
              <a:rPr lang="ru-RU" dirty="0"/>
              <a:t>2.B.8 Система и методы оценки риска потребительских товаров, косметики и игрушек  </a:t>
            </a:r>
          </a:p>
          <a:p>
            <a:r>
              <a:rPr lang="ru-RU" dirty="0"/>
              <a:t>2.B.9 Механизмы  и  методы  мониторинга  прогресса  в  направлении  осуществления </a:t>
            </a:r>
          </a:p>
          <a:p>
            <a:r>
              <a:rPr lang="ru-RU" dirty="0"/>
              <a:t>Международных медико-санитарных правил (ММСП) </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634082"/>
          </a:xfrm>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a:xfrm>
            <a:off x="495300" y="980728"/>
            <a:ext cx="8915400" cy="5688632"/>
          </a:xfrm>
        </p:spPr>
        <p:txBody>
          <a:bodyPr>
            <a:normAutofit fontScale="47500" lnSpcReduction="20000"/>
          </a:bodyPr>
          <a:lstStyle/>
          <a:p>
            <a:pPr algn="ctr"/>
            <a:r>
              <a:rPr lang="ru-RU" b="1" i="1" dirty="0"/>
              <a:t>C.  Лабораторная поддержка исследования факторов, представляющих угрозу </a:t>
            </a:r>
          </a:p>
          <a:p>
            <a:pPr algn="ctr">
              <a:buNone/>
            </a:pPr>
            <a:r>
              <a:rPr lang="ru-RU" b="1" i="1" dirty="0"/>
              <a:t>здоровью  </a:t>
            </a:r>
          </a:p>
          <a:p>
            <a:endParaRPr lang="ru-RU" b="1" i="1" dirty="0"/>
          </a:p>
          <a:p>
            <a:r>
              <a:rPr lang="ru-RU" sz="3800" dirty="0"/>
              <a:t>2.C.1 Наличие  легкодоступных  лабораторий,  способных  поддержать  исследования проблем, рисков и чрезвычайных ситуаций в общественном здравоохранении  </a:t>
            </a:r>
          </a:p>
          <a:p>
            <a:pPr>
              <a:buNone/>
            </a:pPr>
            <a:endParaRPr lang="ru-RU" sz="3800" dirty="0"/>
          </a:p>
          <a:p>
            <a:r>
              <a:rPr lang="ru-RU" sz="3800" dirty="0"/>
              <a:t>2.C.2 Наличие  легкодоступных  лабораторий,  способных  удовлетворить  обычные потребности в области диагностирования и </a:t>
            </a:r>
            <a:r>
              <a:rPr lang="ru-RU" sz="3800" dirty="0" err="1"/>
              <a:t>эпиднадзора</a:t>
            </a:r>
            <a:r>
              <a:rPr lang="ru-RU" sz="3800" dirty="0"/>
              <a:t> </a:t>
            </a:r>
          </a:p>
          <a:p>
            <a:r>
              <a:rPr lang="ru-RU" sz="3800" dirty="0"/>
              <a:t>2.C.3 Способность  подтвердить  соблюдение  лабораториями  нормативов  и  стандартов  с помощью уполномочивающих и лицензирующих агентств </a:t>
            </a:r>
          </a:p>
          <a:p>
            <a:r>
              <a:rPr lang="ru-RU" sz="3800" dirty="0"/>
              <a:t>2.C.4 Способность  регулировать  обработку  лабораторных  проб  с  помощью  руководств или протоколов  </a:t>
            </a:r>
          </a:p>
          <a:p>
            <a:r>
              <a:rPr lang="ru-RU" sz="3800" dirty="0"/>
              <a:t>2.C.5 Адекватность  системы  лабораторий  общественного  здравоохранения  и  ее способность  оперативно  проводить  скрининг  и  крупномасштабное  тестирование  в целях рутинной диагностики и </a:t>
            </a:r>
            <a:r>
              <a:rPr lang="ru-RU" sz="3800" dirty="0" err="1"/>
              <a:t>эпиднадзора</a:t>
            </a:r>
            <a:r>
              <a:rPr lang="ru-RU" sz="3800" dirty="0"/>
              <a:t> </a:t>
            </a:r>
          </a:p>
          <a:p>
            <a:pPr>
              <a:buNone/>
            </a:pPr>
            <a:endParaRPr lang="ru-RU" sz="3800" dirty="0"/>
          </a:p>
          <a:p>
            <a:r>
              <a:rPr lang="ru-RU" sz="3800" dirty="0"/>
              <a:t>2.C.6 Способность  своевременно  получать  точные  лабораторные  результаты  для диагностирования и исследования угроз в области общественного здравоохранения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562074"/>
          </a:xfrm>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a:xfrm>
            <a:off x="272480" y="908720"/>
            <a:ext cx="9283031" cy="5577483"/>
          </a:xfrm>
        </p:spPr>
        <p:txBody>
          <a:bodyPr>
            <a:normAutofit fontScale="55000" lnSpcReduction="20000"/>
          </a:bodyPr>
          <a:lstStyle/>
          <a:p>
            <a:r>
              <a:rPr lang="ru-RU" dirty="0"/>
              <a:t>3.1  Способность  давать  определение  и  описывать  чрезвычайные  ситуации  в </a:t>
            </a:r>
          </a:p>
          <a:p>
            <a:pPr>
              <a:buNone/>
            </a:pPr>
            <a:r>
              <a:rPr lang="ru-RU" dirty="0"/>
              <a:t>общественном  здравоохранении,  которые  могут  повлечь  применение  плана чрезвычайных ответных мер  </a:t>
            </a:r>
          </a:p>
          <a:p>
            <a:r>
              <a:rPr lang="ru-RU" dirty="0"/>
              <a:t>3.2  Разработка  плана,  в  котором  определены  организационные  обязанности, </a:t>
            </a:r>
          </a:p>
          <a:p>
            <a:pPr>
              <a:buNone/>
            </a:pPr>
            <a:r>
              <a:rPr lang="ru-RU" dirty="0"/>
              <a:t>предусмотрены  коммуникационные  и  информационные  сети  и  ясно  намечены протоколы оповещения и эвакуации населения  </a:t>
            </a:r>
          </a:p>
          <a:p>
            <a:r>
              <a:rPr lang="ru-RU" dirty="0"/>
              <a:t>3.3  Периодическая  оценка  способности  быстро  реагировать,  включая  тестирование </a:t>
            </a:r>
          </a:p>
          <a:p>
            <a:pPr>
              <a:buNone/>
            </a:pPr>
            <a:r>
              <a:rPr lang="ru-RU" dirty="0"/>
              <a:t>плана  действий  в  чрезвычайных  ситуациях  путем  штабных  учений  и крупномасштабной отработки действий </a:t>
            </a:r>
          </a:p>
          <a:p>
            <a:r>
              <a:rPr lang="ru-RU" dirty="0"/>
              <a:t>3.4  Разработка  письменных  протоколов  по  незамедлительному  расследованию </a:t>
            </a:r>
          </a:p>
          <a:p>
            <a:pPr>
              <a:buNone/>
            </a:pPr>
            <a:r>
              <a:rPr lang="ru-RU" dirty="0"/>
              <a:t>эпидемиологических ситуаций </a:t>
            </a:r>
          </a:p>
          <a:p>
            <a:r>
              <a:rPr lang="ru-RU" dirty="0"/>
              <a:t>3.5  Оценка эффективности оценки прошлых инцидентов и выявление возможностей для </a:t>
            </a:r>
          </a:p>
          <a:p>
            <a:pPr>
              <a:buNone/>
            </a:pPr>
            <a:r>
              <a:rPr lang="ru-RU" dirty="0"/>
              <a:t>улучшений  </a:t>
            </a:r>
          </a:p>
          <a:p>
            <a:r>
              <a:rPr lang="ru-RU" dirty="0"/>
              <a:t>3.6  Поддержание  письменных  протоколов  по  осуществлению  программы </a:t>
            </a:r>
          </a:p>
          <a:p>
            <a:pPr>
              <a:buNone/>
            </a:pPr>
            <a:r>
              <a:rPr lang="ru-RU" dirty="0"/>
              <a:t>прослеживания  источника  и  контактировавших  лиц  при  инфекционных </a:t>
            </a:r>
          </a:p>
          <a:p>
            <a:pPr>
              <a:buNone/>
            </a:pPr>
            <a:r>
              <a:rPr lang="ru-RU" dirty="0"/>
              <a:t>заболеваниях или воздействии токсических веществ </a:t>
            </a:r>
          </a:p>
          <a:p>
            <a:r>
              <a:rPr lang="ru-RU" dirty="0"/>
              <a:t>3.7  Ведение  списка  сотрудников,  имеющих  технический  опыт  реагирования  на  все </a:t>
            </a:r>
          </a:p>
          <a:p>
            <a:pPr>
              <a:buNone/>
            </a:pPr>
            <a:r>
              <a:rPr lang="ru-RU" dirty="0"/>
              <a:t>природные и антропогенные чрезвычайные ситуации </a:t>
            </a:r>
          </a:p>
          <a:p>
            <a:r>
              <a:rPr lang="ru-RU" dirty="0"/>
              <a:t>3.8  Осуществление  Международных  медико-санитарных  правил  (ММСП)  в  области </a:t>
            </a:r>
          </a:p>
          <a:p>
            <a:pPr>
              <a:buNone/>
            </a:pPr>
            <a:r>
              <a:rPr lang="ru-RU" dirty="0"/>
              <a:t>планирования на случай чрезвычайных ситуаций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a:latin typeface="Times New Roman" pitchFamily="18" charset="0"/>
                <a:cs typeface="Times New Roman" pitchFamily="18" charset="0"/>
              </a:rPr>
              <a:t>ОФОЗ 4: Оперативные функции защиты здоровья (в области гигиены  окружающей среды, гигиены труда, безопасности пищевых продуктов и др.) </a:t>
            </a:r>
          </a:p>
        </p:txBody>
      </p:sp>
      <p:sp>
        <p:nvSpPr>
          <p:cNvPr id="3" name="Содержимое 2"/>
          <p:cNvSpPr>
            <a:spLocks noGrp="1"/>
          </p:cNvSpPr>
          <p:nvPr>
            <p:ph idx="1"/>
          </p:nvPr>
        </p:nvSpPr>
        <p:spPr/>
        <p:txBody>
          <a:bodyPr>
            <a:normAutofit fontScale="92500"/>
          </a:bodyPr>
          <a:lstStyle/>
          <a:p>
            <a:pPr algn="ctr">
              <a:buNone/>
            </a:pPr>
            <a:r>
              <a:rPr lang="ru-RU" sz="3000" b="1" dirty="0"/>
              <a:t>Определение  оперативной  функции: </a:t>
            </a:r>
          </a:p>
          <a:p>
            <a:endParaRPr lang="ru-RU" dirty="0"/>
          </a:p>
          <a:p>
            <a:pPr marL="0" indent="450850" algn="just">
              <a:buNone/>
            </a:pPr>
            <a:r>
              <a:rPr lang="ru-RU" dirty="0"/>
              <a:t> </a:t>
            </a:r>
            <a:r>
              <a:rPr lang="ru-RU" dirty="0">
                <a:latin typeface="Times New Roman" pitchFamily="18" charset="0"/>
                <a:cs typeface="Times New Roman" pitchFamily="18" charset="0"/>
              </a:rPr>
              <a:t>Оценки  рисков  и  действия,  необходимые для обеспечения  экологической безопасности, безопасности труда и безопасности пищевых продуктов.</a:t>
            </a:r>
          </a:p>
          <a:p>
            <a:pPr marL="0" indent="450850" algn="just">
              <a:buNone/>
            </a:pPr>
            <a:r>
              <a:rPr lang="ru-RU" dirty="0">
                <a:latin typeface="Times New Roman" pitchFamily="18" charset="0"/>
                <a:cs typeface="Times New Roman" pitchFamily="18" charset="0"/>
              </a:rPr>
              <a:t> </a:t>
            </a:r>
          </a:p>
          <a:p>
            <a:pPr marL="0" indent="450850" algn="just">
              <a:buNone/>
            </a:pPr>
            <a:r>
              <a:rPr lang="ru-RU" dirty="0">
                <a:latin typeface="Times New Roman" pitchFamily="18" charset="0"/>
                <a:cs typeface="Times New Roman" pitchFamily="18" charset="0"/>
              </a:rPr>
              <a:t> Органы  общественного  здравоохранения  осуществляют  надзор  за </a:t>
            </a:r>
            <a:r>
              <a:rPr lang="ru-RU" dirty="0" err="1">
                <a:latin typeface="Times New Roman" pitchFamily="18" charset="0"/>
                <a:cs typeface="Times New Roman" pitchFamily="18" charset="0"/>
              </a:rPr>
              <a:t>правоприменением</a:t>
            </a:r>
            <a:r>
              <a:rPr lang="ru-RU" dirty="0">
                <a:latin typeface="Times New Roman" pitchFamily="18" charset="0"/>
                <a:cs typeface="Times New Roman" pitchFamily="18" charset="0"/>
              </a:rPr>
              <a:t> и контролем в отношении действий, влияющих на здоровье</a:t>
            </a:r>
            <a:r>
              <a:rPr lang="ru-RU"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a:latin typeface="Times New Roman" pitchFamily="18" charset="0"/>
                <a:cs typeface="Times New Roman" pitchFamily="18" charset="0"/>
              </a:rPr>
              <a:t>ОФОЗ 3: Обеспечение готовности и планирование на случай чрезвычайных  ситуаций в области общественного здравоохранения </a:t>
            </a:r>
          </a:p>
        </p:txBody>
      </p:sp>
      <p:sp>
        <p:nvSpPr>
          <p:cNvPr id="3" name="Содержимое 2"/>
          <p:cNvSpPr>
            <a:spLocks noGrp="1"/>
          </p:cNvSpPr>
          <p:nvPr>
            <p:ph idx="1"/>
          </p:nvPr>
        </p:nvSpPr>
        <p:spPr/>
        <p:txBody>
          <a:bodyPr>
            <a:normAutofit fontScale="92500" lnSpcReduction="10000"/>
          </a:bodyPr>
          <a:lstStyle/>
          <a:p>
            <a:pPr algn="ctr">
              <a:buNone/>
            </a:pPr>
            <a:r>
              <a:rPr lang="ru-RU" b="1" i="1" dirty="0"/>
              <a:t>Определение  оперативной  функции: </a:t>
            </a:r>
          </a:p>
          <a:p>
            <a:endParaRPr lang="ru-RU" dirty="0"/>
          </a:p>
          <a:p>
            <a:pPr indent="15875" algn="ctr">
              <a:buNone/>
            </a:pPr>
            <a:r>
              <a:rPr lang="ru-RU" dirty="0">
                <a:latin typeface="Times New Roman" pitchFamily="18" charset="0"/>
                <a:cs typeface="Times New Roman" pitchFamily="18" charset="0"/>
              </a:rPr>
              <a:t>Готовность  к  управлению  чрезвычайными </a:t>
            </a:r>
          </a:p>
          <a:p>
            <a:pPr indent="15875" algn="ctr">
              <a:buNone/>
            </a:pPr>
            <a:r>
              <a:rPr lang="ru-RU" dirty="0">
                <a:latin typeface="Times New Roman" pitchFamily="18" charset="0"/>
                <a:cs typeface="Times New Roman" pitchFamily="18" charset="0"/>
              </a:rPr>
              <a:t>ситуациями,  включая  разработку  подходящих  планов  действий;  разработка  систем  для </a:t>
            </a:r>
          </a:p>
          <a:p>
            <a:pPr indent="15875" algn="ctr">
              <a:buNone/>
            </a:pPr>
            <a:r>
              <a:rPr lang="ru-RU" dirty="0">
                <a:latin typeface="Times New Roman" pitchFamily="18" charset="0"/>
                <a:cs typeface="Times New Roman" pitchFamily="18" charset="0"/>
              </a:rPr>
              <a:t>сбора данных, профилактики и контроля заболеваемости;  и применение интегрального и </a:t>
            </a:r>
          </a:p>
          <a:p>
            <a:pPr indent="15875" algn="ctr">
              <a:buNone/>
            </a:pPr>
            <a:r>
              <a:rPr lang="ru-RU" dirty="0">
                <a:latin typeface="Times New Roman" pitchFamily="18" charset="0"/>
                <a:cs typeface="Times New Roman" pitchFamily="18" charset="0"/>
              </a:rPr>
              <a:t>ориентированного  на  сотрудничество  подхода  в  отношении  различных  органов  власти, </a:t>
            </a:r>
          </a:p>
          <a:p>
            <a:pPr indent="15875" algn="ctr">
              <a:buNone/>
            </a:pPr>
            <a:r>
              <a:rPr lang="ru-RU" dirty="0">
                <a:latin typeface="Times New Roman" pitchFamily="18" charset="0"/>
                <a:cs typeface="Times New Roman" pitchFamily="18" charset="0"/>
              </a:rPr>
              <a:t>участвующих в управлении</a:t>
            </a:r>
            <a:r>
              <a:rPr lang="ru-RU"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2506290"/>
          </a:xfrm>
        </p:spPr>
        <p:txBody>
          <a:bodyPr>
            <a:noAutofit/>
          </a:bodyPr>
          <a:lstStyle/>
          <a:p>
            <a:r>
              <a:rPr lang="ru-RU" sz="2000" dirty="0">
                <a:latin typeface="Times New Roman" pitchFamily="18" charset="0"/>
                <a:cs typeface="Times New Roman" pitchFamily="18" charset="0"/>
              </a:rPr>
              <a:t>Эта  оперативная  функция  включает  институциональную  способность  разрабатывать  нормативные  и  правоприменительные  механизмы  по  защите  общественного  здоровья  и  мониторингу  соблюдения  установленных  нормативов,  а  также  способность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формулировать  новые  законы  и  нормативные  положения,  направленные  на  улучшение  здоровья населения и содействие здоровой среде. </a:t>
            </a:r>
          </a:p>
        </p:txBody>
      </p:sp>
      <p:sp>
        <p:nvSpPr>
          <p:cNvPr id="3" name="Содержимое 2"/>
          <p:cNvSpPr>
            <a:spLocks noGrp="1"/>
          </p:cNvSpPr>
          <p:nvPr>
            <p:ph idx="1"/>
          </p:nvPr>
        </p:nvSpPr>
        <p:spPr>
          <a:xfrm>
            <a:off x="495300" y="2708920"/>
            <a:ext cx="8915400" cy="3960440"/>
          </a:xfrm>
        </p:spPr>
        <p:txBody>
          <a:bodyPr>
            <a:normAutofit fontScale="85000" lnSpcReduction="20000"/>
          </a:bodyPr>
          <a:lstStyle/>
          <a:p>
            <a:pPr algn="just"/>
            <a:r>
              <a:rPr lang="ru-RU" dirty="0">
                <a:latin typeface="Times New Roman" pitchFamily="18" charset="0"/>
                <a:cs typeface="Times New Roman" pitchFamily="18" charset="0"/>
              </a:rPr>
              <a:t>4.1  Техническая способность оценивать риски в области гигиены труда </a:t>
            </a:r>
          </a:p>
          <a:p>
            <a:pPr algn="just"/>
            <a:r>
              <a:rPr lang="ru-RU" dirty="0">
                <a:latin typeface="Times New Roman" pitchFamily="18" charset="0"/>
                <a:cs typeface="Times New Roman" pitchFamily="18" charset="0"/>
              </a:rPr>
              <a:t>4.2  Техническая способность оценивать риски поведения, связанного со здоровьем </a:t>
            </a:r>
          </a:p>
          <a:p>
            <a:pPr algn="just"/>
            <a:r>
              <a:rPr lang="ru-RU" dirty="0">
                <a:latin typeface="Times New Roman" pitchFamily="18" charset="0"/>
                <a:cs typeface="Times New Roman" pitchFamily="18" charset="0"/>
              </a:rPr>
              <a:t>4.3  Техническая  способность  оценивать  риски  в  области  медицинских  учреждений  и программ медицинской помощи </a:t>
            </a:r>
          </a:p>
          <a:p>
            <a:pPr algn="just"/>
            <a:r>
              <a:rPr lang="ru-RU" dirty="0">
                <a:latin typeface="Times New Roman" pitchFamily="18" charset="0"/>
                <a:cs typeface="Times New Roman" pitchFamily="18" charset="0"/>
              </a:rPr>
              <a:t>4.4  Инспектирование,  мониторинг  и  обеспечение  соблюдения  законов  и  нормативных </a:t>
            </a:r>
          </a:p>
          <a:p>
            <a:pPr algn="just"/>
            <a:r>
              <a:rPr lang="ru-RU" dirty="0">
                <a:latin typeface="Times New Roman" pitchFamily="18" charset="0"/>
                <a:cs typeface="Times New Roman" pitchFamily="18" charset="0"/>
              </a:rPr>
              <a:t>положений органами общественного здравоохранения </a:t>
            </a:r>
          </a:p>
          <a:p>
            <a:pPr algn="just"/>
            <a:r>
              <a:rPr lang="ru-RU" dirty="0">
                <a:latin typeface="Times New Roman" pitchFamily="18" charset="0"/>
                <a:cs typeface="Times New Roman" pitchFamily="18" charset="0"/>
              </a:rPr>
              <a:t>4.5  Правоприменительное  сотрудничество  между  министерством  здравоохранения  и другими министерствами в вопросах общественного здравоохранения </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489" y="188640"/>
            <a:ext cx="8915400" cy="936104"/>
          </a:xfrm>
        </p:spPr>
        <p:txBody>
          <a:bodyPr>
            <a:normAutofit/>
          </a:bodyPr>
          <a:lstStyle/>
          <a:p>
            <a:r>
              <a:rPr lang="ru-RU" sz="3100" b="1" i="1" dirty="0">
                <a:latin typeface="Times New Roman" pitchFamily="18" charset="0"/>
                <a:cs typeface="Times New Roman" pitchFamily="18" charset="0"/>
              </a:rPr>
              <a:t>ОФОЗ 5: Профилактика заболеваний </a:t>
            </a:r>
            <a:br>
              <a:rPr lang="ru-RU" sz="2800" dirty="0"/>
            </a:br>
            <a:endParaRPr lang="ru-RU" sz="2800" dirty="0"/>
          </a:p>
        </p:txBody>
      </p:sp>
      <p:sp>
        <p:nvSpPr>
          <p:cNvPr id="3" name="Содержимое 2"/>
          <p:cNvSpPr>
            <a:spLocks noGrp="1"/>
          </p:cNvSpPr>
          <p:nvPr>
            <p:ph idx="1"/>
          </p:nvPr>
        </p:nvSpPr>
        <p:spPr/>
        <p:txBody>
          <a:bodyPr>
            <a:normAutofit/>
          </a:bodyPr>
          <a:lstStyle/>
          <a:p>
            <a:pPr algn="ctr">
              <a:buNone/>
            </a:pPr>
            <a:r>
              <a:rPr lang="ru-RU" b="1" i="1" dirty="0"/>
              <a:t>Определение  оперативной  функции: </a:t>
            </a:r>
          </a:p>
          <a:p>
            <a:endParaRPr lang="ru-RU" dirty="0"/>
          </a:p>
          <a:p>
            <a:pPr indent="15875" algn="just">
              <a:buNone/>
            </a:pPr>
            <a:r>
              <a:rPr lang="ru-RU" dirty="0">
                <a:latin typeface="Times New Roman" pitchFamily="18" charset="0"/>
                <a:cs typeface="Times New Roman" pitchFamily="18" charset="0"/>
              </a:rPr>
              <a:t>Профилактика  заболеваний  нацелена  как  на инфекционные, так и неинфекционные заболевания и включает конкретные мероприятия, осуществляемые  в  значительной  мере  на  индивидуальном  уровне.   </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2866330"/>
          </a:xfrm>
        </p:spPr>
        <p:txBody>
          <a:bodyPr>
            <a:normAutofit/>
          </a:bodyPr>
          <a:lstStyle/>
          <a:p>
            <a:pPr algn="just"/>
            <a:r>
              <a:rPr lang="ru-RU" sz="1600" dirty="0"/>
              <a:t> У</a:t>
            </a:r>
            <a:r>
              <a:rPr lang="ru-RU" sz="1600" b="1" i="1" dirty="0"/>
              <a:t>слуги первичной профилактики </a:t>
            </a:r>
            <a:r>
              <a:rPr lang="ru-RU" sz="1600" dirty="0"/>
              <a:t>включают вакцинацию детей, взрослых и престарелых, а </a:t>
            </a:r>
            <a:br>
              <a:rPr lang="ru-RU" sz="1600" dirty="0"/>
            </a:br>
            <a:r>
              <a:rPr lang="ru-RU" sz="1600" dirty="0"/>
              <a:t>также  вакцинацию  или  профилактику  постфактум  лиц,  подвергшихся  воздействию </a:t>
            </a:r>
            <a:br>
              <a:rPr lang="ru-RU" sz="1600" dirty="0"/>
            </a:br>
            <a:r>
              <a:rPr lang="ru-RU" sz="1600" dirty="0"/>
              <a:t>инфекционного  заболевания.  Мероприятия  первичной  профилактики  включают  также </a:t>
            </a:r>
            <a:br>
              <a:rPr lang="ru-RU" sz="1600" dirty="0"/>
            </a:br>
            <a:r>
              <a:rPr lang="ru-RU" sz="1600" dirty="0"/>
              <a:t>предоставление  информации  о  поведенческих  или  медицинских  рисках  для  здоровья,  а также  консультации  и  меры  по  их  сокращению  на  индивидуальном  уровне  и  уровне </a:t>
            </a:r>
            <a:br>
              <a:rPr lang="ru-RU" sz="1600" dirty="0"/>
            </a:br>
            <a:r>
              <a:rPr lang="ru-RU" sz="1600" dirty="0"/>
              <a:t>сообщества;  поддержание  систем  и  процессов  использования  первичной  </a:t>
            </a:r>
            <a:r>
              <a:rPr lang="ru-RU" sz="1600" dirty="0" err="1"/>
              <a:t>медико</a:t>
            </a:r>
            <a:r>
              <a:rPr lang="ru-RU" sz="1600" dirty="0"/>
              <a:t>-</a:t>
            </a:r>
            <a:br>
              <a:rPr lang="ru-RU" sz="1600" dirty="0"/>
            </a:br>
            <a:r>
              <a:rPr lang="ru-RU" sz="1600" dirty="0"/>
              <a:t>санитарной  помощи  и  специализированной  помощи  в  программах  профилактики </a:t>
            </a:r>
            <a:br>
              <a:rPr lang="ru-RU" sz="1600" dirty="0"/>
            </a:br>
            <a:r>
              <a:rPr lang="ru-RU" sz="1600" dirty="0"/>
              <a:t>заболеваний;  производство  и  закупки  вакцин  для  детей  и  взрослых;  хранение  при </a:t>
            </a:r>
            <a:br>
              <a:rPr lang="ru-RU" sz="1600" dirty="0"/>
            </a:br>
            <a:r>
              <a:rPr lang="ru-RU" sz="1600" dirty="0"/>
              <a:t>необходимости запасов и производство и приобретение питания и пищевых добавок. </a:t>
            </a:r>
          </a:p>
        </p:txBody>
      </p:sp>
      <p:sp>
        <p:nvSpPr>
          <p:cNvPr id="3" name="Содержимое 2"/>
          <p:cNvSpPr>
            <a:spLocks noGrp="1"/>
          </p:cNvSpPr>
          <p:nvPr>
            <p:ph idx="1"/>
          </p:nvPr>
        </p:nvSpPr>
        <p:spPr>
          <a:xfrm>
            <a:off x="495300" y="2996952"/>
            <a:ext cx="8915400" cy="3672408"/>
          </a:xfrm>
        </p:spPr>
        <p:txBody>
          <a:bodyPr>
            <a:normAutofit fontScale="47500" lnSpcReduction="20000"/>
          </a:bodyPr>
          <a:lstStyle/>
          <a:p>
            <a:r>
              <a:rPr lang="ru-RU" b="1" i="1" dirty="0"/>
              <a:t>A.  Первичная профилактика </a:t>
            </a:r>
          </a:p>
          <a:p>
            <a:r>
              <a:rPr lang="ru-RU" sz="3400" dirty="0"/>
              <a:t>5.A.1 Программы вакцинации следующих групп: </a:t>
            </a:r>
          </a:p>
          <a:p>
            <a:r>
              <a:rPr lang="ru-RU" sz="3400" dirty="0" err="1"/>
              <a:t>i</a:t>
            </a:r>
            <a:r>
              <a:rPr lang="ru-RU" sz="3400" dirty="0"/>
              <a:t>)  детей  </a:t>
            </a:r>
          </a:p>
          <a:p>
            <a:r>
              <a:rPr lang="ru-RU" sz="3400" dirty="0" err="1"/>
              <a:t>ii</a:t>
            </a:r>
            <a:r>
              <a:rPr lang="ru-RU" sz="3400" dirty="0"/>
              <a:t>)  взрослых </a:t>
            </a:r>
          </a:p>
          <a:p>
            <a:r>
              <a:rPr lang="ru-RU" sz="3400" dirty="0" err="1"/>
              <a:t>iii</a:t>
            </a:r>
            <a:r>
              <a:rPr lang="ru-RU" sz="3400" dirty="0"/>
              <a:t>)  престарелых </a:t>
            </a:r>
          </a:p>
          <a:p>
            <a:r>
              <a:rPr lang="ru-RU" sz="3400" dirty="0" err="1"/>
              <a:t>iv</a:t>
            </a:r>
            <a:r>
              <a:rPr lang="ru-RU" sz="3400" dirty="0"/>
              <a:t>)  вакцинация  или  профилактика  постфактум  лиц,  подвергшихся  воздействию </a:t>
            </a:r>
          </a:p>
          <a:p>
            <a:r>
              <a:rPr lang="ru-RU" sz="3400" dirty="0"/>
              <a:t>инфекционной болезни </a:t>
            </a:r>
          </a:p>
          <a:p>
            <a:r>
              <a:rPr lang="ru-RU" sz="3400" dirty="0"/>
              <a:t>5.A.2 Предоставление информации о поведенческих и медицинских рисках для здоровья </a:t>
            </a:r>
          </a:p>
          <a:p>
            <a:r>
              <a:rPr lang="ru-RU" sz="3400" dirty="0"/>
              <a:t>5.A.3 Системы  и  процессы  включения  первичной  медико-санитарной  помощи  и </a:t>
            </a:r>
          </a:p>
          <a:p>
            <a:r>
              <a:rPr lang="ru-RU" sz="3400" dirty="0"/>
              <a:t>специализированной помощи в программы профилактики заболеваний. </a:t>
            </a:r>
          </a:p>
          <a:p>
            <a:r>
              <a:rPr lang="ru-RU" sz="3400" dirty="0"/>
              <a:t>5.A.4 Наличие  достаточных  возможностей  производить и  закупать  вакцины  для  детей  и  взрослых, а также железо, витамины и пищевые добавки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Содержимое 2"/>
          <p:cNvSpPr>
            <a:spLocks noGrp="1"/>
          </p:cNvSpPr>
          <p:nvPr>
            <p:ph idx="1"/>
          </p:nvPr>
        </p:nvSpPr>
        <p:spPr/>
        <p:txBody>
          <a:bodyPr/>
          <a:lstStyle/>
          <a:p>
            <a:endParaRPr lang="ru-RU"/>
          </a:p>
        </p:txBody>
      </p:sp>
      <p:pic>
        <p:nvPicPr>
          <p:cNvPr id="1027" name="Picture 3"/>
          <p:cNvPicPr>
            <a:picLocks noChangeAspect="1" noChangeArrowheads="1"/>
          </p:cNvPicPr>
          <p:nvPr/>
        </p:nvPicPr>
        <p:blipFill>
          <a:blip r:embed="rId2" cstate="print"/>
          <a:srcRect/>
          <a:stretch>
            <a:fillRect/>
          </a:stretch>
        </p:blipFill>
        <p:spPr bwMode="auto">
          <a:xfrm>
            <a:off x="402771" y="272143"/>
            <a:ext cx="9024257" cy="643345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3442394"/>
          </a:xfrm>
        </p:spPr>
        <p:txBody>
          <a:bodyPr>
            <a:noAutofit/>
          </a:bodyPr>
          <a:lstStyle/>
          <a:p>
            <a:pPr algn="just"/>
            <a:r>
              <a:rPr lang="ru-RU" sz="2400" b="1" i="1" dirty="0">
                <a:latin typeface="Times New Roman" pitchFamily="18" charset="0"/>
                <a:cs typeface="Times New Roman" pitchFamily="18" charset="0"/>
              </a:rPr>
              <a:t>Вторичная  профилактика  </a:t>
            </a:r>
            <a:r>
              <a:rPr lang="ru-RU" sz="2400" dirty="0">
                <a:latin typeface="Times New Roman" pitchFamily="18" charset="0"/>
                <a:cs typeface="Times New Roman" pitchFamily="18" charset="0"/>
              </a:rPr>
              <a:t>включает  такую  деятельность,  как  программы  скрининга  на  основе  фактических  данных  для  ранней  диагностики  заболеваний;  программы  обеспечения  здоровья  матерей  и  детей,  включающие  скрининг  и  профилактику  врожденных пороков; производство и закупка средств </a:t>
            </a:r>
            <a:r>
              <a:rPr lang="ru-RU" sz="2400" dirty="0" err="1">
                <a:latin typeface="Times New Roman" pitchFamily="18" charset="0"/>
                <a:cs typeface="Times New Roman" pitchFamily="18" charset="0"/>
              </a:rPr>
              <a:t>химиопрофилактики</a:t>
            </a:r>
            <a:r>
              <a:rPr lang="ru-RU" sz="2400" dirty="0">
                <a:latin typeface="Times New Roman" pitchFamily="18" charset="0"/>
                <a:cs typeface="Times New Roman" pitchFamily="18" charset="0"/>
              </a:rPr>
              <a:t>; производство и  закупка  </a:t>
            </a:r>
            <a:r>
              <a:rPr lang="ru-RU" sz="2400" dirty="0" err="1">
                <a:latin typeface="Times New Roman" pitchFamily="18" charset="0"/>
                <a:cs typeface="Times New Roman" pitchFamily="18" charset="0"/>
              </a:rPr>
              <a:t>скрининговых</a:t>
            </a:r>
            <a:r>
              <a:rPr lang="ru-RU" sz="2400" dirty="0">
                <a:latin typeface="Times New Roman" pitchFamily="18" charset="0"/>
                <a:cs typeface="Times New Roman" pitchFamily="18" charset="0"/>
              </a:rPr>
              <a:t>  тестов  для  ранней  диагностики  заболеваний  и  способность  удовлетворять существующие или потенциальные потребности. </a:t>
            </a:r>
          </a:p>
        </p:txBody>
      </p:sp>
      <p:sp>
        <p:nvSpPr>
          <p:cNvPr id="3" name="Содержимое 2"/>
          <p:cNvSpPr>
            <a:spLocks noGrp="1"/>
          </p:cNvSpPr>
          <p:nvPr>
            <p:ph idx="1"/>
          </p:nvPr>
        </p:nvSpPr>
        <p:spPr>
          <a:xfrm>
            <a:off x="495300" y="3933056"/>
            <a:ext cx="8915400" cy="2664296"/>
          </a:xfrm>
        </p:spPr>
        <p:txBody>
          <a:bodyPr>
            <a:normAutofit fontScale="92500"/>
          </a:bodyPr>
          <a:lstStyle/>
          <a:p>
            <a:r>
              <a:rPr lang="ru-RU" b="1" i="1" dirty="0"/>
              <a:t>B.  Вторичная профилактика </a:t>
            </a:r>
          </a:p>
          <a:p>
            <a:pPr algn="just"/>
            <a:r>
              <a:rPr lang="ru-RU" dirty="0"/>
              <a:t>5.B.1 Программы  скрининга  на  основе  фактических  данных  для  ранней  диагностики заболеваний, включая скрининг и профилактику врожденных пороков  </a:t>
            </a:r>
          </a:p>
          <a:p>
            <a:pPr algn="just"/>
            <a:r>
              <a:rPr lang="ru-RU" dirty="0"/>
              <a:t>5.B.2 Наличие адекватных возможностей для производства и закупки </a:t>
            </a:r>
            <a:r>
              <a:rPr lang="ru-RU" dirty="0" err="1"/>
              <a:t>скрининг-тестов</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497" y="188640"/>
            <a:ext cx="8915400" cy="706090"/>
          </a:xfrm>
        </p:spPr>
        <p:txBody>
          <a:bodyPr>
            <a:normAutofit fontScale="90000"/>
          </a:bodyPr>
          <a:lstStyle/>
          <a:p>
            <a:r>
              <a:rPr lang="ru-RU" sz="3100" b="1" i="1" dirty="0">
                <a:latin typeface="Times New Roman" pitchFamily="18" charset="0"/>
                <a:cs typeface="Times New Roman" pitchFamily="18" charset="0"/>
              </a:rPr>
              <a:t>ОФОЗ 6: Укрепление здоровья </a:t>
            </a:r>
            <a:br>
              <a:rPr lang="ru-RU" sz="2800" dirty="0"/>
            </a:br>
            <a:endParaRPr lang="ru-RU" sz="2800" dirty="0"/>
          </a:p>
        </p:txBody>
      </p:sp>
      <p:sp>
        <p:nvSpPr>
          <p:cNvPr id="3" name="Содержимое 2"/>
          <p:cNvSpPr>
            <a:spLocks noGrp="1"/>
          </p:cNvSpPr>
          <p:nvPr>
            <p:ph idx="1"/>
          </p:nvPr>
        </p:nvSpPr>
        <p:spPr>
          <a:xfrm>
            <a:off x="272480" y="692696"/>
            <a:ext cx="9439049" cy="5976664"/>
          </a:xfrm>
        </p:spPr>
        <p:txBody>
          <a:bodyPr>
            <a:normAutofit/>
          </a:bodyPr>
          <a:lstStyle/>
          <a:p>
            <a:pPr algn="ctr">
              <a:buNone/>
            </a:pPr>
            <a:r>
              <a:rPr lang="ru-RU" b="1" i="1" dirty="0"/>
              <a:t>Определение  оперативной  функции:  </a:t>
            </a:r>
          </a:p>
          <a:p>
            <a:pPr marL="0" indent="173038" algn="just">
              <a:buNone/>
            </a:pPr>
            <a:r>
              <a:rPr lang="ru-RU" sz="2400" dirty="0">
                <a:latin typeface="Times New Roman" pitchFamily="18" charset="0"/>
                <a:cs typeface="Times New Roman" pitchFamily="18" charset="0"/>
              </a:rPr>
              <a:t>Укрепление  здоровья  –  это  процесс предоставления  людям  возможности  повысить  контроль  над  своим  здоровьем  и  его детерминантами, и таким образом, улучшить его состояние. Процесс укрепления здоровья воздействует на детерминанты как инфекционных, так и неинфекционных заболеваний и включает следующие виды деятельности: </a:t>
            </a:r>
          </a:p>
          <a:p>
            <a:pPr indent="15875">
              <a:buNone/>
            </a:pPr>
            <a:r>
              <a:rPr lang="ru-RU" sz="1600" dirty="0"/>
              <a:t> Содействие  изменению  образа  жизни,  привычек  и  условий  окружающей  среды  с  целью </a:t>
            </a:r>
          </a:p>
          <a:p>
            <a:pPr indent="15875">
              <a:buNone/>
            </a:pPr>
            <a:r>
              <a:rPr lang="ru-RU" sz="1600" dirty="0"/>
              <a:t>развития “культуры здоровья” среди индивидов и сообществ </a:t>
            </a:r>
          </a:p>
          <a:p>
            <a:pPr indent="15875">
              <a:buNone/>
            </a:pPr>
            <a:r>
              <a:rPr lang="ru-RU" sz="1600" dirty="0"/>
              <a:t>•  Образовательная  деятельность  и  социальная  коммуникация,  призванные  способствовать </a:t>
            </a:r>
          </a:p>
          <a:p>
            <a:pPr indent="15875">
              <a:buNone/>
            </a:pPr>
            <a:r>
              <a:rPr lang="ru-RU" sz="1600" dirty="0"/>
              <a:t>здоровым условиям жизни, образу жизни, поведению и окружающей среде  </a:t>
            </a:r>
          </a:p>
          <a:p>
            <a:pPr indent="15875">
              <a:buNone/>
            </a:pPr>
            <a:r>
              <a:rPr lang="ru-RU" sz="1600" dirty="0"/>
              <a:t>•  Переориентация служб здравоохранения с целью развития моделей медицинской помощи, содействующих укреплению здоровья </a:t>
            </a:r>
          </a:p>
          <a:p>
            <a:pPr indent="15875">
              <a:buNone/>
            </a:pPr>
            <a:r>
              <a:rPr lang="ru-RU" sz="1600" dirty="0"/>
              <a:t>•  </a:t>
            </a:r>
            <a:r>
              <a:rPr lang="ru-RU" sz="1600" dirty="0" err="1"/>
              <a:t>Межсекторальные</a:t>
            </a:r>
            <a:r>
              <a:rPr lang="ru-RU" sz="1600" dirty="0"/>
              <a:t> партнерства для более эффективных действий по укреплению здоровья  </a:t>
            </a:r>
          </a:p>
          <a:p>
            <a:pPr indent="15875">
              <a:buNone/>
            </a:pPr>
            <a:r>
              <a:rPr lang="ru-RU" sz="1600" dirty="0"/>
              <a:t>•  Оценка воздействия государственной политики на здоровье  </a:t>
            </a:r>
          </a:p>
          <a:p>
            <a:pPr indent="15875">
              <a:buNone/>
            </a:pPr>
            <a:r>
              <a:rPr lang="ru-RU" sz="1600" dirty="0"/>
              <a:t>•  Информирование о рисках </a:t>
            </a:r>
          </a:p>
          <a:p>
            <a:pPr>
              <a:buNone/>
            </a:pPr>
            <a:endParaRPr lang="ru-RU"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778098"/>
          </a:xfrm>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a:xfrm>
            <a:off x="495300" y="908720"/>
            <a:ext cx="8915400" cy="5832648"/>
          </a:xfrm>
        </p:spPr>
        <p:txBody>
          <a:bodyPr>
            <a:normAutofit fontScale="70000" lnSpcReduction="20000"/>
          </a:bodyPr>
          <a:lstStyle/>
          <a:p>
            <a:pPr marL="0" indent="0" algn="just"/>
            <a:r>
              <a:rPr lang="ru-RU" sz="3400" dirty="0">
                <a:latin typeface="Times New Roman" pitchFamily="18" charset="0"/>
                <a:cs typeface="Times New Roman" pitchFamily="18" charset="0"/>
              </a:rPr>
              <a:t>Способы  достижения  этого  включают  меры  укрепления  здоровья,  охватывающие  все население и группы с повышенным риском негативных последствий для здоровья в таких  областях, как сексуальное здоровье, психическое здоровье, поведение в отношении ВИЧ,  контроль  над  употреблением  наркотиков,  контроль  над  употреблением  алкоголя, физическая  активность,  профилактика  ожирения,  питание,  безопасность  пищевых продуктов,  угрозы  здоровью,  связанные  с  выполняемой  работой,  профилактика травматизма, гигиена труда и гигиена окружающей среды. </a:t>
            </a:r>
          </a:p>
          <a:p>
            <a:pPr marL="0" indent="0" algn="just">
              <a:buNone/>
            </a:pPr>
            <a:r>
              <a:rPr lang="ru-RU" sz="3400" dirty="0">
                <a:latin typeface="Times New Roman" pitchFamily="18" charset="0"/>
                <a:cs typeface="Times New Roman" pitchFamily="18" charset="0"/>
              </a:rPr>
              <a:t> </a:t>
            </a:r>
          </a:p>
          <a:p>
            <a:pPr marL="0" indent="0" algn="just"/>
            <a:r>
              <a:rPr lang="ru-RU" sz="3400" dirty="0">
                <a:latin typeface="Times New Roman" pitchFamily="18" charset="0"/>
                <a:cs typeface="Times New Roman" pitchFamily="18" charset="0"/>
              </a:rPr>
              <a:t>Более  широкая  роль  в  укреплении  здоровья  включает  консультирование  лиц, разрабатывающих политику, по факторам риска для здоровья, по состоянию здоровья и потребностям  в  области  здравоохранения,  а  также  разработку  стратегий  для  различных условий.  Она  также  включает  учет  детерминант  здоровья,  особенно  социальных  или социально-экономических детерминант, которые приводят к ухудшению здоровья</a:t>
            </a:r>
            <a:r>
              <a:rPr lang="ru-RU" dirty="0">
                <a:latin typeface="Times New Roman" pitchFamily="18" charset="0"/>
                <a:cs typeface="Times New Roman" pitchFamily="18" charset="0"/>
              </a:rPr>
              <a:t>. </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562074"/>
          </a:xfrm>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a:xfrm>
            <a:off x="272480" y="836712"/>
            <a:ext cx="9361040" cy="5760640"/>
          </a:xfrm>
        </p:spPr>
        <p:txBody>
          <a:bodyPr>
            <a:normAutofit fontScale="25000" lnSpcReduction="20000"/>
          </a:bodyPr>
          <a:lstStyle/>
          <a:p>
            <a:r>
              <a:rPr lang="ru-RU" sz="7200" b="1" i="1" dirty="0"/>
              <a:t>A.  Мероприятия по укреплению здоровья для всего населения или для групп с </a:t>
            </a:r>
          </a:p>
          <a:p>
            <a:r>
              <a:rPr lang="ru-RU" sz="7200" b="1" i="1" dirty="0"/>
              <a:t>повышенным риском наступления негативных последствий для здоровья </a:t>
            </a:r>
          </a:p>
          <a:p>
            <a:endParaRPr lang="ru-RU" b="1" i="1" dirty="0"/>
          </a:p>
          <a:p>
            <a:r>
              <a:rPr lang="ru-RU" sz="6800" dirty="0"/>
              <a:t>6.A.1  Действия  и  услуги,  направленные  на  здоровое  питание  и  диету,  физическую </a:t>
            </a:r>
          </a:p>
          <a:p>
            <a:r>
              <a:rPr lang="ru-RU" sz="6800" dirty="0"/>
              <a:t>активность и профилактику и борьбу с ожирением  </a:t>
            </a:r>
          </a:p>
          <a:p>
            <a:r>
              <a:rPr lang="ru-RU" sz="6800" dirty="0"/>
              <a:t>6.A.2  Действия и услуги, направленные на борьбу с табаком </a:t>
            </a:r>
          </a:p>
          <a:p>
            <a:r>
              <a:rPr lang="ru-RU" sz="6800" dirty="0"/>
              <a:t>6.A.3  Действия и услуги, направленные на борьбу с алкоголем </a:t>
            </a:r>
          </a:p>
          <a:p>
            <a:r>
              <a:rPr lang="ru-RU" sz="6800" dirty="0"/>
              <a:t>6.A.4  Действия и услуги, направленные на профилактику и борьбу со злоупотреблением наркотиками  </a:t>
            </a:r>
          </a:p>
          <a:p>
            <a:r>
              <a:rPr lang="ru-RU" sz="6800" dirty="0"/>
              <a:t>6.A.5  Профилактика инфекционных заболеваний (например, ВИЧ, туберкулеза) в связи с поведением в отношении здоровья </a:t>
            </a:r>
          </a:p>
          <a:p>
            <a:r>
              <a:rPr lang="ru-RU" sz="6800" dirty="0"/>
              <a:t>6.A.6  Действия и услуги в области сексуального и репродуктивного здоровья </a:t>
            </a:r>
          </a:p>
          <a:p>
            <a:r>
              <a:rPr lang="ru-RU" sz="6800" dirty="0"/>
              <a:t>6.A.7  Профилактика и борьба с профессиональными и связанными с работой  угрозами для здоровья, включая укрепление здоровья на рабочем месте </a:t>
            </a:r>
          </a:p>
          <a:p>
            <a:r>
              <a:rPr lang="ru-RU" sz="6800" dirty="0"/>
              <a:t>6.A.8  Действия и услуги в области гигиены окружающей среды </a:t>
            </a:r>
          </a:p>
          <a:p>
            <a:r>
              <a:rPr lang="ru-RU" sz="6800" dirty="0"/>
              <a:t>6.A.9  Действия и услуги в области психического здоровья  </a:t>
            </a:r>
          </a:p>
          <a:p>
            <a:r>
              <a:rPr lang="ru-RU" sz="6800" dirty="0"/>
              <a:t>6.A.10 Обучение  стоматологическое  гигиене  и  действия  и  услуги  в  области  гигиены полости рта </a:t>
            </a:r>
          </a:p>
          <a:p>
            <a:r>
              <a:rPr lang="ru-RU"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562074"/>
          </a:xfrm>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a:xfrm>
            <a:off x="495300" y="980728"/>
            <a:ext cx="8915400" cy="5688632"/>
          </a:xfrm>
        </p:spPr>
        <p:txBody>
          <a:bodyPr>
            <a:normAutofit fontScale="77500" lnSpcReduction="20000"/>
          </a:bodyPr>
          <a:lstStyle/>
          <a:p>
            <a:pPr algn="just"/>
            <a:r>
              <a:rPr lang="ru-RU" b="1" i="1" dirty="0"/>
              <a:t>B.  Возможности проведения </a:t>
            </a:r>
            <a:r>
              <a:rPr lang="ru-RU" b="1" i="1" dirty="0" err="1"/>
              <a:t>межсекторальных</a:t>
            </a:r>
            <a:r>
              <a:rPr lang="ru-RU" b="1" i="1" dirty="0"/>
              <a:t> мероприятий </a:t>
            </a:r>
          </a:p>
          <a:p>
            <a:endParaRPr lang="ru-RU" b="1" i="1" dirty="0"/>
          </a:p>
          <a:p>
            <a:r>
              <a:rPr lang="ru-RU" dirty="0">
                <a:latin typeface="Times New Roman" pitchFamily="18" charset="0"/>
                <a:cs typeface="Times New Roman" pitchFamily="18" charset="0"/>
              </a:rPr>
              <a:t>6.B.1 Политика, стратегии и мероприятия, направленные на облегчение выбора в пользу здорового образа жизни </a:t>
            </a:r>
          </a:p>
          <a:p>
            <a:r>
              <a:rPr lang="ru-RU" dirty="0">
                <a:latin typeface="Times New Roman" pitchFamily="18" charset="0"/>
                <a:cs typeface="Times New Roman" pitchFamily="18" charset="0"/>
              </a:rPr>
              <a:t>6.B.2 Структуры,  механизмы  и  процессы,  обеспечивающие  возможности  для </a:t>
            </a:r>
            <a:r>
              <a:rPr lang="ru-RU" dirty="0" err="1">
                <a:latin typeface="Times New Roman" pitchFamily="18" charset="0"/>
                <a:cs typeface="Times New Roman" pitchFamily="18" charset="0"/>
              </a:rPr>
              <a:t>межсекторальных</a:t>
            </a:r>
            <a:r>
              <a:rPr lang="ru-RU" dirty="0">
                <a:latin typeface="Times New Roman" pitchFamily="18" charset="0"/>
                <a:cs typeface="Times New Roman" pitchFamily="18" charset="0"/>
              </a:rPr>
              <a:t> действий  </a:t>
            </a:r>
          </a:p>
          <a:p>
            <a:r>
              <a:rPr lang="ru-RU" dirty="0">
                <a:latin typeface="Times New Roman" pitchFamily="18" charset="0"/>
                <a:cs typeface="Times New Roman" pitchFamily="18" charset="0"/>
              </a:rPr>
              <a:t>6.B.3 </a:t>
            </a:r>
            <a:r>
              <a:rPr lang="ru-RU" dirty="0" err="1">
                <a:latin typeface="Times New Roman" pitchFamily="18" charset="0"/>
                <a:cs typeface="Times New Roman" pitchFamily="18" charset="0"/>
              </a:rPr>
              <a:t>Межсекторальные</a:t>
            </a:r>
            <a:r>
              <a:rPr lang="ru-RU" dirty="0">
                <a:latin typeface="Times New Roman" pitchFamily="18" charset="0"/>
                <a:cs typeface="Times New Roman" pitchFamily="18" charset="0"/>
              </a:rPr>
              <a:t>  действия,  включающие  руководящую  роль  министерства здравоохранения,  в  обеспечении  подхода  “учета  вопросов  здоровья  во  всех  мерах политики” в отношении следующих министерств: </a:t>
            </a:r>
          </a:p>
          <a:p>
            <a:endParaRPr lang="ru-RU" dirty="0">
              <a:latin typeface="Times New Roman" pitchFamily="18" charset="0"/>
              <a:cs typeface="Times New Roman" pitchFamily="18" charset="0"/>
            </a:endParaRPr>
          </a:p>
          <a:p>
            <a:pPr marL="809625" indent="-809625"/>
            <a:r>
              <a:rPr lang="ru-RU" dirty="0" err="1">
                <a:latin typeface="Times New Roman" pitchFamily="18" charset="0"/>
                <a:cs typeface="Times New Roman" pitchFamily="18" charset="0"/>
              </a:rPr>
              <a:t>i</a:t>
            </a:r>
            <a:r>
              <a:rPr lang="ru-RU" dirty="0">
                <a:latin typeface="Times New Roman" pitchFamily="18" charset="0"/>
                <a:cs typeface="Times New Roman" pitchFamily="18" charset="0"/>
              </a:rPr>
              <a:t>)  министерства образования  </a:t>
            </a:r>
          </a:p>
          <a:p>
            <a:pPr marL="809625" indent="-809625"/>
            <a:r>
              <a:rPr lang="ru-RU" dirty="0" err="1">
                <a:latin typeface="Times New Roman" pitchFamily="18" charset="0"/>
                <a:cs typeface="Times New Roman" pitchFamily="18" charset="0"/>
              </a:rPr>
              <a:t>ii</a:t>
            </a:r>
            <a:r>
              <a:rPr lang="ru-RU" dirty="0">
                <a:latin typeface="Times New Roman" pitchFamily="18" charset="0"/>
                <a:cs typeface="Times New Roman" pitchFamily="18" charset="0"/>
              </a:rPr>
              <a:t>)  министерств транспорта и окружающей среды  </a:t>
            </a:r>
          </a:p>
          <a:p>
            <a:pPr marL="809625" indent="-809625"/>
            <a:r>
              <a:rPr lang="ru-RU" dirty="0" err="1">
                <a:latin typeface="Times New Roman" pitchFamily="18" charset="0"/>
                <a:cs typeface="Times New Roman" pitchFamily="18" charset="0"/>
              </a:rPr>
              <a:t>iii</a:t>
            </a:r>
            <a:r>
              <a:rPr lang="ru-RU" dirty="0">
                <a:latin typeface="Times New Roman" pitchFamily="18" charset="0"/>
                <a:cs typeface="Times New Roman" pitchFamily="18" charset="0"/>
              </a:rPr>
              <a:t>)  министерства промышленности  </a:t>
            </a:r>
          </a:p>
          <a:p>
            <a:pPr marL="809625" indent="-809625"/>
            <a:r>
              <a:rPr lang="ru-RU" dirty="0" err="1">
                <a:latin typeface="Times New Roman" pitchFamily="18" charset="0"/>
                <a:cs typeface="Times New Roman" pitchFamily="18" charset="0"/>
              </a:rPr>
              <a:t>iv</a:t>
            </a:r>
            <a:r>
              <a:rPr lang="ru-RU" dirty="0">
                <a:latin typeface="Times New Roman" pitchFamily="18" charset="0"/>
                <a:cs typeface="Times New Roman" pitchFamily="18" charset="0"/>
              </a:rPr>
              <a:t>)  министерства труда  </a:t>
            </a:r>
          </a:p>
          <a:p>
            <a:pPr marL="809625" indent="-809625"/>
            <a:r>
              <a:rPr lang="ru-RU" dirty="0" err="1">
                <a:latin typeface="Times New Roman" pitchFamily="18" charset="0"/>
                <a:cs typeface="Times New Roman" pitchFamily="18" charset="0"/>
              </a:rPr>
              <a:t>v</a:t>
            </a:r>
            <a:r>
              <a:rPr lang="ru-RU" dirty="0">
                <a:latin typeface="Times New Roman" pitchFamily="18" charset="0"/>
                <a:cs typeface="Times New Roman" pitchFamily="18" charset="0"/>
              </a:rPr>
              <a:t>)  других соответствующих министерств </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i="1" dirty="0">
                <a:latin typeface="Times New Roman" pitchFamily="18" charset="0"/>
                <a:cs typeface="Times New Roman" pitchFamily="18" charset="0"/>
              </a:rPr>
              <a:t>ОФОЗ 7: Обеспечение компетентных кадров для общественного здравоохранения и оказания индивидуальной медицинской помощи</a:t>
            </a:r>
          </a:p>
        </p:txBody>
      </p:sp>
      <p:sp>
        <p:nvSpPr>
          <p:cNvPr id="3" name="Содержимое 2"/>
          <p:cNvSpPr>
            <a:spLocks noGrp="1"/>
          </p:cNvSpPr>
          <p:nvPr>
            <p:ph idx="1"/>
          </p:nvPr>
        </p:nvSpPr>
        <p:spPr/>
        <p:txBody>
          <a:bodyPr>
            <a:normAutofit fontScale="55000" lnSpcReduction="20000"/>
          </a:bodyPr>
          <a:lstStyle/>
          <a:p>
            <a:pPr algn="ctr">
              <a:buNone/>
            </a:pPr>
            <a:r>
              <a:rPr lang="ru-RU" b="1" i="1" dirty="0"/>
              <a:t>Определение  оперативной  функции:  </a:t>
            </a:r>
          </a:p>
          <a:p>
            <a:endParaRPr lang="ru-RU" dirty="0"/>
          </a:p>
          <a:p>
            <a:pPr algn="just">
              <a:buNone/>
            </a:pPr>
            <a:r>
              <a:rPr lang="ru-RU" sz="3800" dirty="0">
                <a:latin typeface="Times New Roman" pitchFamily="18" charset="0"/>
                <a:cs typeface="Times New Roman" pitchFamily="18" charset="0"/>
              </a:rPr>
              <a:t>Инвестиции  в  кадры  общественного здравоохранения  и  их  развитие  являются  важной  предпосылкой  обеспечения  и </a:t>
            </a:r>
          </a:p>
          <a:p>
            <a:pPr algn="just">
              <a:buNone/>
            </a:pPr>
            <a:r>
              <a:rPr lang="ru-RU" sz="3800" dirty="0">
                <a:latin typeface="Times New Roman" pitchFamily="18" charset="0"/>
                <a:cs typeface="Times New Roman" pitchFamily="18" charset="0"/>
              </a:rPr>
              <a:t>	осуществления  услуг  и  мероприятий  в  области  общественного  здравоохранения.  Кадры являются важнейшим ресурсом для оказания услуг общественного здравоохранения.</a:t>
            </a:r>
          </a:p>
          <a:p>
            <a:pPr algn="just">
              <a:buNone/>
            </a:pPr>
            <a:endParaRPr lang="ru-RU" sz="3800" dirty="0">
              <a:latin typeface="Times New Roman" pitchFamily="18" charset="0"/>
              <a:cs typeface="Times New Roman" pitchFamily="18" charset="0"/>
            </a:endParaRPr>
          </a:p>
          <a:p>
            <a:pPr algn="just">
              <a:buNone/>
            </a:pPr>
            <a:r>
              <a:rPr lang="ru-RU" sz="3800" dirty="0">
                <a:latin typeface="Times New Roman" pitchFamily="18" charset="0"/>
                <a:cs typeface="Times New Roman" pitchFamily="18" charset="0"/>
              </a:rPr>
              <a:t>     </a:t>
            </a:r>
            <a:r>
              <a:rPr lang="ru-RU" sz="4400" dirty="0">
                <a:latin typeface="Times New Roman" pitchFamily="18" charset="0"/>
                <a:cs typeface="Times New Roman" pitchFamily="18" charset="0"/>
              </a:rPr>
              <a:t>Эта оперативная  функция  включает  образование,  подготовку,  развитие  и  оценку  кадров  в целях эффективного решения приоритетных проблем общественного здравоохранения и 	надлежащей оценки мер по охране общественного здоровья</a:t>
            </a:r>
            <a:r>
              <a:rPr lang="ru-RU" sz="4400" dirty="0"/>
              <a:t>. </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p:txBody>
          <a:bodyPr/>
          <a:lstStyle/>
          <a:p>
            <a:pPr algn="ctr">
              <a:buNone/>
            </a:pPr>
            <a:r>
              <a:rPr lang="ru-RU" b="1" i="1" dirty="0"/>
              <a:t>A.  Планирование людских ресурсов </a:t>
            </a:r>
          </a:p>
          <a:p>
            <a:pPr algn="just"/>
            <a:r>
              <a:rPr lang="ru-RU" sz="2800" dirty="0">
                <a:latin typeface="Times New Roman" pitchFamily="18" charset="0"/>
                <a:cs typeface="Times New Roman" pitchFamily="18" charset="0"/>
              </a:rPr>
              <a:t>7.A.1 Планирование людских ресурсов для общественного здравоохранения </a:t>
            </a:r>
          </a:p>
          <a:p>
            <a:pPr algn="just">
              <a:buNone/>
            </a:pPr>
            <a:endParaRPr lang="ru-RU" sz="2800" dirty="0">
              <a:latin typeface="Times New Roman" pitchFamily="18" charset="0"/>
              <a:cs typeface="Times New Roman" pitchFamily="18" charset="0"/>
            </a:endParaRPr>
          </a:p>
          <a:p>
            <a:pPr algn="just"/>
            <a:r>
              <a:rPr lang="ru-RU" sz="2800" dirty="0">
                <a:latin typeface="Times New Roman" pitchFamily="18" charset="0"/>
                <a:cs typeface="Times New Roman" pitchFamily="18" charset="0"/>
              </a:rPr>
              <a:t>7.A.2 Эффективность планирования людских ресурсов </a:t>
            </a:r>
          </a:p>
          <a:p>
            <a:pPr algn="just">
              <a:buNone/>
            </a:pPr>
            <a:endParaRPr lang="ru-RU" sz="2800" dirty="0">
              <a:latin typeface="Times New Roman" pitchFamily="18" charset="0"/>
              <a:cs typeface="Times New Roman" pitchFamily="18" charset="0"/>
            </a:endParaRPr>
          </a:p>
          <a:p>
            <a:pPr algn="just"/>
            <a:r>
              <a:rPr lang="ru-RU" sz="2800" dirty="0">
                <a:latin typeface="Times New Roman" pitchFamily="18" charset="0"/>
                <a:cs typeface="Times New Roman" pitchFamily="18" charset="0"/>
              </a:rPr>
              <a:t>7.A.3 Текущее обеспечение людских ресурсов для общественного здравоохранения </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562074"/>
          </a:xfrm>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a:xfrm>
            <a:off x="350489" y="836712"/>
            <a:ext cx="9205023" cy="5760640"/>
          </a:xfrm>
        </p:spPr>
        <p:txBody>
          <a:bodyPr>
            <a:normAutofit fontScale="40000" lnSpcReduction="20000"/>
          </a:bodyPr>
          <a:lstStyle/>
          <a:p>
            <a:r>
              <a:rPr lang="ru-RU" dirty="0"/>
              <a:t> </a:t>
            </a:r>
          </a:p>
          <a:p>
            <a:r>
              <a:rPr lang="ru-RU" dirty="0"/>
              <a:t> </a:t>
            </a:r>
          </a:p>
          <a:p>
            <a:r>
              <a:rPr lang="ru-RU" b="1" i="1" dirty="0"/>
              <a:t>B.  Стандарты в отношении кадров общественного здравоохранения  </a:t>
            </a:r>
          </a:p>
          <a:p>
            <a:r>
              <a:rPr lang="ru-RU" dirty="0"/>
              <a:t>7.B.1 Механизмы  поддержания  стандартов  в  отношении  кадров  общественного </a:t>
            </a:r>
          </a:p>
          <a:p>
            <a:r>
              <a:rPr lang="ru-RU" dirty="0"/>
              <a:t>здравоохранения </a:t>
            </a:r>
          </a:p>
          <a:p>
            <a:r>
              <a:rPr lang="ru-RU" dirty="0"/>
              <a:t>7.B.2 Механизмы  оценки  кадров  общественного  здравоохранения,  включая  постоянное </a:t>
            </a:r>
          </a:p>
          <a:p>
            <a:r>
              <a:rPr lang="ru-RU" dirty="0"/>
              <a:t>повышение качества, программы продолжающегося обучения и подготовки  </a:t>
            </a:r>
          </a:p>
          <a:p>
            <a:r>
              <a:rPr lang="ru-RU" dirty="0"/>
              <a:t>7.B.3 Системы  улучшения  способностей  слаженно  работать  в  команде  и </a:t>
            </a:r>
          </a:p>
          <a:p>
            <a:r>
              <a:rPr lang="ru-RU" dirty="0"/>
              <a:t>коммуникационных навыков  </a:t>
            </a:r>
          </a:p>
          <a:p>
            <a:r>
              <a:rPr lang="ru-RU" dirty="0"/>
              <a:t>7.B.4 Система  поддержки  развития  потенциала  </a:t>
            </a:r>
            <a:r>
              <a:rPr lang="ru-RU" dirty="0" err="1"/>
              <a:t>межсекторальных</a:t>
            </a:r>
            <a:r>
              <a:rPr lang="ru-RU" dirty="0"/>
              <a:t>  групп  и  специалистов, </a:t>
            </a:r>
          </a:p>
          <a:p>
            <a:r>
              <a:rPr lang="ru-RU" dirty="0"/>
              <a:t>представляющих различные области политики </a:t>
            </a:r>
          </a:p>
          <a:p>
            <a:r>
              <a:rPr lang="ru-RU" b="1" i="1" dirty="0"/>
              <a:t>C.  Образование и аккредитация </a:t>
            </a:r>
          </a:p>
          <a:p>
            <a:r>
              <a:rPr lang="ru-RU" dirty="0"/>
              <a:t>7.C.1 Структура обучения в области управления общественным здравоохранением </a:t>
            </a:r>
          </a:p>
          <a:p>
            <a:r>
              <a:rPr lang="ru-RU" dirty="0"/>
              <a:t>7.C.2 Программы  </a:t>
            </a:r>
            <a:r>
              <a:rPr lang="ru-RU" dirty="0" err="1"/>
              <a:t>бакалавриата</a:t>
            </a:r>
            <a:r>
              <a:rPr lang="ru-RU" dirty="0"/>
              <a:t>  по  специальностям  здравоохранения  (медицина, </a:t>
            </a:r>
          </a:p>
          <a:p>
            <a:r>
              <a:rPr lang="ru-RU" dirty="0"/>
              <a:t>ветеринария,  сестринское  дело,  фармацевтическое  дело,  стоматология),  имеющие </a:t>
            </a:r>
          </a:p>
          <a:p>
            <a:r>
              <a:rPr lang="ru-RU" dirty="0"/>
              <a:t>значение для общественного здравоохранения </a:t>
            </a:r>
          </a:p>
          <a:p>
            <a:r>
              <a:rPr lang="ru-RU" dirty="0"/>
              <a:t>7.C.3 Адекватность школ общественного здравоохранения </a:t>
            </a:r>
          </a:p>
          <a:p>
            <a:r>
              <a:rPr lang="ru-RU" dirty="0"/>
              <a:t>7.C.4 Программы магистратуры общественного здравоохранения </a:t>
            </a:r>
          </a:p>
          <a:p>
            <a:r>
              <a:rPr lang="ru-RU" dirty="0"/>
              <a:t>7.C.5 Магистры администрации служб здравоохранения и/или политики, руководства или </a:t>
            </a:r>
          </a:p>
          <a:p>
            <a:r>
              <a:rPr lang="ru-RU" dirty="0"/>
              <a:t>управления </a:t>
            </a:r>
          </a:p>
          <a:p>
            <a:r>
              <a:rPr lang="ru-RU" dirty="0"/>
              <a:t>7.C.6 Другие соответствующие академические программы, имеющие отношение к охране, </a:t>
            </a:r>
          </a:p>
          <a:p>
            <a:r>
              <a:rPr lang="ru-RU" dirty="0"/>
              <a:t>укреплению здоровья или профилактике болезней  </a:t>
            </a:r>
          </a:p>
          <a:p>
            <a:r>
              <a:rPr lang="ru-RU" dirty="0"/>
              <a:t>7.C.7 Программы контроля качества и аккредитации </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a:latin typeface="Times New Roman" pitchFamily="18" charset="0"/>
                <a:cs typeface="Times New Roman" pitchFamily="18" charset="0"/>
              </a:rPr>
              <a:t>ОФОЗ 8: Основное стратегическое руководство, финансирование и гарантирование качества в общественном здравоохранении</a:t>
            </a:r>
          </a:p>
        </p:txBody>
      </p:sp>
      <p:sp>
        <p:nvSpPr>
          <p:cNvPr id="3" name="Содержимое 2"/>
          <p:cNvSpPr>
            <a:spLocks noGrp="1"/>
          </p:cNvSpPr>
          <p:nvPr>
            <p:ph idx="1"/>
          </p:nvPr>
        </p:nvSpPr>
        <p:spPr/>
        <p:txBody>
          <a:bodyPr>
            <a:normAutofit fontScale="85000" lnSpcReduction="20000"/>
          </a:bodyPr>
          <a:lstStyle/>
          <a:p>
            <a:pPr algn="ctr"/>
            <a:r>
              <a:rPr lang="ru-RU" b="1" i="1" dirty="0"/>
              <a:t>Определение  оперативной  функции: </a:t>
            </a:r>
            <a:r>
              <a:rPr lang="ru-RU" dirty="0"/>
              <a:t> </a:t>
            </a:r>
          </a:p>
          <a:p>
            <a:endParaRPr lang="ru-RU" dirty="0"/>
          </a:p>
          <a:p>
            <a:pPr algn="just"/>
            <a:r>
              <a:rPr lang="ru-RU" dirty="0">
                <a:latin typeface="Times New Roman" pitchFamily="18" charset="0"/>
                <a:cs typeface="Times New Roman" pitchFamily="18" charset="0"/>
              </a:rPr>
              <a:t>Разработка  политики  –  это  процесс,  способствующий  принятию  информированных  решений  по  вопросам  общественного здравоохранения.  Это  процесс  стратегического  планирования,  в  котором  участвуют  все внутренние  и  внешние  заинтересованные  стороны,  и  который  определяет  видение, миссию,  измеримые  цели  и  мероприятия  в  сфере  общественного  здравоохранения  на </a:t>
            </a:r>
          </a:p>
          <a:p>
            <a:pPr algn="just">
              <a:buNone/>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страновом</a:t>
            </a:r>
            <a:r>
              <a:rPr lang="ru-RU" dirty="0">
                <a:latin typeface="Times New Roman" pitchFamily="18" charset="0"/>
                <a:cs typeface="Times New Roman" pitchFamily="18" charset="0"/>
              </a:rPr>
              <a:t>,  региональном  и  местном  уровнях. </a:t>
            </a:r>
          </a:p>
          <a:p>
            <a:pPr algn="just">
              <a:buNone/>
            </a:pPr>
            <a:r>
              <a:rPr lang="ru-RU" dirty="0">
                <a:latin typeface="Times New Roman" pitchFamily="18" charset="0"/>
                <a:cs typeface="Times New Roman" pitchFamily="18" charset="0"/>
              </a:rPr>
              <a:t> </a:t>
            </a:r>
          </a:p>
          <a:p>
            <a:pPr algn="just"/>
            <a:r>
              <a:rPr lang="ru-RU" dirty="0">
                <a:latin typeface="Times New Roman" pitchFamily="18" charset="0"/>
                <a:cs typeface="Times New Roman" pitchFamily="18" charset="0"/>
              </a:rPr>
              <a:t>Кроме  того,  за  последнее  десятилетия возросла важность оценки последствий международных изменений в здравоохранении для состояния здоровья населения страны.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634082"/>
          </a:xfrm>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a:xfrm>
            <a:off x="495300" y="908720"/>
            <a:ext cx="8915400" cy="5760640"/>
          </a:xfrm>
        </p:spPr>
        <p:txBody>
          <a:bodyPr>
            <a:normAutofit fontScale="47500" lnSpcReduction="20000"/>
          </a:bodyPr>
          <a:lstStyle/>
          <a:p>
            <a:r>
              <a:rPr lang="ru-RU" b="1" i="1" dirty="0"/>
              <a:t>A.  Планирование и осуществление политики в области здравоохранения </a:t>
            </a:r>
          </a:p>
          <a:p>
            <a:r>
              <a:rPr lang="ru-RU" sz="3400" dirty="0">
                <a:latin typeface="Times New Roman" pitchFamily="18" charset="0"/>
                <a:cs typeface="Times New Roman" pitchFamily="18" charset="0"/>
              </a:rPr>
              <a:t>8.A.1 Процесс стратегического планирования услуг общественного здравоохранения </a:t>
            </a:r>
          </a:p>
          <a:p>
            <a:r>
              <a:rPr lang="ru-RU" sz="3400" dirty="0">
                <a:latin typeface="Times New Roman" pitchFamily="18" charset="0"/>
                <a:cs typeface="Times New Roman" pitchFamily="18" charset="0"/>
              </a:rPr>
              <a:t>8.A.2 Процесс планирования политики на региональном и местном уровнях  </a:t>
            </a:r>
          </a:p>
          <a:p>
            <a:r>
              <a:rPr lang="ru-RU" sz="3400" dirty="0">
                <a:latin typeface="Times New Roman" pitchFamily="18" charset="0"/>
                <a:cs typeface="Times New Roman" pitchFamily="18" charset="0"/>
              </a:rPr>
              <a:t>8.A.3 Уместность  и  эффективность  политики  в  области  общественного  здравоохранения  (оценка воздействия на здоровье)  </a:t>
            </a:r>
          </a:p>
          <a:p>
            <a:r>
              <a:rPr lang="ru-RU" sz="3400" dirty="0">
                <a:latin typeface="Times New Roman" pitchFamily="18" charset="0"/>
                <a:cs typeface="Times New Roman" pitchFamily="18" charset="0"/>
              </a:rPr>
              <a:t>8.A.4 Система  или  программа  мониторинга  осуществления  политики  и  программ  в </a:t>
            </a:r>
          </a:p>
          <a:p>
            <a:r>
              <a:rPr lang="ru-RU" sz="3400" dirty="0">
                <a:latin typeface="Times New Roman" pitchFamily="18" charset="0"/>
                <a:cs typeface="Times New Roman" pitchFamily="18" charset="0"/>
              </a:rPr>
              <a:t>общественном здравоохранении или в соответствующих областях  </a:t>
            </a:r>
          </a:p>
          <a:p>
            <a:r>
              <a:rPr lang="ru-RU" sz="3400" dirty="0">
                <a:latin typeface="Times New Roman" pitchFamily="18" charset="0"/>
                <a:cs typeface="Times New Roman" pitchFamily="18" charset="0"/>
              </a:rPr>
              <a:t>8.A.5 Краткосрочные, среднесрочные и долгосрочные стратегии обеспечения соответствия системе Европейского союза по медицинскому обслуживанию местных сообществ  </a:t>
            </a:r>
          </a:p>
          <a:p>
            <a:r>
              <a:rPr lang="ru-RU" sz="3400" dirty="0">
                <a:latin typeface="Times New Roman" pitchFamily="18" charset="0"/>
                <a:cs typeface="Times New Roman" pitchFamily="18" charset="0"/>
              </a:rPr>
              <a:t>8.A.6 Уместность  и  эффективность  методов  учета  в  планировании  в  области </a:t>
            </a:r>
          </a:p>
          <a:p>
            <a:r>
              <a:rPr lang="ru-RU" sz="3400" dirty="0">
                <a:latin typeface="Times New Roman" pitchFamily="18" charset="0"/>
                <a:cs typeface="Times New Roman" pitchFamily="18" charset="0"/>
              </a:rPr>
              <a:t>общественного  здравоохранения  последствий  международных  изменений  в </a:t>
            </a:r>
          </a:p>
          <a:p>
            <a:r>
              <a:rPr lang="ru-RU" sz="3400" dirty="0">
                <a:latin typeface="Times New Roman" pitchFamily="18" charset="0"/>
                <a:cs typeface="Times New Roman" pitchFamily="18" charset="0"/>
              </a:rPr>
              <a:t>здравоохранении  (например,  подготовки  к  птичьему  и  пандемическому  гриппу, </a:t>
            </a:r>
          </a:p>
          <a:p>
            <a:r>
              <a:rPr lang="ru-RU" sz="3400" dirty="0">
                <a:latin typeface="Times New Roman" pitchFamily="18" charset="0"/>
                <a:cs typeface="Times New Roman" pitchFamily="18" charset="0"/>
              </a:rPr>
              <a:t>лихорадки Западного Нила и тяжелого острого респираторного синдрома (ТОРС) </a:t>
            </a:r>
          </a:p>
          <a:p>
            <a:r>
              <a:rPr lang="ru-RU" sz="3400" dirty="0">
                <a:latin typeface="Times New Roman" pitchFamily="18" charset="0"/>
                <a:cs typeface="Times New Roman" pitchFamily="18" charset="0"/>
              </a:rPr>
              <a:t>8.A.7 Роль оперативных функций в министерстве здравоохранения </a:t>
            </a:r>
          </a:p>
          <a:p>
            <a:r>
              <a:rPr lang="ru-RU" sz="3400" dirty="0">
                <a:latin typeface="Times New Roman" pitchFamily="18" charset="0"/>
                <a:cs typeface="Times New Roman" pitchFamily="18" charset="0"/>
              </a:rPr>
              <a:t>8.A.8 Уместность/эффективность любых механизмов или процессов, с помощью которых  учитываются  при  принятии  решений  нищета,  неравенство  и  социальные </a:t>
            </a:r>
          </a:p>
          <a:p>
            <a:r>
              <a:rPr lang="ru-RU" sz="3400" dirty="0">
                <a:latin typeface="Times New Roman" pitchFamily="18" charset="0"/>
                <a:cs typeface="Times New Roman" pitchFamily="18" charset="0"/>
              </a:rPr>
              <a:t>детерминанты здоровья </a:t>
            </a:r>
          </a:p>
          <a:p>
            <a:r>
              <a:rPr lang="ru-RU" sz="3400" dirty="0">
                <a:latin typeface="Times New Roman" pitchFamily="18" charset="0"/>
                <a:cs typeface="Times New Roman" pitchFamily="18" charset="0"/>
              </a:rPr>
              <a:t>8.A.9 </a:t>
            </a:r>
            <a:r>
              <a:rPr lang="ru-RU" sz="3400" dirty="0" err="1">
                <a:latin typeface="Times New Roman" pitchFamily="18" charset="0"/>
                <a:cs typeface="Times New Roman" pitchFamily="18" charset="0"/>
              </a:rPr>
              <a:t>Всеобъемлемость</a:t>
            </a:r>
            <a:r>
              <a:rPr lang="ru-RU" sz="3400" dirty="0">
                <a:latin typeface="Times New Roman" pitchFamily="18" charset="0"/>
                <a:cs typeface="Times New Roman" pitchFamily="18" charset="0"/>
              </a:rPr>
              <a:t>  и  эффективность  решений  относительно  политики  в  области здравоохранения и в других связанных со здравоохранением областях, принимаемых с использованием междисциплинарного и </a:t>
            </a:r>
            <a:r>
              <a:rPr lang="ru-RU" sz="3400" dirty="0" err="1">
                <a:latin typeface="Times New Roman" pitchFamily="18" charset="0"/>
                <a:cs typeface="Times New Roman" pitchFamily="18" charset="0"/>
              </a:rPr>
              <a:t>многосекторального</a:t>
            </a:r>
            <a:r>
              <a:rPr lang="ru-RU" sz="3400" dirty="0">
                <a:latin typeface="Times New Roman" pitchFamily="18" charset="0"/>
                <a:cs typeface="Times New Roman" pitchFamily="18" charset="0"/>
              </a:rPr>
              <a:t> подхода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la-Latn" sz="2800" b="1" dirty="0">
                <a:latin typeface="Times New Roman" pitchFamily="18" charset="0"/>
                <a:cs typeface="Times New Roman" pitchFamily="18" charset="0"/>
              </a:rPr>
              <a:t>Acheson</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a:p>
            <a:pPr algn="ctr">
              <a:buNone/>
            </a:pPr>
            <a:r>
              <a:rPr lang="ru-RU" dirty="0"/>
              <a:t>     </a:t>
            </a:r>
            <a:r>
              <a:rPr lang="ru-RU" dirty="0">
                <a:latin typeface="Times New Roman" pitchFamily="18" charset="0"/>
                <a:cs typeface="Times New Roman" pitchFamily="18" charset="0"/>
              </a:rPr>
              <a:t>«Общественное  здравоохранение  –  это наука  и  практика  предупреждения  болезней, продления  жизни  и  укрепления  здоровья  посредством  организованных  усилий общества» </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490066"/>
          </a:xfrm>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a:xfrm>
            <a:off x="350489" y="764704"/>
            <a:ext cx="9060211" cy="5976664"/>
          </a:xfrm>
        </p:spPr>
        <p:txBody>
          <a:bodyPr>
            <a:normAutofit fontScale="47500" lnSpcReduction="20000"/>
          </a:bodyPr>
          <a:lstStyle/>
          <a:p>
            <a:pPr algn="just"/>
            <a:r>
              <a:rPr lang="ru-RU" sz="3800" b="1" i="1" dirty="0"/>
              <a:t>B.  Оценка качества и эффективности индивидуальных и коллективных </a:t>
            </a:r>
          </a:p>
          <a:p>
            <a:pPr algn="just">
              <a:buNone/>
            </a:pPr>
            <a:r>
              <a:rPr lang="ru-RU" sz="3800" b="1" i="1" dirty="0"/>
              <a:t>медицинских услуг  </a:t>
            </a:r>
          </a:p>
          <a:p>
            <a:pPr>
              <a:buNone/>
            </a:pPr>
            <a:endParaRPr lang="ru-RU" b="1" i="1" dirty="0"/>
          </a:p>
          <a:p>
            <a:r>
              <a:rPr lang="ru-RU" sz="3400" dirty="0"/>
              <a:t>8.B.1 Процессы  и  механизмы  определения  потребностей  в  индивидуальных  и </a:t>
            </a:r>
          </a:p>
          <a:p>
            <a:pPr>
              <a:buNone/>
            </a:pPr>
            <a:r>
              <a:rPr lang="ru-RU" sz="3400" dirty="0"/>
              <a:t>коллективных медицинских услугах с позиций общественного здравоохранения </a:t>
            </a:r>
          </a:p>
          <a:p>
            <a:r>
              <a:rPr lang="ru-RU" sz="3400" dirty="0"/>
              <a:t>8.B.2 Процессы  и  механизмы  определения  потребностей  в  медицинских  услугах  групп населения, которые могут сталкиваться с препятствиями в получении медицинских услуг </a:t>
            </a:r>
          </a:p>
          <a:p>
            <a:r>
              <a:rPr lang="ru-RU" sz="3400" dirty="0"/>
              <a:t>8.B.3 </a:t>
            </a:r>
            <a:r>
              <a:rPr lang="ru-RU" sz="3400" dirty="0" err="1"/>
              <a:t>Всеобъемлемость</a:t>
            </a:r>
            <a:r>
              <a:rPr lang="ru-RU" sz="3400" dirty="0"/>
              <a:t>  и  эффективность  процедур  и  практики  оценки  предоставления  индивидуальных и коллективных услуг общественного здравоохранения </a:t>
            </a:r>
          </a:p>
          <a:p>
            <a:r>
              <a:rPr lang="ru-RU" sz="3400" dirty="0"/>
              <a:t>8.B.4 Процессы и механизмы проведения анализа участия в оказании профилактических </a:t>
            </a:r>
          </a:p>
          <a:p>
            <a:pPr>
              <a:buNone/>
            </a:pPr>
            <a:r>
              <a:rPr lang="ru-RU" sz="3400" dirty="0"/>
              <a:t>услуг </a:t>
            </a:r>
          </a:p>
          <a:p>
            <a:r>
              <a:rPr lang="ru-RU" sz="3400" dirty="0"/>
              <a:t>8.B.5 Оценка  и  анализ  интегрирования  услуг  в  согласованную  систему  предоставления коллективных медицинских услуг </a:t>
            </a:r>
          </a:p>
          <a:p>
            <a:r>
              <a:rPr lang="ru-RU" sz="3400" dirty="0"/>
              <a:t>8.B.6 Достаточность  оценки  структуры  людских  ресурсов  и  финансовой  поддержки </a:t>
            </a:r>
          </a:p>
          <a:p>
            <a:pPr>
              <a:buNone/>
            </a:pPr>
            <a:r>
              <a:rPr lang="ru-RU" sz="3400" dirty="0"/>
              <a:t>коллективных медицинских услуг </a:t>
            </a:r>
          </a:p>
          <a:p>
            <a:r>
              <a:rPr lang="ru-RU" sz="3400" dirty="0"/>
              <a:t>8.B.7 Действия  по  осуществлению,  контролю  и  гарантированию  качества  систем </a:t>
            </a:r>
          </a:p>
          <a:p>
            <a:pPr>
              <a:buNone/>
            </a:pPr>
            <a:r>
              <a:rPr lang="ru-RU" sz="3400" dirty="0"/>
              <a:t>здравоохранения, предоставляющих индивидуальные и коллективные медицинские услуги </a:t>
            </a:r>
          </a:p>
          <a:p>
            <a:r>
              <a:rPr lang="ru-RU" sz="3400" dirty="0"/>
              <a:t>8.B.8 Центры или программы оценки технологий здравоохранения </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2866330"/>
          </a:xfrm>
        </p:spPr>
        <p:txBody>
          <a:bodyPr>
            <a:normAutofit/>
          </a:bodyPr>
          <a:lstStyle/>
          <a:p>
            <a:pPr indent="531813" algn="just"/>
            <a:r>
              <a:rPr lang="ru-RU" sz="2000" b="1" i="1" dirty="0"/>
              <a:t>C.  Финансирование услуг общественного здравоохранения </a:t>
            </a:r>
            <a:br>
              <a:rPr lang="ru-RU" sz="2000" dirty="0"/>
            </a:br>
            <a:r>
              <a:rPr lang="ru-RU" sz="2000" dirty="0">
                <a:latin typeface="Times New Roman" pitchFamily="18" charset="0"/>
                <a:cs typeface="Times New Roman" pitchFamily="18" charset="0"/>
              </a:rPr>
              <a:t>8.C.1 Увязка  механизмов  финансирования  услуг  общественного  здравоохранения  (включая индивидуальные услуги, имеющие широкие последствия для лиц помимо получателя услуг) с желательными стратегиями предоставления услуг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8.C.2 Решения  по  государственному  финансированию  услуг,  учитывающие  степень распределения их пользы среди населения </a:t>
            </a:r>
          </a:p>
        </p:txBody>
      </p:sp>
      <p:sp>
        <p:nvSpPr>
          <p:cNvPr id="3" name="Содержимое 2"/>
          <p:cNvSpPr>
            <a:spLocks noGrp="1"/>
          </p:cNvSpPr>
          <p:nvPr>
            <p:ph idx="1"/>
          </p:nvPr>
        </p:nvSpPr>
        <p:spPr>
          <a:xfrm>
            <a:off x="495300" y="2852936"/>
            <a:ext cx="8915400" cy="3816424"/>
          </a:xfrm>
        </p:spPr>
        <p:txBody>
          <a:bodyPr>
            <a:normAutofit fontScale="92500"/>
          </a:bodyPr>
          <a:lstStyle/>
          <a:p>
            <a:pPr algn="just"/>
            <a:r>
              <a:rPr lang="ru-RU" dirty="0">
                <a:latin typeface="Times New Roman" pitchFamily="18" charset="0"/>
                <a:cs typeface="Times New Roman" pitchFamily="18" charset="0"/>
              </a:rPr>
              <a:t>Финансирование касается мобилизации, накопления и распределения денежных средств в целях  удовлетворения  потребностей населения  в  охране  здоровья  на  индивидуальном  и коллективном уровнях. </a:t>
            </a:r>
          </a:p>
          <a:p>
            <a:pPr algn="just"/>
            <a:r>
              <a:rPr lang="ru-RU" b="1" i="1" dirty="0">
                <a:latin typeface="Times New Roman" pitchFamily="18" charset="0"/>
                <a:cs typeface="Times New Roman" pitchFamily="18" charset="0"/>
              </a:rPr>
              <a:t>Цель финансирования </a:t>
            </a:r>
            <a:r>
              <a:rPr lang="ru-RU" dirty="0">
                <a:latin typeface="Times New Roman" pitchFamily="18" charset="0"/>
                <a:cs typeface="Times New Roman" pitchFamily="18" charset="0"/>
              </a:rPr>
              <a:t>здравоохранения − предоставление средств, а также установление надлежащих финансовых стимулов для провайдеров, с тем чтобы обеспечить доступ всех граждан к эффективным услугам общественного здравоохранения и индивидуальной медицинской помощи.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778098"/>
          </a:xfrm>
        </p:spPr>
        <p:txBody>
          <a:bodyPr>
            <a:normAutofit fontScale="90000"/>
          </a:bodyPr>
          <a:lstStyle/>
          <a:p>
            <a:r>
              <a:rPr lang="ru-RU" sz="2800" b="1" i="1" dirty="0">
                <a:latin typeface="Times New Roman" pitchFamily="18" charset="0"/>
                <a:cs typeface="Times New Roman" pitchFamily="18" charset="0"/>
              </a:rPr>
              <a:t>ОФОЗ 9: Основная коммуникация в интересах общественного здравоохранения </a:t>
            </a:r>
            <a:br>
              <a:rPr lang="ru-RU" sz="2000" dirty="0"/>
            </a:br>
            <a:endParaRPr lang="ru-RU" sz="2000" dirty="0"/>
          </a:p>
        </p:txBody>
      </p:sp>
      <p:sp>
        <p:nvSpPr>
          <p:cNvPr id="3" name="Содержимое 2"/>
          <p:cNvSpPr>
            <a:spLocks noGrp="1"/>
          </p:cNvSpPr>
          <p:nvPr>
            <p:ph idx="1"/>
          </p:nvPr>
        </p:nvSpPr>
        <p:spPr>
          <a:xfrm>
            <a:off x="350489" y="1052736"/>
            <a:ext cx="9060211" cy="5544616"/>
          </a:xfrm>
        </p:spPr>
        <p:txBody>
          <a:bodyPr>
            <a:normAutofit fontScale="92500" lnSpcReduction="20000"/>
          </a:bodyPr>
          <a:lstStyle/>
          <a:p>
            <a:pPr algn="ctr">
              <a:buNone/>
            </a:pPr>
            <a:r>
              <a:rPr lang="ru-RU" b="1" i="1" dirty="0"/>
              <a:t>Определение  оперативной  функции:</a:t>
            </a:r>
          </a:p>
          <a:p>
            <a:endParaRPr lang="ru-RU" dirty="0"/>
          </a:p>
          <a:p>
            <a:pPr algn="just"/>
            <a:r>
              <a:rPr lang="ru-RU" dirty="0"/>
              <a:t>  </a:t>
            </a:r>
            <a:r>
              <a:rPr lang="ru-RU" dirty="0">
                <a:latin typeface="Times New Roman" pitchFamily="18" charset="0"/>
                <a:cs typeface="Times New Roman" pitchFamily="18" charset="0"/>
              </a:rPr>
              <a:t>Коммуникация  в  области  общественного  здравоохранения  нацелена  на  повышение  медицинской  грамотности  и  улучшение состояния  здоровья  индивидов  и  населения.    Она  является  искусством  и  техникой информирования, оказания влияния и мотивации индивидов, учреждений и аудиторий в отношении  важных  вопросов  и  детерминант  здоровья.  Коммуникация  должна  также повышать  возможности  для  доступа,  понимания  и  использования  информации  в  целях сокращения  риска,  профилактики  болезней,  укрепления  здоровья,  ориентирования  в службах  здравоохранения  и  их  использования,  продвижения  мер  политики  в  области здравоохранения  и  повышения  благосостояния,  качества  жизни  и  улучшения  здоровья индивидов в местных сообществах.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562074"/>
          </a:xfrm>
        </p:spPr>
        <p:txBody>
          <a:bodyPr>
            <a:normAutofit/>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dirty="0"/>
          </a:p>
        </p:txBody>
      </p:sp>
      <p:sp>
        <p:nvSpPr>
          <p:cNvPr id="3" name="Содержимое 2"/>
          <p:cNvSpPr>
            <a:spLocks noGrp="1"/>
          </p:cNvSpPr>
          <p:nvPr>
            <p:ph idx="1"/>
          </p:nvPr>
        </p:nvSpPr>
        <p:spPr>
          <a:xfrm>
            <a:off x="350489" y="908720"/>
            <a:ext cx="9361040" cy="5688632"/>
          </a:xfrm>
        </p:spPr>
        <p:txBody>
          <a:bodyPr>
            <a:normAutofit fontScale="85000" lnSpcReduction="20000"/>
          </a:bodyPr>
          <a:lstStyle/>
          <a:p>
            <a:pPr algn="ctr">
              <a:buNone/>
            </a:pPr>
            <a:r>
              <a:rPr lang="ru-RU" dirty="0">
                <a:latin typeface="Times New Roman" pitchFamily="18" charset="0"/>
                <a:cs typeface="Times New Roman" pitchFamily="18" charset="0"/>
              </a:rPr>
              <a:t>Элементом  коммуникации  в  области  общественного </a:t>
            </a:r>
          </a:p>
          <a:p>
            <a:pPr algn="ctr">
              <a:buNone/>
            </a:pPr>
            <a:r>
              <a:rPr lang="ru-RU" dirty="0">
                <a:latin typeface="Times New Roman" pitchFamily="18" charset="0"/>
                <a:cs typeface="Times New Roman" pitchFamily="18" charset="0"/>
              </a:rPr>
              <a:t>здравоохранения  также  является  прозрачность,  необходимая</a:t>
            </a:r>
          </a:p>
          <a:p>
            <a:pPr algn="ctr">
              <a:buNone/>
            </a:pPr>
            <a:r>
              <a:rPr lang="ru-RU" dirty="0">
                <a:latin typeface="Times New Roman" pitchFamily="18" charset="0"/>
                <a:cs typeface="Times New Roman" pitchFamily="18" charset="0"/>
              </a:rPr>
              <a:t>общественности,  чтобы знать, чту говорится и делается от ее имени</a:t>
            </a:r>
            <a:r>
              <a:rPr lang="ru-RU" dirty="0"/>
              <a:t>. </a:t>
            </a:r>
          </a:p>
          <a:p>
            <a:r>
              <a:rPr lang="ru-RU" dirty="0">
                <a:latin typeface="Times New Roman" pitchFamily="18" charset="0"/>
                <a:cs typeface="Times New Roman" pitchFamily="18" charset="0"/>
              </a:rPr>
              <a:t>9.1  Развитие  стратегического  и  систематического  характера  коммуникации  в  области общественного  здравоохранения  при  понимании  особенностей  восприятия  и потребностей различных аудиторий  </a:t>
            </a:r>
          </a:p>
          <a:p>
            <a:r>
              <a:rPr lang="ru-RU" dirty="0">
                <a:latin typeface="Times New Roman" pitchFamily="18" charset="0"/>
                <a:cs typeface="Times New Roman" pitchFamily="18" charset="0"/>
              </a:rPr>
              <a:t>9.2  Распространение  среди  различных  аудиторий  информации  в  форме  и  по  каналам, которые доступны, понятны и пригодны к использованию </a:t>
            </a:r>
          </a:p>
          <a:p>
            <a:r>
              <a:rPr lang="ru-RU" dirty="0">
                <a:latin typeface="Times New Roman" pitchFamily="18" charset="0"/>
                <a:cs typeface="Times New Roman" pitchFamily="18" charset="0"/>
              </a:rPr>
              <a:t>9.3  Информационно-разъяснительная  работа,  направленная  на  формирование  и осуществление  здоровой  политики  и  условий,  охватывающих  все  секторы правительства </a:t>
            </a:r>
            <a:r>
              <a:rPr lang="ru-RU" b="1" i="1" dirty="0">
                <a:solidFill>
                  <a:srgbClr val="FF0000"/>
                </a:solidFill>
                <a:latin typeface="Times New Roman" pitchFamily="18" charset="0"/>
                <a:cs typeface="Times New Roman" pitchFamily="18" charset="0"/>
              </a:rPr>
              <a:t>(учет вопросов здоровья во всех мерах политики) </a:t>
            </a:r>
          </a:p>
          <a:p>
            <a:r>
              <a:rPr lang="ru-RU" dirty="0">
                <a:latin typeface="Times New Roman" pitchFamily="18" charset="0"/>
                <a:cs typeface="Times New Roman" pitchFamily="18" charset="0"/>
              </a:rPr>
              <a:t>9.4  Обучение коммуникации в общественном здравоохранении и создание потенциала  для ее осуществления </a:t>
            </a:r>
          </a:p>
          <a:p>
            <a:r>
              <a:rPr lang="ru-RU" dirty="0">
                <a:latin typeface="Times New Roman" pitchFamily="18" charset="0"/>
                <a:cs typeface="Times New Roman" pitchFamily="18" charset="0"/>
              </a:rPr>
              <a:t>9.5  Оценка коммуникации в области общественного здравоохранения </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2290266"/>
          </a:xfrm>
        </p:spPr>
        <p:txBody>
          <a:bodyPr>
            <a:noAutofit/>
          </a:bodyPr>
          <a:lstStyle/>
          <a:p>
            <a:r>
              <a:rPr lang="ru-RU" sz="1700" dirty="0"/>
              <a:t>Коммуникация в области общественного здравоохранения позволяет противодействовать активной рекламе опасной продукции и образа жизни (например, табака). Она является двухсторонней деятельностью по обмену информацией, которая требует умения слушать, собирать информацию и выяснять, как люди воспринимают и формулируют обращения о здоровье,  с  тем  чтобы  информацию  можно  было  передавать  в  более  доступной  и убедительной  форме</a:t>
            </a:r>
          </a:p>
        </p:txBody>
      </p:sp>
      <p:sp>
        <p:nvSpPr>
          <p:cNvPr id="3" name="Содержимое 2"/>
          <p:cNvSpPr>
            <a:spLocks noGrp="1"/>
          </p:cNvSpPr>
          <p:nvPr>
            <p:ph idx="1"/>
          </p:nvPr>
        </p:nvSpPr>
        <p:spPr>
          <a:xfrm>
            <a:off x="272480" y="2492896"/>
            <a:ext cx="9361040" cy="4176464"/>
          </a:xfrm>
        </p:spPr>
        <p:txBody>
          <a:bodyPr>
            <a:normAutofit fontScale="40000" lnSpcReduction="20000"/>
          </a:bodyPr>
          <a:lstStyle/>
          <a:p>
            <a:r>
              <a:rPr lang="ru-RU" dirty="0"/>
              <a:t> </a:t>
            </a:r>
          </a:p>
          <a:p>
            <a:pPr marL="0" indent="266700" algn="just">
              <a:buNone/>
            </a:pPr>
            <a:r>
              <a:rPr lang="ru-RU" sz="5500" dirty="0"/>
              <a:t>Коммуникация  по  тематике  здоровья  охватывает  несколько  областей,  в  том  числе относящиеся  к  здоровью  журналистику,  зрелищные  мероприятия,  образование, межличностное  общение,  информационно-разъяснительную  деятельность  в  СМИ, коммуникацию на уровне организаций, коммуникацию по тематике рисков и в периоды кризисов,  социальную  коммуникацию  и  социальный  маркетинг.  Она  может  принимать многие формы, начиная массовыми, </a:t>
            </a:r>
            <a:r>
              <a:rPr lang="ru-RU" sz="5500" dirty="0" err="1"/>
              <a:t>мультимедийными</a:t>
            </a:r>
            <a:r>
              <a:rPr lang="ru-RU" sz="5500" dirty="0"/>
              <a:t> и интерактивными (в том числе мобильными  и  </a:t>
            </a:r>
            <a:r>
              <a:rPr lang="ru-RU" sz="5500" dirty="0" err="1"/>
              <a:t>интернетными</a:t>
            </a:r>
            <a:r>
              <a:rPr lang="ru-RU" sz="5500" dirty="0"/>
              <a:t>)  формами  коммуникации  и  кончая  традиционной  и приспособленной  к  конкретной  культуре  коммуникацией,  охватывающей  различные каналы,  например  межличностное  общение, массовые  средства,  средства  организаций и небольших групп, радио, телевидение, газеты, </a:t>
            </a:r>
            <a:r>
              <a:rPr lang="ru-RU" sz="5500" dirty="0" err="1"/>
              <a:t>блоги</a:t>
            </a:r>
            <a:r>
              <a:rPr lang="ru-RU" sz="5500" dirty="0"/>
              <a:t>, доски объявлений, </a:t>
            </a:r>
            <a:r>
              <a:rPr lang="ru-RU" sz="5500" dirty="0" err="1"/>
              <a:t>подкасты</a:t>
            </a:r>
            <a:r>
              <a:rPr lang="ru-RU" sz="5500" dirty="0"/>
              <a:t> и обмен видеоматериалами, сообщения по мобильным телефонам и онлайновые форумы. </a:t>
            </a:r>
          </a:p>
          <a:p>
            <a:r>
              <a:rPr lang="ru-RU" dirty="0"/>
              <a:t> </a:t>
            </a:r>
          </a:p>
          <a:p>
            <a:r>
              <a:rPr lang="ru-RU"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a:latin typeface="Times New Roman" pitchFamily="18" charset="0"/>
                <a:cs typeface="Times New Roman" pitchFamily="18" charset="0"/>
              </a:rPr>
              <a:t>ОФОЗ 10: Научные исследования в области здравоохранения</a:t>
            </a:r>
          </a:p>
        </p:txBody>
      </p:sp>
      <p:sp>
        <p:nvSpPr>
          <p:cNvPr id="3" name="Содержимое 2"/>
          <p:cNvSpPr>
            <a:spLocks noGrp="1"/>
          </p:cNvSpPr>
          <p:nvPr>
            <p:ph idx="1"/>
          </p:nvPr>
        </p:nvSpPr>
        <p:spPr>
          <a:xfrm>
            <a:off x="495300" y="1600200"/>
            <a:ext cx="8915400" cy="5069160"/>
          </a:xfrm>
        </p:spPr>
        <p:txBody>
          <a:bodyPr>
            <a:normAutofit fontScale="77500" lnSpcReduction="20000"/>
          </a:bodyPr>
          <a:lstStyle/>
          <a:p>
            <a:pPr algn="ctr"/>
            <a:r>
              <a:rPr lang="ru-RU" b="1" i="1" dirty="0"/>
              <a:t>Определение оперативной функции: </a:t>
            </a:r>
          </a:p>
          <a:p>
            <a:pPr algn="just"/>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Научные исследования имеют важнейшее значение  для  информационного  обеспечения  разработки  политики  и  предоставления  услуг.  Эта        оперативная функция включает: </a:t>
            </a:r>
          </a:p>
          <a:p>
            <a:pPr algn="just">
              <a:buNone/>
            </a:pPr>
            <a:endParaRPr lang="ru-RU" dirty="0">
              <a:latin typeface="Times New Roman" pitchFamily="18" charset="0"/>
              <a:cs typeface="Times New Roman" pitchFamily="18" charset="0"/>
            </a:endParaRPr>
          </a:p>
          <a:p>
            <a:pPr algn="just">
              <a:buNone/>
            </a:pPr>
            <a:r>
              <a:rPr lang="ru-RU" dirty="0">
                <a:latin typeface="Times New Roman" pitchFamily="18" charset="0"/>
                <a:cs typeface="Times New Roman" pitchFamily="18" charset="0"/>
              </a:rPr>
              <a:t>•  исследования с целью увеличения базы знаний в поддержку формулирования политики на основе фактических данных на всех уровнях; </a:t>
            </a:r>
          </a:p>
          <a:p>
            <a:pPr algn="just"/>
            <a:r>
              <a:rPr lang="ru-RU" dirty="0">
                <a:latin typeface="Times New Roman" pitchFamily="18" charset="0"/>
                <a:cs typeface="Times New Roman" pitchFamily="18" charset="0"/>
              </a:rPr>
              <a:t>•  разработку новых методов исследований, инновационных технологий и решений в области общественного здравоохранения; </a:t>
            </a:r>
          </a:p>
          <a:p>
            <a:pPr algn="just">
              <a:buNone/>
            </a:pPr>
            <a:r>
              <a:rPr lang="ru-RU" dirty="0">
                <a:latin typeface="Times New Roman" pitchFamily="18" charset="0"/>
                <a:cs typeface="Times New Roman" pitchFamily="18" charset="0"/>
              </a:rPr>
              <a:t>•  установление партнерств с исследовательскими центрами и академическими учреждениями </a:t>
            </a:r>
          </a:p>
          <a:p>
            <a:pPr algn="just"/>
            <a:r>
              <a:rPr lang="ru-RU" dirty="0">
                <a:latin typeface="Times New Roman" pitchFamily="18" charset="0"/>
                <a:cs typeface="Times New Roman" pitchFamily="18" charset="0"/>
              </a:rPr>
              <a:t>для  проведения  своевременных  исследований  в  поддержку  принятия  решений  на  всех уровнях общественного здравоохранения. </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418058"/>
          </a:xfrm>
        </p:spPr>
        <p:txBody>
          <a:bodyPr>
            <a:normAutofit fontScale="90000"/>
          </a:bodyPr>
          <a:lstStyle/>
          <a:p>
            <a:r>
              <a:rPr lang="uk-UA" sz="2800" b="1" dirty="0" err="1">
                <a:latin typeface="Times New Roman" pitchFamily="18" charset="0"/>
                <a:cs typeface="Times New Roman" pitchFamily="18" charset="0"/>
              </a:rPr>
              <a:t>Содержание</a:t>
            </a:r>
            <a:r>
              <a:rPr lang="uk-UA" sz="2800" b="1" dirty="0">
                <a:latin typeface="Times New Roman" pitchFamily="18" charset="0"/>
                <a:cs typeface="Times New Roman" pitchFamily="18" charset="0"/>
              </a:rPr>
              <a:t> </a:t>
            </a:r>
            <a:r>
              <a:rPr lang="uk-UA" sz="2800" b="1" dirty="0" err="1">
                <a:latin typeface="Times New Roman" pitchFamily="18" charset="0"/>
                <a:cs typeface="Times New Roman" pitchFamily="18" charset="0"/>
              </a:rPr>
              <a:t>функции</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272480" y="764704"/>
            <a:ext cx="9283031" cy="5976664"/>
          </a:xfrm>
        </p:spPr>
        <p:txBody>
          <a:bodyPr>
            <a:normAutofit fontScale="47500" lnSpcReduction="20000"/>
          </a:bodyPr>
          <a:lstStyle/>
          <a:p>
            <a:pPr algn="just"/>
            <a:r>
              <a:rPr lang="ru-RU" dirty="0"/>
              <a:t>10.1  Способность  страны  инициировать  исследования  в  области  эпидемиологии  и </a:t>
            </a:r>
          </a:p>
          <a:p>
            <a:pPr algn="just">
              <a:buNone/>
            </a:pPr>
            <a:r>
              <a:rPr lang="ru-RU" dirty="0"/>
              <a:t>общественного здравоохранения или участвовать в них </a:t>
            </a:r>
          </a:p>
          <a:p>
            <a:pPr algn="just"/>
            <a:r>
              <a:rPr lang="ru-RU" dirty="0"/>
              <a:t>10.2  Достаточность  имеющихся  ресурсов  (например,  баз  данных,  информационной </a:t>
            </a:r>
          </a:p>
          <a:p>
            <a:pPr algn="just">
              <a:buNone/>
            </a:pPr>
            <a:r>
              <a:rPr lang="ru-RU" dirty="0"/>
              <a:t>технологии, людских ресурсов) для стимулирования исследований </a:t>
            </a:r>
          </a:p>
          <a:p>
            <a:pPr algn="just"/>
            <a:r>
              <a:rPr lang="ru-RU" dirty="0"/>
              <a:t>10.3  Планирование  распространения  результатов  исследований  среди  коллег  по </a:t>
            </a:r>
          </a:p>
          <a:p>
            <a:pPr algn="just">
              <a:buNone/>
            </a:pPr>
            <a:r>
              <a:rPr lang="ru-RU" dirty="0"/>
              <a:t>общественному  здравоохранению  (например,  их  публикация  в  журналах,  на  </a:t>
            </a:r>
            <a:r>
              <a:rPr lang="ru-RU" dirty="0" err="1"/>
              <a:t>веб</a:t>
            </a:r>
            <a:r>
              <a:rPr lang="ru-RU" dirty="0"/>
              <a:t>-</a:t>
            </a:r>
          </a:p>
          <a:p>
            <a:pPr algn="just">
              <a:buNone/>
            </a:pPr>
            <a:r>
              <a:rPr lang="ru-RU" dirty="0"/>
              <a:t>сайтах) </a:t>
            </a:r>
          </a:p>
          <a:p>
            <a:pPr algn="just"/>
            <a:r>
              <a:rPr lang="ru-RU" dirty="0"/>
              <a:t>10.4  Оценка  страной  развития,  осуществления  и  отдачи  от  исследований  в  области </a:t>
            </a:r>
          </a:p>
          <a:p>
            <a:pPr algn="just">
              <a:buNone/>
            </a:pPr>
            <a:r>
              <a:rPr lang="ru-RU" dirty="0"/>
              <a:t>общественного здравоохранения (и услуг общественного здравоохранения)  </a:t>
            </a:r>
          </a:p>
          <a:p>
            <a:pPr algn="just"/>
            <a:r>
              <a:rPr lang="ru-RU" dirty="0"/>
              <a:t>10.5  Поощрение инноваций среди персонала </a:t>
            </a:r>
          </a:p>
          <a:p>
            <a:pPr algn="just"/>
            <a:r>
              <a:rPr lang="ru-RU" dirty="0"/>
              <a:t>10.6  Изучение и мониторинг министерством здравоохранения передовых практик  </a:t>
            </a:r>
          </a:p>
          <a:p>
            <a:pPr algn="just"/>
            <a:r>
              <a:rPr lang="ru-RU" dirty="0"/>
              <a:t>10.7  Активное  использование  результатов  исследований  для  разработки  и  поддержки </a:t>
            </a:r>
          </a:p>
          <a:p>
            <a:pPr algn="just">
              <a:buNone/>
            </a:pPr>
            <a:r>
              <a:rPr lang="ru-RU" dirty="0"/>
              <a:t>политики в области общественного здравоохранения </a:t>
            </a:r>
          </a:p>
          <a:p>
            <a:pPr algn="just"/>
            <a:r>
              <a:rPr lang="ru-RU" dirty="0"/>
              <a:t>10.8  Способность  собирать,  анализировать  и  распространять  информацию  в  области </a:t>
            </a:r>
          </a:p>
          <a:p>
            <a:pPr algn="just">
              <a:buNone/>
            </a:pPr>
            <a:r>
              <a:rPr lang="ru-RU" dirty="0"/>
              <a:t>здравоохранения </a:t>
            </a:r>
          </a:p>
          <a:p>
            <a:pPr algn="just"/>
            <a:r>
              <a:rPr lang="ru-RU" dirty="0"/>
              <a:t>10.9  Способность проводить исследования по социальным детерминантам здоровья (и их </a:t>
            </a:r>
          </a:p>
          <a:p>
            <a:pPr algn="just">
              <a:buNone/>
            </a:pPr>
            <a:r>
              <a:rPr lang="ru-RU" dirty="0"/>
              <a:t>воздействие  на  здоровье)  в  целях  формирования  и  определения  направленности </a:t>
            </a:r>
          </a:p>
          <a:p>
            <a:pPr algn="just">
              <a:buNone/>
            </a:pPr>
            <a:r>
              <a:rPr lang="ru-RU" dirty="0"/>
              <a:t>политики </a:t>
            </a:r>
          </a:p>
          <a:p>
            <a:pPr algn="just"/>
            <a:r>
              <a:rPr lang="ru-RU" dirty="0"/>
              <a:t>10.10 Механизмы  обеспечения  того,  чтобы  меры  политики,  приоритеты  и  принятие </a:t>
            </a:r>
          </a:p>
          <a:p>
            <a:pPr algn="just">
              <a:buNone/>
            </a:pPr>
            <a:r>
              <a:rPr lang="ru-RU" dirty="0"/>
              <a:t>решений соответствовали фактическим данным об эффективности их воздействия на </a:t>
            </a:r>
          </a:p>
          <a:p>
            <a:pPr algn="just">
              <a:buNone/>
            </a:pPr>
            <a:r>
              <a:rPr lang="ru-RU" dirty="0"/>
              <a:t>более широкие детерминанты здоровья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1038" y="365126"/>
            <a:ext cx="8543925" cy="810531"/>
          </a:xfrm>
        </p:spPr>
        <p:txBody>
          <a:bodyPr/>
          <a:lstStyle/>
          <a:p>
            <a:pPr algn="ctr" eaLnBrk="1" fontAlgn="auto" hangingPunct="1">
              <a:spcAft>
                <a:spcPts val="0"/>
              </a:spcAft>
              <a:defRPr/>
            </a:pPr>
            <a:r>
              <a:rPr lang="uk-UA" altLang="en-US" sz="2800" b="1" dirty="0" err="1">
                <a:solidFill>
                  <a:schemeClr val="tx1">
                    <a:lumMod val="75000"/>
                    <a:lumOff val="25000"/>
                  </a:schemeClr>
                </a:solidFill>
                <a:latin typeface="Times New Roman" pitchFamily="18" charset="0"/>
                <a:cs typeface="Times New Roman" pitchFamily="18" charset="0"/>
              </a:rPr>
              <a:t>Достиженення</a:t>
            </a:r>
            <a:r>
              <a:rPr lang="uk-UA" altLang="en-US" sz="2800" b="1" dirty="0">
                <a:solidFill>
                  <a:schemeClr val="tx1">
                    <a:lumMod val="75000"/>
                    <a:lumOff val="25000"/>
                  </a:schemeClr>
                </a:solidFill>
                <a:latin typeface="Times New Roman" pitchFamily="18" charset="0"/>
                <a:cs typeface="Times New Roman" pitchFamily="18" charset="0"/>
              </a:rPr>
              <a:t> </a:t>
            </a:r>
            <a:r>
              <a:rPr lang="uk-UA" altLang="en-US" sz="2800" b="1" dirty="0" err="1">
                <a:solidFill>
                  <a:schemeClr val="tx1">
                    <a:lumMod val="75000"/>
                    <a:lumOff val="25000"/>
                  </a:schemeClr>
                </a:solidFill>
                <a:latin typeface="Times New Roman" pitchFamily="18" charset="0"/>
                <a:cs typeface="Times New Roman" pitchFamily="18" charset="0"/>
              </a:rPr>
              <a:t>системы</a:t>
            </a:r>
            <a:r>
              <a:rPr lang="uk-UA" altLang="en-US" sz="2800" b="1" dirty="0">
                <a:solidFill>
                  <a:schemeClr val="tx1">
                    <a:lumMod val="75000"/>
                    <a:lumOff val="25000"/>
                  </a:schemeClr>
                </a:solidFill>
                <a:latin typeface="Times New Roman" pitchFamily="18" charset="0"/>
                <a:cs typeface="Times New Roman" pitchFamily="18" charset="0"/>
              </a:rPr>
              <a:t> </a:t>
            </a:r>
            <a:r>
              <a:rPr lang="uk-UA" altLang="en-US" sz="2800" b="1" dirty="0" err="1">
                <a:solidFill>
                  <a:schemeClr val="tx1">
                    <a:lumMod val="75000"/>
                    <a:lumOff val="25000"/>
                  </a:schemeClr>
                </a:solidFill>
                <a:latin typeface="Times New Roman" pitchFamily="18" charset="0"/>
                <a:cs typeface="Times New Roman" pitchFamily="18" charset="0"/>
              </a:rPr>
              <a:t>общественного</a:t>
            </a:r>
            <a:r>
              <a:rPr lang="uk-UA" altLang="en-US" sz="2800" b="1" dirty="0">
                <a:solidFill>
                  <a:schemeClr val="tx1">
                    <a:lumMod val="75000"/>
                    <a:lumOff val="25000"/>
                  </a:schemeClr>
                </a:solidFill>
                <a:latin typeface="Times New Roman" pitchFamily="18" charset="0"/>
                <a:cs typeface="Times New Roman" pitchFamily="18" charset="0"/>
              </a:rPr>
              <a:t> </a:t>
            </a:r>
            <a:r>
              <a:rPr lang="uk-UA" altLang="en-US" sz="2800" b="1" dirty="0" err="1">
                <a:solidFill>
                  <a:schemeClr val="tx1">
                    <a:lumMod val="75000"/>
                    <a:lumOff val="25000"/>
                  </a:schemeClr>
                </a:solidFill>
                <a:latin typeface="Times New Roman" pitchFamily="18" charset="0"/>
                <a:cs typeface="Times New Roman" pitchFamily="18" charset="0"/>
              </a:rPr>
              <a:t>здоровья</a:t>
            </a:r>
            <a:endParaRPr lang="en-US" altLang="en-US" sz="2800" b="1" dirty="0">
              <a:solidFill>
                <a:schemeClr val="tx1">
                  <a:lumMod val="75000"/>
                  <a:lumOff val="25000"/>
                </a:schemeClr>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217715" y="1306286"/>
            <a:ext cx="9248450" cy="5301343"/>
          </a:xfrm>
        </p:spPr>
        <p:txBody>
          <a:bodyPr rtlCol="0">
            <a:normAutofit fontScale="62500" lnSpcReduction="20000"/>
          </a:bodyPr>
          <a:lstStyle/>
          <a:p>
            <a:pPr marL="358775" indent="0" eaLnBrk="1" fontAlgn="auto" hangingPunct="1">
              <a:lnSpc>
                <a:spcPct val="170000"/>
              </a:lnSpc>
              <a:buFontTx/>
              <a:buNone/>
              <a:defRPr/>
            </a:pPr>
            <a:r>
              <a:rPr lang="en-US" altLang="en-US" sz="3600" b="1" dirty="0">
                <a:solidFill>
                  <a:schemeClr val="tx1">
                    <a:lumMod val="75000"/>
                    <a:lumOff val="25000"/>
                  </a:schemeClr>
                </a:solidFill>
                <a:latin typeface="Times New Roman" pitchFamily="18" charset="0"/>
                <a:cs typeface="Times New Roman" pitchFamily="18" charset="0"/>
              </a:rPr>
              <a:t>1. </a:t>
            </a:r>
            <a:r>
              <a:rPr lang="uk-UA" altLang="en-US" sz="3600" b="1" dirty="0" err="1">
                <a:solidFill>
                  <a:schemeClr val="tx1">
                    <a:lumMod val="75000"/>
                    <a:lumOff val="25000"/>
                  </a:schemeClr>
                </a:solidFill>
                <a:latin typeface="Times New Roman" pitchFamily="18" charset="0"/>
                <a:cs typeface="Times New Roman" pitchFamily="18" charset="0"/>
              </a:rPr>
              <a:t>Вакцинация</a:t>
            </a:r>
            <a:r>
              <a:rPr lang="uk-UA" altLang="en-US" sz="3600" b="1" dirty="0">
                <a:solidFill>
                  <a:schemeClr val="tx1">
                    <a:lumMod val="75000"/>
                    <a:lumOff val="25000"/>
                  </a:schemeClr>
                </a:solidFill>
                <a:latin typeface="Times New Roman" pitchFamily="18" charset="0"/>
                <a:cs typeface="Times New Roman" pitchFamily="18" charset="0"/>
              </a:rPr>
              <a:t>. </a:t>
            </a:r>
            <a:br>
              <a:rPr lang="en-US" altLang="en-US" sz="3600" b="1" dirty="0">
                <a:solidFill>
                  <a:schemeClr val="tx1">
                    <a:lumMod val="75000"/>
                    <a:lumOff val="25000"/>
                  </a:schemeClr>
                </a:solidFill>
                <a:latin typeface="Times New Roman" pitchFamily="18" charset="0"/>
                <a:cs typeface="Times New Roman" pitchFamily="18" charset="0"/>
              </a:rPr>
            </a:br>
            <a:r>
              <a:rPr lang="en-US" altLang="en-US" sz="3600" b="1" dirty="0">
                <a:solidFill>
                  <a:schemeClr val="tx1">
                    <a:lumMod val="75000"/>
                    <a:lumOff val="25000"/>
                  </a:schemeClr>
                </a:solidFill>
                <a:latin typeface="Times New Roman" pitchFamily="18" charset="0"/>
                <a:cs typeface="Times New Roman" pitchFamily="18" charset="0"/>
              </a:rPr>
              <a:t>2. </a:t>
            </a:r>
            <a:r>
              <a:rPr lang="uk-UA" altLang="en-US" sz="3600" b="1" dirty="0" err="1">
                <a:solidFill>
                  <a:schemeClr val="tx1">
                    <a:lumMod val="75000"/>
                    <a:lumOff val="25000"/>
                  </a:schemeClr>
                </a:solidFill>
                <a:latin typeface="Times New Roman" pitchFamily="18" charset="0"/>
                <a:cs typeface="Times New Roman" pitchFamily="18" charset="0"/>
              </a:rPr>
              <a:t>Обеспечение</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безопасности</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автомобильного</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транспорта</a:t>
            </a:r>
            <a:r>
              <a:rPr lang="uk-UA" altLang="en-US" sz="3600" b="1" dirty="0">
                <a:solidFill>
                  <a:schemeClr val="tx1">
                    <a:lumMod val="75000"/>
                    <a:lumOff val="25000"/>
                  </a:schemeClr>
                </a:solidFill>
                <a:latin typeface="Times New Roman" pitchFamily="18" charset="0"/>
                <a:cs typeface="Times New Roman" pitchFamily="18" charset="0"/>
              </a:rPr>
              <a:t>. </a:t>
            </a:r>
            <a:r>
              <a:rPr lang="en-US" altLang="en-US" sz="3600" b="1" dirty="0">
                <a:solidFill>
                  <a:schemeClr val="tx1">
                    <a:lumMod val="75000"/>
                    <a:lumOff val="25000"/>
                  </a:schemeClr>
                </a:solidFill>
                <a:latin typeface="Times New Roman" pitchFamily="18" charset="0"/>
                <a:cs typeface="Times New Roman" pitchFamily="18" charset="0"/>
              </a:rPr>
              <a:t> </a:t>
            </a:r>
            <a:br>
              <a:rPr lang="en-US" altLang="en-US" sz="3600" b="1" dirty="0">
                <a:solidFill>
                  <a:schemeClr val="tx1">
                    <a:lumMod val="75000"/>
                    <a:lumOff val="25000"/>
                  </a:schemeClr>
                </a:solidFill>
                <a:latin typeface="Times New Roman" pitchFamily="18" charset="0"/>
                <a:cs typeface="Times New Roman" pitchFamily="18" charset="0"/>
              </a:rPr>
            </a:br>
            <a:r>
              <a:rPr lang="en-US" altLang="en-US" sz="3600" b="1" dirty="0">
                <a:solidFill>
                  <a:schemeClr val="tx1">
                    <a:lumMod val="75000"/>
                    <a:lumOff val="25000"/>
                  </a:schemeClr>
                </a:solidFill>
                <a:latin typeface="Times New Roman" pitchFamily="18" charset="0"/>
                <a:cs typeface="Times New Roman" pitchFamily="18" charset="0"/>
              </a:rPr>
              <a:t>3. </a:t>
            </a:r>
            <a:r>
              <a:rPr lang="uk-UA" altLang="en-US" sz="3600" b="1" dirty="0" err="1">
                <a:solidFill>
                  <a:schemeClr val="tx1">
                    <a:lumMod val="75000"/>
                    <a:lumOff val="25000"/>
                  </a:schemeClr>
                </a:solidFill>
                <a:latin typeface="Times New Roman" pitchFamily="18" charset="0"/>
                <a:cs typeface="Times New Roman" pitchFamily="18" charset="0"/>
              </a:rPr>
              <a:t>Безопасность</a:t>
            </a:r>
            <a:r>
              <a:rPr lang="uk-UA" altLang="en-US" sz="3600" b="1" dirty="0">
                <a:solidFill>
                  <a:schemeClr val="tx1">
                    <a:lumMod val="75000"/>
                    <a:lumOff val="25000"/>
                  </a:schemeClr>
                </a:solidFill>
                <a:latin typeface="Times New Roman" pitchFamily="18" charset="0"/>
                <a:cs typeface="Times New Roman" pitchFamily="18" charset="0"/>
              </a:rPr>
              <a:t> на </a:t>
            </a:r>
            <a:r>
              <a:rPr lang="uk-UA" altLang="en-US" sz="3600" b="1" dirty="0" err="1">
                <a:solidFill>
                  <a:schemeClr val="tx1">
                    <a:lumMod val="75000"/>
                    <a:lumOff val="25000"/>
                  </a:schemeClr>
                </a:solidFill>
                <a:latin typeface="Times New Roman" pitchFamily="18" charset="0"/>
                <a:cs typeface="Times New Roman" pitchFamily="18" charset="0"/>
              </a:rPr>
              <a:t>робочем</a:t>
            </a:r>
            <a:r>
              <a:rPr lang="uk-UA" altLang="en-US" sz="3600" b="1" dirty="0">
                <a:solidFill>
                  <a:schemeClr val="tx1">
                    <a:lumMod val="75000"/>
                    <a:lumOff val="25000"/>
                  </a:schemeClr>
                </a:solidFill>
                <a:latin typeface="Times New Roman" pitchFamily="18" charset="0"/>
                <a:cs typeface="Times New Roman" pitchFamily="18" charset="0"/>
              </a:rPr>
              <a:t> м</a:t>
            </a:r>
            <a:r>
              <a:rPr lang="ru-RU" altLang="en-US" sz="3600" b="1" dirty="0" err="1">
                <a:solidFill>
                  <a:schemeClr val="tx1">
                    <a:lumMod val="75000"/>
                    <a:lumOff val="25000"/>
                  </a:schemeClr>
                </a:solidFill>
                <a:latin typeface="Times New Roman" pitchFamily="18" charset="0"/>
                <a:cs typeface="Times New Roman" pitchFamily="18" charset="0"/>
              </a:rPr>
              <a:t>есте</a:t>
            </a:r>
            <a:r>
              <a:rPr lang="ru-RU" altLang="en-US" sz="3600" b="1" dirty="0">
                <a:solidFill>
                  <a:schemeClr val="tx1">
                    <a:lumMod val="75000"/>
                    <a:lumOff val="25000"/>
                  </a:schemeClr>
                </a:solidFill>
                <a:latin typeface="Times New Roman" pitchFamily="18" charset="0"/>
                <a:cs typeface="Times New Roman" pitchFamily="18" charset="0"/>
              </a:rPr>
              <a:t>.</a:t>
            </a:r>
            <a:br>
              <a:rPr lang="en-US" altLang="en-US" sz="3600" b="1" dirty="0">
                <a:solidFill>
                  <a:schemeClr val="tx1">
                    <a:lumMod val="75000"/>
                    <a:lumOff val="25000"/>
                  </a:schemeClr>
                </a:solidFill>
                <a:latin typeface="Times New Roman" pitchFamily="18" charset="0"/>
                <a:cs typeface="Times New Roman" pitchFamily="18" charset="0"/>
              </a:rPr>
            </a:br>
            <a:r>
              <a:rPr lang="en-US" altLang="en-US" sz="3600" b="1" dirty="0">
                <a:solidFill>
                  <a:schemeClr val="tx1">
                    <a:lumMod val="75000"/>
                    <a:lumOff val="25000"/>
                  </a:schemeClr>
                </a:solidFill>
                <a:latin typeface="Times New Roman" pitchFamily="18" charset="0"/>
                <a:cs typeface="Times New Roman" pitchFamily="18" charset="0"/>
              </a:rPr>
              <a:t>4. </a:t>
            </a:r>
            <a:r>
              <a:rPr lang="uk-UA" altLang="en-US" sz="3600" b="1" dirty="0">
                <a:solidFill>
                  <a:schemeClr val="tx1">
                    <a:lumMod val="75000"/>
                    <a:lumOff val="25000"/>
                  </a:schemeClr>
                </a:solidFill>
                <a:latin typeface="Times New Roman" pitchFamily="18" charset="0"/>
                <a:cs typeface="Times New Roman" pitchFamily="18" charset="0"/>
              </a:rPr>
              <a:t>Контроль </a:t>
            </a:r>
            <a:r>
              <a:rPr lang="uk-UA" altLang="en-US" sz="3600" b="1" dirty="0" err="1">
                <a:solidFill>
                  <a:schemeClr val="tx1">
                    <a:lumMod val="75000"/>
                    <a:lumOff val="25000"/>
                  </a:schemeClr>
                </a:solidFill>
                <a:latin typeface="Times New Roman" pitchFamily="18" charset="0"/>
                <a:cs typeface="Times New Roman" pitchFamily="18" charset="0"/>
              </a:rPr>
              <a:t>инфекционных</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заболеваний</a:t>
            </a:r>
            <a:r>
              <a:rPr lang="uk-UA" altLang="en-US" sz="3600" b="1" dirty="0">
                <a:solidFill>
                  <a:schemeClr val="tx1">
                    <a:lumMod val="75000"/>
                    <a:lumOff val="25000"/>
                  </a:schemeClr>
                </a:solidFill>
                <a:latin typeface="Times New Roman" pitchFamily="18" charset="0"/>
                <a:cs typeface="Times New Roman" pitchFamily="18" charset="0"/>
              </a:rPr>
              <a:t>. </a:t>
            </a:r>
            <a:br>
              <a:rPr lang="en-US" altLang="en-US" sz="3600" b="1" dirty="0">
                <a:solidFill>
                  <a:schemeClr val="tx1">
                    <a:lumMod val="75000"/>
                    <a:lumOff val="25000"/>
                  </a:schemeClr>
                </a:solidFill>
                <a:latin typeface="Times New Roman" pitchFamily="18" charset="0"/>
                <a:cs typeface="Times New Roman" pitchFamily="18" charset="0"/>
              </a:rPr>
            </a:br>
            <a:r>
              <a:rPr lang="en-US" altLang="en-US" sz="3600" b="1" dirty="0">
                <a:solidFill>
                  <a:schemeClr val="tx1">
                    <a:lumMod val="75000"/>
                    <a:lumOff val="25000"/>
                  </a:schemeClr>
                </a:solidFill>
                <a:latin typeface="Times New Roman" pitchFamily="18" charset="0"/>
                <a:cs typeface="Times New Roman" pitchFamily="18" charset="0"/>
              </a:rPr>
              <a:t>5. </a:t>
            </a:r>
            <a:r>
              <a:rPr lang="uk-UA" altLang="en-US" sz="3600" b="1" dirty="0" err="1">
                <a:solidFill>
                  <a:schemeClr val="tx1">
                    <a:lumMod val="75000"/>
                    <a:lumOff val="25000"/>
                  </a:schemeClr>
                </a:solidFill>
                <a:latin typeface="Times New Roman" pitchFamily="18" charset="0"/>
                <a:cs typeface="Times New Roman" pitchFamily="18" charset="0"/>
              </a:rPr>
              <a:t>Снижение</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уровня</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смертности</a:t>
            </a:r>
            <a:r>
              <a:rPr lang="uk-UA" altLang="en-US" sz="3600" b="1" dirty="0">
                <a:solidFill>
                  <a:schemeClr val="tx1">
                    <a:lumMod val="75000"/>
                    <a:lumOff val="25000"/>
                  </a:schemeClr>
                </a:solidFill>
                <a:latin typeface="Times New Roman" pitchFamily="18" charset="0"/>
                <a:cs typeface="Times New Roman" pitchFamily="18" charset="0"/>
              </a:rPr>
              <a:t> в </a:t>
            </a:r>
            <a:r>
              <a:rPr lang="uk-UA" altLang="en-US" sz="3600" b="1" dirty="0" err="1">
                <a:solidFill>
                  <a:schemeClr val="tx1">
                    <a:lumMod val="75000"/>
                    <a:lumOff val="25000"/>
                  </a:schemeClr>
                </a:solidFill>
                <a:latin typeface="Times New Roman" pitchFamily="18" charset="0"/>
                <a:cs typeface="Times New Roman" pitchFamily="18" charset="0"/>
              </a:rPr>
              <a:t>результате</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ишемической</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болезни</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серца</a:t>
            </a:r>
            <a:r>
              <a:rPr lang="uk-UA" altLang="en-US" sz="3600" b="1" dirty="0">
                <a:solidFill>
                  <a:schemeClr val="tx1">
                    <a:lumMod val="75000"/>
                    <a:lumOff val="25000"/>
                  </a:schemeClr>
                </a:solidFill>
                <a:latin typeface="Times New Roman" pitchFamily="18" charset="0"/>
                <a:cs typeface="Times New Roman" pitchFamily="18" charset="0"/>
              </a:rPr>
              <a:t> и церебрального </a:t>
            </a:r>
            <a:r>
              <a:rPr lang="uk-UA" altLang="en-US" sz="3600" b="1" dirty="0" err="1">
                <a:solidFill>
                  <a:schemeClr val="tx1">
                    <a:lumMod val="75000"/>
                    <a:lumOff val="25000"/>
                  </a:schemeClr>
                </a:solidFill>
                <a:latin typeface="Times New Roman" pitchFamily="18" charset="0"/>
                <a:cs typeface="Times New Roman" pitchFamily="18" charset="0"/>
              </a:rPr>
              <a:t>инсульта</a:t>
            </a:r>
            <a:r>
              <a:rPr lang="uk-UA" altLang="en-US" sz="3600" b="1" dirty="0">
                <a:solidFill>
                  <a:schemeClr val="tx1">
                    <a:lumMod val="75000"/>
                    <a:lumOff val="25000"/>
                  </a:schemeClr>
                </a:solidFill>
                <a:latin typeface="Times New Roman" pitchFamily="18" charset="0"/>
                <a:cs typeface="Times New Roman" pitchFamily="18" charset="0"/>
              </a:rPr>
              <a:t>.  </a:t>
            </a:r>
            <a:br>
              <a:rPr lang="en-US" altLang="en-US" sz="3600" b="1" dirty="0">
                <a:solidFill>
                  <a:schemeClr val="tx1">
                    <a:lumMod val="75000"/>
                    <a:lumOff val="25000"/>
                  </a:schemeClr>
                </a:solidFill>
                <a:latin typeface="Times New Roman" pitchFamily="18" charset="0"/>
                <a:cs typeface="Times New Roman" pitchFamily="18" charset="0"/>
              </a:rPr>
            </a:br>
            <a:r>
              <a:rPr lang="en-US" altLang="en-US" sz="3600" b="1" dirty="0">
                <a:solidFill>
                  <a:schemeClr val="tx1">
                    <a:lumMod val="75000"/>
                    <a:lumOff val="25000"/>
                  </a:schemeClr>
                </a:solidFill>
                <a:latin typeface="Times New Roman" pitchFamily="18" charset="0"/>
                <a:cs typeface="Times New Roman" pitchFamily="18" charset="0"/>
              </a:rPr>
              <a:t>6. </a:t>
            </a:r>
            <a:r>
              <a:rPr lang="uk-UA" altLang="en-US" sz="3600" b="1" dirty="0" err="1">
                <a:solidFill>
                  <a:schemeClr val="tx1">
                    <a:lumMod val="75000"/>
                    <a:lumOff val="25000"/>
                  </a:schemeClr>
                </a:solidFill>
                <a:latin typeface="Times New Roman" pitchFamily="18" charset="0"/>
                <a:cs typeface="Times New Roman" pitchFamily="18" charset="0"/>
              </a:rPr>
              <a:t>Обеспечение</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безопасного</a:t>
            </a:r>
            <a:r>
              <a:rPr lang="uk-UA" altLang="en-US" sz="3600" b="1" dirty="0">
                <a:solidFill>
                  <a:schemeClr val="tx1">
                    <a:lumMod val="75000"/>
                    <a:lumOff val="25000"/>
                  </a:schemeClr>
                </a:solidFill>
                <a:latin typeface="Times New Roman" pitchFamily="18" charset="0"/>
                <a:cs typeface="Times New Roman" pitchFamily="18" charset="0"/>
              </a:rPr>
              <a:t>   и    здорового </a:t>
            </a:r>
            <a:r>
              <a:rPr lang="uk-UA" altLang="en-US" sz="3600" b="1" dirty="0" err="1">
                <a:solidFill>
                  <a:schemeClr val="tx1">
                    <a:lumMod val="75000"/>
                    <a:lumOff val="25000"/>
                  </a:schemeClr>
                </a:solidFill>
                <a:latin typeface="Times New Roman" pitchFamily="18" charset="0"/>
                <a:cs typeface="Times New Roman" pitchFamily="18" charset="0"/>
              </a:rPr>
              <a:t>питания</a:t>
            </a:r>
            <a:r>
              <a:rPr lang="uk-UA" altLang="en-US" sz="3600" b="1" dirty="0">
                <a:solidFill>
                  <a:schemeClr val="tx1">
                    <a:lumMod val="75000"/>
                    <a:lumOff val="25000"/>
                  </a:schemeClr>
                </a:solidFill>
                <a:latin typeface="Times New Roman" pitchFamily="18" charset="0"/>
                <a:cs typeface="Times New Roman" pitchFamily="18" charset="0"/>
              </a:rPr>
              <a:t>.</a:t>
            </a:r>
            <a:br>
              <a:rPr lang="en-US" altLang="en-US" sz="3600" b="1" dirty="0">
                <a:solidFill>
                  <a:schemeClr val="tx1">
                    <a:lumMod val="75000"/>
                    <a:lumOff val="25000"/>
                  </a:schemeClr>
                </a:solidFill>
                <a:latin typeface="Times New Roman" pitchFamily="18" charset="0"/>
                <a:cs typeface="Times New Roman" pitchFamily="18" charset="0"/>
              </a:rPr>
            </a:br>
            <a:r>
              <a:rPr lang="en-US" altLang="en-US" sz="3600" b="1" dirty="0">
                <a:solidFill>
                  <a:schemeClr val="tx1">
                    <a:lumMod val="75000"/>
                    <a:lumOff val="25000"/>
                  </a:schemeClr>
                </a:solidFill>
                <a:latin typeface="Times New Roman" pitchFamily="18" charset="0"/>
                <a:cs typeface="Times New Roman" pitchFamily="18" charset="0"/>
              </a:rPr>
              <a:t>7. </a:t>
            </a:r>
            <a:r>
              <a:rPr lang="uk-UA" altLang="en-US" sz="3600" b="1" dirty="0" err="1">
                <a:solidFill>
                  <a:schemeClr val="tx1">
                    <a:lumMod val="75000"/>
                    <a:lumOff val="25000"/>
                  </a:schemeClr>
                </a:solidFill>
                <a:latin typeface="Times New Roman" pitchFamily="18" charset="0"/>
                <a:cs typeface="Times New Roman" pitchFamily="18" charset="0"/>
              </a:rPr>
              <a:t>Улучшение</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здоровья</a:t>
            </a:r>
            <a:r>
              <a:rPr lang="uk-UA" altLang="en-US" sz="3600" b="1" dirty="0">
                <a:solidFill>
                  <a:schemeClr val="tx1">
                    <a:lumMod val="75000"/>
                    <a:lumOff val="25000"/>
                  </a:schemeClr>
                </a:solidFill>
                <a:latin typeface="Times New Roman" pitchFamily="18" charset="0"/>
                <a:cs typeface="Times New Roman" pitchFamily="18" charset="0"/>
              </a:rPr>
              <a:t> матери и </a:t>
            </a:r>
            <a:r>
              <a:rPr lang="uk-UA" altLang="en-US" sz="3600" b="1" dirty="0" err="1">
                <a:solidFill>
                  <a:schemeClr val="tx1">
                    <a:lumMod val="75000"/>
                    <a:lumOff val="25000"/>
                  </a:schemeClr>
                </a:solidFill>
                <a:latin typeface="Times New Roman" pitchFamily="18" charset="0"/>
                <a:cs typeface="Times New Roman" pitchFamily="18" charset="0"/>
              </a:rPr>
              <a:t>ребенка</a:t>
            </a:r>
            <a:r>
              <a:rPr lang="uk-UA" altLang="en-US" sz="3600" b="1" dirty="0">
                <a:solidFill>
                  <a:schemeClr val="tx1">
                    <a:lumMod val="75000"/>
                    <a:lumOff val="25000"/>
                  </a:schemeClr>
                </a:solidFill>
                <a:latin typeface="Times New Roman" pitchFamily="18" charset="0"/>
                <a:cs typeface="Times New Roman" pitchFamily="18" charset="0"/>
              </a:rPr>
              <a:t>. </a:t>
            </a:r>
            <a:br>
              <a:rPr lang="en-US" altLang="en-US" sz="3600" b="1" dirty="0">
                <a:solidFill>
                  <a:schemeClr val="tx1">
                    <a:lumMod val="75000"/>
                    <a:lumOff val="25000"/>
                  </a:schemeClr>
                </a:solidFill>
                <a:latin typeface="Times New Roman" pitchFamily="18" charset="0"/>
                <a:cs typeface="Times New Roman" pitchFamily="18" charset="0"/>
              </a:rPr>
            </a:br>
            <a:r>
              <a:rPr lang="en-US" altLang="en-US" sz="3600" b="1" dirty="0">
                <a:solidFill>
                  <a:schemeClr val="tx1">
                    <a:lumMod val="75000"/>
                    <a:lumOff val="25000"/>
                  </a:schemeClr>
                </a:solidFill>
                <a:latin typeface="Times New Roman" pitchFamily="18" charset="0"/>
                <a:cs typeface="Times New Roman" pitchFamily="18" charset="0"/>
              </a:rPr>
              <a:t>8. </a:t>
            </a:r>
            <a:r>
              <a:rPr lang="uk-UA" altLang="en-US" sz="3600" b="1" dirty="0" err="1">
                <a:solidFill>
                  <a:schemeClr val="tx1">
                    <a:lumMod val="75000"/>
                    <a:lumOff val="25000"/>
                  </a:schemeClr>
                </a:solidFill>
                <a:latin typeface="Times New Roman" pitchFamily="18" charset="0"/>
                <a:cs typeface="Times New Roman" pitchFamily="18" charset="0"/>
              </a:rPr>
              <a:t>Планирование</a:t>
            </a:r>
            <a:r>
              <a:rPr lang="uk-UA" altLang="en-US" sz="3600" b="1" dirty="0">
                <a:solidFill>
                  <a:schemeClr val="tx1">
                    <a:lumMod val="75000"/>
                    <a:lumOff val="25000"/>
                  </a:schemeClr>
                </a:solidFill>
                <a:latin typeface="Times New Roman" pitchFamily="18" charset="0"/>
                <a:cs typeface="Times New Roman" pitchFamily="18" charset="0"/>
              </a:rPr>
              <a:t>  </a:t>
            </a:r>
            <a:r>
              <a:rPr lang="uk-UA" altLang="en-US" sz="3600" b="1" dirty="0" err="1">
                <a:solidFill>
                  <a:schemeClr val="tx1">
                    <a:lumMod val="75000"/>
                    <a:lumOff val="25000"/>
                  </a:schemeClr>
                </a:solidFill>
                <a:latin typeface="Times New Roman" pitchFamily="18" charset="0"/>
                <a:cs typeface="Times New Roman" pitchFamily="18" charset="0"/>
              </a:rPr>
              <a:t>семьи</a:t>
            </a:r>
            <a:r>
              <a:rPr lang="uk-UA" altLang="en-US" sz="3600" b="1" dirty="0">
                <a:solidFill>
                  <a:schemeClr val="tx1">
                    <a:lumMod val="75000"/>
                    <a:lumOff val="25000"/>
                  </a:schemeClr>
                </a:solidFill>
                <a:latin typeface="Times New Roman" pitchFamily="18" charset="0"/>
                <a:cs typeface="Times New Roman" pitchFamily="18" charset="0"/>
              </a:rPr>
              <a:t>. </a:t>
            </a:r>
            <a:r>
              <a:rPr lang="en-US" altLang="en-US" sz="3600" b="1" dirty="0">
                <a:solidFill>
                  <a:schemeClr val="tx1">
                    <a:lumMod val="75000"/>
                    <a:lumOff val="25000"/>
                  </a:schemeClr>
                </a:solidFill>
                <a:latin typeface="Times New Roman" pitchFamily="18" charset="0"/>
                <a:cs typeface="Times New Roman" pitchFamily="18" charset="0"/>
              </a:rPr>
              <a:t> </a:t>
            </a:r>
            <a:br>
              <a:rPr lang="en-US" altLang="en-US" b="1" dirty="0">
                <a:solidFill>
                  <a:schemeClr val="tx1">
                    <a:lumMod val="75000"/>
                    <a:lumOff val="25000"/>
                  </a:schemeClr>
                </a:solidFill>
              </a:rPr>
            </a:br>
            <a:endParaRPr lang="en-US" altLang="en-US" b="1" dirty="0">
              <a:solidFill>
                <a:schemeClr val="tx1">
                  <a:lumMod val="75000"/>
                  <a:lumOff val="25000"/>
                </a:schemeClr>
              </a:solidFill>
            </a:endParaRPr>
          </a:p>
          <a:p>
            <a:pPr marL="609600" indent="-609600" eaLnBrk="1" fontAlgn="auto" hangingPunct="1">
              <a:buFontTx/>
              <a:buNone/>
              <a:defRPr/>
            </a:pPr>
            <a:endParaRPr lang="en-US" altLang="en-US" dirty="0">
              <a:solidFill>
                <a:schemeClr val="tx1">
                  <a:lumMod val="75000"/>
                  <a:lumOff val="25000"/>
                </a:schemeClr>
              </a:solidFill>
            </a:endParaRPr>
          </a:p>
          <a:p>
            <a:pPr marL="609600" indent="-609600" eaLnBrk="1" fontAlgn="auto" hangingPunct="1">
              <a:defRPr/>
            </a:pPr>
            <a:endParaRPr lang="en-US" altLang="en-US" dirty="0">
              <a:solidFill>
                <a:schemeClr val="tx1">
                  <a:lumMod val="75000"/>
                  <a:lumOff val="2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65125"/>
            <a:ext cx="8543925" cy="843189"/>
          </a:xfrm>
        </p:spPr>
        <p:txBody>
          <a:bodyPr/>
          <a:lstStyle/>
          <a:p>
            <a:pPr algn="ctr"/>
            <a:r>
              <a:rPr lang="ru-RU" sz="2400" dirty="0"/>
              <a:t> </a:t>
            </a:r>
            <a:r>
              <a:rPr lang="ru-RU" sz="2800" b="1" dirty="0">
                <a:latin typeface="Times New Roman" pitchFamily="18" charset="0"/>
                <a:cs typeface="Times New Roman" pitchFamily="18" charset="0"/>
              </a:rPr>
              <a:t>В Украине, начиная с 2014 года:</a:t>
            </a:r>
          </a:p>
        </p:txBody>
      </p:sp>
      <p:sp>
        <p:nvSpPr>
          <p:cNvPr id="3" name="Содержимое 2"/>
          <p:cNvSpPr>
            <a:spLocks noGrp="1"/>
          </p:cNvSpPr>
          <p:nvPr>
            <p:ph idx="1"/>
          </p:nvPr>
        </p:nvSpPr>
        <p:spPr>
          <a:xfrm>
            <a:off x="681038" y="1817914"/>
            <a:ext cx="8543925" cy="4691742"/>
          </a:xfrm>
        </p:spPr>
        <p:txBody>
          <a:bodyPr/>
          <a:lstStyle/>
          <a:p>
            <a:pPr algn="just"/>
            <a:r>
              <a:rPr lang="ru-RU" sz="2600" b="1" dirty="0">
                <a:latin typeface="Times New Roman" pitchFamily="18" charset="0"/>
                <a:cs typeface="Times New Roman" pitchFamily="18" charset="0"/>
              </a:rPr>
              <a:t>Приняты Правительственные акты по созданию в стране  системы общественного здоровья.</a:t>
            </a:r>
          </a:p>
          <a:p>
            <a:pPr algn="just"/>
            <a:endParaRPr lang="ru-RU" sz="2600" b="1" dirty="0">
              <a:latin typeface="Times New Roman" pitchFamily="18" charset="0"/>
              <a:cs typeface="Times New Roman" pitchFamily="18" charset="0"/>
            </a:endParaRPr>
          </a:p>
          <a:p>
            <a:pPr algn="just"/>
            <a:r>
              <a:rPr lang="ru-RU" sz="2600" b="1" dirty="0">
                <a:latin typeface="Times New Roman" pitchFamily="18" charset="0"/>
                <a:cs typeface="Times New Roman" pitchFamily="18" charset="0"/>
              </a:rPr>
              <a:t>Создан Центр общественного  здоровья МЗ Украины, определены его функции, задачи и структура.</a:t>
            </a:r>
          </a:p>
          <a:p>
            <a:pPr algn="just"/>
            <a:endParaRPr lang="ru-RU" sz="2600" b="1" dirty="0">
              <a:latin typeface="Times New Roman" pitchFamily="18" charset="0"/>
              <a:cs typeface="Times New Roman" pitchFamily="18" charset="0"/>
            </a:endParaRPr>
          </a:p>
          <a:p>
            <a:pPr algn="just"/>
            <a:r>
              <a:rPr lang="ru-RU" sz="2600" b="1" dirty="0">
                <a:latin typeface="Times New Roman" pitchFamily="18" charset="0"/>
                <a:cs typeface="Times New Roman" pitchFamily="18" charset="0"/>
              </a:rPr>
              <a:t>Проводиться работа по созданию и организации работы региональных Центров общественного здоровья.</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2434282"/>
          </a:xfrm>
        </p:spPr>
        <p:txBody>
          <a:bodyPr>
            <a:normAutofit/>
          </a:bodyPr>
          <a:lstStyle/>
          <a:p>
            <a:pPr>
              <a:lnSpc>
                <a:spcPct val="150000"/>
              </a:lnSpc>
            </a:pPr>
            <a:r>
              <a:rPr lang="uk-UA" sz="2400" b="1" dirty="0">
                <a:latin typeface="Times New Roman" pitchFamily="18" charset="0"/>
                <a:cs typeface="Times New Roman" pitchFamily="18" charset="0"/>
              </a:rPr>
              <a:t>Наказ Мінекономіки від 18.08.2020 № 1574 </a:t>
            </a:r>
            <a:r>
              <a:rPr lang="uk-UA" sz="2400" b="1" i="1" dirty="0">
                <a:latin typeface="Times New Roman" pitchFamily="18" charset="0"/>
                <a:cs typeface="Times New Roman" pitchFamily="18" charset="0"/>
              </a:rPr>
              <a:t>"Про затвердження Зміни № 9 до національного класифікатора </a:t>
            </a:r>
            <a:r>
              <a:rPr lang="uk-UA" sz="2400" b="1" i="1" dirty="0" err="1">
                <a:latin typeface="Times New Roman" pitchFamily="18" charset="0"/>
                <a:cs typeface="Times New Roman" pitchFamily="18" charset="0"/>
              </a:rPr>
              <a:t>ДК</a:t>
            </a:r>
            <a:r>
              <a:rPr lang="uk-UA" sz="2400" b="1" i="1" dirty="0">
                <a:latin typeface="Times New Roman" pitchFamily="18" charset="0"/>
                <a:cs typeface="Times New Roman" pitchFamily="18" charset="0"/>
              </a:rPr>
              <a:t> 003:2010"</a:t>
            </a:r>
            <a:endParaRPr lang="ru-RU" sz="2400" b="1" dirty="0">
              <a:latin typeface="Times New Roman" pitchFamily="18" charset="0"/>
              <a:cs typeface="Times New Roman" pitchFamily="18" charset="0"/>
            </a:endParaRPr>
          </a:p>
        </p:txBody>
      </p:sp>
      <p:sp>
        <p:nvSpPr>
          <p:cNvPr id="3" name="Содержимое 2"/>
          <p:cNvSpPr>
            <a:spLocks noGrp="1"/>
          </p:cNvSpPr>
          <p:nvPr>
            <p:ph idx="1"/>
          </p:nvPr>
        </p:nvSpPr>
        <p:spPr>
          <a:xfrm>
            <a:off x="495300" y="3140969"/>
            <a:ext cx="8915400" cy="2985195"/>
          </a:xfrm>
        </p:spPr>
        <p:txBody>
          <a:bodyPr/>
          <a:lstStyle/>
          <a:p>
            <a:pPr algn="ctr">
              <a:lnSpc>
                <a:spcPct val="150000"/>
              </a:lnSpc>
            </a:pPr>
            <a:r>
              <a:rPr lang="uk-UA" dirty="0">
                <a:latin typeface="Times New Roman" pitchFamily="18" charset="0"/>
                <a:cs typeface="Times New Roman" pitchFamily="18" charset="0"/>
              </a:rPr>
              <a:t>фахівець з громадського здоров’я</a:t>
            </a:r>
            <a:r>
              <a:rPr lang="uk-UA" b="1" dirty="0">
                <a:latin typeface="Times New Roman" pitchFamily="18" charset="0"/>
                <a:cs typeface="Times New Roman" pitchFamily="18" charset="0"/>
              </a:rPr>
              <a:t> </a:t>
            </a:r>
            <a:endParaRPr lang="uk-UA" dirty="0">
              <a:latin typeface="Times New Roman" pitchFamily="18" charset="0"/>
              <a:cs typeface="Times New Roman" pitchFamily="18" charset="0"/>
            </a:endParaRPr>
          </a:p>
          <a:p>
            <a:pPr algn="ctr">
              <a:lnSpc>
                <a:spcPct val="150000"/>
              </a:lnSpc>
            </a:pPr>
            <a:r>
              <a:rPr lang="uk-UA" b="1" dirty="0">
                <a:latin typeface="Times New Roman" pitchFamily="18" charset="0"/>
                <a:cs typeface="Times New Roman" pitchFamily="18" charset="0"/>
              </a:rPr>
              <a:t>  </a:t>
            </a:r>
            <a:r>
              <a:rPr lang="uk-UA" dirty="0">
                <a:latin typeface="Times New Roman" pitchFamily="18" charset="0"/>
                <a:cs typeface="Times New Roman" pitchFamily="18" charset="0"/>
              </a:rPr>
              <a:t>фахівець з довкілля та здоров’я</a:t>
            </a:r>
            <a:endParaRPr lang="uk-UA" b="1" dirty="0">
              <a:latin typeface="Times New Roman" pitchFamily="18" charset="0"/>
              <a:cs typeface="Times New Roman" pitchFamily="18" charset="0"/>
            </a:endParaRPr>
          </a:p>
          <a:p>
            <a:pPr algn="ctr">
              <a:lnSpc>
                <a:spcPct val="150000"/>
              </a:lnSpc>
            </a:pPr>
            <a:r>
              <a:rPr lang="uk-UA" dirty="0">
                <a:latin typeface="Times New Roman" pitchFamily="18" charset="0"/>
                <a:cs typeface="Times New Roman" pitchFamily="18" charset="0"/>
              </a:rPr>
              <a:t>епідеміолог.</a:t>
            </a:r>
            <a:endParaRPr lang="ru-RU" b="1" dirty="0">
              <a:latin typeface="Times New Roman" pitchFamily="18" charset="0"/>
              <a:cs typeface="Times New Roman" pitchFamily="18" charset="0"/>
            </a:endParaRPr>
          </a:p>
          <a:p>
            <a:pPr algn="ct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latin typeface="Times New Roman" pitchFamily="18" charset="0"/>
                <a:cs typeface="Times New Roman" pitchFamily="18" charset="0"/>
              </a:rPr>
              <a:t>Новая европейская политика </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здравоохранения Здоровье – 2020 </a:t>
            </a:r>
            <a:br>
              <a:rPr lang="ru-RU" sz="1600" dirty="0"/>
            </a:br>
            <a:endParaRPr lang="ru-RU" sz="1600"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598627" y="1196752"/>
            <a:ext cx="7332815" cy="54006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65125"/>
            <a:ext cx="8543925" cy="2301875"/>
          </a:xfrm>
        </p:spPr>
        <p:txBody>
          <a:bodyPr/>
          <a:lstStyle/>
          <a:p>
            <a:pPr algn="ctr"/>
            <a:r>
              <a:rPr lang="uk-UA" sz="3600" dirty="0">
                <a:latin typeface="Times New Roman" pitchFamily="18" charset="0"/>
                <a:cs typeface="Times New Roman" pitchFamily="18" charset="0"/>
              </a:rPr>
              <a:t>Здоров</a:t>
            </a:r>
            <a:r>
              <a:rPr lang="en-US" sz="3600" dirty="0">
                <a:latin typeface="Times New Roman" pitchFamily="18" charset="0"/>
                <a:cs typeface="Times New Roman" pitchFamily="18" charset="0"/>
              </a:rPr>
              <a:t>’</a:t>
            </a:r>
            <a:r>
              <a:rPr lang="uk-UA" sz="3600" dirty="0">
                <a:latin typeface="Times New Roman" pitchFamily="18" charset="0"/>
                <a:cs typeface="Times New Roman" pitchFamily="18" charset="0"/>
              </a:rPr>
              <a:t>я</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681038" y="3189513"/>
            <a:ext cx="8543925" cy="2987449"/>
          </a:xfrm>
        </p:spPr>
        <p:txBody>
          <a:bodyPr/>
          <a:lstStyle/>
          <a:p>
            <a:endParaRPr lang="uk-UA" dirty="0"/>
          </a:p>
          <a:p>
            <a:endParaRPr lang="uk-UA" dirty="0"/>
          </a:p>
          <a:p>
            <a:pPr algn="ctr">
              <a:buNone/>
            </a:pPr>
            <a:r>
              <a:rPr lang="uk-UA" b="1" dirty="0">
                <a:latin typeface="Times New Roman" pitchFamily="18" charset="0"/>
                <a:cs typeface="Times New Roman" pitchFamily="18" charset="0"/>
              </a:rPr>
              <a:t>і чинники, що його формують</a:t>
            </a:r>
            <a:endParaRPr lang="ru-RU" b="1"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p:cNvPicPr>
            <a:picLocks noChangeAspect="1" noChangeArrowheads="1"/>
          </p:cNvPicPr>
          <p:nvPr/>
        </p:nvPicPr>
        <p:blipFill>
          <a:blip r:embed="rId2" cstate="print"/>
          <a:srcRect/>
          <a:stretch>
            <a:fillRect/>
          </a:stretch>
        </p:blipFill>
        <p:spPr bwMode="auto">
          <a:xfrm>
            <a:off x="576944" y="544286"/>
            <a:ext cx="8719456" cy="569322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4"/>
          <p:cNvSpPr txBox="1">
            <a:spLocks noGrp="1"/>
          </p:cNvSpPr>
          <p:nvPr/>
        </p:nvSpPr>
        <p:spPr bwMode="auto">
          <a:xfrm>
            <a:off x="7594600" y="6481763"/>
            <a:ext cx="2311400" cy="476250"/>
          </a:xfrm>
          <a:prstGeom prst="rect">
            <a:avLst/>
          </a:prstGeom>
          <a:noFill/>
          <a:ln w="9525">
            <a:noFill/>
            <a:miter lim="800000"/>
            <a:headEnd/>
            <a:tailEnd/>
          </a:ln>
        </p:spPr>
        <p:txBody>
          <a:bodyPr/>
          <a:lstStyle/>
          <a:p>
            <a:pPr algn="r"/>
            <a:fld id="{E0AFA4B2-3BC4-4D57-AFCA-DC23EFB81444}" type="slidenum">
              <a:rPr lang="uk-UA" sz="1400">
                <a:solidFill>
                  <a:schemeClr val="bg1"/>
                </a:solidFill>
                <a:latin typeface="Arial" charset="0"/>
              </a:rPr>
              <a:pPr algn="r"/>
              <a:t>42</a:t>
            </a:fld>
            <a:endParaRPr lang="uk-UA" sz="1400">
              <a:solidFill>
                <a:schemeClr val="bg1"/>
              </a:solidFill>
              <a:latin typeface="Arial" charset="0"/>
            </a:endParaRPr>
          </a:p>
        </p:txBody>
      </p:sp>
      <p:sp>
        <p:nvSpPr>
          <p:cNvPr id="8" name="Прямоугольник 7"/>
          <p:cNvSpPr/>
          <p:nvPr/>
        </p:nvSpPr>
        <p:spPr>
          <a:xfrm>
            <a:off x="851268" y="-24"/>
            <a:ext cx="8899950" cy="95410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uk-UA" sz="2800" b="1" dirty="0">
                <a:ln w="11430"/>
                <a:solidFill>
                  <a:srgbClr val="0000CC"/>
                </a:solidFill>
                <a:effectLst>
                  <a:outerShdw blurRad="50800" dist="39000" dir="5460000" algn="tl">
                    <a:srgbClr val="000000">
                      <a:alpha val="38000"/>
                    </a:srgbClr>
                  </a:outerShdw>
                </a:effectLst>
                <a:latin typeface="Arial" charset="0"/>
              </a:rPr>
              <a:t>ВЕДУЩИЕ ФАКТОРИ РИСКА  ДЛЯ ЗДОРОВ</a:t>
            </a:r>
            <a:r>
              <a:rPr lang="ru-RU" sz="2800" b="1" dirty="0">
                <a:ln w="11430"/>
                <a:solidFill>
                  <a:srgbClr val="0000CC"/>
                </a:solidFill>
                <a:effectLst>
                  <a:outerShdw blurRad="50800" dist="39000" dir="5460000" algn="tl">
                    <a:srgbClr val="000000">
                      <a:alpha val="38000"/>
                    </a:srgbClr>
                  </a:outerShdw>
                </a:effectLst>
              </a:rPr>
              <a:t>Ь</a:t>
            </a:r>
            <a:r>
              <a:rPr lang="uk-UA" sz="2800" b="1" dirty="0">
                <a:ln w="11430"/>
                <a:solidFill>
                  <a:srgbClr val="0000CC"/>
                </a:solidFill>
                <a:effectLst>
                  <a:outerShdw blurRad="50800" dist="39000" dir="5460000" algn="tl">
                    <a:srgbClr val="000000">
                      <a:alpha val="38000"/>
                    </a:srgbClr>
                  </a:outerShdw>
                </a:effectLst>
                <a:latin typeface="Arial" charset="0"/>
              </a:rPr>
              <a:t>Я</a:t>
            </a:r>
          </a:p>
          <a:p>
            <a:pPr algn="ctr">
              <a:defRPr/>
            </a:pPr>
            <a:r>
              <a:rPr lang="uk-UA" sz="2800" b="1" dirty="0">
                <a:ln w="11430"/>
                <a:solidFill>
                  <a:srgbClr val="0000CC"/>
                </a:solidFill>
                <a:effectLst>
                  <a:outerShdw blurRad="50800" dist="39000" dir="5460000" algn="tl">
                    <a:srgbClr val="000000">
                      <a:alpha val="38000"/>
                    </a:srgbClr>
                  </a:outerShdw>
                </a:effectLst>
                <a:latin typeface="Arial" charset="0"/>
              </a:rPr>
              <a:t>(за </a:t>
            </a:r>
            <a:r>
              <a:rPr lang="uk-UA" sz="2800" b="1" dirty="0" err="1">
                <a:ln w="11430"/>
                <a:solidFill>
                  <a:srgbClr val="0000CC"/>
                </a:solidFill>
                <a:effectLst>
                  <a:outerShdw blurRad="50800" dist="39000" dir="5460000" algn="tl">
                    <a:srgbClr val="000000">
                      <a:alpha val="38000"/>
                    </a:srgbClr>
                  </a:outerShdw>
                </a:effectLst>
                <a:latin typeface="Arial" charset="0"/>
              </a:rPr>
              <a:t>данными</a:t>
            </a:r>
            <a:r>
              <a:rPr lang="uk-UA" sz="2800" b="1" dirty="0">
                <a:ln w="11430"/>
                <a:solidFill>
                  <a:srgbClr val="0000CC"/>
                </a:solidFill>
                <a:effectLst>
                  <a:outerShdw blurRad="50800" dist="39000" dir="5460000" algn="tl">
                    <a:srgbClr val="000000">
                      <a:alpha val="38000"/>
                    </a:srgbClr>
                  </a:outerShdw>
                </a:effectLst>
                <a:latin typeface="Arial" charset="0"/>
              </a:rPr>
              <a:t> ВОЗ)</a:t>
            </a:r>
            <a:endParaRPr lang="ru-RU" sz="2800" b="1" dirty="0">
              <a:ln w="11430"/>
              <a:solidFill>
                <a:srgbClr val="0000CC"/>
              </a:solidFill>
              <a:effectLst>
                <a:outerShdw blurRad="50800" dist="39000" dir="5460000" algn="tl">
                  <a:srgbClr val="000000">
                    <a:alpha val="38000"/>
                  </a:srgbClr>
                </a:outerShdw>
              </a:effectLst>
              <a:latin typeface="Arial" charset="0"/>
            </a:endParaRPr>
          </a:p>
        </p:txBody>
      </p:sp>
      <p:sp>
        <p:nvSpPr>
          <p:cNvPr id="18436" name="Номер слайда 4"/>
          <p:cNvSpPr txBox="1">
            <a:spLocks/>
          </p:cNvSpPr>
          <p:nvPr/>
        </p:nvSpPr>
        <p:spPr bwMode="auto">
          <a:xfrm>
            <a:off x="7584281" y="6581775"/>
            <a:ext cx="2311400" cy="476250"/>
          </a:xfrm>
          <a:prstGeom prst="rect">
            <a:avLst/>
          </a:prstGeom>
          <a:noFill/>
          <a:ln w="9525">
            <a:noFill/>
            <a:miter lim="800000"/>
            <a:headEnd/>
            <a:tailEnd/>
          </a:ln>
        </p:spPr>
        <p:txBody>
          <a:bodyPr/>
          <a:lstStyle/>
          <a:p>
            <a:pPr algn="r">
              <a:lnSpc>
                <a:spcPct val="95000"/>
              </a:lnSpc>
            </a:pPr>
            <a:fld id="{F009328B-3640-4AB9-8909-EF52DC0312E3}" type="slidenum">
              <a:rPr lang="uk-UA" sz="1400">
                <a:latin typeface="Arial" charset="0"/>
              </a:rPr>
              <a:pPr algn="r">
                <a:lnSpc>
                  <a:spcPct val="95000"/>
                </a:lnSpc>
              </a:pPr>
              <a:t>42</a:t>
            </a:fld>
            <a:endParaRPr lang="uk-UA" sz="1400">
              <a:latin typeface="Arial" charset="0"/>
            </a:endParaRPr>
          </a:p>
        </p:txBody>
      </p:sp>
      <p:pic>
        <p:nvPicPr>
          <p:cNvPr id="18437" name="Picture 4" descr="http://funnypicture.zoda.ru/bd/2007/07/03/a502f38b558836e0ca1fe7e7ef76533b.jpg"/>
          <p:cNvPicPr>
            <a:picLocks noChangeAspect="1" noChangeArrowheads="1"/>
          </p:cNvPicPr>
          <p:nvPr/>
        </p:nvPicPr>
        <p:blipFill>
          <a:blip r:embed="rId2" cstate="print">
            <a:lum bright="68000" contrast="-48000"/>
          </a:blip>
          <a:srcRect/>
          <a:stretch>
            <a:fillRect/>
          </a:stretch>
        </p:blipFill>
        <p:spPr bwMode="auto">
          <a:xfrm>
            <a:off x="-232172" y="1143001"/>
            <a:ext cx="4411266" cy="5654675"/>
          </a:xfrm>
          <a:prstGeom prst="rect">
            <a:avLst/>
          </a:prstGeom>
          <a:noFill/>
          <a:ln w="9525">
            <a:noFill/>
            <a:miter lim="800000"/>
            <a:headEnd/>
            <a:tailEnd/>
          </a:ln>
        </p:spPr>
      </p:pic>
      <p:sp>
        <p:nvSpPr>
          <p:cNvPr id="19" name="TextBox 18"/>
          <p:cNvSpPr txBox="1"/>
          <p:nvPr/>
        </p:nvSpPr>
        <p:spPr>
          <a:xfrm>
            <a:off x="2863454" y="1357313"/>
            <a:ext cx="6683317" cy="3908762"/>
          </a:xfrm>
          <a:prstGeom prst="rect">
            <a:avLst/>
          </a:prstGeom>
          <a:noFill/>
        </p:spPr>
        <p:txBody>
          <a:bodyPr wrap="square">
            <a:spAutoFit/>
          </a:bodyPr>
          <a:lstStyle/>
          <a:p>
            <a:pPr marL="354013" indent="-354013">
              <a:spcBef>
                <a:spcPts val="600"/>
              </a:spcBef>
              <a:buFontTx/>
              <a:buBlip>
                <a:blip r:embed="rId3"/>
              </a:buBlip>
              <a:defRPr/>
            </a:pPr>
            <a:r>
              <a:rPr lang="uk-UA" b="1" dirty="0" err="1">
                <a:solidFill>
                  <a:schemeClr val="accent6">
                    <a:lumMod val="50000"/>
                  </a:schemeClr>
                </a:solidFill>
                <a:latin typeface="Arial" charset="0"/>
              </a:rPr>
              <a:t>Ожирение</a:t>
            </a:r>
            <a:endParaRPr lang="uk-UA" b="1" dirty="0">
              <a:solidFill>
                <a:schemeClr val="accent6">
                  <a:lumMod val="50000"/>
                </a:schemeClr>
              </a:solidFill>
              <a:latin typeface="Arial" charset="0"/>
            </a:endParaRPr>
          </a:p>
          <a:p>
            <a:pPr marL="354013" indent="-354013">
              <a:spcBef>
                <a:spcPts val="600"/>
              </a:spcBef>
              <a:buFontTx/>
              <a:buBlip>
                <a:blip r:embed="rId3"/>
              </a:buBlip>
              <a:defRPr/>
            </a:pPr>
            <a:r>
              <a:rPr lang="uk-UA" b="1" dirty="0" err="1">
                <a:solidFill>
                  <a:schemeClr val="accent6">
                    <a:lumMod val="50000"/>
                  </a:schemeClr>
                </a:solidFill>
              </a:rPr>
              <a:t>Опасный</a:t>
            </a:r>
            <a:r>
              <a:rPr lang="uk-UA" b="1" dirty="0">
                <a:solidFill>
                  <a:schemeClr val="accent6">
                    <a:lumMod val="50000"/>
                  </a:schemeClr>
                </a:solidFill>
                <a:latin typeface="Arial" charset="0"/>
              </a:rPr>
              <a:t> секс</a:t>
            </a:r>
          </a:p>
          <a:p>
            <a:pPr marL="354013" indent="-354013">
              <a:spcBef>
                <a:spcPts val="600"/>
              </a:spcBef>
              <a:buFontTx/>
              <a:buBlip>
                <a:blip r:embed="rId3"/>
              </a:buBlip>
              <a:defRPr/>
            </a:pPr>
            <a:r>
              <a:rPr lang="ru-RU" b="1" dirty="0">
                <a:solidFill>
                  <a:schemeClr val="accent6">
                    <a:lumMod val="50000"/>
                  </a:schemeClr>
                </a:solidFill>
                <a:latin typeface="Arial" charset="0"/>
              </a:rPr>
              <a:t>Высокое кровяное давление</a:t>
            </a:r>
            <a:endParaRPr lang="uk-UA" b="1" dirty="0">
              <a:solidFill>
                <a:schemeClr val="accent6">
                  <a:lumMod val="50000"/>
                </a:schemeClr>
              </a:solidFill>
              <a:latin typeface="Arial" charset="0"/>
            </a:endParaRPr>
          </a:p>
          <a:p>
            <a:pPr marL="354013" indent="-354013">
              <a:spcBef>
                <a:spcPts val="600"/>
              </a:spcBef>
              <a:buFontTx/>
              <a:buBlip>
                <a:blip r:embed="rId3"/>
              </a:buBlip>
              <a:defRPr/>
            </a:pPr>
            <a:r>
              <a:rPr lang="uk-UA" b="1" dirty="0" err="1">
                <a:solidFill>
                  <a:schemeClr val="accent6">
                    <a:lumMod val="50000"/>
                  </a:schemeClr>
                </a:solidFill>
                <a:latin typeface="Arial" charset="0"/>
              </a:rPr>
              <a:t>Табак</a:t>
            </a:r>
            <a:endParaRPr lang="uk-UA" b="1" dirty="0">
              <a:solidFill>
                <a:schemeClr val="accent6">
                  <a:lumMod val="50000"/>
                </a:schemeClr>
              </a:solidFill>
              <a:latin typeface="Arial" charset="0"/>
            </a:endParaRPr>
          </a:p>
          <a:p>
            <a:pPr marL="354013" indent="-354013">
              <a:spcBef>
                <a:spcPts val="600"/>
              </a:spcBef>
              <a:buFontTx/>
              <a:buBlip>
                <a:blip r:embed="rId3"/>
              </a:buBlip>
              <a:defRPr/>
            </a:pPr>
            <a:r>
              <a:rPr lang="uk-UA" b="1" dirty="0">
                <a:solidFill>
                  <a:schemeClr val="accent6">
                    <a:lumMod val="50000"/>
                  </a:schemeClr>
                </a:solidFill>
                <a:latin typeface="Arial" charset="0"/>
              </a:rPr>
              <a:t>Алкоголь</a:t>
            </a:r>
          </a:p>
          <a:p>
            <a:pPr marL="354013" indent="-354013">
              <a:spcBef>
                <a:spcPts val="600"/>
              </a:spcBef>
              <a:buFontTx/>
              <a:buBlip>
                <a:blip r:embed="rId3"/>
              </a:buBlip>
              <a:defRPr/>
            </a:pPr>
            <a:r>
              <a:rPr lang="uk-UA" b="1" dirty="0" err="1">
                <a:solidFill>
                  <a:schemeClr val="accent6">
                    <a:lumMod val="50000"/>
                  </a:schemeClr>
                </a:solidFill>
                <a:latin typeface="Arial" charset="0"/>
              </a:rPr>
              <a:t>Некачественная</a:t>
            </a:r>
            <a:r>
              <a:rPr lang="uk-UA" b="1" dirty="0">
                <a:solidFill>
                  <a:schemeClr val="accent6">
                    <a:lumMod val="50000"/>
                  </a:schemeClr>
                </a:solidFill>
                <a:latin typeface="Arial" charset="0"/>
              </a:rPr>
              <a:t> вода</a:t>
            </a:r>
          </a:p>
          <a:p>
            <a:pPr marL="354013" indent="-354013">
              <a:spcBef>
                <a:spcPts val="600"/>
              </a:spcBef>
              <a:buFontTx/>
              <a:buBlip>
                <a:blip r:embed="rId3"/>
              </a:buBlip>
              <a:defRPr/>
            </a:pPr>
            <a:r>
              <a:rPr lang="uk-UA" b="1" dirty="0" err="1">
                <a:solidFill>
                  <a:schemeClr val="accent6">
                    <a:lumMod val="50000"/>
                  </a:schemeClr>
                </a:solidFill>
                <a:latin typeface="Arial" charset="0"/>
              </a:rPr>
              <a:t>Неблагоприятные</a:t>
            </a:r>
            <a:r>
              <a:rPr lang="uk-UA" b="1" dirty="0">
                <a:solidFill>
                  <a:schemeClr val="accent6">
                    <a:lumMod val="50000"/>
                  </a:schemeClr>
                </a:solidFill>
                <a:latin typeface="Arial" charset="0"/>
              </a:rPr>
              <a:t> </a:t>
            </a:r>
            <a:r>
              <a:rPr lang="uk-UA" b="1" dirty="0" err="1">
                <a:solidFill>
                  <a:schemeClr val="accent6">
                    <a:lumMod val="50000"/>
                  </a:schemeClr>
                </a:solidFill>
                <a:latin typeface="Arial" charset="0"/>
              </a:rPr>
              <a:t>санитарно-гигиенические</a:t>
            </a:r>
            <a:r>
              <a:rPr lang="uk-UA" b="1" dirty="0">
                <a:solidFill>
                  <a:schemeClr val="accent6">
                    <a:lumMod val="50000"/>
                  </a:schemeClr>
                </a:solidFill>
                <a:latin typeface="Arial" charset="0"/>
              </a:rPr>
              <a:t> </a:t>
            </a:r>
            <a:r>
              <a:rPr lang="uk-UA" b="1" dirty="0" err="1">
                <a:solidFill>
                  <a:schemeClr val="accent6">
                    <a:lumMod val="50000"/>
                  </a:schemeClr>
                </a:solidFill>
                <a:latin typeface="Arial" charset="0"/>
              </a:rPr>
              <a:t>условия</a:t>
            </a:r>
            <a:r>
              <a:rPr lang="uk-UA" b="1" dirty="0">
                <a:solidFill>
                  <a:schemeClr val="accent6">
                    <a:lumMod val="50000"/>
                  </a:schemeClr>
                </a:solidFill>
                <a:latin typeface="Arial" charset="0"/>
              </a:rPr>
              <a:t>  </a:t>
            </a:r>
          </a:p>
          <a:p>
            <a:pPr marL="354013" indent="-354013">
              <a:spcBef>
                <a:spcPts val="600"/>
              </a:spcBef>
              <a:buFontTx/>
              <a:buBlip>
                <a:blip r:embed="rId3"/>
              </a:buBlip>
              <a:defRPr/>
            </a:pPr>
            <a:r>
              <a:rPr lang="uk-UA" b="1" dirty="0" err="1">
                <a:solidFill>
                  <a:schemeClr val="accent6">
                    <a:lumMod val="50000"/>
                  </a:schemeClr>
                </a:solidFill>
                <a:latin typeface="Arial" charset="0"/>
              </a:rPr>
              <a:t>Высокий</a:t>
            </a:r>
            <a:r>
              <a:rPr lang="uk-UA" b="1" dirty="0">
                <a:solidFill>
                  <a:schemeClr val="accent6">
                    <a:lumMod val="50000"/>
                  </a:schemeClr>
                </a:solidFill>
                <a:latin typeface="Arial" charset="0"/>
              </a:rPr>
              <a:t>  </a:t>
            </a:r>
            <a:r>
              <a:rPr lang="uk-UA" b="1" dirty="0" err="1">
                <a:solidFill>
                  <a:schemeClr val="accent6">
                    <a:lumMod val="50000"/>
                  </a:schemeClr>
                </a:solidFill>
                <a:latin typeface="Arial" charset="0"/>
              </a:rPr>
              <a:t>уровень</a:t>
            </a:r>
            <a:r>
              <a:rPr lang="uk-UA" b="1" dirty="0">
                <a:solidFill>
                  <a:schemeClr val="accent6">
                    <a:lumMod val="50000"/>
                  </a:schemeClr>
                </a:solidFill>
                <a:latin typeface="Arial" charset="0"/>
              </a:rPr>
              <a:t> </a:t>
            </a:r>
            <a:r>
              <a:rPr lang="uk-UA" b="1" dirty="0" err="1">
                <a:solidFill>
                  <a:schemeClr val="accent6">
                    <a:lumMod val="50000"/>
                  </a:schemeClr>
                </a:solidFill>
                <a:latin typeface="Arial" charset="0"/>
              </a:rPr>
              <a:t>холестерина</a:t>
            </a:r>
            <a:endParaRPr lang="uk-UA" b="1" dirty="0">
              <a:solidFill>
                <a:schemeClr val="accent6">
                  <a:lumMod val="50000"/>
                </a:schemeClr>
              </a:solidFill>
              <a:latin typeface="Arial" charset="0"/>
            </a:endParaRPr>
          </a:p>
          <a:p>
            <a:pPr marL="354013" indent="-354013">
              <a:spcBef>
                <a:spcPts val="600"/>
              </a:spcBef>
              <a:buFontTx/>
              <a:buBlip>
                <a:blip r:embed="rId3"/>
              </a:buBlip>
              <a:defRPr/>
            </a:pPr>
            <a:r>
              <a:rPr lang="uk-UA" b="1" dirty="0">
                <a:solidFill>
                  <a:schemeClr val="accent6">
                    <a:lumMod val="50000"/>
                  </a:schemeClr>
                </a:solidFill>
                <a:latin typeface="Arial" charset="0"/>
              </a:rPr>
              <a:t> </a:t>
            </a:r>
            <a:r>
              <a:rPr lang="uk-UA" b="1" dirty="0" err="1">
                <a:solidFill>
                  <a:schemeClr val="accent6">
                    <a:lumMod val="50000"/>
                  </a:schemeClr>
                </a:solidFill>
                <a:latin typeface="Arial" charset="0"/>
              </a:rPr>
              <a:t>Дефицит</a:t>
            </a:r>
            <a:r>
              <a:rPr lang="uk-UA" b="1" dirty="0">
                <a:solidFill>
                  <a:schemeClr val="accent6">
                    <a:lumMod val="50000"/>
                  </a:schemeClr>
                </a:solidFill>
                <a:latin typeface="Arial" charset="0"/>
              </a:rPr>
              <a:t> </a:t>
            </a:r>
            <a:r>
              <a:rPr lang="uk-UA" b="1" dirty="0" err="1">
                <a:solidFill>
                  <a:schemeClr val="accent6">
                    <a:lumMod val="50000"/>
                  </a:schemeClr>
                </a:solidFill>
                <a:latin typeface="Arial" charset="0"/>
              </a:rPr>
              <a:t>железа</a:t>
            </a:r>
            <a:r>
              <a:rPr lang="uk-UA" b="1" dirty="0">
                <a:solidFill>
                  <a:schemeClr val="accent6">
                    <a:lumMod val="50000"/>
                  </a:schemeClr>
                </a:solidFill>
              </a:rPr>
              <a:t>, </a:t>
            </a:r>
            <a:r>
              <a:rPr lang="uk-UA" b="1" dirty="0" err="1">
                <a:solidFill>
                  <a:schemeClr val="accent6">
                    <a:lumMod val="50000"/>
                  </a:schemeClr>
                </a:solidFill>
              </a:rPr>
              <a:t>йода</a:t>
            </a:r>
            <a:endParaRPr lang="uk-UA" b="1" dirty="0">
              <a:solidFill>
                <a:schemeClr val="accent6">
                  <a:lumMod val="50000"/>
                </a:schemeClr>
              </a:solidFill>
              <a:latin typeface="Arial" charset="0"/>
            </a:endParaRPr>
          </a:p>
          <a:p>
            <a:pPr marL="354013" indent="-354013">
              <a:spcBef>
                <a:spcPts val="600"/>
              </a:spcBef>
              <a:buFontTx/>
              <a:buBlip>
                <a:blip r:embed="rId3"/>
              </a:buBlip>
              <a:defRPr/>
            </a:pPr>
            <a:r>
              <a:rPr lang="ru-RU" b="1" dirty="0">
                <a:solidFill>
                  <a:schemeClr val="accent6">
                    <a:lumMod val="50000"/>
                  </a:schemeClr>
                </a:solidFill>
                <a:latin typeface="Arial" charset="0"/>
              </a:rPr>
              <a:t>Нерациональное питание</a:t>
            </a:r>
          </a:p>
          <a:p>
            <a:pPr marL="354013" indent="-354013">
              <a:spcBef>
                <a:spcPts val="600"/>
              </a:spcBef>
              <a:buFontTx/>
              <a:buBlip>
                <a:blip r:embed="rId3"/>
              </a:buBlip>
              <a:defRPr/>
            </a:pPr>
            <a:r>
              <a:rPr lang="ru-RU" b="1" dirty="0">
                <a:solidFill>
                  <a:schemeClr val="accent6">
                    <a:lumMod val="50000"/>
                  </a:schemeClr>
                </a:solidFill>
              </a:rPr>
              <a:t>Малоактивный образ жизни</a:t>
            </a:r>
            <a:endParaRPr lang="uk-UA" b="1" dirty="0">
              <a:solidFill>
                <a:schemeClr val="accent6">
                  <a:lumMod val="50000"/>
                </a:schemeClr>
              </a:solidFill>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cstate="print"/>
          <a:srcRect/>
          <a:stretch>
            <a:fillRect/>
          </a:stretch>
        </p:blipFill>
        <p:spPr bwMode="auto">
          <a:xfrm>
            <a:off x="653143" y="381000"/>
            <a:ext cx="8686800" cy="5867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p:cNvPicPr>
            <a:picLocks noChangeAspect="1" noChangeArrowheads="1"/>
          </p:cNvPicPr>
          <p:nvPr/>
        </p:nvPicPr>
        <p:blipFill>
          <a:blip r:embed="rId2" cstate="print"/>
          <a:srcRect/>
          <a:stretch>
            <a:fillRect/>
          </a:stretch>
        </p:blipFill>
        <p:spPr bwMode="auto">
          <a:xfrm>
            <a:off x="533400" y="435429"/>
            <a:ext cx="8839199" cy="5714999"/>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7410" name="Picture 2"/>
          <p:cNvPicPr>
            <a:picLocks noChangeAspect="1" noChangeArrowheads="1"/>
          </p:cNvPicPr>
          <p:nvPr/>
        </p:nvPicPr>
        <p:blipFill>
          <a:blip r:embed="rId2" cstate="print"/>
          <a:srcRect/>
          <a:stretch>
            <a:fillRect/>
          </a:stretch>
        </p:blipFill>
        <p:spPr bwMode="auto">
          <a:xfrm>
            <a:off x="522513" y="544286"/>
            <a:ext cx="8654143" cy="579119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4578" name="Picture 2"/>
          <p:cNvPicPr>
            <a:picLocks noChangeAspect="1" noChangeArrowheads="1"/>
          </p:cNvPicPr>
          <p:nvPr/>
        </p:nvPicPr>
        <p:blipFill>
          <a:blip r:embed="rId2" cstate="print"/>
          <a:srcRect/>
          <a:stretch>
            <a:fillRect/>
          </a:stretch>
        </p:blipFill>
        <p:spPr bwMode="auto">
          <a:xfrm>
            <a:off x="598714" y="664029"/>
            <a:ext cx="8697686" cy="551905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6626" name="Picture 2"/>
          <p:cNvPicPr>
            <a:picLocks noChangeAspect="1" noChangeArrowheads="1"/>
          </p:cNvPicPr>
          <p:nvPr/>
        </p:nvPicPr>
        <p:blipFill>
          <a:blip r:embed="rId2" cstate="print"/>
          <a:srcRect/>
          <a:stretch>
            <a:fillRect/>
          </a:stretch>
        </p:blipFill>
        <p:spPr bwMode="auto">
          <a:xfrm>
            <a:off x="609599" y="576943"/>
            <a:ext cx="8795657" cy="547551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2290" name="Picture 2"/>
          <p:cNvPicPr>
            <a:picLocks noChangeAspect="1" noChangeArrowheads="1"/>
          </p:cNvPicPr>
          <p:nvPr/>
        </p:nvPicPr>
        <p:blipFill>
          <a:blip r:embed="rId2" cstate="print"/>
          <a:srcRect/>
          <a:stretch>
            <a:fillRect/>
          </a:stretch>
        </p:blipFill>
        <p:spPr bwMode="auto">
          <a:xfrm>
            <a:off x="642257" y="587829"/>
            <a:ext cx="8686799" cy="580208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8434" name="Picture 2"/>
          <p:cNvPicPr>
            <a:picLocks noChangeAspect="1" noChangeArrowheads="1"/>
          </p:cNvPicPr>
          <p:nvPr/>
        </p:nvPicPr>
        <p:blipFill>
          <a:blip r:embed="rId2" cstate="print"/>
          <a:srcRect/>
          <a:stretch>
            <a:fillRect/>
          </a:stretch>
        </p:blipFill>
        <p:spPr bwMode="auto">
          <a:xfrm>
            <a:off x="566058" y="500743"/>
            <a:ext cx="8817428" cy="5867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490066"/>
          </a:xfrm>
        </p:spPr>
        <p:txBody>
          <a:bodyPr>
            <a:normAutofit fontScale="90000"/>
          </a:bodyPr>
          <a:lstStyle/>
          <a:p>
            <a:endParaRPr lang="ru-R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28498" y="283029"/>
            <a:ext cx="8970996" cy="624231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3554" name="Picture 2"/>
          <p:cNvPicPr>
            <a:picLocks noChangeAspect="1" noChangeArrowheads="1"/>
          </p:cNvPicPr>
          <p:nvPr/>
        </p:nvPicPr>
        <p:blipFill>
          <a:blip r:embed="rId2" cstate="print"/>
          <a:srcRect/>
          <a:stretch>
            <a:fillRect/>
          </a:stretch>
        </p:blipFill>
        <p:spPr bwMode="auto">
          <a:xfrm>
            <a:off x="631371" y="631370"/>
            <a:ext cx="8643257" cy="5388429"/>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5602" name="Picture 2"/>
          <p:cNvPicPr>
            <a:picLocks noChangeAspect="1" noChangeArrowheads="1"/>
          </p:cNvPicPr>
          <p:nvPr/>
        </p:nvPicPr>
        <p:blipFill>
          <a:blip r:embed="rId2" cstate="print"/>
          <a:srcRect/>
          <a:stretch>
            <a:fillRect/>
          </a:stretch>
        </p:blipFill>
        <p:spPr bwMode="auto">
          <a:xfrm>
            <a:off x="304801" y="522514"/>
            <a:ext cx="9046028" cy="580208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9458" name="Picture 2"/>
          <p:cNvPicPr>
            <a:picLocks noChangeAspect="1" noChangeArrowheads="1"/>
          </p:cNvPicPr>
          <p:nvPr/>
        </p:nvPicPr>
        <p:blipFill>
          <a:blip r:embed="rId2" cstate="print"/>
          <a:srcRect/>
          <a:stretch>
            <a:fillRect/>
          </a:stretch>
        </p:blipFill>
        <p:spPr bwMode="auto">
          <a:xfrm>
            <a:off x="533401" y="468086"/>
            <a:ext cx="8632370" cy="5889171"/>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482" name="Picture 2"/>
          <p:cNvPicPr>
            <a:picLocks noChangeAspect="1" noChangeArrowheads="1"/>
          </p:cNvPicPr>
          <p:nvPr/>
        </p:nvPicPr>
        <p:blipFill>
          <a:blip r:embed="rId2" cstate="print"/>
          <a:srcRect/>
          <a:stretch>
            <a:fillRect/>
          </a:stretch>
        </p:blipFill>
        <p:spPr bwMode="auto">
          <a:xfrm>
            <a:off x="620487" y="555171"/>
            <a:ext cx="8643256" cy="5769429"/>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1506" name="Picture 2"/>
          <p:cNvPicPr>
            <a:picLocks noChangeAspect="1" noChangeArrowheads="1"/>
          </p:cNvPicPr>
          <p:nvPr/>
        </p:nvPicPr>
        <p:blipFill>
          <a:blip r:embed="rId2" cstate="print"/>
          <a:srcRect/>
          <a:stretch>
            <a:fillRect/>
          </a:stretch>
        </p:blipFill>
        <p:spPr bwMode="auto">
          <a:xfrm>
            <a:off x="544286" y="555171"/>
            <a:ext cx="8752114" cy="57912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2530" name="Picture 2"/>
          <p:cNvPicPr>
            <a:picLocks noChangeAspect="1" noChangeArrowheads="1"/>
          </p:cNvPicPr>
          <p:nvPr/>
        </p:nvPicPr>
        <p:blipFill>
          <a:blip r:embed="rId2" cstate="print"/>
          <a:srcRect/>
          <a:stretch>
            <a:fillRect/>
          </a:stretch>
        </p:blipFill>
        <p:spPr bwMode="auto">
          <a:xfrm>
            <a:off x="576943" y="566057"/>
            <a:ext cx="8752113" cy="564968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65125"/>
            <a:ext cx="8543925" cy="2497818"/>
          </a:xfrm>
        </p:spPr>
        <p:txBody>
          <a:bodyPr/>
          <a:lstStyle/>
          <a:p>
            <a:pPr algn="ctr"/>
            <a:r>
              <a:rPr lang="en-US" sz="3600" dirty="0"/>
              <a:t> </a:t>
            </a:r>
            <a:r>
              <a:rPr lang="uk-UA" sz="3600" dirty="0"/>
              <a:t>Середня очікувана тривалість</a:t>
            </a:r>
            <a:endParaRPr lang="ru-RU" sz="3600" dirty="0"/>
          </a:p>
        </p:txBody>
      </p:sp>
      <p:sp>
        <p:nvSpPr>
          <p:cNvPr id="3" name="Содержимое 2"/>
          <p:cNvSpPr>
            <a:spLocks noGrp="1"/>
          </p:cNvSpPr>
          <p:nvPr>
            <p:ph idx="1"/>
          </p:nvPr>
        </p:nvSpPr>
        <p:spPr>
          <a:xfrm>
            <a:off x="681038" y="3516085"/>
            <a:ext cx="8543925" cy="2660877"/>
          </a:xfrm>
        </p:spPr>
        <p:txBody>
          <a:bodyPr/>
          <a:lstStyle/>
          <a:p>
            <a:pPr algn="ctr">
              <a:buNone/>
            </a:pPr>
            <a:endParaRPr lang="uk-UA" dirty="0"/>
          </a:p>
          <a:p>
            <a:pPr algn="ctr">
              <a:buNone/>
            </a:pPr>
            <a:r>
              <a:rPr lang="uk-UA" dirty="0">
                <a:latin typeface="Times New Roman" pitchFamily="18" charset="0"/>
                <a:cs typeface="Times New Roman" pitchFamily="18" charset="0"/>
              </a:rPr>
              <a:t>ЖИТТЯ</a:t>
            </a:r>
            <a:endParaRPr lang="ru-RU"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1266" name="Picture 2"/>
          <p:cNvPicPr>
            <a:picLocks noChangeAspect="1" noChangeArrowheads="1"/>
          </p:cNvPicPr>
          <p:nvPr/>
        </p:nvPicPr>
        <p:blipFill>
          <a:blip r:embed="rId2" cstate="print"/>
          <a:srcRect/>
          <a:stretch>
            <a:fillRect/>
          </a:stretch>
        </p:blipFill>
        <p:spPr bwMode="auto">
          <a:xfrm>
            <a:off x="478972" y="370115"/>
            <a:ext cx="8904514" cy="5998028"/>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2290" name="Picture 2"/>
          <p:cNvPicPr>
            <a:picLocks noChangeAspect="1" noChangeArrowheads="1"/>
          </p:cNvPicPr>
          <p:nvPr/>
        </p:nvPicPr>
        <p:blipFill>
          <a:blip r:embed="rId2" cstate="print"/>
          <a:srcRect/>
          <a:stretch>
            <a:fillRect/>
          </a:stretch>
        </p:blipFill>
        <p:spPr bwMode="auto">
          <a:xfrm>
            <a:off x="642257" y="587829"/>
            <a:ext cx="8686799" cy="580208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544286" y="555171"/>
            <a:ext cx="8795657" cy="596537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9698" name="Picture 2"/>
          <p:cNvPicPr>
            <a:picLocks noChangeAspect="1" noChangeArrowheads="1"/>
          </p:cNvPicPr>
          <p:nvPr/>
        </p:nvPicPr>
        <p:blipFill>
          <a:blip r:embed="rId2" cstate="print"/>
          <a:srcRect/>
          <a:stretch>
            <a:fillRect/>
          </a:stretch>
        </p:blipFill>
        <p:spPr bwMode="auto">
          <a:xfrm>
            <a:off x="424543" y="435428"/>
            <a:ext cx="8882743" cy="6128657"/>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p:cNvPicPr>
            <a:picLocks noChangeAspect="1" noChangeArrowheads="1"/>
          </p:cNvPicPr>
          <p:nvPr/>
        </p:nvPicPr>
        <p:blipFill>
          <a:blip r:embed="rId2" cstate="print"/>
          <a:srcRect/>
          <a:stretch>
            <a:fillRect/>
          </a:stretch>
        </p:blipFill>
        <p:spPr bwMode="auto">
          <a:xfrm>
            <a:off x="391886" y="435429"/>
            <a:ext cx="9100457" cy="587828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cstate="print"/>
          <a:srcRect/>
          <a:stretch>
            <a:fillRect/>
          </a:stretch>
        </p:blipFill>
        <p:spPr bwMode="auto">
          <a:xfrm>
            <a:off x="533400" y="206829"/>
            <a:ext cx="8839200" cy="637902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cstate="print"/>
          <a:srcRect/>
          <a:stretch>
            <a:fillRect/>
          </a:stretch>
        </p:blipFill>
        <p:spPr bwMode="auto">
          <a:xfrm>
            <a:off x="544286" y="337457"/>
            <a:ext cx="8893627" cy="60198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3314" name="Picture 2"/>
          <p:cNvPicPr>
            <a:picLocks noChangeAspect="1" noChangeArrowheads="1"/>
          </p:cNvPicPr>
          <p:nvPr/>
        </p:nvPicPr>
        <p:blipFill>
          <a:blip r:embed="rId2" cstate="print"/>
          <a:srcRect/>
          <a:stretch>
            <a:fillRect/>
          </a:stretch>
        </p:blipFill>
        <p:spPr bwMode="auto">
          <a:xfrm>
            <a:off x="653144" y="555171"/>
            <a:ext cx="8654142" cy="5769429"/>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p:cNvPicPr>
            <a:picLocks noChangeAspect="1" noChangeArrowheads="1"/>
          </p:cNvPicPr>
          <p:nvPr/>
        </p:nvPicPr>
        <p:blipFill>
          <a:blip r:embed="rId2" cstate="print"/>
          <a:srcRect/>
          <a:stretch>
            <a:fillRect/>
          </a:stretch>
        </p:blipFill>
        <p:spPr bwMode="auto">
          <a:xfrm>
            <a:off x="631371" y="631370"/>
            <a:ext cx="8599715" cy="5606143"/>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p:cNvPicPr>
            <a:picLocks noChangeAspect="1" noChangeArrowheads="1"/>
          </p:cNvPicPr>
          <p:nvPr/>
        </p:nvPicPr>
        <p:blipFill>
          <a:blip r:embed="rId2" cstate="print"/>
          <a:srcRect/>
          <a:stretch>
            <a:fillRect/>
          </a:stretch>
        </p:blipFill>
        <p:spPr bwMode="auto">
          <a:xfrm>
            <a:off x="566056" y="402771"/>
            <a:ext cx="8665029" cy="5900057"/>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cstate="print"/>
          <a:srcRect/>
          <a:stretch>
            <a:fillRect/>
          </a:stretch>
        </p:blipFill>
        <p:spPr bwMode="auto">
          <a:xfrm>
            <a:off x="609600" y="468086"/>
            <a:ext cx="8708571" cy="5704114"/>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p:cNvPicPr>
            <a:picLocks noChangeAspect="1" noChangeArrowheads="1"/>
          </p:cNvPicPr>
          <p:nvPr/>
        </p:nvPicPr>
        <p:blipFill>
          <a:blip r:embed="rId2" cstate="print"/>
          <a:srcRect/>
          <a:stretch>
            <a:fillRect/>
          </a:stretch>
        </p:blipFill>
        <p:spPr bwMode="auto">
          <a:xfrm>
            <a:off x="391886" y="337457"/>
            <a:ext cx="9165771" cy="6248399"/>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7650" name="Picture 2"/>
          <p:cNvPicPr>
            <a:picLocks noChangeAspect="1" noChangeArrowheads="1"/>
          </p:cNvPicPr>
          <p:nvPr/>
        </p:nvPicPr>
        <p:blipFill>
          <a:blip r:embed="rId2" cstate="print"/>
          <a:srcRect/>
          <a:stretch>
            <a:fillRect/>
          </a:stretch>
        </p:blipFill>
        <p:spPr bwMode="auto">
          <a:xfrm>
            <a:off x="478971" y="468086"/>
            <a:ext cx="8839200" cy="5704114"/>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8674" name="Picture 2"/>
          <p:cNvPicPr>
            <a:picLocks noChangeAspect="1" noChangeArrowheads="1"/>
          </p:cNvPicPr>
          <p:nvPr/>
        </p:nvPicPr>
        <p:blipFill>
          <a:blip r:embed="rId2" cstate="print"/>
          <a:srcRect/>
          <a:stretch>
            <a:fillRect/>
          </a:stretch>
        </p:blipFill>
        <p:spPr bwMode="auto">
          <a:xfrm>
            <a:off x="500743" y="544286"/>
            <a:ext cx="8730343" cy="5791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a:latin typeface="Times New Roman" pitchFamily="18" charset="0"/>
                <a:cs typeface="Times New Roman" pitchFamily="18" charset="0"/>
              </a:rPr>
              <a:t>Основні міжнародні документи</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495300" y="1916833"/>
            <a:ext cx="8915400" cy="4209331"/>
          </a:xfrm>
        </p:spPr>
        <p:txBody>
          <a:bodyPr>
            <a:normAutofit/>
          </a:bodyPr>
          <a:lstStyle/>
          <a:p>
            <a:pPr algn="ctr">
              <a:buNone/>
            </a:pPr>
            <a:r>
              <a:rPr lang="ru-RU" sz="3600" dirty="0">
                <a:latin typeface="Times New Roman" pitchFamily="18" charset="0"/>
                <a:cs typeface="Times New Roman" pitchFamily="18" charset="0"/>
              </a:rPr>
              <a:t>ЕВРОПЕЙСКИЙ ПЛАН ДЕЙСТВИЙ  </a:t>
            </a:r>
          </a:p>
          <a:p>
            <a:pPr algn="ctr">
              <a:buNone/>
            </a:pP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ПО УКРЕПЛЕНИЮ ПОТЕНЦИАЛА</a:t>
            </a:r>
          </a:p>
          <a:p>
            <a:pPr algn="ctr">
              <a:buNone/>
            </a:pPr>
            <a:r>
              <a:rPr lang="ru-RU" sz="3600" dirty="0">
                <a:latin typeface="Times New Roman" pitchFamily="18" charset="0"/>
                <a:cs typeface="Times New Roman" pitchFamily="18" charset="0"/>
              </a:rPr>
              <a:t> И СЛУЖБ </a:t>
            </a:r>
          </a:p>
          <a:p>
            <a:pPr algn="ctr">
              <a:buNone/>
            </a:pP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ОБЩЕСТВЕННОГО ЗДРАВООХРАНЕНИЯ</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Основні</a:t>
            </a:r>
            <a:endParaRPr lang="ru-RU" dirty="0"/>
          </a:p>
        </p:txBody>
      </p:sp>
      <p:sp>
        <p:nvSpPr>
          <p:cNvPr id="3" name="Содержимое 2"/>
          <p:cNvSpPr>
            <a:spLocks noGrp="1"/>
          </p:cNvSpPr>
          <p:nvPr>
            <p:ph idx="1"/>
          </p:nvPr>
        </p:nvSpPr>
        <p:spPr/>
        <p:txBody>
          <a:bodyPr/>
          <a:lstStyle/>
          <a:p>
            <a:endParaRPr lang="uk-UA" dirty="0"/>
          </a:p>
          <a:p>
            <a:pPr algn="ctr">
              <a:buNone/>
            </a:pPr>
            <a:r>
              <a:rPr lang="uk-UA" sz="4000" dirty="0">
                <a:latin typeface="Times New Roman" pitchFamily="18" charset="0"/>
                <a:cs typeface="Times New Roman" pitchFamily="18" charset="0"/>
              </a:rPr>
              <a:t>показники здоров</a:t>
            </a:r>
            <a:r>
              <a:rPr lang="en-US" sz="4000" dirty="0">
                <a:latin typeface="Times New Roman" pitchFamily="18" charset="0"/>
                <a:cs typeface="Times New Roman" pitchFamily="18" charset="0"/>
              </a:rPr>
              <a:t>’</a:t>
            </a:r>
            <a:r>
              <a:rPr lang="uk-UA" sz="4000" dirty="0">
                <a:latin typeface="Times New Roman" pitchFamily="18" charset="0"/>
                <a:cs typeface="Times New Roman" pitchFamily="18" charset="0"/>
              </a:rPr>
              <a:t>я населення</a:t>
            </a:r>
            <a:endParaRPr lang="ru-RU" sz="40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dirty="0"/>
              <a:t>Демографічні показники</a:t>
            </a:r>
            <a:endParaRPr lang="ru-RU" sz="3600" dirty="0"/>
          </a:p>
        </p:txBody>
      </p:sp>
      <p:sp>
        <p:nvSpPr>
          <p:cNvPr id="3" name="Содержимое 2"/>
          <p:cNvSpPr>
            <a:spLocks noGrp="1"/>
          </p:cNvSpPr>
          <p:nvPr>
            <p:ph idx="1"/>
          </p:nvPr>
        </p:nvSpPr>
        <p:spPr/>
        <p:txBody>
          <a:bodyPr/>
          <a:lstStyle/>
          <a:p>
            <a:r>
              <a:rPr lang="uk-UA" dirty="0"/>
              <a:t>1.Народжувальність</a:t>
            </a:r>
          </a:p>
          <a:p>
            <a:r>
              <a:rPr lang="uk-UA" dirty="0"/>
              <a:t>2. Смертність</a:t>
            </a:r>
          </a:p>
          <a:p>
            <a:r>
              <a:rPr lang="uk-UA" dirty="0"/>
              <a:t>3. Природній прибуток (убуток) населення.</a:t>
            </a:r>
          </a:p>
          <a:p>
            <a:endParaRPr lang="uk-UA" dirty="0"/>
          </a:p>
          <a:p>
            <a:pPr>
              <a:buNone/>
            </a:pPr>
            <a:r>
              <a:rPr lang="uk-UA" dirty="0"/>
              <a:t>Показники розраховуються на 100 тис відповідного населення.</a:t>
            </a:r>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dirty="0"/>
              <a:t>Захворюваність населення</a:t>
            </a:r>
            <a:endParaRPr lang="ru-RU" sz="3600" dirty="0"/>
          </a:p>
        </p:txBody>
      </p:sp>
      <p:sp>
        <p:nvSpPr>
          <p:cNvPr id="3" name="Содержимое 2"/>
          <p:cNvSpPr>
            <a:spLocks noGrp="1"/>
          </p:cNvSpPr>
          <p:nvPr>
            <p:ph idx="1"/>
          </p:nvPr>
        </p:nvSpPr>
        <p:spPr/>
        <p:txBody>
          <a:bodyPr/>
          <a:lstStyle/>
          <a:p>
            <a:r>
              <a:rPr lang="uk-UA" dirty="0"/>
              <a:t> Показники обраховуються за </a:t>
            </a:r>
            <a:r>
              <a:rPr lang="uk-UA" dirty="0" err="1"/>
              <a:t>звертальністю</a:t>
            </a:r>
            <a:r>
              <a:rPr lang="uk-UA" dirty="0"/>
              <a:t> населення.</a:t>
            </a:r>
          </a:p>
          <a:p>
            <a:endParaRPr lang="uk-UA" dirty="0"/>
          </a:p>
          <a:p>
            <a:r>
              <a:rPr lang="uk-UA" dirty="0"/>
              <a:t> Хвороби, що зареєстровані вперше в житті.</a:t>
            </a:r>
          </a:p>
          <a:p>
            <a:endParaRPr lang="uk-UA" dirty="0"/>
          </a:p>
          <a:p>
            <a:r>
              <a:rPr lang="uk-UA" dirty="0"/>
              <a:t>Розраховуються на 100 тис відповідного населення: діти, дорослі, особи працездатного віку, чоловіки , жінки, сільське та міське населення).</a:t>
            </a:r>
            <a:endParaRPr lang="ru-R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dirty="0"/>
              <a:t>Міжнародна класифікація хвороб - Х</a:t>
            </a:r>
            <a:endParaRPr lang="ru-RU" sz="3600" dirty="0"/>
          </a:p>
        </p:txBody>
      </p:sp>
      <p:pic>
        <p:nvPicPr>
          <p:cNvPr id="4" name="Содержимое 3"/>
          <p:cNvPicPr>
            <a:picLocks noGrp="1"/>
          </p:cNvPicPr>
          <p:nvPr>
            <p:ph idx="1"/>
          </p:nvPr>
        </p:nvPicPr>
        <p:blipFill>
          <a:blip r:embed="rId2" cstate="print"/>
          <a:srcRect/>
          <a:stretch>
            <a:fillRect/>
          </a:stretch>
        </p:blipFill>
        <p:spPr bwMode="auto">
          <a:xfrm>
            <a:off x="468086" y="1676400"/>
            <a:ext cx="4506685" cy="4844143"/>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5181600" y="1709057"/>
            <a:ext cx="4180114" cy="4713514"/>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65125"/>
            <a:ext cx="8543925" cy="3412218"/>
          </a:xfrm>
        </p:spPr>
        <p:txBody>
          <a:bodyPr/>
          <a:lstStyle/>
          <a:p>
            <a:pPr algn="just"/>
            <a:r>
              <a:rPr lang="ru-RU" sz="2800" b="1" dirty="0" err="1">
                <a:latin typeface="Times New Roman" pitchFamily="18" charset="0"/>
                <a:cs typeface="Times New Roman" pitchFamily="18" charset="0"/>
              </a:rPr>
              <a:t>Соціальні</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хвороби</a:t>
            </a:r>
            <a:r>
              <a:rPr lang="ru-RU" sz="2800" b="1" dirty="0">
                <a:latin typeface="Times New Roman" pitchFamily="18" charset="0"/>
                <a:cs typeface="Times New Roman" pitchFamily="18" charset="0"/>
              </a:rPr>
              <a:t> </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це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захворювання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людини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виникнення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поширення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яких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зв'язано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переважно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несприятливими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соціально-економічними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умовами</a:t>
            </a:r>
            <a:r>
              <a:rPr lang="ru-RU" sz="2800" dirty="0">
                <a:latin typeface="Times New Roman" pitchFamily="18" charset="0"/>
                <a:cs typeface="Times New Roman" pitchFamily="18" charset="0"/>
              </a:rPr>
              <a:t> та вони </a:t>
            </a:r>
            <a:r>
              <a:rPr lang="ru-RU" sz="2800" dirty="0" err="1">
                <a:latin typeface="Times New Roman" pitchFamily="18" charset="0"/>
                <a:cs typeface="Times New Roman" pitchFamily="18" charset="0"/>
              </a:rPr>
              <a:t>мають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визначальний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негативний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медико-демографічний</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економічний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вплив</a:t>
            </a:r>
            <a:r>
              <a:rPr lang="ru-RU" sz="2800" dirty="0">
                <a:latin typeface="Times New Roman" pitchFamily="18" charset="0"/>
                <a:cs typeface="Times New Roman" pitchFamily="18" charset="0"/>
              </a:rPr>
              <a:t> на </a:t>
            </a:r>
            <a:r>
              <a:rPr lang="ru-RU" sz="2800" dirty="0" err="1">
                <a:latin typeface="Times New Roman" pitchFamily="18" charset="0"/>
                <a:cs typeface="Times New Roman" pitchFamily="18" charset="0"/>
              </a:rPr>
              <a:t>розвиток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суспільства</a:t>
            </a:r>
            <a:r>
              <a:rPr lang="ru-RU" sz="2800" dirty="0"/>
              <a:t>.</a:t>
            </a:r>
            <a:br>
              <a:rPr lang="ru-RU" sz="1200" dirty="0"/>
            </a:br>
            <a:endParaRPr lang="ru-RU" sz="1200" dirty="0"/>
          </a:p>
        </p:txBody>
      </p:sp>
      <p:sp>
        <p:nvSpPr>
          <p:cNvPr id="3" name="Содержимое 2"/>
          <p:cNvSpPr>
            <a:spLocks noGrp="1"/>
          </p:cNvSpPr>
          <p:nvPr>
            <p:ph idx="1"/>
          </p:nvPr>
        </p:nvSpPr>
        <p:spPr>
          <a:xfrm>
            <a:off x="681038" y="3396343"/>
            <a:ext cx="8543925" cy="3189514"/>
          </a:xfrm>
        </p:spPr>
        <p:txBody>
          <a:bodyPr/>
          <a:lstStyle/>
          <a:p>
            <a:endParaRPr lang="uk-UA" dirty="0"/>
          </a:p>
          <a:p>
            <a:r>
              <a:rPr lang="ru-RU" dirty="0" err="1"/>
              <a:t>соціально</a:t>
            </a:r>
            <a:r>
              <a:rPr lang="ru-RU" dirty="0"/>
              <a:t> </a:t>
            </a:r>
            <a:r>
              <a:rPr lang="ru-RU" dirty="0" err="1"/>
              <a:t>значущих</a:t>
            </a:r>
            <a:r>
              <a:rPr lang="ru-RU" dirty="0"/>
              <a:t> </a:t>
            </a:r>
            <a:r>
              <a:rPr lang="ru-RU" dirty="0" err="1"/>
              <a:t>неінфекційних</a:t>
            </a:r>
            <a:r>
              <a:rPr lang="ru-RU" dirty="0"/>
              <a:t> </a:t>
            </a:r>
            <a:r>
              <a:rPr lang="ru-RU" dirty="0" err="1"/>
              <a:t>захворювань</a:t>
            </a:r>
            <a:r>
              <a:rPr lang="ru-RU" dirty="0"/>
              <a:t> (</a:t>
            </a:r>
            <a:r>
              <a:rPr lang="ru-RU" dirty="0" err="1"/>
              <a:t>цукровий</a:t>
            </a:r>
            <a:r>
              <a:rPr lang="ru-RU" dirty="0"/>
              <a:t> </a:t>
            </a:r>
            <a:r>
              <a:rPr lang="ru-RU" dirty="0" err="1"/>
              <a:t>діабет</a:t>
            </a:r>
            <a:r>
              <a:rPr lang="ru-RU" dirty="0"/>
              <a:t>, </a:t>
            </a:r>
            <a:r>
              <a:rPr lang="ru-RU" dirty="0" err="1"/>
              <a:t>гіпертонічна</a:t>
            </a:r>
            <a:r>
              <a:rPr lang="ru-RU" dirty="0"/>
              <a:t> хвороба, </a:t>
            </a:r>
            <a:r>
              <a:rPr lang="ru-RU" dirty="0" err="1"/>
              <a:t>онкологічні</a:t>
            </a:r>
            <a:r>
              <a:rPr lang="ru-RU" dirty="0"/>
              <a:t> </a:t>
            </a:r>
            <a:r>
              <a:rPr lang="ru-RU" dirty="0" err="1"/>
              <a:t>захворювання</a:t>
            </a:r>
            <a:r>
              <a:rPr lang="ru-RU" dirty="0"/>
              <a:t>, ХНЗЛ, </a:t>
            </a:r>
            <a:r>
              <a:rPr lang="ru-RU" dirty="0" err="1"/>
              <a:t>психічні</a:t>
            </a:r>
            <a:r>
              <a:rPr lang="ru-RU" dirty="0"/>
              <a:t> </a:t>
            </a:r>
            <a:r>
              <a:rPr lang="ru-RU" dirty="0" err="1"/>
              <a:t>розлади</a:t>
            </a:r>
            <a:r>
              <a:rPr lang="ru-RU" dirty="0"/>
              <a:t>);</a:t>
            </a:r>
          </a:p>
          <a:p>
            <a:r>
              <a:rPr lang="ru-RU" dirty="0" err="1"/>
              <a:t>соціально</a:t>
            </a:r>
            <a:r>
              <a:rPr lang="ru-RU" dirty="0"/>
              <a:t> </a:t>
            </a:r>
            <a:r>
              <a:rPr lang="ru-RU" dirty="0" err="1"/>
              <a:t>значущих</a:t>
            </a:r>
            <a:r>
              <a:rPr lang="ru-RU" dirty="0"/>
              <a:t> </a:t>
            </a:r>
            <a:r>
              <a:rPr lang="ru-RU" dirty="0" err="1"/>
              <a:t>інфекційних</a:t>
            </a:r>
            <a:r>
              <a:rPr lang="ru-RU" dirty="0"/>
              <a:t> </a:t>
            </a:r>
            <a:r>
              <a:rPr lang="ru-RU" dirty="0" err="1"/>
              <a:t>захворювань</a:t>
            </a:r>
            <a:r>
              <a:rPr lang="ru-RU" dirty="0"/>
              <a:t> (</a:t>
            </a:r>
            <a:r>
              <a:rPr lang="ru-RU" dirty="0" err="1"/>
              <a:t>туберкульоз</a:t>
            </a:r>
            <a:r>
              <a:rPr lang="ru-RU" dirty="0"/>
              <a:t>, </a:t>
            </a:r>
            <a:r>
              <a:rPr lang="ru-RU" dirty="0" err="1"/>
              <a:t>гепатити</a:t>
            </a:r>
            <a:r>
              <a:rPr lang="ru-RU" dirty="0"/>
              <a:t>, </a:t>
            </a:r>
            <a:r>
              <a:rPr lang="ru-RU" dirty="0" err="1"/>
              <a:t>ВІЛ-інфекція</a:t>
            </a:r>
            <a:r>
              <a:rPr lang="ru-RU" dirty="0"/>
              <a:t>, </a:t>
            </a:r>
            <a:r>
              <a:rPr lang="ru-RU" dirty="0" err="1"/>
              <a:t>захворювання</a:t>
            </a:r>
            <a:r>
              <a:rPr lang="ru-RU" dirty="0"/>
              <a:t>, </a:t>
            </a:r>
            <a:r>
              <a:rPr lang="ru-RU" dirty="0" err="1"/>
              <a:t>що</a:t>
            </a:r>
            <a:r>
              <a:rPr lang="ru-RU" dirty="0"/>
              <a:t> </a:t>
            </a:r>
            <a:r>
              <a:rPr lang="ru-RU" dirty="0" err="1"/>
              <a:t>передаються</a:t>
            </a:r>
            <a:r>
              <a:rPr lang="ru-RU" dirty="0"/>
              <a:t> </a:t>
            </a:r>
            <a:r>
              <a:rPr lang="ru-RU" dirty="0" err="1"/>
              <a:t>статевим</a:t>
            </a:r>
            <a:r>
              <a:rPr lang="ru-RU" dirty="0"/>
              <a:t> шляхом);</a:t>
            </a:r>
          </a:p>
          <a:p>
            <a:endParaRPr lang="ru-RU"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dirty="0"/>
              <a:t>Поширеність хвороб</a:t>
            </a:r>
            <a:endParaRPr lang="ru-RU" sz="3600" dirty="0"/>
          </a:p>
        </p:txBody>
      </p:sp>
      <p:sp>
        <p:nvSpPr>
          <p:cNvPr id="3" name="Содержимое 2"/>
          <p:cNvSpPr>
            <a:spLocks noGrp="1"/>
          </p:cNvSpPr>
          <p:nvPr>
            <p:ph idx="1"/>
          </p:nvPr>
        </p:nvSpPr>
        <p:spPr/>
        <p:txBody>
          <a:bodyPr/>
          <a:lstStyle/>
          <a:p>
            <a:r>
              <a:rPr lang="uk-UA" dirty="0"/>
              <a:t>Показники обраховуються за </a:t>
            </a:r>
            <a:r>
              <a:rPr lang="uk-UA" dirty="0" err="1"/>
              <a:t>звертальністю</a:t>
            </a:r>
            <a:r>
              <a:rPr lang="uk-UA" dirty="0"/>
              <a:t> населення.</a:t>
            </a:r>
          </a:p>
          <a:p>
            <a:endParaRPr lang="uk-UA" dirty="0"/>
          </a:p>
          <a:p>
            <a:r>
              <a:rPr lang="uk-UA" dirty="0"/>
              <a:t>  Всі хвороби, що зареєстровані.</a:t>
            </a:r>
          </a:p>
          <a:p>
            <a:endParaRPr lang="uk-UA" dirty="0"/>
          </a:p>
          <a:p>
            <a:r>
              <a:rPr lang="uk-UA" dirty="0"/>
              <a:t>Розраховуються на 100 тис відповідного населення: діти, дорослі, особи працездатного віку, чоловіки , жінки, сільське та міське населення).</a:t>
            </a:r>
            <a:endParaRPr lang="ru-RU" dirty="0"/>
          </a:p>
          <a:p>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800" dirty="0" err="1"/>
              <a:t>Івалідизація</a:t>
            </a:r>
            <a:r>
              <a:rPr lang="uk-UA" sz="2800" dirty="0"/>
              <a:t> населення, Первинний вихід на інвалідність.</a:t>
            </a:r>
            <a:endParaRPr lang="ru-RU" sz="2800" dirty="0"/>
          </a:p>
        </p:txBody>
      </p:sp>
      <p:sp>
        <p:nvSpPr>
          <p:cNvPr id="3" name="Содержимое 2"/>
          <p:cNvSpPr>
            <a:spLocks noGrp="1"/>
          </p:cNvSpPr>
          <p:nvPr>
            <p:ph idx="1"/>
          </p:nvPr>
        </p:nvSpPr>
        <p:spPr/>
        <p:txBody>
          <a:bodyPr/>
          <a:lstStyle/>
          <a:p>
            <a:endParaRPr lang="uk-UA" dirty="0"/>
          </a:p>
          <a:p>
            <a:endParaRPr lang="uk-UA" dirty="0"/>
          </a:p>
          <a:p>
            <a:endParaRPr lang="uk-UA" dirty="0"/>
          </a:p>
          <a:p>
            <a:pPr algn="ctr">
              <a:buNone/>
            </a:pPr>
            <a:r>
              <a:rPr lang="uk-UA" dirty="0"/>
              <a:t>Обраховується на даними МСЕК</a:t>
            </a:r>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dirty="0"/>
              <a:t>Основні напрямки дій</a:t>
            </a:r>
            <a:endParaRPr lang="ru-RU" sz="3600" dirty="0"/>
          </a:p>
        </p:txBody>
      </p:sp>
      <p:sp>
        <p:nvSpPr>
          <p:cNvPr id="3" name="Содержимое 2"/>
          <p:cNvSpPr>
            <a:spLocks noGrp="1"/>
          </p:cNvSpPr>
          <p:nvPr>
            <p:ph idx="1"/>
          </p:nvPr>
        </p:nvSpPr>
        <p:spPr/>
        <p:txBody>
          <a:bodyPr/>
          <a:lstStyle/>
          <a:p>
            <a:pPr>
              <a:buNone/>
            </a:pPr>
            <a:endParaRPr lang="uk-UA" dirty="0"/>
          </a:p>
          <a:p>
            <a:pPr>
              <a:buNone/>
            </a:pPr>
            <a:endParaRPr lang="uk-UA" dirty="0"/>
          </a:p>
          <a:p>
            <a:pPr>
              <a:buNone/>
            </a:pPr>
            <a:endParaRPr lang="uk-UA" dirty="0"/>
          </a:p>
          <a:p>
            <a:pPr algn="ctr">
              <a:buNone/>
            </a:pPr>
            <a:r>
              <a:rPr lang="uk-UA" dirty="0">
                <a:latin typeface="Times New Roman" pitchFamily="18" charset="0"/>
                <a:cs typeface="Times New Roman" pitchFamily="18" charset="0"/>
              </a:rPr>
              <a:t>СИСТЕМИ ГРОМАДСЬКОГО ЗДОРОВ</a:t>
            </a:r>
            <a:r>
              <a:rPr lang="en-US" dirty="0">
                <a:latin typeface="Times New Roman" pitchFamily="18" charset="0"/>
                <a:cs typeface="Times New Roman" pitchFamily="18" charset="0"/>
              </a:rPr>
              <a:t>’</a:t>
            </a:r>
            <a:r>
              <a:rPr lang="uk-UA" dirty="0">
                <a:latin typeface="Times New Roman" pitchFamily="18" charset="0"/>
                <a:cs typeface="Times New Roman" pitchFamily="18" charset="0"/>
              </a:rPr>
              <a:t>Я</a:t>
            </a:r>
            <a:endParaRPr lang="ru-RU"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22" name="Picture 2"/>
          <p:cNvPicPr>
            <a:picLocks noChangeAspect="1" noChangeArrowheads="1"/>
          </p:cNvPicPr>
          <p:nvPr/>
        </p:nvPicPr>
        <p:blipFill>
          <a:blip r:embed="rId2" cstate="print"/>
          <a:srcRect/>
          <a:stretch>
            <a:fillRect/>
          </a:stretch>
        </p:blipFill>
        <p:spPr bwMode="auto">
          <a:xfrm>
            <a:off x="468087" y="381000"/>
            <a:ext cx="8871856" cy="6008914"/>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1746" name="Picture 2"/>
          <p:cNvPicPr>
            <a:picLocks noChangeAspect="1" noChangeArrowheads="1"/>
          </p:cNvPicPr>
          <p:nvPr/>
        </p:nvPicPr>
        <p:blipFill>
          <a:blip r:embed="rId2" cstate="print"/>
          <a:srcRect/>
          <a:stretch>
            <a:fillRect/>
          </a:stretch>
        </p:blipFill>
        <p:spPr bwMode="auto">
          <a:xfrm>
            <a:off x="457200" y="304800"/>
            <a:ext cx="8915400" cy="625928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778098"/>
          </a:xfrm>
        </p:spPr>
        <p:txBody>
          <a:bodyPr>
            <a:normAutofit fontScale="90000"/>
          </a:bodyPr>
          <a:lstStyle/>
          <a:p>
            <a:r>
              <a:rPr lang="ru-RU" sz="2800" b="1" dirty="0">
                <a:latin typeface="Times New Roman" pitchFamily="18" charset="0"/>
                <a:cs typeface="Times New Roman" pitchFamily="18" charset="0"/>
              </a:rPr>
              <a:t>ДЕСЯТЬ ОСНОВНЫХ ОПЕРАТИВНЫХ ФУНКЦИЙ ОБЩЕСТВЕННОГО ЗДРАВООХРАНЕНИЯ (ОФОЗ) </a:t>
            </a:r>
            <a:br>
              <a:rPr lang="ru-RU" sz="2800" dirty="0"/>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194472" y="980728"/>
            <a:ext cx="9517057" cy="5760640"/>
          </a:xfrm>
        </p:spPr>
        <p:txBody>
          <a:bodyPr>
            <a:normAutofit fontScale="62500" lnSpcReduction="20000"/>
          </a:bodyPr>
          <a:lstStyle/>
          <a:p>
            <a:r>
              <a:rPr lang="ru-RU" sz="3400" b="1" dirty="0">
                <a:latin typeface="Times New Roman" pitchFamily="18" charset="0"/>
                <a:cs typeface="Times New Roman" pitchFamily="18" charset="0"/>
              </a:rPr>
              <a:t>       1.  </a:t>
            </a:r>
            <a:r>
              <a:rPr lang="ru-RU" sz="3400" b="1" dirty="0" err="1">
                <a:latin typeface="Times New Roman" pitchFamily="18" charset="0"/>
                <a:cs typeface="Times New Roman" pitchFamily="18" charset="0"/>
              </a:rPr>
              <a:t>Эпиднадзор</a:t>
            </a:r>
            <a:r>
              <a:rPr lang="ru-RU" sz="3400" b="1" dirty="0">
                <a:latin typeface="Times New Roman" pitchFamily="18" charset="0"/>
                <a:cs typeface="Times New Roman" pitchFamily="18" charset="0"/>
              </a:rPr>
              <a:t> за болезнями и оценка состояния здоровья и благополучия населения </a:t>
            </a:r>
          </a:p>
          <a:p>
            <a:pPr marL="0" indent="717550"/>
            <a:r>
              <a:rPr lang="ru-RU" sz="3400" b="1" dirty="0">
                <a:latin typeface="Times New Roman" pitchFamily="18" charset="0"/>
                <a:cs typeface="Times New Roman" pitchFamily="18" charset="0"/>
              </a:rPr>
              <a:t>2.  Выявление важнейших медико-санитарных проблем и угроз  здоровью на уровне местных сообществ </a:t>
            </a:r>
          </a:p>
          <a:p>
            <a:pPr marL="0" indent="717550"/>
            <a:r>
              <a:rPr lang="ru-RU" sz="3400" b="1" dirty="0">
                <a:latin typeface="Times New Roman" pitchFamily="18" charset="0"/>
                <a:cs typeface="Times New Roman" pitchFamily="18" charset="0"/>
              </a:rPr>
              <a:t>3.  Меры  защиты  здоровья  (в  области  гигиены  окружающей  среды,  гигиены  труда, безопасности пищевых продуктов и др.) </a:t>
            </a:r>
          </a:p>
          <a:p>
            <a:pPr marL="0" indent="717550"/>
            <a:r>
              <a:rPr lang="ru-RU" sz="3400" b="1" dirty="0">
                <a:latin typeface="Times New Roman" pitchFamily="18" charset="0"/>
                <a:cs typeface="Times New Roman" pitchFamily="18" charset="0"/>
              </a:rPr>
              <a:t>4.  Обеспечение  готовности  и  планирование    на  случай  чрезвычайных  ситуаций  в  области общественного здравоохранения </a:t>
            </a:r>
          </a:p>
          <a:p>
            <a:pPr marL="0" indent="717550"/>
            <a:r>
              <a:rPr lang="ru-RU" sz="3400" b="1" dirty="0">
                <a:latin typeface="Times New Roman" pitchFamily="18" charset="0"/>
                <a:cs typeface="Times New Roman" pitchFamily="18" charset="0"/>
              </a:rPr>
              <a:t>5.  Профилактика болезней </a:t>
            </a:r>
          </a:p>
          <a:p>
            <a:pPr marL="0" indent="717550"/>
            <a:r>
              <a:rPr lang="ru-RU" sz="3400" b="1" dirty="0">
                <a:latin typeface="Times New Roman" pitchFamily="18" charset="0"/>
                <a:cs typeface="Times New Roman" pitchFamily="18" charset="0"/>
              </a:rPr>
              <a:t>6.  Укрепление здоровья </a:t>
            </a:r>
          </a:p>
          <a:p>
            <a:pPr marL="0" indent="717550"/>
            <a:r>
              <a:rPr lang="ru-RU" sz="3400" b="1" dirty="0">
                <a:latin typeface="Times New Roman" pitchFamily="18" charset="0"/>
                <a:cs typeface="Times New Roman" pitchFamily="18" charset="0"/>
              </a:rPr>
              <a:t>7.  Обеспечение  компетентными  кадрами  для  общественного  здравоохранения  и  оказания индивидуальной медицинской помощи </a:t>
            </a:r>
          </a:p>
          <a:p>
            <a:pPr marL="0" indent="717550"/>
            <a:r>
              <a:rPr lang="ru-RU" sz="3400" b="1" dirty="0">
                <a:latin typeface="Times New Roman" pitchFamily="18" charset="0"/>
                <a:cs typeface="Times New Roman" pitchFamily="18" charset="0"/>
              </a:rPr>
              <a:t> 8.  Основные процессы стратегического руководства, финансирование и обеспечение качества  в области общественного здравоохранения </a:t>
            </a:r>
          </a:p>
          <a:p>
            <a:pPr marL="0" indent="717550"/>
            <a:r>
              <a:rPr lang="ru-RU" sz="3400" b="1" dirty="0">
                <a:latin typeface="Times New Roman" pitchFamily="18" charset="0"/>
                <a:cs typeface="Times New Roman" pitchFamily="18" charset="0"/>
              </a:rPr>
              <a:t>9.  Основные  процессы коммуникации в области общественного здравоохранения </a:t>
            </a:r>
          </a:p>
          <a:p>
            <a:pPr marL="0" indent="717550"/>
            <a:r>
              <a:rPr lang="ru-RU" sz="3400" b="1" dirty="0">
                <a:latin typeface="Times New Roman" pitchFamily="18" charset="0"/>
                <a:cs typeface="Times New Roman" pitchFamily="18" charset="0"/>
              </a:rPr>
              <a:t>10.  Научные исследования по проблемам здоровья</a:t>
            </a:r>
          </a:p>
          <a:p>
            <a:endParaRPr 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770" name="Picture 2"/>
          <p:cNvPicPr>
            <a:picLocks noChangeAspect="1" noChangeArrowheads="1"/>
          </p:cNvPicPr>
          <p:nvPr/>
        </p:nvPicPr>
        <p:blipFill>
          <a:blip r:embed="rId2" cstate="print"/>
          <a:srcRect/>
          <a:stretch>
            <a:fillRect/>
          </a:stretch>
        </p:blipFill>
        <p:spPr bwMode="auto">
          <a:xfrm>
            <a:off x="522514" y="435429"/>
            <a:ext cx="8915400" cy="5769428"/>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3794" name="Picture 2"/>
          <p:cNvPicPr>
            <a:picLocks noChangeAspect="1" noChangeArrowheads="1"/>
          </p:cNvPicPr>
          <p:nvPr/>
        </p:nvPicPr>
        <p:blipFill>
          <a:blip r:embed="rId2" cstate="print"/>
          <a:srcRect/>
          <a:stretch>
            <a:fillRect/>
          </a:stretch>
        </p:blipFill>
        <p:spPr bwMode="auto">
          <a:xfrm>
            <a:off x="576943" y="391886"/>
            <a:ext cx="8937171" cy="5932714"/>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1231" y="4221163"/>
            <a:ext cx="8423540" cy="1439862"/>
          </a:xfrm>
        </p:spPr>
        <p:txBody>
          <a:bodyPr rtlCol="0">
            <a:normAutofit fontScale="90000"/>
          </a:bodyPr>
          <a:lstStyle/>
          <a:p>
            <a:pPr algn="just" eaLnBrk="1" fontAlgn="auto" hangingPunct="1">
              <a:spcAft>
                <a:spcPts val="0"/>
              </a:spcAft>
              <a:defRPr/>
            </a:pPr>
            <a:br>
              <a:rPr lang="ru-RU" sz="2800" dirty="0"/>
            </a:br>
            <a:br>
              <a:rPr lang="ru-RU" sz="2800" dirty="0"/>
            </a:br>
            <a:r>
              <a:rPr lang="ru-RU" sz="2800" dirty="0">
                <a:latin typeface="Times New Roman" pitchFamily="18" charset="0"/>
                <a:cs typeface="Times New Roman" pitchFamily="18" charset="0"/>
              </a:rPr>
              <a:t>Не бойтесь рисковать и остаться у разбитого корыта… Бойтесь просидеть у своего корыта всю жизнь и не сделать ничего, чтобы начать жить лучше.</a:t>
            </a:r>
            <a:br>
              <a:rPr lang="ru-RU" sz="2800" dirty="0"/>
            </a:br>
            <a:endParaRPr lang="ru-RU" dirty="0"/>
          </a:p>
        </p:txBody>
      </p:sp>
      <p:pic>
        <p:nvPicPr>
          <p:cNvPr id="45059" name="Picture 2" descr="http://www.devec.ru/images/stories/sociology/sb-soc-370.jpg"/>
          <p:cNvPicPr>
            <a:picLocks noChangeAspect="1" noChangeArrowheads="1"/>
          </p:cNvPicPr>
          <p:nvPr/>
        </p:nvPicPr>
        <p:blipFill>
          <a:blip r:embed="rId2" cstate="print"/>
          <a:srcRect/>
          <a:stretch>
            <a:fillRect/>
          </a:stretch>
        </p:blipFill>
        <p:spPr bwMode="auto">
          <a:xfrm>
            <a:off x="2221971" y="908051"/>
            <a:ext cx="4290881" cy="2919413"/>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65125"/>
            <a:ext cx="8543925" cy="2944132"/>
          </a:xfrm>
        </p:spPr>
        <p:txBody>
          <a:bodyPr/>
          <a:lstStyle/>
          <a:p>
            <a:pPr algn="ctr"/>
            <a:r>
              <a:rPr lang="uk-UA" sz="3200" b="1" i="1" dirty="0">
                <a:latin typeface="Times New Roman" pitchFamily="18" charset="0"/>
                <a:cs typeface="Times New Roman" pitchFamily="18" charset="0"/>
              </a:rPr>
              <a:t>Дякую</a:t>
            </a:r>
            <a:endParaRPr lang="ru-RU" sz="3200" b="1" i="1" dirty="0">
              <a:latin typeface="Times New Roman" pitchFamily="18" charset="0"/>
              <a:cs typeface="Times New Roman" pitchFamily="18" charset="0"/>
            </a:endParaRPr>
          </a:p>
        </p:txBody>
      </p:sp>
      <p:sp>
        <p:nvSpPr>
          <p:cNvPr id="3" name="Содержимое 2"/>
          <p:cNvSpPr>
            <a:spLocks noGrp="1"/>
          </p:cNvSpPr>
          <p:nvPr>
            <p:ph idx="1"/>
          </p:nvPr>
        </p:nvSpPr>
        <p:spPr>
          <a:xfrm>
            <a:off x="681038" y="3842657"/>
            <a:ext cx="8543925" cy="2334306"/>
          </a:xfrm>
        </p:spPr>
        <p:txBody>
          <a:bodyPr/>
          <a:lstStyle/>
          <a:p>
            <a:pPr algn="ctr">
              <a:buNone/>
            </a:pPr>
            <a:r>
              <a:rPr lang="uk-UA" sz="3600" b="1" i="1" dirty="0">
                <a:latin typeface="Times New Roman" pitchFamily="18" charset="0"/>
                <a:cs typeface="Times New Roman" pitchFamily="18" charset="0"/>
              </a:rPr>
              <a:t>за увагу.</a:t>
            </a:r>
            <a:endParaRPr lang="ru-RU" sz="3600" b="1" i="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a:latin typeface="Times New Roman" pitchFamily="18" charset="0"/>
                <a:cs typeface="Times New Roman" pitchFamily="18" charset="0"/>
              </a:rPr>
              <a:t>ОФОЗ 1: </a:t>
            </a:r>
            <a:r>
              <a:rPr lang="ru-RU" sz="2800" b="1" i="1" dirty="0" err="1">
                <a:latin typeface="Times New Roman" pitchFamily="18" charset="0"/>
                <a:cs typeface="Times New Roman" pitchFamily="18" charset="0"/>
              </a:rPr>
              <a:t>Эпиднадзор</a:t>
            </a:r>
            <a:r>
              <a:rPr lang="ru-RU" sz="2800" b="1" i="1" dirty="0">
                <a:latin typeface="Times New Roman" pitchFamily="18" charset="0"/>
                <a:cs typeface="Times New Roman" pitchFamily="18" charset="0"/>
              </a:rPr>
              <a:t> за болезнями и оценка состояния здоровья населения</a:t>
            </a:r>
          </a:p>
        </p:txBody>
      </p:sp>
      <p:sp>
        <p:nvSpPr>
          <p:cNvPr id="3" name="Содержимое 2"/>
          <p:cNvSpPr>
            <a:spLocks noGrp="1"/>
          </p:cNvSpPr>
          <p:nvPr>
            <p:ph idx="1"/>
          </p:nvPr>
        </p:nvSpPr>
        <p:spPr/>
        <p:txBody>
          <a:bodyPr>
            <a:normAutofit fontScale="70000" lnSpcReduction="20000"/>
          </a:bodyPr>
          <a:lstStyle/>
          <a:p>
            <a:pPr algn="ctr">
              <a:buNone/>
            </a:pPr>
            <a:r>
              <a:rPr lang="ru-RU" b="1" i="1" dirty="0"/>
              <a:t>Определение оперативной функции:</a:t>
            </a:r>
          </a:p>
          <a:p>
            <a:pPr algn="just">
              <a:lnSpc>
                <a:spcPct val="120000"/>
              </a:lnSpc>
            </a:pPr>
            <a:r>
              <a:rPr lang="ru-RU" dirty="0"/>
              <a:t> </a:t>
            </a:r>
            <a:r>
              <a:rPr lang="ru-RU" dirty="0">
                <a:latin typeface="Times New Roman" pitchFamily="18" charset="0"/>
                <a:cs typeface="Times New Roman" pitchFamily="18" charset="0"/>
              </a:rPr>
              <a:t>Создание и функционирование систем </a:t>
            </a:r>
            <a:r>
              <a:rPr lang="ru-RU" dirty="0" err="1">
                <a:latin typeface="Times New Roman" pitchFamily="18" charset="0"/>
                <a:cs typeface="Times New Roman" pitchFamily="18" charset="0"/>
              </a:rPr>
              <a:t>эпиднадзора</a:t>
            </a:r>
            <a:r>
              <a:rPr lang="ru-RU" dirty="0">
                <a:latin typeface="Times New Roman" pitchFamily="18" charset="0"/>
                <a:cs typeface="Times New Roman" pitchFamily="18" charset="0"/>
              </a:rPr>
              <a:t>  для мониторинга заболеваемости и распространенности болезней и систем информации в области  общественного  здравоохранения  для  измерения  заболеваемости  и  показателей состояния здоровья населения. </a:t>
            </a:r>
          </a:p>
          <a:p>
            <a:pPr algn="just">
              <a:lnSpc>
                <a:spcPct val="120000"/>
              </a:lnSpc>
            </a:pPr>
            <a:endParaRPr lang="ru-RU" dirty="0">
              <a:latin typeface="Times New Roman" pitchFamily="18" charset="0"/>
              <a:cs typeface="Times New Roman" pitchFamily="18" charset="0"/>
            </a:endParaRPr>
          </a:p>
          <a:p>
            <a:pPr algn="just">
              <a:lnSpc>
                <a:spcPct val="120000"/>
              </a:lnSpc>
            </a:pPr>
            <a:r>
              <a:rPr lang="ru-RU" dirty="0">
                <a:latin typeface="Times New Roman" pitchFamily="18" charset="0"/>
                <a:cs typeface="Times New Roman" pitchFamily="18" charset="0"/>
              </a:rPr>
              <a:t>Другими элементами этой оперативной функции являются       диагностирование  состояния  здоровья  местных  сообществ,  выявление  пробелов  и неравенств в состоянии здоровья конкретных групп населения, выявление потребностей и планирование действий, основанных на фактах. </a:t>
            </a:r>
          </a:p>
        </p:txBody>
      </p:sp>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1463</TotalTime>
  <Words>4553</Words>
  <Application>Microsoft Office PowerPoint</Application>
  <PresentationFormat>Лист A4 (210x297 мм)</PresentationFormat>
  <Paragraphs>425</Paragraphs>
  <Slides>83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83</vt:i4>
      </vt:variant>
    </vt:vector>
  </HeadingPairs>
  <TitlesOfParts>
    <vt:vector size="88" baseType="lpstr">
      <vt:lpstr>Arial</vt:lpstr>
      <vt:lpstr>Calibri</vt:lpstr>
      <vt:lpstr>Calibri Light</vt:lpstr>
      <vt:lpstr>Times New Roman</vt:lpstr>
      <vt:lpstr>Тема Office</vt:lpstr>
      <vt:lpstr>Презентация PowerPoint</vt:lpstr>
      <vt:lpstr> </vt:lpstr>
      <vt:lpstr>Acheson</vt:lpstr>
      <vt:lpstr>Новая европейская политика  здравоохранения Здоровье – 2020  </vt:lpstr>
      <vt:lpstr>Презентация PowerPoint</vt:lpstr>
      <vt:lpstr>Презентация PowerPoint</vt:lpstr>
      <vt:lpstr>Основні міжнародні документи</vt:lpstr>
      <vt:lpstr>ДЕСЯТЬ ОСНОВНЫХ ОПЕРАТИВНЫХ ФУНКЦИЙ ОБЩЕСТВЕННОГО ЗДРАВООХРАНЕНИЯ (ОФОЗ)  </vt:lpstr>
      <vt:lpstr>ОФОЗ 1: Эпиднадзор за болезнями и оценка состояния здоровья населения</vt:lpstr>
      <vt:lpstr>Содержание функции</vt:lpstr>
      <vt:lpstr> ОФОЗ 2: Выявление приоритетных проблем со здоровьем и угроз здоровью на уровне местных сообществ</vt:lpstr>
      <vt:lpstr>Содержание функции</vt:lpstr>
      <vt:lpstr>Содержание функции</vt:lpstr>
      <vt:lpstr>Содержание функции</vt:lpstr>
      <vt:lpstr>ОФОЗ 4: Оперативные функции защиты здоровья (в области гигиены  окружающей среды, гигиены труда, безопасности пищевых продуктов и др.) </vt:lpstr>
      <vt:lpstr>ОФОЗ 3: Обеспечение готовности и планирование на случай чрезвычайных  ситуаций в области общественного здравоохранения </vt:lpstr>
      <vt:lpstr>Эта  оперативная  функция  включает  институциональную  способность  разрабатывать  нормативные  и  правоприменительные  механизмы  по  защите  общественного  здоровья  и  мониторингу  соблюдения  установленных  нормативов,  а  также  способность  формулировать  новые  законы  и  нормативные  положения,  направленные  на  улучшение  здоровья населения и содействие здоровой среде. </vt:lpstr>
      <vt:lpstr>ОФОЗ 5: Профилактика заболеваний  </vt:lpstr>
      <vt:lpstr> Услуги первичной профилактики включают вакцинацию детей, взрослых и престарелых, а  также  вакцинацию  или  профилактику  постфактум  лиц,  подвергшихся  воздействию  инфекционного  заболевания.  Мероприятия  первичной  профилактики  включают  также  предоставление  информации  о  поведенческих  или  медицинских  рисках  для  здоровья,  а также  консультации  и  меры  по  их  сокращению  на  индивидуальном  уровне  и  уровне  сообщества;  поддержание  систем  и  процессов  использования  первичной  медико- санитарной  помощи  и  специализированной  помощи  в  программах  профилактики  заболеваний;  производство  и  закупки  вакцин  для  детей  и  взрослых;  хранение  при  необходимости запасов и производство и приобретение питания и пищевых добавок. </vt:lpstr>
      <vt:lpstr>Вторичная  профилактика  включает  такую  деятельность,  как  программы  скрининга  на  основе  фактических  данных  для  ранней  диагностики  заболеваний;  программы  обеспечения  здоровья  матерей  и  детей,  включающие  скрининг  и  профилактику  врожденных пороков; производство и закупка средств химиопрофилактики; производство и  закупка  скрининговых  тестов  для  ранней  диагностики  заболеваний  и  способность  удовлетворять существующие или потенциальные потребности. </vt:lpstr>
      <vt:lpstr>ОФОЗ 6: Укрепление здоровья  </vt:lpstr>
      <vt:lpstr>Содержание функции</vt:lpstr>
      <vt:lpstr>Содержание функции</vt:lpstr>
      <vt:lpstr>Содержание функции</vt:lpstr>
      <vt:lpstr>ОФОЗ 7: Обеспечение компетентных кадров для общественного здравоохранения и оказания индивидуальной медицинской помощи</vt:lpstr>
      <vt:lpstr>Содержание функции</vt:lpstr>
      <vt:lpstr>Содержание функции</vt:lpstr>
      <vt:lpstr>ОФОЗ 8: Основное стратегическое руководство, финансирование и гарантирование качества в общественном здравоохранении</vt:lpstr>
      <vt:lpstr>Содержание функции</vt:lpstr>
      <vt:lpstr>Содержание функции</vt:lpstr>
      <vt:lpstr>C.  Финансирование услуг общественного здравоохранения  8.C.1 Увязка  механизмов  финансирования  услуг  общественного  здравоохранения  (включая индивидуальные услуги, имеющие широкие последствия для лиц помимо получателя услуг) с желательными стратегиями предоставления услуг  8.C.2 Решения  по  государственному  финансированию  услуг,  учитывающие  степень распределения их пользы среди населения </vt:lpstr>
      <vt:lpstr>ОФОЗ 9: Основная коммуникация в интересах общественного здравоохранения  </vt:lpstr>
      <vt:lpstr>Содержание функции</vt:lpstr>
      <vt:lpstr>Коммуникация в области общественного здравоохранения позволяет противодействовать активной рекламе опасной продукции и образа жизни (например, табака). Она является двухсторонней деятельностью по обмену информацией, которая требует умения слушать, собирать информацию и выяснять, как люди воспринимают и формулируют обращения о здоровье,  с  тем  чтобы  информацию  можно  было  передавать  в  более  доступной  и убедительной  форме</vt:lpstr>
      <vt:lpstr>ОФОЗ 10: Научные исследования в области здравоохранения</vt:lpstr>
      <vt:lpstr>Содержание функции</vt:lpstr>
      <vt:lpstr>Достиженення системы общественного здоровья</vt:lpstr>
      <vt:lpstr> В Украине, начиная с 2014 года:</vt:lpstr>
      <vt:lpstr>Наказ Мінекономіки від 18.08.2020 № 1574 "Про затвердження Зміни № 9 до національного класифікатора ДК 003:2010"</vt:lpstr>
      <vt:lpstr>Здоров’я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Середня очікувана тривалість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Основні</vt:lpstr>
      <vt:lpstr>Демографічні показники</vt:lpstr>
      <vt:lpstr>Захворюваність населення</vt:lpstr>
      <vt:lpstr>Міжнародна класифікація хвороб - Х</vt:lpstr>
      <vt:lpstr>Соціальні хвороби – це захворювання людини, виникнення й поширення яких зв'язано переважно з несприятливими соціально-економічними умовами та вони мають визначальний негативний  медико-демографічний та економічний вплив на розвиток суспільства. </vt:lpstr>
      <vt:lpstr>Поширеність хвороб</vt:lpstr>
      <vt:lpstr>Івалідизація населення, Первинний вихід на інвалідність.</vt:lpstr>
      <vt:lpstr>Основні напрямки дій</vt:lpstr>
      <vt:lpstr>Презентация PowerPoint</vt:lpstr>
      <vt:lpstr>Презентация PowerPoint</vt:lpstr>
      <vt:lpstr>Презентация PowerPoint</vt:lpstr>
      <vt:lpstr>Презентация PowerPoint</vt:lpstr>
      <vt:lpstr>  Не бойтесь рисковать и остаться у разбитого корыта… Бойтесь просидеть у своего корыта всю жизнь и не сделать ничего, чтобы начать жить лучше. </vt:lpstr>
      <vt:lpstr>Дякую</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Slabkiy</cp:lastModifiedBy>
  <cp:revision>174</cp:revision>
  <dcterms:created xsi:type="dcterms:W3CDTF">2016-02-29T11:41:41Z</dcterms:created>
  <dcterms:modified xsi:type="dcterms:W3CDTF">2022-01-06T14:13:19Z</dcterms:modified>
</cp:coreProperties>
</file>