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61" r:id="rId4"/>
    <p:sldId id="266" r:id="rId5"/>
    <p:sldId id="270" r:id="rId6"/>
    <p:sldId id="268" r:id="rId7"/>
    <p:sldId id="262" r:id="rId8"/>
    <p:sldId id="263" r:id="rId9"/>
    <p:sldId id="264" r:id="rId10"/>
    <p:sldId id="260" r:id="rId11"/>
    <p:sldId id="265" r:id="rId12"/>
    <p:sldId id="258" r:id="rId13"/>
    <p:sldId id="25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0E03-63CC-4013-AC8A-AA8230D870DF}" type="datetimeFigureOut">
              <a:rPr lang="uk-UA" smtClean="0"/>
              <a:t>27.07.2015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73D05-0848-4353-85B9-E8E439F2C07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5960-2A5C-464B-98CF-30105EC636CF}" type="datetime1">
              <a:rPr lang="ru-RU" smtClean="0"/>
              <a:t>27.07.2015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33D-CEDA-456C-97B4-FA7D6AC6629B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9D96-9576-4E27-A2D9-FED3975973E5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8D36-E04F-4CC3-B153-7B47E9954C90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613-9ED2-40EF-BAB3-567106AEF74D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4FEC-6421-43E0-BBA1-83B2C5C52CF6}" type="datetime1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A87E-06E3-4B89-A475-C7678F26B0AB}" type="datetime1">
              <a:rPr lang="ru-RU" smtClean="0"/>
              <a:t>27.07.2015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B12C-55E3-4DC6-9C1E-A8CD9CBC5ED5}" type="datetime1">
              <a:rPr lang="ru-RU" smtClean="0"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AEDF-A343-4A5F-B3A4-D8B67F88C01D}" type="datetime1">
              <a:rPr lang="ru-RU" smtClean="0"/>
              <a:t>27.07.2015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FF9D-AFC2-44AF-B515-AD4A6D83D22E}" type="datetime1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939B-7E63-491F-8722-CE5D30744D23}" type="datetime1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4EF0F6-5458-4336-8A95-E349DF83CB2E}" type="datetime1">
              <a:rPr lang="ru-RU" smtClean="0"/>
              <a:t>27.07.2015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k-UA" dirty="0" smtClean="0"/>
              <a:t>Савчин М. В.,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професор </a:t>
            </a:r>
            <a:r>
              <a:rPr lang="uk-UA" dirty="0" err="1" smtClean="0"/>
              <a:t>УжНУ</a:t>
            </a:r>
            <a:r>
              <a:rPr lang="uk-UA" dirty="0" smtClean="0"/>
              <a:t>, </a:t>
            </a:r>
            <a:br>
              <a:rPr lang="uk-UA" dirty="0" smtClean="0"/>
            </a:br>
            <a:r>
              <a:rPr lang="uk-UA" dirty="0" smtClean="0"/>
              <a:t>директор </a:t>
            </a:r>
            <a:r>
              <a:rPr lang="uk-UA" dirty="0" smtClean="0"/>
              <a:t>НДІ порівняльного публічного права та міжнародного права </a:t>
            </a:r>
            <a:r>
              <a:rPr lang="uk-UA" dirty="0" err="1" smtClean="0"/>
              <a:t>УжНУ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Аргументація судових рішень та захист прав </a:t>
            </a:r>
            <a:r>
              <a:rPr lang="uk-UA" b="1" dirty="0" smtClean="0"/>
              <a:t>людини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3C7-4305-4A8F-942F-313E71B3D9CB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Конституційні засади забезпечення єдності судової практики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F492-0BF1-4C48-8C7E-CE8D4DC84187}" type="datetime1">
              <a:rPr lang="ru-RU" smtClean="0"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7895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а) конкретизація і деталізація положень Конституції України шляхом вирішення справ Конституційним Судом України;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б) автономне і динамічне тлумачення ЄКПЛ Європейським судом з прав людини, рішення якого володіють перевагою над національним законодавством при умові, якщо вони не понижують конституційний стандарт захисту прав людини і основоположних свобод;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в) інтерпретація законів судами загальної юрисдикції, яка має відповідати правовим позиціям Конституційного суду України та практиці ЄСПЛ  при умові, якщо вони не понижують конституційний стандарт захисту прав людини і основоположних свобод.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Балансування конституційними судами у рамках суддівських стратегій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Критика підходу балансування як засобу самоствердження влади судів;</a:t>
            </a:r>
          </a:p>
          <a:p>
            <a:r>
              <a:rPr lang="uk-UA" dirty="0" smtClean="0"/>
              <a:t>Балансування як засіб арбітражу у діяльності судів;</a:t>
            </a:r>
          </a:p>
          <a:p>
            <a:r>
              <a:rPr lang="uk-UA" dirty="0" smtClean="0"/>
              <a:t>Балансування як передумова посилення влади суду;</a:t>
            </a:r>
          </a:p>
          <a:p>
            <a:r>
              <a:rPr lang="uk-UA" dirty="0" smtClean="0"/>
              <a:t>Балансування як найважливіший інструмент судового конституційного контролю.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4E9-4053-4390-9EB7-95D7D22513BC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92D050"/>
                </a:solidFill>
              </a:rPr>
              <a:t>Аргументація судових рішень у світлі єдності судової практики</a:t>
            </a:r>
            <a:endParaRPr lang="uk-UA" sz="3600" dirty="0">
              <a:solidFill>
                <a:srgbClr val="92D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75AC-1E3A-4560-8B05-4D22F7517670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Практична корисність – неприпустимість довільного цитування законодавства на шкоду розв'язання юридичного спору або необхідності інтерпретації закону, що застосовується;</a:t>
            </a:r>
          </a:p>
          <a:p>
            <a:r>
              <a:rPr lang="uk-UA" dirty="0" smtClean="0"/>
              <a:t>Зв'язаність цінностями і принципами &gt; 3-4-5 правових аргументів &gt; фактичний склад &gt; положення законодавства &gt; юридична кваліфікація;</a:t>
            </a:r>
          </a:p>
          <a:p>
            <a:r>
              <a:rPr lang="uk-UA" dirty="0" smtClean="0"/>
              <a:t>Правило судового прецедентного права:</a:t>
            </a:r>
            <a:br>
              <a:rPr lang="uk-UA" dirty="0" smtClean="0"/>
            </a:br>
            <a:r>
              <a:rPr lang="en-US" dirty="0" smtClean="0"/>
              <a:t>stare </a:t>
            </a:r>
            <a:r>
              <a:rPr lang="en-US" dirty="0" err="1" smtClean="0"/>
              <a:t>decisis</a:t>
            </a:r>
            <a:r>
              <a:rPr lang="en-US" dirty="0" smtClean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правоположення</a:t>
            </a:r>
            <a:r>
              <a:rPr lang="uk-UA" dirty="0" smtClean="0"/>
              <a:t>, правова позиція) </a:t>
            </a:r>
            <a:r>
              <a:rPr lang="en-US" dirty="0" smtClean="0"/>
              <a:t>= ratio </a:t>
            </a:r>
            <a:r>
              <a:rPr lang="en-US" dirty="0" err="1" smtClean="0"/>
              <a:t>dicidendi</a:t>
            </a:r>
            <a:r>
              <a:rPr lang="en-US" dirty="0" smtClean="0"/>
              <a:t> + obiter dictum</a:t>
            </a:r>
            <a:r>
              <a:rPr lang="uk-UA" dirty="0" smtClean="0"/>
              <a:t>;</a:t>
            </a:r>
          </a:p>
          <a:p>
            <a:r>
              <a:rPr lang="uk-UA" dirty="0" smtClean="0"/>
              <a:t>Основа = справедливість + рівність + розумність + розсудливість (розважливість)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92D050"/>
                </a:solidFill>
              </a:rPr>
              <a:t>Аргументація судових рішень через призму техніки обходу прецедентного права</a:t>
            </a:r>
            <a:endParaRPr lang="uk-UA" sz="2800" dirty="0">
              <a:solidFill>
                <a:srgbClr val="92D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C34D-2650-40BF-AF56-C32C64912F7F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Техніка обходу прецедентного права згідно </a:t>
            </a:r>
            <a:r>
              <a:rPr lang="uk-UA" dirty="0" err="1" smtClean="0"/>
              <a:t>Аароном</a:t>
            </a:r>
            <a:r>
              <a:rPr lang="uk-UA" dirty="0" smtClean="0"/>
              <a:t> Бараком: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Критерій розумності – практична користь &gt; сутність змісту основоположного права;</a:t>
            </a:r>
          </a:p>
          <a:p>
            <a:r>
              <a:rPr lang="uk-UA" dirty="0" smtClean="0"/>
              <a:t>Нормативність прецеденту – міркування правової визначеності;</a:t>
            </a:r>
          </a:p>
          <a:p>
            <a:r>
              <a:rPr lang="uk-UA" dirty="0" smtClean="0"/>
              <a:t>Інституційні міркування – стабільність прецеденту як запорука єдності юриспруденції;</a:t>
            </a:r>
          </a:p>
          <a:p>
            <a:r>
              <a:rPr lang="uk-UA" dirty="0" smtClean="0"/>
              <a:t>При суперечливому рішенні – надавати перевагу рішенню із практичною користю;</a:t>
            </a:r>
          </a:p>
          <a:p>
            <a:r>
              <a:rPr lang="uk-UA" dirty="0" smtClean="0"/>
              <a:t>Вплив перебігом часу;</a:t>
            </a:r>
          </a:p>
          <a:p>
            <a:r>
              <a:rPr lang="en-US" dirty="0" smtClean="0"/>
              <a:t>Prospective overruling</a:t>
            </a:r>
            <a:r>
              <a:rPr lang="uk-U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4FEC-6421-43E0-BBA1-83B2C5C52CF6}" type="datetime1">
              <a:rPr lang="ru-RU" smtClean="0"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директор НДІ порівняльного публічного права та міжнародного права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 smtClean="0"/>
          </a:p>
        </p:txBody>
      </p:sp>
      <p:pic>
        <p:nvPicPr>
          <p:cNvPr id="8" name="Содержимое 4" descr="St_Miche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060848"/>
            <a:ext cx="4554178" cy="364334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підходи щодо юридичної аргументації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47800"/>
            <a:ext cx="4036640" cy="762000"/>
          </a:xfrm>
        </p:spPr>
        <p:txBody>
          <a:bodyPr/>
          <a:lstStyle/>
          <a:p>
            <a:r>
              <a:rPr lang="uk-UA" sz="2000" dirty="0" err="1" smtClean="0"/>
              <a:t>Герменевтичне</a:t>
            </a:r>
            <a:r>
              <a:rPr lang="uk-UA" sz="2000" dirty="0" smtClean="0"/>
              <a:t> коло  (</a:t>
            </a:r>
            <a:r>
              <a:rPr lang="uk-UA" sz="2000" dirty="0" err="1" smtClean="0"/>
              <a:t>Ганс-Ґеорґ</a:t>
            </a:r>
            <a:r>
              <a:rPr lang="uk-UA" sz="2000" dirty="0" smtClean="0"/>
              <a:t> </a:t>
            </a:r>
            <a:r>
              <a:rPr lang="uk-UA" sz="2000" dirty="0" err="1" smtClean="0"/>
              <a:t>Гадамер</a:t>
            </a:r>
            <a:r>
              <a:rPr lang="uk-UA" sz="2000" dirty="0" smtClean="0"/>
              <a:t>, </a:t>
            </a:r>
            <a:r>
              <a:rPr lang="uk-UA" sz="2000" dirty="0" err="1" smtClean="0"/>
              <a:t>Юрґен</a:t>
            </a:r>
            <a:r>
              <a:rPr lang="uk-UA" sz="2000" dirty="0" smtClean="0"/>
              <a:t> </a:t>
            </a:r>
            <a:r>
              <a:rPr lang="uk-UA" sz="2000" dirty="0" err="1" smtClean="0"/>
              <a:t>Габермас</a:t>
            </a:r>
            <a:r>
              <a:rPr lang="uk-UA" sz="2000" dirty="0" smtClean="0"/>
              <a:t>)</a:t>
            </a:r>
            <a:endParaRPr lang="uk-UA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939480" cy="762000"/>
          </a:xfrm>
        </p:spPr>
        <p:txBody>
          <a:bodyPr/>
          <a:lstStyle/>
          <a:p>
            <a:r>
              <a:rPr lang="uk-UA" sz="2000" dirty="0" smtClean="0"/>
              <a:t>Раціональні та ірраціональні елементи в аргументації ( </a:t>
            </a:r>
            <a:r>
              <a:rPr lang="uk-UA" sz="2000" dirty="0" err="1" smtClean="0"/>
              <a:t>Хаїм</a:t>
            </a:r>
            <a:r>
              <a:rPr lang="uk-UA" sz="2000" dirty="0" smtClean="0"/>
              <a:t> </a:t>
            </a:r>
            <a:r>
              <a:rPr lang="uk-UA" sz="2000" dirty="0" err="1" smtClean="0"/>
              <a:t>Перельман</a:t>
            </a:r>
            <a:r>
              <a:rPr lang="uk-UA" sz="2000" dirty="0" smtClean="0"/>
              <a:t>, Леон </a:t>
            </a:r>
            <a:r>
              <a:rPr lang="uk-UA" sz="2000" dirty="0" err="1" smtClean="0"/>
              <a:t>Петражицький</a:t>
            </a:r>
            <a:r>
              <a:rPr lang="uk-UA" sz="2000" dirty="0" smtClean="0"/>
              <a:t>)</a:t>
            </a:r>
            <a:endParaRPr lang="uk-UA" sz="2000" dirty="0"/>
          </a:p>
        </p:txBody>
      </p:sp>
      <p:pic>
        <p:nvPicPr>
          <p:cNvPr id="7" name="Содержимое 6" descr="JuergenHabermas_retouch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04864"/>
            <a:ext cx="2284087" cy="2693268"/>
          </a:xfrm>
        </p:spPr>
      </p:pic>
      <p:pic>
        <p:nvPicPr>
          <p:cNvPr id="8" name="Содержимое 7" descr="Chaïm_Perelman (1).jpg"/>
          <p:cNvPicPr>
            <a:picLocks noGrp="1" noChangeAspect="1"/>
          </p:cNvPicPr>
          <p:nvPr>
            <p:ph sz="half" idx="4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276872"/>
            <a:ext cx="2117350" cy="2693268"/>
          </a:xfrm>
        </p:spPr>
      </p:pic>
      <p:pic>
        <p:nvPicPr>
          <p:cNvPr id="1026" name="Picture 2" descr="C:\Users\Misha\Pictures\constitutionalism\gadamer-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284984"/>
            <a:ext cx="2239494" cy="2930004"/>
          </a:xfrm>
          <a:prstGeom prst="rect">
            <a:avLst/>
          </a:prstGeom>
          <a:noFill/>
        </p:spPr>
      </p:pic>
      <p:pic>
        <p:nvPicPr>
          <p:cNvPr id="1027" name="Picture 3" descr="C:\Users\Misha\Pictures\constitutionalism\Leon-Petrazyck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068960"/>
            <a:ext cx="2194173" cy="3558118"/>
          </a:xfrm>
          <a:prstGeom prst="rect">
            <a:avLst/>
          </a:prstGeom>
          <a:noFill/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EA0A-0B11-49C3-9CB3-1D92FA9A64B7}" type="datetime1">
              <a:rPr lang="ru-RU" smtClean="0"/>
              <a:t>27.07.2015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конституційної традиції на ухвалення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рішень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конституційними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судами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Проблема зважування конституційних цінностей і принципів.</a:t>
            </a:r>
          </a:p>
          <a:p>
            <a:r>
              <a:rPr lang="uk-UA" dirty="0" smtClean="0"/>
              <a:t>Неприпустимість тлумачення конституції через положення ординарного законодавства;</a:t>
            </a:r>
          </a:p>
          <a:p>
            <a:r>
              <a:rPr lang="uk-UA" dirty="0" smtClean="0"/>
              <a:t>Забезпечення балансу приватних і публічних інтересів;</a:t>
            </a:r>
          </a:p>
          <a:p>
            <a:r>
              <a:rPr lang="uk-UA" dirty="0" smtClean="0"/>
              <a:t>Ступінь легітимності втручання держави у приватну автономію особи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6C8-089A-419B-9260-F168A4217612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балансування і судовий конституційний контроль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Критика </a:t>
            </a:r>
            <a:r>
              <a:rPr lang="uk-UA" dirty="0" smtClean="0"/>
              <a:t>підходу балансування як засобу самоствердження влади судів</a:t>
            </a:r>
            <a:r>
              <a:rPr lang="uk-UA" dirty="0" smtClean="0"/>
              <a:t>;</a:t>
            </a:r>
          </a:p>
          <a:p>
            <a:r>
              <a:rPr lang="uk-UA" dirty="0" smtClean="0"/>
              <a:t>Як балансування між індивідуальними правами та публічними інтересами;</a:t>
            </a:r>
            <a:endParaRPr lang="uk-UA" dirty="0" smtClean="0"/>
          </a:p>
          <a:p>
            <a:r>
              <a:rPr lang="uk-UA" dirty="0" smtClean="0"/>
              <a:t>Балансування як засіб арбітражу у діяльності судів;</a:t>
            </a:r>
          </a:p>
          <a:p>
            <a:r>
              <a:rPr lang="uk-UA" dirty="0" smtClean="0"/>
              <a:t>Балансування як передумова посилення влади суду;</a:t>
            </a:r>
          </a:p>
          <a:p>
            <a:r>
              <a:rPr lang="uk-UA" dirty="0" smtClean="0"/>
              <a:t>Балансування як найважливіший інструмент судового конституційного контролю.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C327-E3A5-4513-8AE5-FB233B9CC618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2370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Інституційний дизайн конституції та доктрина політичного питання</a:t>
            </a:r>
            <a:endParaRPr lang="uk-UA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268760"/>
            <a:ext cx="3733800" cy="792088"/>
          </a:xfrm>
        </p:spPr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Балансування </a:t>
            </a:r>
            <a:r>
              <a:rPr lang="uk-UA" dirty="0" smtClean="0">
                <a:solidFill>
                  <a:schemeClr val="accent2"/>
                </a:solidFill>
              </a:rPr>
              <a:t>згідно </a:t>
            </a:r>
            <a:r>
              <a:rPr lang="uk-UA" dirty="0" smtClean="0">
                <a:solidFill>
                  <a:schemeClr val="accent2"/>
                </a:solidFill>
              </a:rPr>
              <a:t>із Нільсом </a:t>
            </a:r>
            <a:r>
              <a:rPr lang="uk-UA" dirty="0" err="1" smtClean="0">
                <a:solidFill>
                  <a:schemeClr val="accent2"/>
                </a:solidFill>
              </a:rPr>
              <a:t>Петерсоном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613048"/>
          </a:xfrm>
        </p:spPr>
        <p:txBody>
          <a:bodyPr/>
          <a:lstStyle/>
          <a:p>
            <a:r>
              <a:rPr lang="uk-UA" dirty="0" smtClean="0"/>
              <a:t>Доктрина політичного питання</a:t>
            </a:r>
            <a:endParaRPr lang="uk-UA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A87E-06E3-4B89-A475-C7678F26B0AB}" type="datetime1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Балансування між гнучкістю та </a:t>
            </a:r>
            <a:r>
              <a:rPr lang="uk-UA" dirty="0" err="1" smtClean="0"/>
              <a:t>активізмом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Влада судів та легітимність судів;</a:t>
            </a:r>
          </a:p>
          <a:p>
            <a:r>
              <a:rPr lang="uk-UA" dirty="0" smtClean="0"/>
              <a:t>Легітимність і балансування.</a:t>
            </a:r>
          </a:p>
          <a:p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Питання свободи розсуду політичних органів </a:t>
            </a:r>
            <a:r>
              <a:rPr lang="uk-UA" dirty="0" smtClean="0"/>
              <a:t>влади;</a:t>
            </a:r>
            <a:endParaRPr lang="uk-UA" dirty="0" smtClean="0"/>
          </a:p>
          <a:p>
            <a:r>
              <a:rPr lang="uk-UA" dirty="0" smtClean="0"/>
              <a:t>Питання та узгодження заходів у рамках здійснення зовнішньої політики;</a:t>
            </a:r>
          </a:p>
          <a:p>
            <a:r>
              <a:rPr lang="uk-UA" dirty="0" smtClean="0"/>
              <a:t>Питання внутрішньої організації парламенту, що випливають із перебігу політичного процесу</a:t>
            </a:r>
            <a:r>
              <a:rPr lang="uk-UA" dirty="0" smtClean="0"/>
              <a:t>,;</a:t>
            </a:r>
            <a:endParaRPr lang="uk-UA" dirty="0" smtClean="0"/>
          </a:p>
          <a:p>
            <a:r>
              <a:rPr lang="uk-UA" dirty="0" smtClean="0"/>
              <a:t>Право опозиції на оскарження рішень </a:t>
            </a:r>
            <a:r>
              <a:rPr lang="uk-UA" dirty="0" smtClean="0"/>
              <a:t>більшості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стратегії ухвалення судових рішень</a:t>
            </a:r>
            <a:endParaRPr lang="uk-UA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Судова стриманість (самообмеження);</a:t>
            </a:r>
          </a:p>
          <a:p>
            <a:r>
              <a:rPr lang="uk-UA" dirty="0" smtClean="0"/>
              <a:t>Судова нейтральність;</a:t>
            </a:r>
          </a:p>
          <a:p>
            <a:r>
              <a:rPr lang="uk-UA" dirty="0" smtClean="0"/>
              <a:t>Судовий </a:t>
            </a:r>
            <a:r>
              <a:rPr lang="uk-UA" dirty="0" err="1" smtClean="0"/>
              <a:t>активізм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" name="Содержимое 4" descr="strategyL-150x15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096344" cy="3096344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7DE1-8329-410E-9B9D-F1063ECD592B}" type="datetime1">
              <a:rPr lang="ru-RU" smtClean="0"/>
              <a:t>27.07.2015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Правовий стиль рішень конституційних судів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Англо-американський стиль;</a:t>
            </a:r>
          </a:p>
          <a:p>
            <a:r>
              <a:rPr lang="uk-UA" dirty="0" smtClean="0"/>
              <a:t>Французький стиль;</a:t>
            </a:r>
          </a:p>
          <a:p>
            <a:r>
              <a:rPr lang="uk-UA" dirty="0" smtClean="0"/>
              <a:t>Німецький стиль і його вплив на постсоціалістичні країни Східної Європи;</a:t>
            </a:r>
          </a:p>
          <a:p>
            <a:r>
              <a:rPr lang="uk-UA" dirty="0" smtClean="0"/>
              <a:t>Стиль викладу рішень ЄСПЛ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B11-979D-42EA-A71A-95A2F708889E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Юридична аргументація та внутрішні взаємозв’язки між судовими рішеннями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а) </a:t>
            </a:r>
            <a:r>
              <a:rPr lang="uk-UA" dirty="0" smtClean="0"/>
              <a:t>попередні рішення; </a:t>
            </a:r>
          </a:p>
          <a:p>
            <a:pPr>
              <a:buNone/>
            </a:pPr>
            <a:r>
              <a:rPr lang="uk-UA" dirty="0" smtClean="0"/>
              <a:t>б</a:t>
            </a:r>
            <a:r>
              <a:rPr lang="uk-UA" dirty="0" smtClean="0"/>
              <a:t>) </a:t>
            </a:r>
            <a:r>
              <a:rPr lang="uk-UA" dirty="0" smtClean="0"/>
              <a:t>рішення </a:t>
            </a:r>
            <a:r>
              <a:rPr lang="uk-UA" dirty="0" smtClean="0"/>
              <a:t>Європейського суду з прав людини;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</a:t>
            </a:r>
            <a:r>
              <a:rPr lang="uk-UA" dirty="0" smtClean="0"/>
              <a:t>) </a:t>
            </a:r>
            <a:r>
              <a:rPr lang="uk-UA" dirty="0" smtClean="0"/>
              <a:t>рішення Суду ЄС (у </a:t>
            </a:r>
            <a:r>
              <a:rPr lang="uk-UA" dirty="0" smtClean="0"/>
              <a:t>контексті гармонізації законодавства із правом </a:t>
            </a:r>
            <a:r>
              <a:rPr lang="uk-UA" dirty="0" smtClean="0"/>
              <a:t>ЄС та Угоди про асоціацію); </a:t>
            </a:r>
          </a:p>
          <a:p>
            <a:pPr>
              <a:buNone/>
            </a:pPr>
            <a:r>
              <a:rPr lang="uk-UA" dirty="0" smtClean="0"/>
              <a:t>г</a:t>
            </a:r>
            <a:r>
              <a:rPr lang="uk-UA" dirty="0" smtClean="0"/>
              <a:t>) </a:t>
            </a:r>
            <a:r>
              <a:rPr lang="uk-UA" dirty="0" smtClean="0"/>
              <a:t>рішення </a:t>
            </a:r>
            <a:r>
              <a:rPr lang="uk-UA" dirty="0" smtClean="0"/>
              <a:t>судів загальної юрисдикції </a:t>
            </a:r>
            <a:r>
              <a:rPr lang="uk-UA" dirty="0" smtClean="0"/>
              <a:t>(актів Верховного Суду та вищих спеціалізованих судів у конкретних справах); </a:t>
            </a:r>
          </a:p>
          <a:p>
            <a:pPr>
              <a:buNone/>
            </a:pPr>
            <a:r>
              <a:rPr lang="uk-UA" dirty="0" smtClean="0"/>
              <a:t>ґ</a:t>
            </a:r>
            <a:r>
              <a:rPr lang="uk-UA" dirty="0" smtClean="0"/>
              <a:t>) </a:t>
            </a:r>
            <a:r>
              <a:rPr lang="uk-UA" dirty="0" smtClean="0"/>
              <a:t>рішення </a:t>
            </a:r>
            <a:r>
              <a:rPr lang="uk-UA" dirty="0" smtClean="0"/>
              <a:t>органів конституційної юстиції зарубіжних країн.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9391-F4E6-4891-9951-A8EC9875D87E}" type="datetime1">
              <a:rPr lang="ru-RU" smtClean="0"/>
              <a:t>27.07.2015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Повнота і всебічність юридичної аргументації</a:t>
            </a:r>
            <a:endParaRPr lang="uk-UA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1 nacha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218931"/>
            <a:ext cx="3749675" cy="3029737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а) дослідження правових позицій учасників процесу судочинства;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</a:t>
            </a:r>
            <a:r>
              <a:rPr lang="uk-UA" dirty="0" smtClean="0"/>
              <a:t>) дослідження правових позицій експертів (</a:t>
            </a:r>
            <a:r>
              <a:rPr lang="en-US" i="1" dirty="0" smtClean="0"/>
              <a:t>amicus curiae</a:t>
            </a:r>
            <a:r>
              <a:rPr lang="uk-UA" dirty="0" smtClean="0"/>
              <a:t>);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</a:t>
            </a:r>
            <a:r>
              <a:rPr lang="uk-UA" dirty="0" smtClean="0"/>
              <a:t>) дослідження питань права і фактів. 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869D-28D9-4412-9A6F-EA1224CED994}" type="datetime1">
              <a:rPr lang="ru-RU" smtClean="0"/>
              <a:t>27.07.2015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Юридична аргументація та права людини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2912</TotalTime>
  <Words>723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Аргументація судових рішень та захист прав людини</vt:lpstr>
      <vt:lpstr>Основні підходи щодо юридичної аргументації</vt:lpstr>
      <vt:lpstr>Вплив конституційної традиції на ухвалення рішень конституційними судами</vt:lpstr>
      <vt:lpstr>Проблема балансування і судовий конституційний контроль</vt:lpstr>
      <vt:lpstr>Інституційний дизайн конституції та доктрина політичного питання</vt:lpstr>
      <vt:lpstr>Основні стратегії ухвалення судових рішень</vt:lpstr>
      <vt:lpstr>Правовий стиль рішень конституційних судів</vt:lpstr>
      <vt:lpstr>Юридична аргументація та внутрішні взаємозв’язки між судовими рішеннями </vt:lpstr>
      <vt:lpstr>Повнота і всебічність юридичної аргументації</vt:lpstr>
      <vt:lpstr>Конституційні засади забезпечення єдності судової практики</vt:lpstr>
      <vt:lpstr>Балансування конституційними судами у рамках суддівських стратегій </vt:lpstr>
      <vt:lpstr>Аргументація судових рішень у світлі єдності судової практики</vt:lpstr>
      <vt:lpstr>Аргументація судових рішень через призму техніки обходу прецедентного права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Misha</dc:creator>
  <cp:lastModifiedBy>Misha</cp:lastModifiedBy>
  <cp:revision>116</cp:revision>
  <dcterms:created xsi:type="dcterms:W3CDTF">2015-07-25T18:11:26Z</dcterms:created>
  <dcterms:modified xsi:type="dcterms:W3CDTF">2015-07-27T23:17:25Z</dcterms:modified>
</cp:coreProperties>
</file>