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68" r:id="rId18"/>
    <p:sldId id="26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3rd Summer School The Rule of Law and Constitutionalism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2A844-97D7-4F3D-99E0-20FFA76E4240}" type="datetimeFigureOut">
              <a:rPr lang="uk-UA" smtClean="0"/>
              <a:t>28.07.2014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(с) Михайло Савчин  Установча легітимність</a:t>
            </a: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F06A3-E875-4FA3-ADE0-C32513055F6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3rd Summer School The Rule of Law and Constitutionalism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A8094-BAC6-4A8C-BFCA-6C1F41282BC4}" type="datetimeFigureOut">
              <a:rPr lang="uk-UA" smtClean="0"/>
              <a:pPr/>
              <a:t>28.07.2014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(с) Михайло Савчин  Установча легітимність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68206-F39B-492C-8A87-D1A9F59AC31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68206-F39B-492C-8A87-D1A9F59AC31E}" type="slidenum">
              <a:rPr lang="uk-UA" smtClean="0"/>
              <a:pPr/>
              <a:t>3</a:t>
            </a:fld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11C959E-087B-4003-AB1F-7C45546105A0}" type="datetime1">
              <a:rPr lang="uk-UA" smtClean="0"/>
              <a:t>28.07.2014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(с) Михайло Савчин  Установча легітимність</a:t>
            </a:r>
            <a:endParaRPr lang="uk-UA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3rd Summer School The Rule of Law and Constitutionalism</a:t>
            </a:r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uk-UA" dirty="0" err="1" smtClean="0"/>
              <a:t>Нерозслідування</a:t>
            </a:r>
            <a:r>
              <a:rPr lang="uk-UA" baseline="0" dirty="0" smtClean="0"/>
              <a:t> фактів порушень</a:t>
            </a:r>
            <a:r>
              <a:rPr lang="uk-UA" dirty="0" smtClean="0"/>
              <a:t> масових протестів проти політики влади 30 листопада, 10 грудня 2013 р., 19 і 22 січня, 19 лютого 2014 р., спрямованої на згортання фундаментальних прав і свобод людини, і розгортання масових переслідувань проти їх учасників як з боку органів держави, так і державних агентів (які отримали назву «</a:t>
            </a:r>
            <a:r>
              <a:rPr lang="uk-UA" dirty="0" err="1" smtClean="0"/>
              <a:t>тітушок</a:t>
            </a:r>
            <a:r>
              <a:rPr lang="uk-UA" dirty="0" smtClean="0"/>
              <a:t>»);</a:t>
            </a: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E03C-3C2F-4A51-A631-35A67D454E2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C9428FD-F64F-45C7-9E8B-6DFF8D2D0351}" type="datetime1">
              <a:rPr lang="uk-UA" smtClean="0"/>
              <a:t>28.07.2014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(с) Михайло Савчин  Установча легітимність</a:t>
            </a:r>
            <a:endParaRPr lang="uk-UA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3rd Summer School The Rule of Law and Constitutionalism</a:t>
            </a:r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uk-UA" dirty="0" smtClean="0"/>
              <a:t>про те, що уряд може утворюватися коаліцією із числа фракцій і позафракційних депутатів, усупереч раніше сформованій у рішенні № 18-рп/2008 позиції, що уряд може формувати виключно коаліція, без урахування позафракційних депутатів, що випливало із буквального тлумачення статті 83 Конституції України;</a:t>
            </a:r>
          </a:p>
          <a:p>
            <a:pPr marL="228600" indent="-228600">
              <a:buAutoNum type="arabicPeriod"/>
            </a:pPr>
            <a:r>
              <a:rPr lang="uk-UA" dirty="0" smtClean="0"/>
              <a:t>Цей Закон істотно підірвав засади суддівського самоврядування і всупереч Конституції визначив нові підстави для притягнення суддів до дисциплінарної відповідальності, що призвело по суті до колапсу засад незалежності суддів;</a:t>
            </a:r>
          </a:p>
          <a:p>
            <a:pPr marL="228600" indent="-228600">
              <a:buAutoNum type="arabicPeriod"/>
            </a:pPr>
            <a:r>
              <a:rPr lang="uk-UA" dirty="0" smtClean="0"/>
              <a:t>Закон № 2222 визнано КСУ</a:t>
            </a:r>
            <a:r>
              <a:rPr lang="uk-UA" baseline="0" dirty="0" smtClean="0"/>
              <a:t> </a:t>
            </a:r>
            <a:r>
              <a:rPr lang="uk-UA" dirty="0" smtClean="0"/>
              <a:t>неконституційним у зв’язку із порушенням конституційної процедури його ухвалення, унаслідок чого було поновлено дію Конституції у реакції 1996 року;</a:t>
            </a:r>
          </a:p>
          <a:p>
            <a:pPr marL="228600" indent="-228600">
              <a:buAutoNum type="arabicPeriod"/>
            </a:pPr>
            <a:r>
              <a:rPr lang="uk-UA" dirty="0" smtClean="0"/>
              <a:t>Цим Законом неправомірно було подовжено повноваження Президента на півтори місяці і більше року – Верховної Ради всупереч конституційних засад державного </a:t>
            </a:r>
            <a:r>
              <a:rPr lang="uk-UA" dirty="0" err="1" smtClean="0"/>
              <a:t>континуїтету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E03C-3C2F-4A51-A631-35A67D454E2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6BF4D67-9E70-4BF5-BCEF-A2272CBB7F12}" type="datetime1">
              <a:rPr lang="uk-UA" smtClean="0"/>
              <a:t>28.07.2014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(с) Михайло Савчин  Установча легітимність</a:t>
            </a:r>
            <a:endParaRPr lang="uk-UA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3rd Summer School The Rule of Law and Constitutionalism</a:t>
            </a:r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uk-UA" dirty="0" smtClean="0"/>
              <a:t>Всупереч даних у ході виборчого процесу шляхом ухвалення адміністративними судами у листопаді – грудні 2012 року рішень про визнання результатів голосування на окремих дільницях недійсними, що по суті було порушенням конституційних повноважень щодо визначення результатів виборів;</a:t>
            </a:r>
          </a:p>
          <a:p>
            <a:pPr marL="228600" indent="-228600">
              <a:buAutoNum type="arabicPeriod"/>
            </a:pPr>
            <a:r>
              <a:rPr lang="uk-UA" dirty="0" smtClean="0"/>
              <a:t>Порушення писаних і неписаних правил розподілу посад у Верховній Раді між правлячою більшістю і опозицією, що по суті призвело ліквідації парламентського контролю та </a:t>
            </a:r>
            <a:r>
              <a:rPr lang="uk-UA" dirty="0" err="1" smtClean="0"/>
              <a:t>маргіналізації</a:t>
            </a:r>
            <a:r>
              <a:rPr lang="uk-UA" dirty="0" smtClean="0"/>
              <a:t> парламентаризму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E03C-3C2F-4A51-A631-35A67D454E2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365AF97-7C93-4739-9CDE-806E8CB1BB88}" type="datetime1">
              <a:rPr lang="uk-UA" smtClean="0"/>
              <a:t>28.07.2014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(с) Михайло Савчин  Установча легітимність</a:t>
            </a:r>
            <a:endParaRPr lang="uk-UA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3rd Summer School The Rule of Law and Constitutionalism</a:t>
            </a:r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ABB97A-7B77-467A-9A2E-E6E2C514F564}" type="datetime1">
              <a:rPr lang="uk-UA" smtClean="0"/>
              <a:t>28.07.2014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2B68F-0257-4090-880A-E1371F156536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D8E2-CFA8-4425-8719-CFD4FF0E0098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79403C-B6AC-4324-BE83-9D177B2925B1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FB8A57-7147-4D80-8EA4-02E80883AAF1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27D03-DA3B-4E31-8A44-C36C73BC25B6}" type="datetime1">
              <a:rPr lang="uk-UA" smtClean="0"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F0CAD-CFD7-4AB9-B93D-B0691D39BE26}" type="datetime1">
              <a:rPr lang="uk-UA" smtClean="0"/>
              <a:t>28.07.2014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C623B1-3831-4AA0-99A9-8D7B8900092F}" type="datetime1">
              <a:rPr lang="uk-UA" smtClean="0"/>
              <a:t>28.07.2014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50868-C4A1-48D0-90B9-9711DBB678E0}" type="datetime1">
              <a:rPr lang="uk-UA" smtClean="0"/>
              <a:t>28.07.2014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ADC1F1-813D-43F6-AF84-41B68A821AB2}" type="datetime1">
              <a:rPr lang="uk-UA" smtClean="0"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0FAB80-2E3D-475C-97D4-A2D6092E304B}" type="datetime1">
              <a:rPr lang="uk-UA" smtClean="0"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2E85EC-D901-4301-B285-43461B1E1FC1}" type="datetime1">
              <a:rPr lang="uk-UA" smtClean="0"/>
              <a:t>28.07.2014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Установча легітимність та загроза </a:t>
            </a:r>
            <a:r>
              <a:rPr lang="uk-UA" dirty="0" err="1" smtClean="0"/>
              <a:t>дисконтинуїтету</a:t>
            </a:r>
            <a:r>
              <a:rPr lang="uk-UA" dirty="0" smtClean="0"/>
              <a:t> України (2010 – 2014)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7772400" cy="1415728"/>
          </a:xfrm>
        </p:spPr>
        <p:txBody>
          <a:bodyPr>
            <a:normAutofit fontScale="92500" lnSpcReduction="20000"/>
          </a:bodyPr>
          <a:lstStyle/>
          <a:p>
            <a:r>
              <a:rPr lang="uk-UA" cap="small" dirty="0" smtClean="0"/>
              <a:t>Михайло Савчин,</a:t>
            </a:r>
          </a:p>
          <a:p>
            <a:r>
              <a:rPr lang="uk-UA" cap="small" dirty="0" err="1" smtClean="0"/>
              <a:t>д.ю.н</a:t>
            </a:r>
            <a:r>
              <a:rPr lang="uk-UA" cap="small" dirty="0" smtClean="0"/>
              <a:t>., професор Ужгородського національного університету,</a:t>
            </a:r>
            <a:br>
              <a:rPr lang="uk-UA" cap="small" dirty="0" smtClean="0"/>
            </a:br>
            <a:r>
              <a:rPr lang="uk-UA" cap="small" dirty="0" smtClean="0"/>
              <a:t>директор Центру правотворчості </a:t>
            </a:r>
            <a:r>
              <a:rPr lang="uk-UA" cap="small" dirty="0" err="1" smtClean="0"/>
              <a:t>УжНУ</a:t>
            </a:r>
            <a:endParaRPr lang="uk-UA" cap="small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2400" dirty="0" smtClean="0"/>
              <a:t>Три кити </a:t>
            </a:r>
            <a:r>
              <a:rPr lang="uk-UA" sz="2400" dirty="0" err="1" smtClean="0"/>
              <a:t>клептократично-мафіозної</a:t>
            </a:r>
            <a:r>
              <a:rPr lang="uk-UA" sz="2400" dirty="0" smtClean="0"/>
              <a:t> державності: </a:t>
            </a:r>
          </a:p>
          <a:p>
            <a:pPr>
              <a:buNone/>
            </a:pPr>
            <a:endParaRPr lang="uk-UA" dirty="0" smtClean="0"/>
          </a:p>
          <a:p>
            <a:pPr lvl="1"/>
            <a:r>
              <a:rPr lang="en-US" dirty="0" smtClean="0"/>
              <a:t>Blackmail;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Corporatism;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Jus </a:t>
            </a:r>
            <a:r>
              <a:rPr lang="en-US" dirty="0" err="1" smtClean="0"/>
              <a:t>patrimonium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CEE9-E1ED-4691-9779-3F20B1DA2EDD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3.1. Особливості формування особистої диктатури Януковича та реальна загроза </a:t>
            </a:r>
            <a:r>
              <a:rPr lang="uk-UA" sz="2800" dirty="0" err="1" smtClean="0"/>
              <a:t>дисконтинуїтету</a:t>
            </a:r>
            <a:r>
              <a:rPr lang="uk-UA" sz="2800" dirty="0" smtClean="0"/>
              <a:t>  (2010 – 2014)</a:t>
            </a:r>
            <a:endParaRPr lang="uk-UA" sz="2800" dirty="0"/>
          </a:p>
        </p:txBody>
      </p:sp>
      <p:pic>
        <p:nvPicPr>
          <p:cNvPr id="4099" name="Picture 3" descr="C:\Users\Misha\Desktop\Halio\stationary bandit.jpg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24939"/>
            <a:ext cx="4212000" cy="23499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sz="2600" dirty="0" smtClean="0"/>
              <a:t>рішення КСУ № 20-рп/2010 та проблеми легітимності інститутів влади;</a:t>
            </a:r>
          </a:p>
          <a:p>
            <a:r>
              <a:rPr lang="uk-UA" sz="2600" dirty="0" smtClean="0"/>
              <a:t>конституційний закон від 1 лютого 2011 р. і проблема державного континуїтету;</a:t>
            </a:r>
          </a:p>
          <a:p>
            <a:r>
              <a:rPr lang="uk-UA" sz="2600" dirty="0" smtClean="0"/>
              <a:t>ініціатива Президента Леоніда Кравчука (1991- 94) і створення Конституційної Асамблеї як допоміжного органу при Президентові Вікторові Януковичу;</a:t>
            </a:r>
          </a:p>
          <a:p>
            <a:r>
              <a:rPr lang="uk-UA" sz="2600" dirty="0" smtClean="0"/>
              <a:t>Проект Концепції оновлення Конституції від 21 червня 2013 р. і взаємодія Конституційної Асамблеї з Венеціанською комісією.</a:t>
            </a:r>
            <a:endParaRPr lang="uk-UA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3.1. Діяльність Конституційної Асамблеї</a:t>
            </a:r>
            <a:r>
              <a:rPr lang="en-US" sz="2800" dirty="0" smtClean="0"/>
              <a:t> </a:t>
            </a:r>
            <a:r>
              <a:rPr lang="uk-UA" sz="2800" dirty="0" smtClean="0"/>
              <a:t>як чистої руки зловживання правом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C2326-1A26-49FF-B794-038F1D2EBFD9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/>
              <a:t>3.2. </a:t>
            </a:r>
            <a:r>
              <a:rPr lang="uk-UA" sz="3200" dirty="0" err="1" smtClean="0"/>
              <a:t>“Радянське</a:t>
            </a:r>
            <a:r>
              <a:rPr lang="uk-UA" sz="3200" dirty="0" smtClean="0"/>
              <a:t> </a:t>
            </a:r>
            <a:r>
              <a:rPr lang="uk-UA" sz="3200" dirty="0" err="1" smtClean="0"/>
              <a:t>праворозуміння”</a:t>
            </a:r>
            <a:r>
              <a:rPr lang="uk-UA" sz="3200" dirty="0" smtClean="0"/>
              <a:t> і пов'язане із ним порушення прав людини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 lvl="0"/>
            <a:r>
              <a:rPr lang="uk-UA" dirty="0" err="1" smtClean="0"/>
              <a:t>Нерозслідування</a:t>
            </a:r>
            <a:r>
              <a:rPr lang="uk-UA" dirty="0" smtClean="0"/>
              <a:t> фактів масових і брутальних порушень прав учасників масових протестів проти політики влади;</a:t>
            </a:r>
          </a:p>
          <a:p>
            <a:pPr lvl="0"/>
            <a:r>
              <a:rPr lang="uk-UA" dirty="0" smtClean="0"/>
              <a:t>Застосування в якості державних агентів </a:t>
            </a:r>
            <a:r>
              <a:rPr lang="uk-UA" dirty="0" err="1" smtClean="0"/>
              <a:t>парамілітарних</a:t>
            </a:r>
            <a:r>
              <a:rPr lang="uk-UA" dirty="0" smtClean="0"/>
              <a:t> структур, т.зв. </a:t>
            </a:r>
            <a:r>
              <a:rPr lang="uk-UA" dirty="0" err="1" smtClean="0"/>
              <a:t>“тітушок”</a:t>
            </a:r>
            <a:r>
              <a:rPr lang="uk-UA" dirty="0" smtClean="0"/>
              <a:t>, для розправи із учасниками масових протестів;</a:t>
            </a:r>
            <a:endParaRPr lang="ru-RU" dirty="0" smtClean="0"/>
          </a:p>
          <a:p>
            <a:pPr lvl="0"/>
            <a:r>
              <a:rPr lang="uk-UA" dirty="0" smtClean="0"/>
              <a:t>Ухвалення 16 січня 2014 року так званих «законів про заручників» усупереч елементарних вимог належної законодавчої процедури та фундаментальних засад правової визначеності;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7D81-D485-4668-9920-6A940A67601F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3.2.1. Правові витоки політичної кризи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ухвалення Конституційним Судом рішення </a:t>
            </a:r>
            <a:br>
              <a:rPr lang="uk-UA" dirty="0" smtClean="0"/>
            </a:br>
            <a:r>
              <a:rPr lang="uk-UA" dirty="0" smtClean="0"/>
              <a:t>№ 4-рп/2010;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ухвалення Верховною Радою нового Закону про судоустрій і статус;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ухвалення Конституційним Судом рішення № 20-рп/2010 про визнання прийняття конституційного закону № 2222 неконституційним;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внесення 1 лютого 2011 року змін до Конституції;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Інституційні вади Конституції -1996 і конституційного закону-2222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2AD1-BDF0-4E1A-BBCD-4109C8F457B2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3.2.2. Політичні витоки кризи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err="1" smtClean="0"/>
              <a:t>модерування</a:t>
            </a:r>
            <a:r>
              <a:rPr lang="uk-UA" dirty="0" smtClean="0"/>
              <a:t> канцелярією президента процесом формування парламенту;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порушенням формальних і неформальних правил парламентської процедури щодо розподілу посад у Верховній Раді;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відсутність будь-яких позитивних дій влади йти на діалог із представниками громадянського суспільства, зокрема, грубе ігнорування неформальних правил організації та проведення «круглих столів».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77E8-1CE4-46D5-BCC6-939DD78AAC3A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3.2.3. Економічні витоки політичної кризи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Тотальна криза, яка пронизала всі інститути влади як по горизонталі, так і по вертикалі;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err="1" smtClean="0"/>
              <a:t>Ініфраструктурний</a:t>
            </a:r>
            <a:r>
              <a:rPr lang="uk-UA" dirty="0" smtClean="0"/>
              <a:t> анахронізм і висока </a:t>
            </a:r>
            <a:r>
              <a:rPr lang="uk-UA" dirty="0" err="1" smtClean="0"/>
              <a:t>енергозатратність</a:t>
            </a:r>
            <a:r>
              <a:rPr lang="uk-UA" dirty="0" smtClean="0"/>
              <a:t> національної економіки;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Відсутність належного реєстру і гарантій права власності та забезпечення виконання і стабільності контрактів;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err="1" smtClean="0"/>
              <a:t>Переддефолтний</a:t>
            </a:r>
            <a:r>
              <a:rPr lang="uk-UA" dirty="0" smtClean="0"/>
              <a:t> стан національної економіки, загроза неможливості державою виконати свої фінансові зобов'язання без зовнішніх запозичень (МВФ, СБ);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Виведення активів із національної економіки провідними олігархами (Пінчук, Коломойський, </a:t>
            </a:r>
            <a:r>
              <a:rPr lang="uk-UA" dirty="0" err="1" smtClean="0"/>
              <a:t>Тарута</a:t>
            </a:r>
            <a:r>
              <a:rPr lang="uk-UA" dirty="0" smtClean="0"/>
              <a:t> та ін.), що також сприяє </a:t>
            </a:r>
            <a:r>
              <a:rPr lang="uk-UA" dirty="0" err="1" smtClean="0"/>
              <a:t>маргіналізації</a:t>
            </a:r>
            <a:r>
              <a:rPr lang="uk-UA" dirty="0" smtClean="0"/>
              <a:t> парламенту як платформи узгодження інтересів ФПГ;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Монополізм в економіці  навколо т.зв. </a:t>
            </a:r>
            <a:r>
              <a:rPr lang="uk-UA" dirty="0" err="1" smtClean="0"/>
              <a:t>“сім</a:t>
            </a:r>
            <a:r>
              <a:rPr lang="en-US" dirty="0" smtClean="0"/>
              <a:t>’</a:t>
            </a:r>
            <a:r>
              <a:rPr lang="uk-UA" dirty="0" smtClean="0"/>
              <a:t>ї”;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Зловживання із тендерними закупівлями, що призводить до несправедливої алокації ресурсів навколо </a:t>
            </a:r>
            <a:r>
              <a:rPr lang="uk-UA" dirty="0" err="1" smtClean="0"/>
              <a:t>“сім</a:t>
            </a:r>
            <a:r>
              <a:rPr lang="en-US" dirty="0" smtClean="0"/>
              <a:t>’</a:t>
            </a:r>
            <a:r>
              <a:rPr lang="uk-UA" dirty="0" smtClean="0"/>
              <a:t>ї”.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D265-E749-47C2-BC3B-3978A56C5E54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3.2.4. Зовнішньополітичні витоки кризи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ухвалення всупереч конституційних засад розподілу повноважень прем’єром Азаровим рішення про згортання процесу підготовки до саміту у Вільнюсі і підписання Угоди про асоціацію між Україною і ЄС;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бездіяльність Президента, не зважаючи на пряме вторгнення прем’єра у прерогативи глави держави;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відсутність системного бачення зовнішньополітичного розвитку країни, зокрема з огляду на процеси глобалізації і інтеграції.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6DC1-CF63-4DB5-8A95-29397684CA7E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uk-UA" dirty="0" smtClean="0"/>
          </a:p>
          <a:p>
            <a:r>
              <a:rPr lang="uk-UA" dirty="0" smtClean="0"/>
              <a:t>Угода про врегулювання кризи від 21 лютого 2014 р.;</a:t>
            </a:r>
          </a:p>
          <a:p>
            <a:r>
              <a:rPr lang="uk-UA" dirty="0" smtClean="0"/>
              <a:t>Закон про повернення до Конституції України у редакції 2004 р. з урахуванням положень Рішення КСУ № 6-рп/2010, Законів від 1 лютого 2011 та 19 вересня 2013 р.;</a:t>
            </a:r>
          </a:p>
          <a:p>
            <a:r>
              <a:rPr lang="uk-UA" dirty="0" smtClean="0"/>
              <a:t>Призначення дострокових президентських виборів;</a:t>
            </a:r>
          </a:p>
          <a:p>
            <a:r>
              <a:rPr lang="uk-UA" dirty="0" smtClean="0"/>
              <a:t>Формування Спеціальної конституційної комісії при Верховній Раді</a:t>
            </a: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8E8-6AC1-4CFE-9476-4FA45721E8E9}" type="datetime1">
              <a:rPr lang="uk-UA" smtClean="0"/>
              <a:t>28.07.2014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3.3. Джерела легітимності перехідної влади в Україні після Революції гідності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pic>
        <p:nvPicPr>
          <p:cNvPr id="5" name="Содержимое 4" descr="dog jum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173785"/>
            <a:ext cx="3528391" cy="529258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1481328"/>
            <a:ext cx="4402832" cy="4525963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д.ю.н</a:t>
            </a:r>
            <a:r>
              <a:rPr lang="uk-UA" dirty="0" smtClean="0"/>
              <a:t>., проф.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smtClean="0"/>
              <a:t>директор Центру правотворчості </a:t>
            </a:r>
            <a:r>
              <a:rPr lang="uk-UA" dirty="0" err="1" smtClean="0"/>
              <a:t>УжНУ</a:t>
            </a:r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7ECF-8D7D-4A9E-811A-DC2F32CDC717}" type="datetime1">
              <a:rPr lang="uk-UA" smtClean="0"/>
              <a:t>28.07.2014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err="1" smtClean="0"/>
              <a:t>Превю</a:t>
            </a:r>
            <a:r>
              <a:rPr lang="uk-UA" sz="2800" dirty="0" smtClean="0"/>
              <a:t>. Установча влада в інтелектуальній традиції  та світова практика</a:t>
            </a:r>
            <a:endParaRPr lang="uk-UA" sz="2800" dirty="0"/>
          </a:p>
        </p:txBody>
      </p:sp>
      <p:pic>
        <p:nvPicPr>
          <p:cNvPr id="5" name="Содержимое 4" descr="constituant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3417" y="2492896"/>
            <a:ext cx="4822639" cy="345774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і) конституанта (установчі збори/конституційний конвент/асамблея);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іі) референдум;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ііі) парламентська процедура;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err="1" smtClean="0"/>
              <a:t>іv</a:t>
            </a:r>
            <a:r>
              <a:rPr lang="uk-UA" dirty="0" smtClean="0"/>
              <a:t>) октроювання;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v) змішані способи;</a:t>
            </a:r>
          </a:p>
          <a:p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6DF7-D40E-4566-BAF1-4061692B195D}" type="datetime1">
              <a:rPr lang="uk-UA" smtClean="0"/>
              <a:t>28.07.2014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i="1" dirty="0" smtClean="0"/>
              <a:t>…установча влада народу полягає у можливості визначати та змінювати конституційний лад і недопущенні узурпації влади народу з боку органів публічної влади чи інших осіб</a:t>
            </a:r>
            <a:r>
              <a:rPr lang="uk-UA" dirty="0" smtClean="0"/>
              <a:t> </a:t>
            </a:r>
          </a:p>
          <a:p>
            <a:pPr>
              <a:buNone/>
            </a:pPr>
            <a:endParaRPr lang="uk-UA" dirty="0" smtClean="0"/>
          </a:p>
          <a:p>
            <a:pPr algn="r">
              <a:buNone/>
            </a:pPr>
            <a:r>
              <a:rPr lang="uk-UA" dirty="0" smtClean="0"/>
              <a:t>рішення КСУ від 05.10.2005 р. № 6-рп/2005</a:t>
            </a:r>
          </a:p>
          <a:p>
            <a:pPr algn="r">
              <a:buNone/>
            </a:pPr>
            <a:endParaRPr lang="uk-UA" dirty="0" smtClean="0"/>
          </a:p>
          <a:p>
            <a:pPr algn="r">
              <a:buNone/>
            </a:pPr>
            <a:r>
              <a:rPr lang="uk-UA" i="1" dirty="0" smtClean="0"/>
              <a:t>«Конституція України при внесенні до неї змін передбачає збалансованість дій Президента України, народних депутатів України, Верховної Ради України при реалізації волі народу як носія суверенітету і єдиного джерела влади в Україні».</a:t>
            </a:r>
          </a:p>
          <a:p>
            <a:pPr algn="r">
              <a:buNone/>
            </a:pPr>
            <a:endParaRPr lang="uk-UA" dirty="0" smtClean="0"/>
          </a:p>
          <a:p>
            <a:pPr algn="r">
              <a:buNone/>
            </a:pPr>
            <a:r>
              <a:rPr lang="uk-UA" dirty="0" smtClean="0"/>
              <a:t>рішення КСУ від 27.03.2000 р. № 3-рп/2000</a:t>
            </a:r>
          </a:p>
          <a:p>
            <a:pPr algn="r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Установча влада та установча легітимність 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E9E8-574D-4820-BE2F-CD9ACB8BAB2D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[</a:t>
            </a:r>
            <a:r>
              <a:rPr lang="uk-UA" dirty="0" smtClean="0"/>
              <a:t>установча влада народу</a:t>
            </a:r>
            <a:r>
              <a:rPr lang="en-US" dirty="0" smtClean="0"/>
              <a:t>] </a:t>
            </a:r>
            <a:r>
              <a:rPr lang="uk-UA" dirty="0" smtClean="0"/>
              <a:t>первинною, єдиною і невідчужуваною та здійснюється народом шляхом вільного волевиявлення через вибори, референдум, інші форми безпосередньої демократії у порядку, визначеному Конституцією та законами України, через органи державної влади та органи місцевого самоврядування, сформовані відповідно до Конституції та законів України. Результати народного волевиявлення у визначених Конституцією та законами України формах безпосередньої демократії є обов’язковими». </a:t>
            </a:r>
          </a:p>
          <a:p>
            <a:pPr>
              <a:buNone/>
            </a:pPr>
            <a:r>
              <a:rPr lang="en-US" dirty="0" smtClean="0"/>
              <a:t>[</a:t>
            </a:r>
            <a:r>
              <a:rPr lang="uk-UA" dirty="0" smtClean="0"/>
              <a:t>установча влада народу реалізується</a:t>
            </a:r>
            <a:r>
              <a:rPr lang="en-US" dirty="0" smtClean="0"/>
              <a:t>]</a:t>
            </a:r>
            <a:r>
              <a:rPr lang="uk-UA" dirty="0" smtClean="0"/>
              <a:t> «безпосередньо шляхом всеукраїнського референдуму визначати конституційний лад в Україні, який закріплюється Конституцією України, а також змінювати конституційний лад внесенням змін до Основного Закону України в порядку, встановленому його розділом ХIII». </a:t>
            </a:r>
            <a:endParaRPr lang="en-US" dirty="0" smtClean="0"/>
          </a:p>
          <a:p>
            <a:pPr algn="r"/>
            <a:endParaRPr lang="uk-UA" dirty="0" smtClean="0"/>
          </a:p>
          <a:p>
            <a:pPr algn="r"/>
            <a:r>
              <a:rPr lang="uk-UA" dirty="0" smtClean="0"/>
              <a:t>рішення КСУ № 6-рп/2005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1.1. Вимоги до конституанти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A307-5E73-4BA2-8023-3E71491A0089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1.2. </a:t>
            </a:r>
            <a:r>
              <a:rPr lang="uk-UA" dirty="0" smtClean="0">
                <a:solidFill>
                  <a:srgbClr val="FF0000"/>
                </a:solidFill>
              </a:rPr>
              <a:t>Критерії правового змісту прийняття конституції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uk-UA" dirty="0" smtClean="0"/>
          </a:p>
          <a:p>
            <a:pPr lvl="1">
              <a:buNone/>
            </a:pPr>
            <a:endParaRPr lang="uk-UA" dirty="0" smtClean="0"/>
          </a:p>
          <a:p>
            <a:pPr lvl="1">
              <a:buNone/>
            </a:pPr>
            <a:r>
              <a:rPr lang="uk-UA" sz="2800" dirty="0" smtClean="0"/>
              <a:t>і) організаційно-процедурне забезпечення;</a:t>
            </a:r>
          </a:p>
          <a:p>
            <a:pPr lvl="1">
              <a:buNone/>
            </a:pPr>
            <a:r>
              <a:rPr lang="uk-UA" sz="2800" dirty="0" smtClean="0"/>
              <a:t>іі) демократичні засади;</a:t>
            </a:r>
          </a:p>
          <a:p>
            <a:pPr lvl="1">
              <a:buNone/>
            </a:pPr>
            <a:r>
              <a:rPr lang="uk-UA" sz="2800" dirty="0" smtClean="0"/>
              <a:t>ііі) принцип правонаступності (континуїтету) та прийняття/перегляд конституції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E384-E738-47A2-9C2C-2BD30B2ED672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2.3. Умови демократичної легітимності конституанти в Україні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1. Матеріальні та процесуальні обмеження щодо внесення змін до Конституції України:</a:t>
            </a:r>
          </a:p>
          <a:p>
            <a:pPr lvl="1">
              <a:buNone/>
            </a:pPr>
            <a:r>
              <a:rPr lang="uk-UA" dirty="0" smtClean="0"/>
              <a:t>і) правило </a:t>
            </a:r>
            <a:r>
              <a:rPr lang="uk-UA" dirty="0" err="1" smtClean="0"/>
              <a:t>„трьох</a:t>
            </a:r>
            <a:r>
              <a:rPr lang="uk-UA" dirty="0" smtClean="0"/>
              <a:t> непорушних конституційних </a:t>
            </a:r>
            <a:r>
              <a:rPr lang="uk-UA" dirty="0" err="1" smtClean="0"/>
              <a:t>цінностей”</a:t>
            </a:r>
            <a:r>
              <a:rPr lang="uk-UA" dirty="0" smtClean="0"/>
              <a:t>:</a:t>
            </a:r>
          </a:p>
          <a:p>
            <a:pPr lvl="2">
              <a:buNone/>
            </a:pPr>
            <a:r>
              <a:rPr lang="uk-UA" dirty="0" smtClean="0"/>
              <a:t>А. непорушність прав людини й основоположних свобод;</a:t>
            </a:r>
          </a:p>
          <a:p>
            <a:pPr lvl="2">
              <a:buNone/>
            </a:pPr>
            <a:r>
              <a:rPr lang="uk-UA" dirty="0" smtClean="0"/>
              <a:t>Б. державний суверенітет;</a:t>
            </a:r>
          </a:p>
          <a:p>
            <a:pPr lvl="2">
              <a:buNone/>
            </a:pPr>
            <a:r>
              <a:rPr lang="uk-UA" dirty="0" smtClean="0"/>
              <a:t>В. територіальна цілісність України;</a:t>
            </a:r>
          </a:p>
          <a:p>
            <a:pPr lvl="1">
              <a:buNone/>
            </a:pPr>
            <a:r>
              <a:rPr lang="uk-UA" dirty="0" smtClean="0"/>
              <a:t>іі) технічні та процедурно-процесуальні обмеження:</a:t>
            </a:r>
          </a:p>
          <a:p>
            <a:pPr lvl="2">
              <a:buNone/>
            </a:pPr>
            <a:r>
              <a:rPr lang="uk-UA" dirty="0" smtClean="0"/>
              <a:t>А. строки перегляду;</a:t>
            </a:r>
          </a:p>
          <a:p>
            <a:pPr lvl="2">
              <a:buNone/>
            </a:pPr>
            <a:r>
              <a:rPr lang="uk-UA" dirty="0" smtClean="0"/>
              <a:t>Б. неприпустимість внесення змін в умовах воєнного і надзвичайного стану;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2. парламентська демократія та установча влада:</a:t>
            </a:r>
          </a:p>
          <a:p>
            <a:pPr lvl="1">
              <a:buNone/>
            </a:pPr>
            <a:r>
              <a:rPr lang="uk-UA" dirty="0" smtClean="0"/>
              <a:t>і) установча процедура та законодавчий процес;</a:t>
            </a:r>
          </a:p>
          <a:p>
            <a:pPr lvl="1">
              <a:buNone/>
            </a:pPr>
            <a:r>
              <a:rPr lang="uk-UA" dirty="0" smtClean="0"/>
              <a:t>іі) імперативний характер парламентської процедури;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B5F9-0E6C-4D88-A916-49D82A7BECCA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2.3. Конституційна юриспруденція і конституанта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uk-UA" i="1" dirty="0" smtClean="0"/>
          </a:p>
          <a:p>
            <a:pPr>
              <a:buNone/>
            </a:pPr>
            <a:r>
              <a:rPr lang="uk-UA" i="1" dirty="0" smtClean="0"/>
              <a:t>„</a:t>
            </a:r>
            <a:r>
              <a:rPr lang="uk-UA" sz="6400" i="1" dirty="0" smtClean="0"/>
              <a:t>1. Положення  частини другої статті 5 Конституції  України </a:t>
            </a:r>
            <a:r>
              <a:rPr lang="uk-UA" sz="6400" i="1" dirty="0" err="1" smtClean="0"/>
              <a:t>“носієм</a:t>
            </a:r>
            <a:r>
              <a:rPr lang="uk-UA" sz="6400" i="1" dirty="0" smtClean="0"/>
              <a:t> суверенітету і єдиним джерелом влади в Україні є </a:t>
            </a:r>
            <a:r>
              <a:rPr lang="uk-UA" sz="6400" i="1" dirty="0" err="1" smtClean="0"/>
              <a:t>народ”</a:t>
            </a:r>
            <a:r>
              <a:rPr lang="uk-UA" sz="6400" i="1" dirty="0" smtClean="0"/>
              <a:t> треба розуміти так, що в Україні вся влада належить народові. Влада народу є  первинною, єдиною і невідчужуваною та здійснюється народом шляхом вільного волевиявлення через вибори, референдум, інші форми безпосередньої  демократії у порядку, визначеному Конституцією та  законами України, через органи державної влади та органи місцевого самоврядування, сформовані відповідно до Конституції та законів України. Результати народного волевиявлення у визначених Конституцією та законами України формах безпосередньої демократії є обов’язковими.      </a:t>
            </a:r>
            <a:endParaRPr lang="uk-UA" sz="6400" dirty="0" smtClean="0"/>
          </a:p>
          <a:p>
            <a:pPr>
              <a:buNone/>
            </a:pPr>
            <a:r>
              <a:rPr lang="uk-UA" sz="6400" i="1" dirty="0" smtClean="0"/>
              <a:t>2.  Положення частини третьої статті 5 Конституції  України </a:t>
            </a:r>
            <a:r>
              <a:rPr lang="uk-UA" sz="6400" i="1" dirty="0" err="1" smtClean="0"/>
              <a:t>“право</a:t>
            </a:r>
            <a:r>
              <a:rPr lang="uk-UA" sz="6400" i="1" dirty="0" smtClean="0"/>
              <a:t>  визначати  і  змінювати конституційний лад  в  Україні належить  виключно народові і не може бути узурповане  державою, її органами або  посадовими </a:t>
            </a:r>
            <a:r>
              <a:rPr lang="uk-UA" sz="6400" i="1" dirty="0" err="1" smtClean="0"/>
              <a:t>особами”</a:t>
            </a:r>
            <a:r>
              <a:rPr lang="uk-UA" sz="6400" i="1" dirty="0" smtClean="0"/>
              <a:t> треба розуміти так, що тільки народ має право безпосередньо шляхом  всеукраїнського референдуму визначати конституційний лад в Україні, який закріплюється  Конституцією   України, а також змінювати конституційний лад внесенням змін до Основного Закону України  в порядку, встановленому його  розділом ХIII.</a:t>
            </a:r>
            <a:endParaRPr lang="uk-UA" sz="64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EFA-C6E3-4189-B860-0DAA05618027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2.3. Конституційна юриспруденція і конституанта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uk-UA" sz="6400" i="1" dirty="0" smtClean="0"/>
              <a:t>Належне  виключно народові право визначати і змінювати конституційний лад в Україні не може бути привласнене  у  будь-який спосіб державою, її органами або посадовими особами.      </a:t>
            </a:r>
            <a:endParaRPr lang="uk-UA" sz="6400" dirty="0" smtClean="0"/>
          </a:p>
          <a:p>
            <a:pPr>
              <a:buNone/>
            </a:pPr>
            <a:r>
              <a:rPr lang="uk-UA" sz="6400" i="1" dirty="0" smtClean="0"/>
              <a:t>3. Положення частини четвертої статті 5 Конституції України </a:t>
            </a:r>
            <a:r>
              <a:rPr lang="uk-UA" sz="6400" i="1" dirty="0" err="1" smtClean="0"/>
              <a:t>“ніхто</a:t>
            </a:r>
            <a:r>
              <a:rPr lang="uk-UA" sz="6400" i="1" dirty="0" smtClean="0"/>
              <a:t> не може узурпувати державну </a:t>
            </a:r>
            <a:r>
              <a:rPr lang="uk-UA" sz="6400" i="1" dirty="0" err="1" smtClean="0"/>
              <a:t>владу”</a:t>
            </a:r>
            <a:r>
              <a:rPr lang="uk-UA" sz="6400" i="1" dirty="0" smtClean="0"/>
              <a:t> треба розуміти як заборону захоплення державної влади шляхом насилля або в інший неконституційний чи незаконний спосіб органами  державної влади та органами місцевого самоврядування, їх  посадовими особами, громадянами чи їх </a:t>
            </a:r>
            <a:r>
              <a:rPr lang="uk-UA" sz="6400" i="1" dirty="0" err="1" smtClean="0"/>
              <a:t>об’єднаннями”</a:t>
            </a:r>
            <a:r>
              <a:rPr lang="uk-UA" sz="6400" i="1" dirty="0" smtClean="0"/>
              <a:t>.</a:t>
            </a:r>
            <a:endParaRPr lang="uk-UA" sz="6400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7F69-8F92-458E-AAF5-9464D4318D0D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а) легітимність конституанти на основі вільних і демократичних виборів; </a:t>
            </a:r>
          </a:p>
          <a:p>
            <a:pPr>
              <a:buNone/>
            </a:pPr>
            <a:r>
              <a:rPr lang="uk-UA" dirty="0" smtClean="0"/>
              <a:t>б) легітимність конституанти, наділеної повноваженнями приймати/ревізувати/вносити зміни до конституції; </a:t>
            </a:r>
          </a:p>
          <a:p>
            <a:pPr>
              <a:buNone/>
            </a:pPr>
            <a:r>
              <a:rPr lang="uk-UA" dirty="0" smtClean="0"/>
              <a:t>в) законодавче регулювання установчої процедури; г) зв’язаність конституанти соціальними цінностями, які не можуть бути предметом її ревізії (власне кажучи, зв’язаність конституанти конституційним ладом); </a:t>
            </a:r>
          </a:p>
          <a:p>
            <a:pPr>
              <a:buNone/>
            </a:pPr>
            <a:r>
              <a:rPr lang="uk-UA" dirty="0" smtClean="0"/>
              <a:t>ґ) установча легітимність конституанти, заснованої на зворотних зв’язках між населенням та процедурами ухвалення рішень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2.4. Доктринальне тлумачення конституанти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E1E8-B158-4DC4-B1BB-2ED4E64D4470}" type="datetime1">
              <a:rPr lang="uk-UA" smtClean="0"/>
              <a:t>28.07.2014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Установча легітимність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1646</Words>
  <Application>Microsoft Office PowerPoint</Application>
  <PresentationFormat>Экран (4:3)</PresentationFormat>
  <Paragraphs>196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Установча легітимність та загроза дисконтинуїтету України (2010 – 2014)</vt:lpstr>
      <vt:lpstr>Превю. Установча влада в інтелектуальній традиції  та світова практика</vt:lpstr>
      <vt:lpstr>1. Установча влада та установча легітимність </vt:lpstr>
      <vt:lpstr>1.1. Вимоги до конституанти</vt:lpstr>
      <vt:lpstr>1.2. Критерії правового змісту прийняття конституції</vt:lpstr>
      <vt:lpstr>2.3. Умови демократичної легітимності конституанти в Україні</vt:lpstr>
      <vt:lpstr>2.3. Конституційна юриспруденція і конституанта</vt:lpstr>
      <vt:lpstr>2.3. Конституційна юриспруденція і конституанта</vt:lpstr>
      <vt:lpstr>2.4. Доктринальне тлумачення конституанти</vt:lpstr>
      <vt:lpstr>3.1. Особливості формування особистої диктатури Януковича та реальна загроза дисконтинуїтету  (2010 – 2014)</vt:lpstr>
      <vt:lpstr>3.1. Діяльність Конституційної Асамблеї як чистої руки зловживання правом</vt:lpstr>
      <vt:lpstr>3.2. “Радянське праворозуміння” і пов'язане із ним порушення прав людини</vt:lpstr>
      <vt:lpstr>3.2.1. Правові витоки політичної кризи</vt:lpstr>
      <vt:lpstr>3.2.2. Політичні витоки кризи</vt:lpstr>
      <vt:lpstr>3.2.3. Економічні витоки політичної кризи</vt:lpstr>
      <vt:lpstr>3.2.4. Зовнішньополітичні витоки кризи</vt:lpstr>
      <vt:lpstr>3.3. Джерела легітимності перехідної влади в Україні після Революції гідності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Установча легітимність та загроза дисконтинуїтету України (2010 – 2014)</dc:title>
  <dc:creator>Misha</dc:creator>
  <cp:lastModifiedBy>Misha</cp:lastModifiedBy>
  <cp:revision>14</cp:revision>
  <dcterms:created xsi:type="dcterms:W3CDTF">2014-07-23T11:19:36Z</dcterms:created>
  <dcterms:modified xsi:type="dcterms:W3CDTF">2014-07-28T14:32:20Z</dcterms:modified>
</cp:coreProperties>
</file>