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5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31A3CD-0597-4D51-96AC-FE88FF2C0B55}" type="datetimeFigureOut">
              <a:rPr lang="uk-UA" smtClean="0"/>
              <a:pPr/>
              <a:t>29.07.2014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16DF32-E391-451E-BF4C-486382664FF4}"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a:p>
        </p:txBody>
      </p:sp>
      <p:sp>
        <p:nvSpPr>
          <p:cNvPr id="4" name="Номер слайда 3"/>
          <p:cNvSpPr>
            <a:spLocks noGrp="1"/>
          </p:cNvSpPr>
          <p:nvPr>
            <p:ph type="sldNum" sz="quarter" idx="10"/>
          </p:nvPr>
        </p:nvSpPr>
        <p:spPr/>
        <p:txBody>
          <a:bodyPr/>
          <a:lstStyle/>
          <a:p>
            <a:fld id="{8C16DF32-E391-451E-BF4C-486382664FF4}" type="slidenum">
              <a:rPr lang="uk-UA" smtClean="0"/>
              <a:pPr/>
              <a:t>1</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D66591B0-09A8-4043-BCB3-554C4F7974DA}" type="datetime1">
              <a:rPr lang="uk-UA" smtClean="0"/>
              <a:pPr/>
              <a:t>29.07.2014</a:t>
            </a:fld>
            <a:endParaRPr lang="ru-RU"/>
          </a:p>
        </p:txBody>
      </p:sp>
      <p:sp>
        <p:nvSpPr>
          <p:cNvPr id="2" name="Нижний колонтитул 1"/>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DE00E1-3CE9-4642-B368-1265C6DE49EB}"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81CFF4B-9195-475E-A77C-7A40617A1965}"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343C8800-0FDD-4B54-B9A9-613282DB7DCC}" type="datetime1">
              <a:rPr lang="uk-UA" smtClean="0"/>
              <a:pPr/>
              <a:t>29.07.2014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r>
              <a:rPr lang="ru-RU" smtClean="0"/>
              <a:t>(с) М. Савчин    Політична система і політичні партії</a:t>
            </a:r>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87851E2C-8A86-4BFD-BACD-E1316E38FBAC}" type="datetime1">
              <a:rPr lang="uk-UA" smtClean="0"/>
              <a:pPr/>
              <a:t>29.07.2014</a:t>
            </a:fld>
            <a:endParaRPr lang="ru-RU"/>
          </a:p>
        </p:txBody>
      </p:sp>
      <p:sp>
        <p:nvSpPr>
          <p:cNvPr id="11" name="Нижний колонтитул 10"/>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06ECEC44-62AE-40FC-AF41-0740ABEB66BD}" type="datetime1">
              <a:rPr lang="uk-UA" smtClean="0"/>
              <a:pPr/>
              <a:t>29.07.2014</a:t>
            </a:fld>
            <a:endParaRPr lang="ru-RU"/>
          </a:p>
        </p:txBody>
      </p:sp>
      <p:sp>
        <p:nvSpPr>
          <p:cNvPr id="10" name="Нижний колонтитул 9"/>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6D04A357-6443-4DE1-AED8-1B41B9D70706}" type="datetime1">
              <a:rPr lang="uk-UA" smtClean="0"/>
              <a:pPr/>
              <a:t>29.07.2014</a:t>
            </a:fld>
            <a:endParaRPr lang="ru-RU"/>
          </a:p>
        </p:txBody>
      </p:sp>
      <p:sp>
        <p:nvSpPr>
          <p:cNvPr id="6" name="Нижний колонтитул 5"/>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48E9142E-2A63-4999-A398-25873DC9405C}" type="datetime1">
              <a:rPr lang="uk-UA" smtClean="0"/>
              <a:pPr/>
              <a:t>29.07.2014</a:t>
            </a:fld>
            <a:endParaRPr lang="ru-RU"/>
          </a:p>
        </p:txBody>
      </p:sp>
      <p:sp>
        <p:nvSpPr>
          <p:cNvPr id="21" name="Нижний колонтитул 20"/>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17B8F500-4B06-4541-884E-1CBD139E24C6}" type="datetime1">
              <a:rPr lang="uk-UA" smtClean="0"/>
              <a:pPr/>
              <a:t>29.07.2014</a:t>
            </a:fld>
            <a:endParaRPr lang="ru-RU"/>
          </a:p>
        </p:txBody>
      </p:sp>
      <p:sp>
        <p:nvSpPr>
          <p:cNvPr id="24" name="Нижний колонтитул 23"/>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A4933410-87D6-4516-BF39-993590149214}" type="datetime1">
              <a:rPr lang="uk-UA" smtClean="0"/>
              <a:pPr/>
              <a:t>29.07.2014</a:t>
            </a:fld>
            <a:endParaRPr lang="ru-RU"/>
          </a:p>
        </p:txBody>
      </p:sp>
      <p:sp>
        <p:nvSpPr>
          <p:cNvPr id="29" name="Нижний колонтитул 28"/>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82329BD6-604B-4617-9670-9C8C3BEB6531}"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ADC8921-DA79-4487-A885-FF5759ED668D}" type="datetime1">
              <a:rPr lang="uk-UA" smtClean="0"/>
              <a:pPr/>
              <a:t>29.07.2014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r>
              <a:rPr lang="ru-RU" smtClean="0"/>
              <a:t>(с) М. Савчин    Політична система і політичні партії</a:t>
            </a: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savchyn@bigmir.net"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81000" y="4077073"/>
            <a:ext cx="8458200" cy="1998714"/>
          </a:xfrm>
        </p:spPr>
        <p:txBody>
          <a:bodyPr>
            <a:normAutofit fontScale="90000"/>
          </a:bodyPr>
          <a:lstStyle/>
          <a:p>
            <a:pPr algn="r"/>
            <a:r>
              <a:rPr lang="uk-UA" cap="small" dirty="0" smtClean="0"/>
              <a:t>Михайло Савчин,</a:t>
            </a:r>
            <a:br>
              <a:rPr lang="uk-UA" cap="small" dirty="0" smtClean="0"/>
            </a:br>
            <a:r>
              <a:rPr lang="uk-UA" cap="none" dirty="0" err="1" smtClean="0"/>
              <a:t>д.ю.н</a:t>
            </a:r>
            <a:r>
              <a:rPr lang="uk-UA" cap="none" dirty="0" smtClean="0"/>
              <a:t>., професор Ужгородського національного університету,</a:t>
            </a:r>
            <a:br>
              <a:rPr lang="uk-UA" cap="none" dirty="0" smtClean="0"/>
            </a:br>
            <a:r>
              <a:rPr lang="uk-UA" cap="none" dirty="0" smtClean="0"/>
              <a:t>директор Центру правотворчості </a:t>
            </a:r>
            <a:r>
              <a:rPr lang="uk-UA" cap="none" dirty="0" err="1" smtClean="0"/>
              <a:t>УжНУ</a:t>
            </a:r>
            <a:r>
              <a:rPr lang="uk-UA" cap="none" dirty="0" smtClean="0"/>
              <a:t/>
            </a:r>
            <a:br>
              <a:rPr lang="uk-UA" cap="none" dirty="0" smtClean="0"/>
            </a:br>
            <a:endParaRPr lang="uk-UA" cap="none" dirty="0"/>
          </a:p>
        </p:txBody>
      </p:sp>
      <p:sp>
        <p:nvSpPr>
          <p:cNvPr id="3" name="Подзаголовок 2"/>
          <p:cNvSpPr>
            <a:spLocks noGrp="1"/>
          </p:cNvSpPr>
          <p:nvPr>
            <p:ph type="subTitle" idx="1"/>
          </p:nvPr>
        </p:nvSpPr>
        <p:spPr>
          <a:xfrm>
            <a:off x="467544" y="692696"/>
            <a:ext cx="8458200" cy="2714600"/>
          </a:xfrm>
        </p:spPr>
        <p:txBody>
          <a:bodyPr>
            <a:normAutofit/>
          </a:bodyPr>
          <a:lstStyle/>
          <a:p>
            <a:r>
              <a:rPr lang="uk-UA" sz="4000" b="1" dirty="0" smtClean="0"/>
              <a:t>Дилема перехідних демократій: </a:t>
            </a:r>
            <a:r>
              <a:rPr lang="en-US" sz="4000" b="1" dirty="0" smtClean="0"/>
              <a:t>militant democracy </a:t>
            </a:r>
            <a:r>
              <a:rPr lang="uk-UA" sz="4000" b="1" dirty="0" smtClean="0"/>
              <a:t>та </a:t>
            </a:r>
            <a:r>
              <a:rPr lang="uk-UA" sz="4000" b="1" dirty="0" err="1" smtClean="0"/>
              <a:t>деліберативна</a:t>
            </a:r>
            <a:r>
              <a:rPr lang="uk-UA" sz="4000" b="1" dirty="0" smtClean="0"/>
              <a:t> демократія</a:t>
            </a:r>
            <a:endParaRPr lang="ru-RU" sz="4000" dirty="0" smtClean="0"/>
          </a:p>
        </p:txBody>
      </p:sp>
      <p:sp>
        <p:nvSpPr>
          <p:cNvPr id="4" name="Дата 3"/>
          <p:cNvSpPr>
            <a:spLocks noGrp="1"/>
          </p:cNvSpPr>
          <p:nvPr>
            <p:ph type="dt" sz="half" idx="10"/>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a:t>
            </a:fld>
            <a:endParaRPr lang="ru-RU"/>
          </a:p>
        </p:txBody>
      </p:sp>
      <p:sp>
        <p:nvSpPr>
          <p:cNvPr id="6" name="Нижний колонтитул 5"/>
          <p:cNvSpPr>
            <a:spLocks noGrp="1"/>
          </p:cNvSpPr>
          <p:nvPr>
            <p:ph type="ftr" sz="quarter" idx="11"/>
          </p:nvPr>
        </p:nvSpPr>
        <p:spPr/>
        <p:txBody>
          <a:bodyPr/>
          <a:lstStyle/>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fontScale="90000"/>
          </a:bodyPr>
          <a:lstStyle/>
          <a:p>
            <a:pPr eaLnBrk="1" hangingPunct="1">
              <a:defRPr/>
            </a:pPr>
            <a:r>
              <a:rPr lang="uk-UA" sz="3200" b="1" i="1" cap="none" dirty="0" smtClean="0">
                <a:latin typeface="Raavi" pitchFamily="2"/>
              </a:rPr>
              <a:t>2.4.1. </a:t>
            </a:r>
            <a:r>
              <a:rPr lang="uk-UA" sz="3200" b="1" cap="none" dirty="0" smtClean="0"/>
              <a:t>Поняття та ознаки політичної партії у світлі доктрини </a:t>
            </a:r>
            <a:r>
              <a:rPr lang="en-US" sz="3200" b="1" cap="none" dirty="0" smtClean="0"/>
              <a:t>militant democracy</a:t>
            </a:r>
            <a:endParaRPr lang="ru-RU" sz="4000" b="1" cap="none" dirty="0" smtClean="0"/>
          </a:p>
        </p:txBody>
      </p:sp>
      <p:sp>
        <p:nvSpPr>
          <p:cNvPr id="73731" name="Rectangle 3"/>
          <p:cNvSpPr>
            <a:spLocks noGrp="1" noChangeArrowheads="1"/>
          </p:cNvSpPr>
          <p:nvPr>
            <p:ph type="body" idx="1"/>
          </p:nvPr>
        </p:nvSpPr>
        <p:spPr/>
        <p:txBody>
          <a:bodyPr>
            <a:normAutofit/>
          </a:bodyPr>
          <a:lstStyle/>
          <a:p>
            <a:pPr eaLnBrk="1" hangingPunct="1">
              <a:lnSpc>
                <a:spcPct val="90000"/>
              </a:lnSpc>
              <a:buFont typeface="Wingdings" pitchFamily="2" charset="2"/>
              <a:buNone/>
              <a:defRPr/>
            </a:pPr>
            <a:r>
              <a:rPr lang="uk-UA" dirty="0" smtClean="0"/>
              <a:t>Ст. 36 Конституції:</a:t>
            </a:r>
          </a:p>
          <a:p>
            <a:pPr eaLnBrk="1" hangingPunct="1">
              <a:lnSpc>
                <a:spcPct val="90000"/>
              </a:lnSpc>
              <a:defRPr/>
            </a:pPr>
            <a:endParaRPr lang="en-US" dirty="0" smtClean="0"/>
          </a:p>
          <a:p>
            <a:pPr eaLnBrk="1" hangingPunct="1">
              <a:lnSpc>
                <a:spcPct val="90000"/>
              </a:lnSpc>
              <a:buFont typeface="Wingdings" pitchFamily="2" charset="2"/>
              <a:buNone/>
              <a:defRPr/>
            </a:pPr>
            <a:r>
              <a:rPr lang="uk-UA" dirty="0" smtClean="0"/>
              <a:t>Політичні партії в Україні сприяють формуванню та вираженню політичної волі громадян, беруть участь у виборах. Членами політичних партій можуть бути лише громадяни України. Обмеження щодо членства у політичних партіях встановлюється виключно цією Конституцією і законами України</a:t>
            </a:r>
            <a:endParaRPr lang="ru-RU" dirty="0" smtClean="0"/>
          </a:p>
        </p:txBody>
      </p:sp>
      <p:sp>
        <p:nvSpPr>
          <p:cNvPr id="6" name="Дата 5"/>
          <p:cNvSpPr>
            <a:spLocks noGrp="1"/>
          </p:cNvSpPr>
          <p:nvPr>
            <p:ph type="dt" sz="quarter" idx="10"/>
          </p:nvPr>
        </p:nvSpPr>
        <p:spPr/>
        <p:txBody>
          <a:bodyPr/>
          <a:lstStyle/>
          <a:p>
            <a:pPr>
              <a:defRPr/>
            </a:pPr>
            <a:fld id="{5CFF02F8-9C46-4612-89DE-09468D0BF1C2}"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65955153-8FE0-47F3-8140-0C712049C705}" type="slidenum">
              <a:rPr lang="ru-RU"/>
              <a:pPr>
                <a:defRPr/>
              </a:pPr>
              <a:t>10</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3730"/>
                                        </p:tgtEl>
                                        <p:attrNameLst>
                                          <p:attrName>style.visibility</p:attrName>
                                        </p:attrNameLst>
                                      </p:cBhvr>
                                      <p:to>
                                        <p:strVal val="visible"/>
                                      </p:to>
                                    </p:set>
                                    <p:animEffect transition="in" filter="fade">
                                      <p:cBhvr>
                                        <p:cTn id="7" dur="1000">
                                          <p:stCondLst>
                                            <p:cond delay="0"/>
                                          </p:stCondLst>
                                        </p:cTn>
                                        <p:tgtEl>
                                          <p:spTgt spid="7373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3731">
                                            <p:txEl>
                                              <p:pRg st="0" end="0"/>
                                            </p:txEl>
                                          </p:spTgt>
                                        </p:tgtEl>
                                        <p:attrNameLst>
                                          <p:attrName>style.visibility</p:attrName>
                                        </p:attrNameLst>
                                      </p:cBhvr>
                                      <p:to>
                                        <p:strVal val="visible"/>
                                      </p:to>
                                    </p:set>
                                    <p:animEffect transition="in" filter="fade">
                                      <p:cBhvr>
                                        <p:cTn id="12" dur="500">
                                          <p:stCondLst>
                                            <p:cond delay="0"/>
                                          </p:stCondLst>
                                        </p:cTn>
                                        <p:tgtEl>
                                          <p:spTgt spid="7373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3731">
                                            <p:txEl>
                                              <p:pRg st="2" end="2"/>
                                            </p:txEl>
                                          </p:spTgt>
                                        </p:tgtEl>
                                        <p:attrNameLst>
                                          <p:attrName>style.visibility</p:attrName>
                                        </p:attrNameLst>
                                      </p:cBhvr>
                                      <p:to>
                                        <p:strVal val="visible"/>
                                      </p:to>
                                    </p:set>
                                    <p:animEffect transition="in" filter="fade">
                                      <p:cBhvr>
                                        <p:cTn id="17" dur="500">
                                          <p:stCondLst>
                                            <p:cond delay="0"/>
                                          </p:stCondLst>
                                        </p:cTn>
                                        <p:tgtEl>
                                          <p:spTgt spid="737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defRPr/>
            </a:pPr>
            <a:r>
              <a:rPr lang="en-US" sz="3200" dirty="0" smtClean="0"/>
              <a:t>2</a:t>
            </a:r>
            <a:r>
              <a:rPr lang="uk-UA" sz="3200" dirty="0" smtClean="0"/>
              <a:t>.4.2. Іноземний досвід</a:t>
            </a:r>
            <a:endParaRPr lang="ru-RU" sz="3200" dirty="0" smtClean="0"/>
          </a:p>
        </p:txBody>
      </p:sp>
      <p:sp>
        <p:nvSpPr>
          <p:cNvPr id="78851" name="Rectangle 3"/>
          <p:cNvSpPr>
            <a:spLocks noGrp="1" noChangeArrowheads="1"/>
          </p:cNvSpPr>
          <p:nvPr>
            <p:ph type="body" idx="1"/>
          </p:nvPr>
        </p:nvSpPr>
        <p:spPr/>
        <p:txBody>
          <a:bodyPr/>
          <a:lstStyle/>
          <a:p>
            <a:pPr eaLnBrk="1" hangingPunct="1">
              <a:lnSpc>
                <a:spcPct val="80000"/>
              </a:lnSpc>
              <a:defRPr/>
            </a:pPr>
            <a:endParaRPr lang="uk-UA" sz="2400" dirty="0" smtClean="0"/>
          </a:p>
          <a:p>
            <a:pPr eaLnBrk="1" hangingPunct="1">
              <a:lnSpc>
                <a:spcPct val="80000"/>
              </a:lnSpc>
              <a:buFont typeface="Wingdings" pitchFamily="2" charset="2"/>
              <a:buNone/>
              <a:defRPr/>
            </a:pPr>
            <a:r>
              <a:rPr lang="uk-UA" sz="2400" dirty="0" smtClean="0"/>
              <a:t>“…партії беруть участь у формуванні політичної волі народу. Вони засновуються вільно. Їх внутрішня будова повинна відповідати демократичним принципам. Вони повинні публічно звітувати про походження та використання своїх засобів, а також про своє </a:t>
            </a:r>
            <a:r>
              <a:rPr lang="uk-UA" sz="2400" dirty="0" err="1" smtClean="0"/>
              <a:t>майно”</a:t>
            </a:r>
            <a:r>
              <a:rPr lang="uk-UA" sz="2400" dirty="0" smtClean="0"/>
              <a:t> </a:t>
            </a:r>
          </a:p>
          <a:p>
            <a:pPr algn="r" eaLnBrk="1" hangingPunct="1">
              <a:lnSpc>
                <a:spcPct val="80000"/>
              </a:lnSpc>
              <a:defRPr/>
            </a:pPr>
            <a:r>
              <a:rPr lang="uk-UA" sz="2400" dirty="0" smtClean="0"/>
              <a:t>(</a:t>
            </a:r>
            <a:r>
              <a:rPr lang="uk-UA" sz="2400" dirty="0" err="1" smtClean="0"/>
              <a:t>абз</a:t>
            </a:r>
            <a:r>
              <a:rPr lang="uk-UA" sz="2400" dirty="0" smtClean="0"/>
              <a:t>. 1 ст. 21 Основного закону ФРН). </a:t>
            </a:r>
          </a:p>
          <a:p>
            <a:pPr eaLnBrk="1" hangingPunct="1">
              <a:lnSpc>
                <a:spcPct val="80000"/>
              </a:lnSpc>
              <a:buFont typeface="Wingdings" pitchFamily="2" charset="2"/>
              <a:buNone/>
              <a:defRPr/>
            </a:pPr>
            <a:r>
              <a:rPr lang="uk-UA" sz="2400" dirty="0" err="1" smtClean="0"/>
              <a:t>“Партії</a:t>
            </a:r>
            <a:r>
              <a:rPr lang="uk-UA" sz="2400" dirty="0" smtClean="0"/>
              <a:t>, які за своїми цілями або за поведінкою своїх прибічників намагаються нанести шкоду основам вільного демократичного ладу або усунути його чи поставити під загрозу існування ФРН, антиконституційні. Питання про антиконституційність вирішується ФКС”.</a:t>
            </a:r>
          </a:p>
          <a:p>
            <a:pPr algn="r" eaLnBrk="1" hangingPunct="1">
              <a:lnSpc>
                <a:spcPct val="80000"/>
              </a:lnSpc>
              <a:defRPr/>
            </a:pPr>
            <a:r>
              <a:rPr lang="uk-UA" sz="2400" dirty="0" smtClean="0"/>
              <a:t>(</a:t>
            </a:r>
            <a:r>
              <a:rPr lang="uk-UA" sz="2400" dirty="0" err="1" smtClean="0"/>
              <a:t>абз</a:t>
            </a:r>
            <a:r>
              <a:rPr lang="uk-UA" sz="2400" dirty="0" smtClean="0"/>
              <a:t>. 2 ст. 21 Основного закону ФРН)</a:t>
            </a:r>
            <a:endParaRPr lang="ru-RU" sz="2400" dirty="0" smtClean="0"/>
          </a:p>
        </p:txBody>
      </p:sp>
      <p:sp>
        <p:nvSpPr>
          <p:cNvPr id="6" name="Дата 5"/>
          <p:cNvSpPr>
            <a:spLocks noGrp="1"/>
          </p:cNvSpPr>
          <p:nvPr>
            <p:ph type="dt" sz="quarter" idx="10"/>
          </p:nvPr>
        </p:nvSpPr>
        <p:spPr/>
        <p:txBody>
          <a:bodyPr/>
          <a:lstStyle/>
          <a:p>
            <a:pPr>
              <a:defRPr/>
            </a:pPr>
            <a:fld id="{BDEBD601-FB4D-4EBC-A385-43018CDFD426}"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5B03BA9D-60FB-47A1-83E9-B7F5B5092F1C}" type="slidenum">
              <a:rPr lang="ru-RU"/>
              <a:pPr>
                <a:defRPr/>
              </a:pPr>
              <a:t>11</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8850"/>
                                        </p:tgtEl>
                                        <p:attrNameLst>
                                          <p:attrName>style.visibility</p:attrName>
                                        </p:attrNameLst>
                                      </p:cBhvr>
                                      <p:to>
                                        <p:strVal val="visible"/>
                                      </p:to>
                                    </p:set>
                                    <p:animEffect transition="in" filter="fade">
                                      <p:cBhvr>
                                        <p:cTn id="7" dur="1000">
                                          <p:stCondLst>
                                            <p:cond delay="0"/>
                                          </p:stCondLst>
                                        </p:cTn>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fade">
                                      <p:cBhvr>
                                        <p:cTn id="12" dur="500">
                                          <p:stCondLst>
                                            <p:cond delay="0"/>
                                          </p:stCondLst>
                                        </p:cTn>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fade">
                                      <p:cBhvr>
                                        <p:cTn id="17" dur="500">
                                          <p:stCondLst>
                                            <p:cond delay="0"/>
                                          </p:stCondLst>
                                        </p:cTn>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8851">
                                            <p:txEl>
                                              <p:pRg st="3" end="3"/>
                                            </p:txEl>
                                          </p:spTgt>
                                        </p:tgtEl>
                                        <p:attrNameLst>
                                          <p:attrName>style.visibility</p:attrName>
                                        </p:attrNameLst>
                                      </p:cBhvr>
                                      <p:to>
                                        <p:strVal val="visible"/>
                                      </p:to>
                                    </p:set>
                                    <p:animEffect transition="in" filter="fade">
                                      <p:cBhvr>
                                        <p:cTn id="22" dur="500">
                                          <p:stCondLst>
                                            <p:cond delay="0"/>
                                          </p:stCondLst>
                                        </p:cTn>
                                        <p:tgtEl>
                                          <p:spTgt spid="78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iterate type="lt">
                                    <p:tmPct val="10000"/>
                                  </p:iterate>
                                  <p:childTnLst>
                                    <p:set>
                                      <p:cBhvr>
                                        <p:cTn id="26" dur="1" fill="hold">
                                          <p:stCondLst>
                                            <p:cond delay="0"/>
                                          </p:stCondLst>
                                        </p:cTn>
                                        <p:tgtEl>
                                          <p:spTgt spid="78851">
                                            <p:txEl>
                                              <p:pRg st="4" end="4"/>
                                            </p:txEl>
                                          </p:spTgt>
                                        </p:tgtEl>
                                        <p:attrNameLst>
                                          <p:attrName>style.visibility</p:attrName>
                                        </p:attrNameLst>
                                      </p:cBhvr>
                                      <p:to>
                                        <p:strVal val="visible"/>
                                      </p:to>
                                    </p:set>
                                    <p:animEffect transition="in" filter="fade">
                                      <p:cBhvr>
                                        <p:cTn id="27" dur="500">
                                          <p:stCondLst>
                                            <p:cond delay="0"/>
                                          </p:stCondLst>
                                        </p:cTn>
                                        <p:tgtEl>
                                          <p:spTgt spid="788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defRPr/>
            </a:pPr>
            <a:r>
              <a:rPr lang="uk-UA" sz="3200" i="1" dirty="0" smtClean="0">
                <a:latin typeface="Raavi" pitchFamily="2"/>
              </a:rPr>
              <a:t>2.5.1. Легітимність політичної партії</a:t>
            </a:r>
            <a:endParaRPr lang="ru-RU" sz="3200" i="1" dirty="0" smtClean="0">
              <a:latin typeface="Raavi" pitchFamily="2"/>
            </a:endParaRPr>
          </a:p>
        </p:txBody>
      </p:sp>
      <p:sp>
        <p:nvSpPr>
          <p:cNvPr id="77827" name="Rectangle 3"/>
          <p:cNvSpPr>
            <a:spLocks noGrp="1" noChangeArrowheads="1"/>
          </p:cNvSpPr>
          <p:nvPr>
            <p:ph type="body" idx="1"/>
          </p:nvPr>
        </p:nvSpPr>
        <p:spPr/>
        <p:txBody>
          <a:bodyPr/>
          <a:lstStyle/>
          <a:p>
            <a:pPr eaLnBrk="1" hangingPunct="1">
              <a:lnSpc>
                <a:spcPct val="80000"/>
              </a:lnSpc>
              <a:buFont typeface="Wingdings" pitchFamily="2" charset="2"/>
              <a:buNone/>
              <a:defRPr/>
            </a:pPr>
            <a:r>
              <a:rPr lang="uk-UA" sz="1600" i="1" dirty="0" smtClean="0"/>
              <a:t>45. Суд і раніше стверджував, що однією із основних характерних рис демократії є можливість, яку вона відкриває для вирішення проблем країни через діалог, не схиляючись до насильства, навіть коли цей діалог викликає роздратування. Демократія процвітає в умовах свободи висловлювання думок. З цієї точки зору не може бути ніякого виправдання створенню перепон політичній групі виключно лише тому, що вона намагається обговорювати публічно ситуацію, що стосується частини населення держави, і брати участь у політичному житті, щоб, керуючись демократичними правилами, знайти рішення, здатні задовольнити кожну заінтересовану людину.</a:t>
            </a:r>
          </a:p>
          <a:p>
            <a:pPr eaLnBrk="1" hangingPunct="1">
              <a:lnSpc>
                <a:spcPct val="80000"/>
              </a:lnSpc>
              <a:buFont typeface="Wingdings" pitchFamily="2" charset="2"/>
              <a:buNone/>
              <a:defRPr/>
            </a:pPr>
            <a:r>
              <a:rPr lang="uk-UA" sz="1600" i="1" dirty="0" err="1" smtClean="0"/>
              <a:t>...На</a:t>
            </a:r>
            <a:r>
              <a:rPr lang="uk-UA" sz="1600" i="1" dirty="0" smtClean="0"/>
              <a:t> думку Суду, той факт, що така політична програма </a:t>
            </a:r>
            <a:r>
              <a:rPr lang="ru-RU" sz="1600" i="1" dirty="0" smtClean="0"/>
              <a:t>[</a:t>
            </a:r>
            <a:r>
              <a:rPr lang="uk-UA" sz="1600" i="1" dirty="0" smtClean="0"/>
              <a:t>вимога Соціалістичної партії про забезпечення </a:t>
            </a:r>
            <a:r>
              <a:rPr lang="uk-UA" sz="1600" i="1" dirty="0" err="1" smtClean="0"/>
              <a:t>„курдської</a:t>
            </a:r>
            <a:r>
              <a:rPr lang="uk-UA" sz="1600" i="1" dirty="0" smtClean="0"/>
              <a:t> </a:t>
            </a:r>
            <a:r>
              <a:rPr lang="uk-UA" sz="1600" i="1" dirty="0" err="1" smtClean="0"/>
              <a:t>нації”</a:t>
            </a:r>
            <a:r>
              <a:rPr lang="uk-UA" sz="1600" i="1" dirty="0" smtClean="0"/>
              <a:t> на самовизначення та її право на </a:t>
            </a:r>
            <a:r>
              <a:rPr lang="uk-UA" sz="1600" i="1" dirty="0" err="1" smtClean="0"/>
              <a:t>„відділення”</a:t>
            </a:r>
            <a:r>
              <a:rPr lang="uk-UA" sz="1600" i="1" dirty="0" smtClean="0"/>
              <a:t>, на думку Суду, є намаганням </a:t>
            </a:r>
            <a:r>
              <a:rPr lang="uk-UA" sz="1600" i="1" dirty="0" err="1" smtClean="0"/>
              <a:t>„підкреслити</a:t>
            </a:r>
            <a:r>
              <a:rPr lang="uk-UA" sz="1600" i="1" dirty="0" smtClean="0"/>
              <a:t>, що запропонована федеративна система не може виникнути без вільно вираженої згоди курдів через </a:t>
            </a:r>
            <a:r>
              <a:rPr lang="uk-UA" sz="1600" i="1" dirty="0" err="1" smtClean="0"/>
              <a:t>референдум”</a:t>
            </a:r>
            <a:r>
              <a:rPr lang="ru-RU" sz="1600" i="1" dirty="0" smtClean="0"/>
              <a:t>]</a:t>
            </a:r>
            <a:r>
              <a:rPr lang="uk-UA" sz="1600" i="1" dirty="0" smtClean="0"/>
              <a:t> оцінюється не як несумісна з існуючими принципами та структурами турецької держави, не робить її несумісною з принципами демократії. Сутність демократії полягає в тому, щоб дозволити висувати та обговорювати різноманітні політичні програми, навіть ті, які піддають сумніву той порядок, відповідно до якого організована у цей час держава, при умові, що вони не наносять шкоди самій демократії</a:t>
            </a:r>
            <a:r>
              <a:rPr lang="uk-UA" sz="1600" b="1" i="1" dirty="0" smtClean="0">
                <a:hlinkClick r:id="" action="ppaction://noaction"/>
              </a:rPr>
              <a:t>[1]</a:t>
            </a:r>
            <a:r>
              <a:rPr lang="uk-UA" sz="1600" i="1" dirty="0" smtClean="0"/>
              <a:t>.</a:t>
            </a:r>
            <a:endParaRPr lang="ru-RU" sz="1600" dirty="0" smtClean="0"/>
          </a:p>
          <a:p>
            <a:pPr eaLnBrk="1" hangingPunct="1">
              <a:lnSpc>
                <a:spcPct val="80000"/>
              </a:lnSpc>
              <a:defRPr/>
            </a:pPr>
            <a:r>
              <a:rPr lang="ru-RU" sz="1600" dirty="0" smtClean="0"/>
              <a:t/>
            </a:r>
            <a:br>
              <a:rPr lang="ru-RU" sz="1600" dirty="0" smtClean="0"/>
            </a:br>
            <a:r>
              <a:rPr lang="uk-UA" sz="1600" dirty="0" smtClean="0">
                <a:hlinkClick r:id="" action="ppaction://noaction"/>
              </a:rPr>
              <a:t>[1]</a:t>
            </a:r>
            <a:r>
              <a:rPr lang="uk-UA" sz="1600" dirty="0" smtClean="0"/>
              <a:t> </a:t>
            </a:r>
            <a:r>
              <a:rPr lang="en-US" sz="1600" i="1" dirty="0" smtClean="0"/>
              <a:t>Socialistic Party</a:t>
            </a:r>
            <a:r>
              <a:rPr lang="uk-UA" sz="1600" i="1" dirty="0" smtClean="0"/>
              <a:t> &amp; </a:t>
            </a:r>
            <a:r>
              <a:rPr lang="en-US" sz="1600" i="1" dirty="0" smtClean="0"/>
              <a:t>others v</a:t>
            </a:r>
            <a:r>
              <a:rPr lang="uk-UA" sz="1600" i="1" dirty="0" smtClean="0"/>
              <a:t>. </a:t>
            </a:r>
            <a:r>
              <a:rPr lang="en-US" sz="1600" i="1" dirty="0" smtClean="0"/>
              <a:t>Turkey</a:t>
            </a:r>
            <a:r>
              <a:rPr lang="en-US" sz="1600" dirty="0" smtClean="0"/>
              <a:t> </a:t>
            </a:r>
            <a:r>
              <a:rPr lang="uk-UA" sz="1600" dirty="0" smtClean="0"/>
              <a:t> // </a:t>
            </a:r>
            <a:r>
              <a:rPr lang="ru-RU" sz="1600" dirty="0" smtClean="0"/>
              <a:t>Европейский Суд по правам человека. Избранные решения: В 2 т. – Т. 2. – М.: НОРМА, 2001. – С. 503, 504.</a:t>
            </a:r>
          </a:p>
        </p:txBody>
      </p:sp>
      <p:sp>
        <p:nvSpPr>
          <p:cNvPr id="6" name="Дата 5"/>
          <p:cNvSpPr>
            <a:spLocks noGrp="1"/>
          </p:cNvSpPr>
          <p:nvPr>
            <p:ph type="dt" sz="quarter" idx="10"/>
          </p:nvPr>
        </p:nvSpPr>
        <p:spPr/>
        <p:txBody>
          <a:bodyPr/>
          <a:lstStyle/>
          <a:p>
            <a:pPr>
              <a:defRPr/>
            </a:pPr>
            <a:fld id="{8F5AD883-4BD0-4200-AE6B-45E41260844B}"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D3CCB41F-7A1E-46C0-AB5D-25B371E8289F}" type="slidenum">
              <a:rPr lang="ru-RU"/>
              <a:pPr>
                <a:defRPr/>
              </a:pPr>
              <a:t>12</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7826"/>
                                        </p:tgtEl>
                                        <p:attrNameLst>
                                          <p:attrName>style.visibility</p:attrName>
                                        </p:attrNameLst>
                                      </p:cBhvr>
                                      <p:to>
                                        <p:strVal val="visible"/>
                                      </p:to>
                                    </p:set>
                                    <p:animEffect transition="in" filter="fade">
                                      <p:cBhvr>
                                        <p:cTn id="7" dur="1000">
                                          <p:stCondLst>
                                            <p:cond delay="0"/>
                                          </p:stCondLst>
                                        </p:cTn>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7827">
                                            <p:txEl>
                                              <p:pRg st="0" end="0"/>
                                            </p:txEl>
                                          </p:spTgt>
                                        </p:tgtEl>
                                        <p:attrNameLst>
                                          <p:attrName>style.visibility</p:attrName>
                                        </p:attrNameLst>
                                      </p:cBhvr>
                                      <p:to>
                                        <p:strVal val="visible"/>
                                      </p:to>
                                    </p:set>
                                    <p:animEffect transition="in" filter="fade">
                                      <p:cBhvr>
                                        <p:cTn id="12" dur="500">
                                          <p:stCondLst>
                                            <p:cond delay="0"/>
                                          </p:stCondLst>
                                        </p:cTn>
                                        <p:tgtEl>
                                          <p:spTgt spid="778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7827">
                                            <p:txEl>
                                              <p:pRg st="1" end="1"/>
                                            </p:txEl>
                                          </p:spTgt>
                                        </p:tgtEl>
                                        <p:attrNameLst>
                                          <p:attrName>style.visibility</p:attrName>
                                        </p:attrNameLst>
                                      </p:cBhvr>
                                      <p:to>
                                        <p:strVal val="visible"/>
                                      </p:to>
                                    </p:set>
                                    <p:animEffect transition="in" filter="fade">
                                      <p:cBhvr>
                                        <p:cTn id="17" dur="500">
                                          <p:stCondLst>
                                            <p:cond delay="0"/>
                                          </p:stCondLst>
                                        </p:cTn>
                                        <p:tgtEl>
                                          <p:spTgt spid="778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77827">
                                            <p:txEl>
                                              <p:pRg st="2" end="2"/>
                                            </p:txEl>
                                          </p:spTgt>
                                        </p:tgtEl>
                                        <p:attrNameLst>
                                          <p:attrName>style.visibility</p:attrName>
                                        </p:attrNameLst>
                                      </p:cBhvr>
                                      <p:to>
                                        <p:strVal val="visible"/>
                                      </p:to>
                                    </p:set>
                                    <p:animEffect transition="in" filter="fade">
                                      <p:cBhvr>
                                        <p:cTn id="22" dur="500">
                                          <p:stCondLst>
                                            <p:cond delay="0"/>
                                          </p:stCondLst>
                                        </p:cTn>
                                        <p:tgtEl>
                                          <p:spTgt spid="778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2.5.2. Легітимність політичних партій: справа </a:t>
            </a:r>
            <a:r>
              <a:rPr lang="en-US" dirty="0" err="1" smtClean="0"/>
              <a:t>herri</a:t>
            </a:r>
            <a:r>
              <a:rPr lang="en-US" dirty="0" smtClean="0"/>
              <a:t> </a:t>
            </a:r>
            <a:r>
              <a:rPr lang="en-US" dirty="0" err="1" smtClean="0"/>
              <a:t>batasuna</a:t>
            </a:r>
            <a:r>
              <a:rPr lang="en-US" dirty="0" smtClean="0"/>
              <a:t> v. </a:t>
            </a:r>
            <a:r>
              <a:rPr lang="en-US" dirty="0" err="1" smtClean="0"/>
              <a:t>spain</a:t>
            </a:r>
            <a:endParaRPr lang="uk-UA" dirty="0"/>
          </a:p>
        </p:txBody>
      </p:sp>
      <p:sp>
        <p:nvSpPr>
          <p:cNvPr id="3" name="Содержимое 2"/>
          <p:cNvSpPr>
            <a:spLocks noGrp="1"/>
          </p:cNvSpPr>
          <p:nvPr>
            <p:ph idx="1"/>
          </p:nvPr>
        </p:nvSpPr>
        <p:spPr/>
        <p:txBody>
          <a:bodyPr>
            <a:normAutofit fontScale="77500" lnSpcReduction="20000"/>
          </a:bodyPr>
          <a:lstStyle/>
          <a:p>
            <a:pPr>
              <a:buNone/>
            </a:pPr>
            <a:endParaRPr lang="uk-UA" dirty="0" smtClean="0"/>
          </a:p>
          <a:p>
            <a:pPr>
              <a:buNone/>
            </a:pPr>
            <a:r>
              <a:rPr lang="uk-UA" dirty="0" smtClean="0"/>
              <a:t>На думку Європейського Суду, дії заявників повинні розглядатися як складова частина стратегії досягнення політичних цілей, які, за своєю суттю, суперечать демократичним принципам, закріпленим у Конституції Іспанії. Це відповідало одному з підстав для ліквідації згідно </a:t>
            </a:r>
            <a:r>
              <a:rPr lang="uk-UA" dirty="0" err="1" smtClean="0"/>
              <a:t>ЗпПП</a:t>
            </a:r>
            <a:r>
              <a:rPr lang="en-US" dirty="0" smtClean="0"/>
              <a:t>, </a:t>
            </a:r>
            <a:r>
              <a:rPr lang="uk-UA" dirty="0" smtClean="0"/>
              <a:t>а саме надання політичної підтримки діяльності терористичних організацій для досягнення цілей підриву конституційного порядку або створення серйозної соціальної напруженості. У цій справі національні суди прийшли до обґрунтованих висновків після докладного дослідження представлених доказів, і Європейський Суд не бачить підстав для відступу від мотивів Верховного суду, який встановив зв'язок між партіями-заявниками та ЕТА. </a:t>
            </a:r>
          </a:p>
        </p:txBody>
      </p:sp>
      <p:sp>
        <p:nvSpPr>
          <p:cNvPr id="4" name="Дата 3"/>
          <p:cNvSpPr>
            <a:spLocks noGrp="1"/>
          </p:cNvSpPr>
          <p:nvPr>
            <p:ph type="dt" sz="half" idx="10"/>
          </p:nvPr>
        </p:nvSpPr>
        <p:spPr/>
        <p:txBody>
          <a:bodyPr/>
          <a:lstStyle/>
          <a:p>
            <a:fld id="{343C8800-0FDD-4B54-B9A9-613282DB7DCC}"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2.5.2. Легітимність політичних партій: справа </a:t>
            </a:r>
            <a:r>
              <a:rPr lang="en-US" dirty="0" err="1" smtClean="0"/>
              <a:t>herri</a:t>
            </a:r>
            <a:r>
              <a:rPr lang="en-US" dirty="0" smtClean="0"/>
              <a:t> </a:t>
            </a:r>
            <a:r>
              <a:rPr lang="en-US" dirty="0" err="1" smtClean="0"/>
              <a:t>batasuna</a:t>
            </a:r>
            <a:r>
              <a:rPr lang="en-US" dirty="0" smtClean="0"/>
              <a:t> v. </a:t>
            </a:r>
            <a:r>
              <a:rPr lang="en-US" dirty="0" err="1" smtClean="0"/>
              <a:t>spain</a:t>
            </a:r>
            <a:endParaRPr lang="uk-UA" dirty="0"/>
          </a:p>
        </p:txBody>
      </p:sp>
      <p:sp>
        <p:nvSpPr>
          <p:cNvPr id="3" name="Содержимое 2"/>
          <p:cNvSpPr>
            <a:spLocks noGrp="1"/>
          </p:cNvSpPr>
          <p:nvPr>
            <p:ph idx="1"/>
          </p:nvPr>
        </p:nvSpPr>
        <p:spPr/>
        <p:txBody>
          <a:bodyPr>
            <a:normAutofit fontScale="62500" lnSpcReduction="20000"/>
          </a:bodyPr>
          <a:lstStyle/>
          <a:p>
            <a:pPr>
              <a:buNone/>
            </a:pPr>
            <a:endParaRPr lang="uk-UA" dirty="0" smtClean="0"/>
          </a:p>
          <a:p>
            <a:pPr>
              <a:buNone/>
            </a:pPr>
            <a:r>
              <a:rPr lang="uk-UA" dirty="0" smtClean="0"/>
              <a:t>Крім того, з урахуванням ситуації з тероризмом, що існував в Іспанії багато років, особливо в "політично вразливому регіоні" Країни Басків, цей зв'язок може об'єктивно вважатися  таким, що представляє загрозу для демократії. </a:t>
            </a:r>
          </a:p>
          <a:p>
            <a:pPr>
              <a:buNone/>
            </a:pPr>
            <a:r>
              <a:rPr lang="uk-UA" dirty="0" smtClean="0"/>
              <a:t>Нарешті, висновки Верховного суду повинні розглядатися в контексті міжнародної рішучості засудження публічної пропаганди тероризму. Відповідно, дії та виступи, інкримінованих партіям-заявникам, в сукупності створюють очевидний образ соціальної моделі, розробленої та проповідуваної, яка суперечила концепції "демократичного суспільства". Відповідно, рішення, винесене всупереч інтересам заявників Верховним судом і підтримане Конституційним судом, могло розумно розглядатися в якості відповідного "​​невідкладної суспільної необхідності", навіть з урахуванням вузьких меж розсуду, яким користуються держави. Європейському Суду залишається упевнитися, чи було оскаржуване втручання пропорційно законній меті.</a:t>
            </a:r>
            <a:endParaRPr lang="uk-UA" dirty="0"/>
          </a:p>
        </p:txBody>
      </p:sp>
      <p:sp>
        <p:nvSpPr>
          <p:cNvPr id="4" name="Дата 3"/>
          <p:cNvSpPr>
            <a:spLocks noGrp="1"/>
          </p:cNvSpPr>
          <p:nvPr>
            <p:ph type="dt" sz="half" idx="10"/>
          </p:nvPr>
        </p:nvSpPr>
        <p:spPr/>
        <p:txBody>
          <a:bodyPr/>
          <a:lstStyle/>
          <a:p>
            <a:fld id="{343C8800-0FDD-4B54-B9A9-613282DB7DCC}"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3</a:t>
            </a:r>
            <a:r>
              <a:rPr lang="uk-UA" dirty="0" smtClean="0"/>
              <a:t>.1. </a:t>
            </a:r>
            <a:r>
              <a:rPr lang="uk-UA" dirty="0" err="1" smtClean="0"/>
              <a:t>деліберативна</a:t>
            </a:r>
            <a:r>
              <a:rPr lang="uk-UA" dirty="0" smtClean="0"/>
              <a:t> демократія у структурі конституційного порядку </a:t>
            </a:r>
            <a:endParaRPr lang="uk-UA" dirty="0"/>
          </a:p>
        </p:txBody>
      </p:sp>
      <p:sp>
        <p:nvSpPr>
          <p:cNvPr id="3" name="Содержимое 2"/>
          <p:cNvSpPr>
            <a:spLocks noGrp="1"/>
          </p:cNvSpPr>
          <p:nvPr>
            <p:ph idx="1"/>
          </p:nvPr>
        </p:nvSpPr>
        <p:spPr/>
        <p:txBody>
          <a:bodyPr>
            <a:normAutofit fontScale="77500" lnSpcReduction="20000"/>
          </a:bodyPr>
          <a:lstStyle/>
          <a:p>
            <a:r>
              <a:rPr lang="uk-UA" dirty="0" err="1" smtClean="0"/>
              <a:t>Субсидіарність</a:t>
            </a:r>
            <a:r>
              <a:rPr lang="uk-UA" dirty="0" smtClean="0"/>
              <a:t> – засади розподілу владних повноважень по вертикалі та узгодження регіональних політик, регіональних і національних політик;</a:t>
            </a:r>
          </a:p>
          <a:p>
            <a:r>
              <a:rPr lang="uk-UA" dirty="0" smtClean="0"/>
              <a:t>Посилення засад незалежності і нейтральності незалежних органів та установ (НБУ, ФДМ, ЦВК, АМК, </a:t>
            </a:r>
            <a:r>
              <a:rPr lang="uk-UA" dirty="0" err="1" smtClean="0"/>
              <a:t>нацкомісій</a:t>
            </a:r>
            <a:r>
              <a:rPr lang="uk-UA" dirty="0" smtClean="0"/>
              <a:t> із регуляторними функціями);</a:t>
            </a:r>
          </a:p>
          <a:p>
            <a:r>
              <a:rPr lang="uk-UA" dirty="0" smtClean="0"/>
              <a:t>Відкритість  і прозорість процедур ухвалення владних рішень на засадах довіри, слухання і розслідування;</a:t>
            </a:r>
          </a:p>
          <a:p>
            <a:r>
              <a:rPr lang="uk-UA" dirty="0" smtClean="0"/>
              <a:t>Забезпечення балансу приватних і публічних інтересів при ухваленні владних рішень;</a:t>
            </a:r>
          </a:p>
          <a:p>
            <a:r>
              <a:rPr lang="uk-UA" dirty="0" smtClean="0"/>
              <a:t>Пропорційне представництво у парламенті та баланс інтересів більшості та опозиції;</a:t>
            </a:r>
          </a:p>
          <a:p>
            <a:r>
              <a:rPr lang="uk-UA" dirty="0" smtClean="0"/>
              <a:t>Судовий конституційний контроль і роль </a:t>
            </a:r>
            <a:r>
              <a:rPr lang="en-US" dirty="0" smtClean="0"/>
              <a:t>amicus curiae.</a:t>
            </a:r>
            <a:endParaRPr lang="uk-UA" dirty="0"/>
          </a:p>
        </p:txBody>
      </p:sp>
      <p:sp>
        <p:nvSpPr>
          <p:cNvPr id="4" name="Дата 3"/>
          <p:cNvSpPr>
            <a:spLocks noGrp="1"/>
          </p:cNvSpPr>
          <p:nvPr>
            <p:ph type="dt" sz="half" idx="10"/>
          </p:nvPr>
        </p:nvSpPr>
        <p:spPr/>
        <p:txBody>
          <a:bodyPr/>
          <a:lstStyle/>
          <a:p>
            <a:fld id="{343C8800-0FDD-4B54-B9A9-613282DB7DCC}"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3.2. </a:t>
            </a:r>
            <a:r>
              <a:rPr lang="ru-RU" dirty="0" err="1" smtClean="0"/>
              <a:t>деліберативна</a:t>
            </a:r>
            <a:r>
              <a:rPr lang="ru-RU" dirty="0" smtClean="0"/>
              <a:t> </a:t>
            </a:r>
            <a:r>
              <a:rPr lang="ru-RU" dirty="0" err="1" smtClean="0"/>
              <a:t>демократія</a:t>
            </a:r>
            <a:r>
              <a:rPr lang="ru-RU" dirty="0" smtClean="0"/>
              <a:t> та </a:t>
            </a:r>
            <a:r>
              <a:rPr lang="ru-RU" dirty="0" err="1" smtClean="0"/>
              <a:t>конституційна</a:t>
            </a:r>
            <a:r>
              <a:rPr lang="ru-RU" dirty="0" smtClean="0"/>
              <a:t> реформа в </a:t>
            </a:r>
            <a:r>
              <a:rPr lang="ru-RU" dirty="0" err="1" smtClean="0"/>
              <a:t>Україні</a:t>
            </a:r>
            <a:endParaRPr lang="uk-UA" dirty="0"/>
          </a:p>
        </p:txBody>
      </p:sp>
      <p:sp>
        <p:nvSpPr>
          <p:cNvPr id="3" name="Содержимое 2"/>
          <p:cNvSpPr>
            <a:spLocks noGrp="1"/>
          </p:cNvSpPr>
          <p:nvPr>
            <p:ph idx="1"/>
          </p:nvPr>
        </p:nvSpPr>
        <p:spPr/>
        <p:txBody>
          <a:bodyPr>
            <a:normAutofit fontScale="77500" lnSpcReduction="20000"/>
          </a:bodyPr>
          <a:lstStyle/>
          <a:p>
            <a:endParaRPr lang="uk-UA" dirty="0" smtClean="0"/>
          </a:p>
          <a:p>
            <a:r>
              <a:rPr lang="uk-UA" dirty="0" err="1" smtClean="0"/>
              <a:t>Люстраційні</a:t>
            </a:r>
            <a:r>
              <a:rPr lang="uk-UA" dirty="0" smtClean="0"/>
              <a:t> заходи як елемент </a:t>
            </a:r>
            <a:r>
              <a:rPr lang="uk-UA" dirty="0" err="1" smtClean="0"/>
              <a:t>деліберативної</a:t>
            </a:r>
            <a:r>
              <a:rPr lang="uk-UA" dirty="0" smtClean="0"/>
              <a:t> демократії;</a:t>
            </a:r>
          </a:p>
          <a:p>
            <a:r>
              <a:rPr lang="uk-UA" dirty="0" err="1" smtClean="0"/>
              <a:t>Деволюція</a:t>
            </a:r>
            <a:r>
              <a:rPr lang="uk-UA" dirty="0" smtClean="0"/>
              <a:t> і децентралізація влади;</a:t>
            </a:r>
          </a:p>
          <a:p>
            <a:r>
              <a:rPr lang="uk-UA" dirty="0" err="1" smtClean="0"/>
              <a:t>Бікамеризм</a:t>
            </a:r>
            <a:r>
              <a:rPr lang="uk-UA" dirty="0" smtClean="0"/>
              <a:t>;</a:t>
            </a:r>
          </a:p>
          <a:p>
            <a:r>
              <a:rPr lang="uk-UA" dirty="0" smtClean="0"/>
              <a:t>Делегування повноважень публічної влади окремим інституціям громадянського суспільства, які володіють природною монополією на заснування корпоративних правил (аудитори, адвокати, публічні реєстри);</a:t>
            </a:r>
          </a:p>
          <a:p>
            <a:r>
              <a:rPr lang="uk-UA" dirty="0" smtClean="0"/>
              <a:t>Громадські експертизи проектів правових актів та громадські слухання щодо них;</a:t>
            </a:r>
          </a:p>
          <a:p>
            <a:r>
              <a:rPr lang="uk-UA" dirty="0" smtClean="0"/>
              <a:t>Людська гідність, рівність і справедливість як основні тестери відповідності владних рішень засадам верховенства права</a:t>
            </a:r>
            <a:endParaRPr lang="uk-UA" dirty="0"/>
          </a:p>
        </p:txBody>
      </p:sp>
      <p:sp>
        <p:nvSpPr>
          <p:cNvPr id="4" name="Дата 3"/>
          <p:cNvSpPr>
            <a:spLocks noGrp="1"/>
          </p:cNvSpPr>
          <p:nvPr>
            <p:ph type="dt" sz="half" idx="10"/>
          </p:nvPr>
        </p:nvSpPr>
        <p:spPr/>
        <p:txBody>
          <a:bodyPr/>
          <a:lstStyle/>
          <a:p>
            <a:fld id="{343C8800-0FDD-4B54-B9A9-613282DB7DCC}" type="datetime1">
              <a:rPr lang="uk-UA" smtClean="0"/>
              <a:pPr/>
              <a:t>29.07.2014</a:t>
            </a:fld>
            <a:endParaRPr lang="ru-RU"/>
          </a:p>
        </p:txBody>
      </p:sp>
      <p:sp>
        <p:nvSpPr>
          <p:cNvPr id="5" name="Нижний колонтитул 4"/>
          <p:cNvSpPr>
            <a:spLocks noGrp="1"/>
          </p:cNvSpPr>
          <p:nvPr>
            <p:ph type="ftr" sz="quarter" idx="11"/>
          </p:nvPr>
        </p:nvSpPr>
        <p:spPr/>
        <p:txBody>
          <a:bodyPr/>
          <a:lstStyle/>
          <a:p>
            <a:r>
              <a:rPr lang="ru-RU" smtClean="0"/>
              <a:t>(с) М. Савчин    Політична система і політичні партії</a:t>
            </a:r>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cate.jpg"/>
          <p:cNvPicPr>
            <a:picLocks noGrp="1" noChangeAspect="1"/>
          </p:cNvPicPr>
          <p:nvPr>
            <p:ph sz="half" idx="1"/>
          </p:nvPr>
        </p:nvPicPr>
        <p:blipFill>
          <a:blip r:embed="rId2" cstate="print"/>
          <a:stretch>
            <a:fillRect/>
          </a:stretch>
        </p:blipFill>
        <p:spPr>
          <a:xfrm>
            <a:off x="571500" y="1620044"/>
            <a:ext cx="3810000" cy="4248150"/>
          </a:xfrm>
        </p:spPr>
      </p:pic>
      <p:sp>
        <p:nvSpPr>
          <p:cNvPr id="3" name="Содержимое 2"/>
          <p:cNvSpPr>
            <a:spLocks noGrp="1"/>
          </p:cNvSpPr>
          <p:nvPr>
            <p:ph sz="half" idx="2"/>
          </p:nvPr>
        </p:nvSpPr>
        <p:spPr/>
        <p:txBody>
          <a:bodyPr/>
          <a:lstStyle/>
          <a:p>
            <a:r>
              <a:rPr lang="uk-UA" dirty="0" smtClean="0"/>
              <a:t>Михайло Савчин,</a:t>
            </a:r>
            <a:br>
              <a:rPr lang="uk-UA" dirty="0" smtClean="0"/>
            </a:br>
            <a:r>
              <a:rPr lang="uk-UA" dirty="0" err="1" smtClean="0"/>
              <a:t>д.ю.н</a:t>
            </a:r>
            <a:r>
              <a:rPr lang="uk-UA" dirty="0" smtClean="0"/>
              <a:t>.,  проф. </a:t>
            </a:r>
            <a:r>
              <a:rPr lang="uk-UA" dirty="0" err="1" smtClean="0"/>
              <a:t>УжНУ</a:t>
            </a:r>
            <a:r>
              <a:rPr lang="uk-UA" dirty="0" smtClean="0"/>
              <a:t>,</a:t>
            </a:r>
            <a:br>
              <a:rPr lang="uk-UA" dirty="0" smtClean="0"/>
            </a:br>
            <a:r>
              <a:rPr lang="uk-UA" dirty="0" smtClean="0"/>
              <a:t>директор Центру правотворчості </a:t>
            </a:r>
            <a:r>
              <a:rPr lang="uk-UA" dirty="0" err="1" smtClean="0"/>
              <a:t>УжНУ</a:t>
            </a:r>
            <a:r>
              <a:rPr lang="uk-UA" dirty="0" smtClean="0"/>
              <a:t/>
            </a:r>
            <a:br>
              <a:rPr lang="uk-UA" dirty="0" smtClean="0"/>
            </a:br>
            <a:r>
              <a:rPr lang="en-US" dirty="0" smtClean="0">
                <a:solidFill>
                  <a:srgbClr val="0070C0"/>
                </a:solidFill>
                <a:hlinkClick r:id="rId3"/>
              </a:rPr>
              <a:t>msavchyn@bigmir.net</a:t>
            </a:r>
            <a:r>
              <a:rPr lang="en-US" dirty="0" smtClean="0">
                <a:solidFill>
                  <a:srgbClr val="0070C0"/>
                </a:solidFill>
              </a:rPr>
              <a:t> </a:t>
            </a:r>
            <a:endParaRPr lang="uk-UA" dirty="0" smtClean="0">
              <a:solidFill>
                <a:srgbClr val="0070C0"/>
              </a:solidFill>
            </a:endParaRPr>
          </a:p>
          <a:p>
            <a:endParaRPr lang="uk-UA" dirty="0"/>
          </a:p>
        </p:txBody>
      </p:sp>
      <p:sp>
        <p:nvSpPr>
          <p:cNvPr id="4" name="Заголовок 3"/>
          <p:cNvSpPr>
            <a:spLocks noGrp="1"/>
          </p:cNvSpPr>
          <p:nvPr>
            <p:ph type="title"/>
          </p:nvPr>
        </p:nvSpPr>
        <p:spPr/>
        <p:txBody>
          <a:bodyPr/>
          <a:lstStyle/>
          <a:p>
            <a:r>
              <a:rPr lang="uk-UA" dirty="0" smtClean="0"/>
              <a:t>Дякую за увагу!</a:t>
            </a:r>
            <a:endParaRPr lang="uk-UA" dirty="0"/>
          </a:p>
        </p:txBody>
      </p:sp>
      <p:sp>
        <p:nvSpPr>
          <p:cNvPr id="6" name="Дата 5"/>
          <p:cNvSpPr>
            <a:spLocks noGrp="1"/>
          </p:cNvSpPr>
          <p:nvPr>
            <p:ph type="dt" sz="half" idx="10"/>
          </p:nvPr>
        </p:nvSpPr>
        <p:spPr/>
        <p:txBody>
          <a:bodyPr/>
          <a:lstStyle/>
          <a:p>
            <a:fld id="{6107E283-BBB1-40AB-88B5-9D2670BFBD05}" type="datetime1">
              <a:rPr lang="ru-RU" smtClean="0"/>
              <a:pPr/>
              <a:t>29.07.2014</a:t>
            </a:fld>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17</a:t>
            </a:fld>
            <a:endParaRPr lang="ru-RU"/>
          </a:p>
        </p:txBody>
      </p:sp>
      <p:sp>
        <p:nvSpPr>
          <p:cNvPr id="8" name="Нижний колонтитул 7"/>
          <p:cNvSpPr>
            <a:spLocks noGrp="1"/>
          </p:cNvSpPr>
          <p:nvPr>
            <p:ph type="ftr" sz="quarter" idx="11"/>
          </p:nvPr>
        </p:nvSpPr>
        <p:spPr/>
        <p:txBody>
          <a:bodyPr/>
          <a:lstStyle/>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en-US" sz="2800" dirty="0" smtClean="0"/>
              <a:t>1.</a:t>
            </a:r>
            <a:r>
              <a:rPr lang="uk-UA" sz="2800" dirty="0" smtClean="0"/>
              <a:t> Концепція </a:t>
            </a:r>
            <a:r>
              <a:rPr lang="en-US" sz="2800" dirty="0" smtClean="0"/>
              <a:t>militant democracy </a:t>
            </a:r>
            <a:r>
              <a:rPr lang="uk-UA" sz="2800" dirty="0" smtClean="0"/>
              <a:t>та конституційний порядок</a:t>
            </a:r>
          </a:p>
        </p:txBody>
      </p:sp>
      <p:pic>
        <p:nvPicPr>
          <p:cNvPr id="13315" name="Содержимое 4" descr="militant democracy_2.jpg"/>
          <p:cNvPicPr>
            <a:picLocks noGrp="1" noChangeAspect="1"/>
          </p:cNvPicPr>
          <p:nvPr>
            <p:ph sz="half" idx="1"/>
          </p:nvPr>
        </p:nvPicPr>
        <p:blipFill>
          <a:blip r:embed="rId2" cstate="print"/>
          <a:srcRect/>
          <a:stretch>
            <a:fillRect/>
          </a:stretch>
        </p:blipFill>
        <p:spPr>
          <a:xfrm>
            <a:off x="684213" y="1844675"/>
            <a:ext cx="3584575" cy="3600450"/>
          </a:xfrm>
        </p:spPr>
      </p:pic>
      <p:sp>
        <p:nvSpPr>
          <p:cNvPr id="4" name="Содержимое 3"/>
          <p:cNvSpPr>
            <a:spLocks noGrp="1"/>
          </p:cNvSpPr>
          <p:nvPr>
            <p:ph sz="half" idx="2"/>
          </p:nvPr>
        </p:nvSpPr>
        <p:spPr>
          <a:xfrm>
            <a:off x="3851920" y="1600200"/>
            <a:ext cx="4834880" cy="4781550"/>
          </a:xfrm>
        </p:spPr>
        <p:txBody>
          <a:bodyPr>
            <a:normAutofit fontScale="92500" lnSpcReduction="10000"/>
          </a:bodyPr>
          <a:lstStyle/>
          <a:p>
            <a:pPr eaLnBrk="1" hangingPunct="1">
              <a:buFont typeface="Wingdings" pitchFamily="2" charset="2"/>
              <a:buNone/>
              <a:defRPr/>
            </a:pPr>
            <a:r>
              <a:rPr lang="uk-UA" dirty="0" smtClean="0"/>
              <a:t>Елементи </a:t>
            </a:r>
            <a:r>
              <a:rPr lang="en-US" dirty="0" smtClean="0"/>
              <a:t>militant democracy:</a:t>
            </a:r>
          </a:p>
          <a:p>
            <a:pPr lvl="1" eaLnBrk="1" hangingPunct="1">
              <a:defRPr/>
            </a:pPr>
            <a:endParaRPr lang="en-US" dirty="0" smtClean="0"/>
          </a:p>
          <a:p>
            <a:pPr lvl="1" eaLnBrk="1" hangingPunct="1">
              <a:defRPr/>
            </a:pPr>
            <a:r>
              <a:rPr lang="uk-UA" dirty="0" smtClean="0"/>
              <a:t>розпуск політичних партій; </a:t>
            </a:r>
          </a:p>
          <a:p>
            <a:pPr lvl="1" eaLnBrk="1" hangingPunct="1">
              <a:defRPr/>
            </a:pPr>
            <a:r>
              <a:rPr lang="uk-UA" dirty="0" smtClean="0"/>
              <a:t>конституційні засоби обмеження зловживання демократією, насамперед, належна правова процедура; </a:t>
            </a:r>
          </a:p>
          <a:p>
            <a:pPr lvl="1" eaLnBrk="1" hangingPunct="1">
              <a:defRPr/>
            </a:pPr>
            <a:r>
              <a:rPr lang="uk-UA" dirty="0" smtClean="0"/>
              <a:t>конституційні обмеження окремих політичних прав – свободи асоціацій, зібрань, вираження поглядів; </a:t>
            </a:r>
          </a:p>
          <a:p>
            <a:pPr lvl="1" eaLnBrk="1" hangingPunct="1">
              <a:defRPr/>
            </a:pPr>
            <a:r>
              <a:rPr lang="uk-UA" dirty="0" smtClean="0"/>
              <a:t>лояльність державних службовців. </a:t>
            </a:r>
          </a:p>
        </p:txBody>
      </p:sp>
      <p:sp>
        <p:nvSpPr>
          <p:cNvPr id="7" name="Номер слайда 6"/>
          <p:cNvSpPr>
            <a:spLocks noGrp="1"/>
          </p:cNvSpPr>
          <p:nvPr>
            <p:ph type="sldNum" sz="quarter" idx="12"/>
          </p:nvPr>
        </p:nvSpPr>
        <p:spPr/>
        <p:txBody>
          <a:bodyPr/>
          <a:lstStyle/>
          <a:p>
            <a:pPr>
              <a:defRPr/>
            </a:pPr>
            <a:fld id="{4F127214-4403-4D1B-9841-3358BBE3B16C}" type="slidenum">
              <a:rPr lang="ru-RU"/>
              <a:pPr>
                <a:defRPr/>
              </a:pPr>
              <a:t>2</a:t>
            </a:fld>
            <a:endParaRPr lang="ru-RU"/>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normAutofit fontScale="90000"/>
          </a:bodyPr>
          <a:lstStyle/>
          <a:p>
            <a:pPr eaLnBrk="1" hangingPunct="1"/>
            <a:r>
              <a:rPr lang="uk-UA" sz="2800" dirty="0" smtClean="0"/>
              <a:t>1.2. Адресати прав людини у контексті доктрини </a:t>
            </a:r>
            <a:r>
              <a:rPr lang="en-US" sz="2800" i="1" dirty="0" smtClean="0"/>
              <a:t>militant democracy. </a:t>
            </a:r>
            <a:r>
              <a:rPr lang="uk-UA" sz="2800" i="1" dirty="0" smtClean="0"/>
              <a:t>Практика ЄСПЛ</a:t>
            </a:r>
          </a:p>
        </p:txBody>
      </p:sp>
      <p:sp>
        <p:nvSpPr>
          <p:cNvPr id="3" name="Содержимое 2"/>
          <p:cNvSpPr>
            <a:spLocks noGrp="1"/>
          </p:cNvSpPr>
          <p:nvPr>
            <p:ph idx="1"/>
          </p:nvPr>
        </p:nvSpPr>
        <p:spPr/>
        <p:style>
          <a:lnRef idx="2">
            <a:schemeClr val="accent3"/>
          </a:lnRef>
          <a:fillRef idx="1">
            <a:schemeClr val="lt1"/>
          </a:fillRef>
          <a:effectRef idx="0">
            <a:schemeClr val="accent3"/>
          </a:effectRef>
          <a:fontRef idx="minor">
            <a:schemeClr val="dk1"/>
          </a:fontRef>
        </p:style>
        <p:txBody>
          <a:bodyPr>
            <a:normAutofit/>
          </a:bodyPr>
          <a:lstStyle/>
          <a:p>
            <a:pPr marL="365760" indent="-256032" eaLnBrk="1" fontAlgn="auto" hangingPunct="1">
              <a:spcAft>
                <a:spcPts val="0"/>
              </a:spcAft>
              <a:buClr>
                <a:schemeClr val="accent3"/>
              </a:buClr>
              <a:buFont typeface="Georgia"/>
              <a:buChar char="•"/>
              <a:defRPr/>
            </a:pPr>
            <a:endParaRPr lang="en-US" sz="2000" dirty="0" smtClean="0"/>
          </a:p>
          <a:p>
            <a:pPr marL="365760" indent="-256032" eaLnBrk="1" fontAlgn="auto" hangingPunct="1">
              <a:spcAft>
                <a:spcPts val="0"/>
              </a:spcAft>
              <a:buClr>
                <a:schemeClr val="accent3"/>
              </a:buClr>
              <a:buFont typeface="Georgia"/>
              <a:buNone/>
              <a:defRPr/>
            </a:pPr>
            <a:r>
              <a:rPr lang="uk-UA" sz="2000" dirty="0" smtClean="0"/>
              <a:t>Європейський суд одноголосно вирішив, що не було ніякого порушення статті 11 </a:t>
            </a:r>
            <a:r>
              <a:rPr lang="en-US" sz="2000" dirty="0" smtClean="0"/>
              <a:t>[</a:t>
            </a:r>
            <a:r>
              <a:rPr lang="uk-UA" sz="2000" dirty="0" smtClean="0"/>
              <a:t>ЄКПЛ</a:t>
            </a:r>
            <a:r>
              <a:rPr lang="en-US" sz="2000" dirty="0" smtClean="0"/>
              <a:t>]</a:t>
            </a:r>
            <a:r>
              <a:rPr lang="uk-UA" sz="2000" dirty="0" smtClean="0"/>
              <a:t>, і постановив, що держава має право вживати профілактичні заходи для захисту демократії. Суд зазначив, що події, організовані рухом </a:t>
            </a:r>
            <a:r>
              <a:rPr lang="en-US" sz="2000" dirty="0" smtClean="0"/>
              <a:t>[</a:t>
            </a:r>
            <a:r>
              <a:rPr lang="la-Latn" sz="2000" i="1" dirty="0" smtClean="0"/>
              <a:t>Magyar Garda Egyesulet </a:t>
            </a:r>
            <a:r>
              <a:rPr lang="en-US" sz="2000" dirty="0" smtClean="0"/>
              <a:t>]</a:t>
            </a:r>
            <a:r>
              <a:rPr lang="uk-UA" sz="2000" dirty="0" smtClean="0"/>
              <a:t>, тягли за собою реальну небезпеку насильства і розбратів, поривали порядок і громадський спокій, порушували право жителів сіл на свободу і безпеку, навіть якщо на самих демонстраціях, охоронюваних значними силами поліції, практично не було актів насильства.</a:t>
            </a:r>
          </a:p>
          <a:p>
            <a:pPr marL="365760" indent="-256032" eaLnBrk="1" fontAlgn="auto" hangingPunct="1">
              <a:spcAft>
                <a:spcPts val="0"/>
              </a:spcAft>
              <a:buClr>
                <a:schemeClr val="accent3"/>
              </a:buClr>
              <a:buFont typeface="Georgia"/>
              <a:buNone/>
              <a:defRPr/>
            </a:pPr>
            <a:r>
              <a:rPr lang="uk-UA" sz="2000" i="1" dirty="0" smtClean="0"/>
              <a:t>«Рух, заснований об’єднанням пана Вони, організовував демонстрації, які транслювали ідею расової сегрегації, що нагадує дію угорського нацистського руху («Схрещені Стріли» – </a:t>
            </a:r>
            <a:r>
              <a:rPr lang="la-Latn" sz="2000" i="1" dirty="0" smtClean="0"/>
              <a:t>Arrow Cross), </a:t>
            </a:r>
            <a:r>
              <a:rPr lang="uk-UA" sz="2000" i="1" dirty="0" smtClean="0"/>
              <a:t>створював відчуття загрози і страху серед циганської меншини в країні»</a:t>
            </a:r>
            <a:r>
              <a:rPr lang="uk-UA" sz="2000" dirty="0" smtClean="0"/>
              <a:t>, – повідомив Є</a:t>
            </a:r>
            <a:r>
              <a:rPr lang="en-US" sz="2000" dirty="0" smtClean="0"/>
              <a:t>C</a:t>
            </a:r>
            <a:r>
              <a:rPr lang="uk-UA" sz="2000" dirty="0" smtClean="0"/>
              <a:t>ПЛ у своїй заяві для преси.</a:t>
            </a:r>
          </a:p>
        </p:txBody>
      </p:sp>
      <p:sp>
        <p:nvSpPr>
          <p:cNvPr id="17412" name="Дата 6"/>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EC616420-0A5D-48BA-8372-DE600E2F1611}" type="datetime1">
              <a:rPr lang="uk-UA"/>
              <a:pPr/>
              <a:t>29.07.2014</a:t>
            </a:fld>
            <a:endParaRPr lang="ru-RU"/>
          </a:p>
        </p:txBody>
      </p:sp>
      <p:sp>
        <p:nvSpPr>
          <p:cNvPr id="17413" name="Нижний колонтитул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ru-RU"/>
              <a:t>(с) М. Савчин  Права людини і основоположні свободи</a:t>
            </a:r>
          </a:p>
        </p:txBody>
      </p:sp>
      <p:sp>
        <p:nvSpPr>
          <p:cNvPr id="17414" name="Номер слайда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C15F2F1-1826-4789-8428-4F054CCD7F13}" type="slidenum">
              <a:rPr lang="ru-RU" smtClean="0"/>
              <a:pPr/>
              <a:t>3</a:t>
            </a:fld>
            <a:endParaRPr lang="ru-RU"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normAutofit fontScale="90000"/>
          </a:bodyPr>
          <a:lstStyle/>
          <a:p>
            <a:pPr eaLnBrk="1" hangingPunct="1"/>
            <a:r>
              <a:rPr lang="uk-UA" sz="2800" dirty="0" smtClean="0"/>
              <a:t>2. Адресати прав людини у контексті доктрини </a:t>
            </a:r>
            <a:r>
              <a:rPr lang="en-US" sz="2800" i="1" dirty="0" smtClean="0"/>
              <a:t>militant democracy. </a:t>
            </a:r>
            <a:r>
              <a:rPr lang="uk-UA" sz="2800" i="1" dirty="0" smtClean="0"/>
              <a:t>Практика ЄСПЛ</a:t>
            </a:r>
          </a:p>
        </p:txBody>
      </p:sp>
      <p:sp>
        <p:nvSpPr>
          <p:cNvPr id="3" name="Содержимое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365760" indent="-256032" eaLnBrk="1" fontAlgn="auto" hangingPunct="1">
              <a:spcAft>
                <a:spcPts val="0"/>
              </a:spcAft>
              <a:buClr>
                <a:schemeClr val="accent3"/>
              </a:buClr>
              <a:buFont typeface="Georgia"/>
              <a:buNone/>
              <a:defRPr/>
            </a:pPr>
            <a:endParaRPr lang="uk-UA" sz="4200" i="1" dirty="0" smtClean="0"/>
          </a:p>
          <a:p>
            <a:pPr marL="365760" indent="-256032" eaLnBrk="1" fontAlgn="auto" hangingPunct="1">
              <a:spcAft>
                <a:spcPts val="0"/>
              </a:spcAft>
              <a:buClr>
                <a:schemeClr val="accent3"/>
              </a:buClr>
              <a:buFont typeface="Georgia"/>
              <a:buNone/>
              <a:defRPr/>
            </a:pPr>
            <a:r>
              <a:rPr lang="uk-UA" sz="4200" i="1" dirty="0" smtClean="0"/>
              <a:t>«По правді кажучи, ці воєнізовані ходи виходили за межі потреби у вираженні гнітючих або образливих термінів, захищених Конвенцією, зважаючи на фізичну наявність організованої і загрозливої групи активістів. Відповідно, єдиним способом, яким можна було знищити загрозу, що походила від цієї групи, було – усунути організаційну підтримку з боку даного об’єднання»</a:t>
            </a:r>
            <a:r>
              <a:rPr lang="uk-UA" sz="4200" dirty="0" smtClean="0"/>
              <a:t>.</a:t>
            </a:r>
          </a:p>
          <a:p>
            <a:pPr marL="365760" indent="-256032" eaLnBrk="1" fontAlgn="auto" hangingPunct="1">
              <a:spcAft>
                <a:spcPts val="0"/>
              </a:spcAft>
              <a:buClr>
                <a:schemeClr val="accent3"/>
              </a:buClr>
              <a:buFont typeface="Georgia"/>
              <a:buChar char="•"/>
              <a:defRPr/>
            </a:pPr>
            <a:endParaRPr lang="en-US" dirty="0" smtClean="0"/>
          </a:p>
          <a:p>
            <a:pPr marL="365760" indent="-256032" algn="r" eaLnBrk="1" fontAlgn="auto" hangingPunct="1">
              <a:spcAft>
                <a:spcPts val="0"/>
              </a:spcAft>
              <a:buClr>
                <a:schemeClr val="accent3"/>
              </a:buClr>
              <a:buFont typeface="Georgia"/>
              <a:buChar char="•"/>
              <a:defRPr/>
            </a:pPr>
            <a:r>
              <a:rPr lang="en-US" i="1" dirty="0" smtClean="0"/>
              <a:t>Gabor </a:t>
            </a:r>
            <a:r>
              <a:rPr lang="en-US" i="1" dirty="0" err="1" smtClean="0"/>
              <a:t>Vona</a:t>
            </a:r>
            <a:r>
              <a:rPr lang="en-US" i="1" dirty="0" smtClean="0"/>
              <a:t> v. Hungary</a:t>
            </a:r>
            <a:endParaRPr lang="uk-UA" i="1" dirty="0"/>
          </a:p>
        </p:txBody>
      </p:sp>
      <p:sp>
        <p:nvSpPr>
          <p:cNvPr id="17412" name="Дата 6"/>
          <p:cNvSpPr>
            <a:spLocks noGrp="1"/>
          </p:cNvSpPr>
          <p:nvPr>
            <p:ph type="dt"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EC616420-0A5D-48BA-8372-DE600E2F1611}" type="datetime1">
              <a:rPr lang="uk-UA"/>
              <a:pPr/>
              <a:t>29.07.2014</a:t>
            </a:fld>
            <a:endParaRPr lang="ru-RU"/>
          </a:p>
        </p:txBody>
      </p:sp>
      <p:sp>
        <p:nvSpPr>
          <p:cNvPr id="17413" name="Нижний колонтитул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ru-RU"/>
              <a:t>(с) М. Савчин  Права людини і основоположні свободи</a:t>
            </a:r>
          </a:p>
        </p:txBody>
      </p:sp>
      <p:sp>
        <p:nvSpPr>
          <p:cNvPr id="17414" name="Номер слайда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C15F2F1-1826-4789-8428-4F054CCD7F13}" type="slidenum">
              <a:rPr lang="ru-RU" smtClean="0"/>
              <a:pPr/>
              <a:t>4</a:t>
            </a:fld>
            <a:endParaRPr lang="ru-RU"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noAutofit/>
          </a:bodyPr>
          <a:lstStyle/>
          <a:p>
            <a:pPr eaLnBrk="1" hangingPunct="1">
              <a:defRPr/>
            </a:pPr>
            <a:r>
              <a:rPr lang="uk-UA" sz="2400" cap="none" dirty="0" smtClean="0"/>
              <a:t>1.3. Доктрина </a:t>
            </a:r>
            <a:r>
              <a:rPr lang="en-US" sz="2400" cap="none" dirty="0" smtClean="0"/>
              <a:t>militant democracy</a:t>
            </a:r>
            <a:r>
              <a:rPr lang="uk-UA" sz="2400" cap="none" dirty="0" smtClean="0"/>
              <a:t> та організаційна структура партій: правова позиція Конституційного Суду України</a:t>
            </a:r>
            <a:endParaRPr lang="ru-RU" sz="2400" cap="none" dirty="0" smtClean="0">
              <a:latin typeface="Raavi" pitchFamily="2"/>
            </a:endParaRPr>
          </a:p>
        </p:txBody>
      </p:sp>
      <p:sp>
        <p:nvSpPr>
          <p:cNvPr id="67587" name="Rectangle 3"/>
          <p:cNvSpPr>
            <a:spLocks noGrp="1" noChangeArrowheads="1"/>
          </p:cNvSpPr>
          <p:nvPr>
            <p:ph type="body" idx="1"/>
          </p:nvPr>
        </p:nvSpPr>
        <p:spPr/>
        <p:txBody>
          <a:bodyPr>
            <a:normAutofit/>
          </a:bodyPr>
          <a:lstStyle/>
          <a:p>
            <a:pPr eaLnBrk="1" hangingPunct="1">
              <a:lnSpc>
                <a:spcPct val="80000"/>
              </a:lnSpc>
              <a:defRPr/>
            </a:pPr>
            <a:endParaRPr lang="uk-UA" sz="2000" i="1" dirty="0" smtClean="0"/>
          </a:p>
          <a:p>
            <a:pPr eaLnBrk="1" hangingPunct="1">
              <a:lnSpc>
                <a:spcPct val="80000"/>
              </a:lnSpc>
              <a:buFont typeface="Wingdings" pitchFamily="2" charset="2"/>
              <a:buNone/>
              <a:defRPr/>
            </a:pPr>
            <a:r>
              <a:rPr lang="uk-UA" sz="2000" i="1" dirty="0" err="1" smtClean="0"/>
              <a:t>„Тобто</a:t>
            </a:r>
            <a:r>
              <a:rPr lang="uk-UA" sz="2000" i="1" dirty="0" smtClean="0"/>
              <a:t> внутрішня організація, взаємовідносини членів об’єднань громадян, їх підрозділів, статутна відповідальність членів цих об’єднань регулюються корпоративними нормами, встановленими самими об’єднаннями громадян, які базуються на законі; визначаються питання, які належать до їх внутрішньої організації або виключної компетенції і підлягають самостійному вирішенню. Отже, втручання органів державної влади, органів місцевого самоврядування, їх посадових і службових осіб у здійснювану в рамках закону діяльність об’єднань громадян не допускається.</a:t>
            </a:r>
          </a:p>
          <a:p>
            <a:pPr eaLnBrk="1" hangingPunct="1">
              <a:lnSpc>
                <a:spcPct val="80000"/>
              </a:lnSpc>
              <a:buFont typeface="Wingdings" pitchFamily="2" charset="2"/>
              <a:buNone/>
              <a:defRPr/>
            </a:pPr>
            <a:r>
              <a:rPr lang="uk-UA" sz="2000" i="1" dirty="0" err="1" smtClean="0"/>
              <a:t>...Визначення</a:t>
            </a:r>
            <a:r>
              <a:rPr lang="uk-UA" sz="2000" i="1" dirty="0" smtClean="0"/>
              <a:t> належності питань до </a:t>
            </a:r>
            <a:r>
              <a:rPr lang="uk-UA" sz="2000" i="1" dirty="0" err="1" smtClean="0"/>
              <a:t>внутрішньоорганізаційної</a:t>
            </a:r>
            <a:r>
              <a:rPr lang="uk-UA" sz="2000" i="1" dirty="0" smtClean="0"/>
              <a:t> діяльності або виключної компетенції об’єднання громадян у кожному конкретному випадку вирішує суд в разі оскарження громадянином актів і дій таких </a:t>
            </a:r>
            <a:r>
              <a:rPr lang="uk-UA" sz="2000" i="1" dirty="0" err="1" smtClean="0"/>
              <a:t>об’єднань”</a:t>
            </a:r>
            <a:r>
              <a:rPr lang="uk-UA" sz="2000" i="1" dirty="0" smtClean="0"/>
              <a:t>.</a:t>
            </a:r>
            <a:endParaRPr lang="ru-RU" sz="2000" dirty="0" smtClean="0"/>
          </a:p>
          <a:p>
            <a:pPr algn="r" eaLnBrk="1" hangingPunct="1">
              <a:lnSpc>
                <a:spcPct val="80000"/>
              </a:lnSpc>
              <a:buFont typeface="Wingdings" pitchFamily="2" charset="2"/>
              <a:buNone/>
              <a:defRPr/>
            </a:pPr>
            <a:r>
              <a:rPr lang="ru-RU" sz="2000" dirty="0" smtClean="0"/>
              <a:t/>
            </a:r>
            <a:br>
              <a:rPr lang="ru-RU" sz="2000" dirty="0" smtClean="0"/>
            </a:br>
            <a:r>
              <a:rPr lang="uk-UA" sz="2000" dirty="0" smtClean="0"/>
              <a:t> Рішення КСУ № 6-рп/2001 від 23.05.2001 р. </a:t>
            </a:r>
            <a:endParaRPr lang="ru-RU" sz="2000" dirty="0" smtClean="0"/>
          </a:p>
        </p:txBody>
      </p:sp>
      <p:sp>
        <p:nvSpPr>
          <p:cNvPr id="6" name="Дата 5"/>
          <p:cNvSpPr>
            <a:spLocks noGrp="1"/>
          </p:cNvSpPr>
          <p:nvPr>
            <p:ph type="dt" sz="quarter" idx="10"/>
          </p:nvPr>
        </p:nvSpPr>
        <p:spPr/>
        <p:txBody>
          <a:bodyPr/>
          <a:lstStyle/>
          <a:p>
            <a:pPr>
              <a:defRPr/>
            </a:pPr>
            <a:fld id="{1C28289A-E1D4-4EF6-9FBB-25D2AE018E45}"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5B1A835F-8B34-437B-A96E-13EAFC44AC51}" type="slidenum">
              <a:rPr lang="ru-RU"/>
              <a:pPr>
                <a:defRPr/>
              </a:pPr>
              <a:t>5</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67586"/>
                                        </p:tgtEl>
                                        <p:attrNameLst>
                                          <p:attrName>style.visibility</p:attrName>
                                        </p:attrNameLst>
                                      </p:cBhvr>
                                      <p:to>
                                        <p:strVal val="visible"/>
                                      </p:to>
                                    </p:set>
                                    <p:animEffect transition="in" filter="fade">
                                      <p:cBhvr>
                                        <p:cTn id="7" dur="1000">
                                          <p:stCondLst>
                                            <p:cond delay="0"/>
                                          </p:stCondLst>
                                        </p:cTn>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67587">
                                            <p:txEl>
                                              <p:pRg st="1" end="1"/>
                                            </p:txEl>
                                          </p:spTgt>
                                        </p:tgtEl>
                                        <p:attrNameLst>
                                          <p:attrName>style.visibility</p:attrName>
                                        </p:attrNameLst>
                                      </p:cBhvr>
                                      <p:to>
                                        <p:strVal val="visible"/>
                                      </p:to>
                                    </p:set>
                                    <p:animEffect transition="in" filter="fade">
                                      <p:cBhvr>
                                        <p:cTn id="12" dur="500">
                                          <p:stCondLst>
                                            <p:cond delay="0"/>
                                          </p:stCondLst>
                                        </p:cTn>
                                        <p:tgtEl>
                                          <p:spTgt spid="675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67587">
                                            <p:txEl>
                                              <p:pRg st="2" end="2"/>
                                            </p:txEl>
                                          </p:spTgt>
                                        </p:tgtEl>
                                        <p:attrNameLst>
                                          <p:attrName>style.visibility</p:attrName>
                                        </p:attrNameLst>
                                      </p:cBhvr>
                                      <p:to>
                                        <p:strVal val="visible"/>
                                      </p:to>
                                    </p:set>
                                    <p:animEffect transition="in" filter="fade">
                                      <p:cBhvr>
                                        <p:cTn id="17" dur="500">
                                          <p:stCondLst>
                                            <p:cond delay="0"/>
                                          </p:stCondLst>
                                        </p:cTn>
                                        <p:tgtEl>
                                          <p:spTgt spid="675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67587">
                                            <p:txEl>
                                              <p:pRg st="3" end="3"/>
                                            </p:txEl>
                                          </p:spTgt>
                                        </p:tgtEl>
                                        <p:attrNameLst>
                                          <p:attrName>style.visibility</p:attrName>
                                        </p:attrNameLst>
                                      </p:cBhvr>
                                      <p:to>
                                        <p:strVal val="visible"/>
                                      </p:to>
                                    </p:set>
                                    <p:animEffect transition="in" filter="fade">
                                      <p:cBhvr>
                                        <p:cTn id="22" dur="500">
                                          <p:stCondLst>
                                            <p:cond delay="0"/>
                                          </p:stCondLst>
                                        </p:cTn>
                                        <p:tgtEl>
                                          <p:spTgt spid="675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eaLnBrk="1" hangingPunct="1">
              <a:defRPr/>
            </a:pPr>
            <a:r>
              <a:rPr lang="uk-UA" sz="2800" b="1" i="1" dirty="0" smtClean="0">
                <a:latin typeface="MS Reference Sans Serif" pitchFamily="34" charset="0"/>
              </a:rPr>
              <a:t>2.1.Елементи </a:t>
            </a:r>
            <a:r>
              <a:rPr lang="en-US" sz="2800" b="1" i="1" dirty="0" smtClean="0">
                <a:latin typeface="MS Reference Sans Serif" pitchFamily="34" charset="0"/>
              </a:rPr>
              <a:t> militant democracy </a:t>
            </a:r>
            <a:r>
              <a:rPr lang="uk-UA" sz="2800" b="1" i="1" dirty="0" smtClean="0">
                <a:latin typeface="MS Reference Sans Serif" pitchFamily="34" charset="0"/>
              </a:rPr>
              <a:t> і конституційний порядок в Україні</a:t>
            </a:r>
            <a:endParaRPr lang="ru-RU" sz="2800" b="1" i="1" dirty="0" smtClean="0">
              <a:latin typeface="MS Reference Sans Serif" pitchFamily="34" charset="0"/>
            </a:endParaRPr>
          </a:p>
        </p:txBody>
      </p:sp>
      <p:sp>
        <p:nvSpPr>
          <p:cNvPr id="74755" name="Rectangle 3"/>
          <p:cNvSpPr>
            <a:spLocks noGrp="1" noChangeArrowheads="1"/>
          </p:cNvSpPr>
          <p:nvPr>
            <p:ph type="body" idx="1"/>
          </p:nvPr>
        </p:nvSpPr>
        <p:spPr/>
        <p:txBody>
          <a:bodyPr>
            <a:normAutofit lnSpcReduction="10000"/>
          </a:bodyPr>
          <a:lstStyle/>
          <a:p>
            <a:pPr eaLnBrk="1" hangingPunct="1">
              <a:lnSpc>
                <a:spcPct val="80000"/>
              </a:lnSpc>
              <a:buFont typeface="Wingdings" pitchFamily="2" charset="2"/>
              <a:buNone/>
              <a:defRPr/>
            </a:pPr>
            <a:endParaRPr lang="uk-UA" sz="2800" dirty="0" smtClean="0"/>
          </a:p>
          <a:p>
            <a:pPr eaLnBrk="1" hangingPunct="1">
              <a:lnSpc>
                <a:spcPct val="80000"/>
              </a:lnSpc>
              <a:buFont typeface="Wingdings" pitchFamily="2" charset="2"/>
              <a:buNone/>
              <a:defRPr/>
            </a:pPr>
            <a:r>
              <a:rPr lang="uk-UA" sz="2800" dirty="0" smtClean="0"/>
              <a:t>Ст. 37 Конституції:</a:t>
            </a:r>
          </a:p>
          <a:p>
            <a:pPr eaLnBrk="1" hangingPunct="1">
              <a:lnSpc>
                <a:spcPct val="80000"/>
              </a:lnSpc>
              <a:buFont typeface="Wingdings" pitchFamily="2" charset="2"/>
              <a:buNone/>
              <a:defRPr/>
            </a:pPr>
            <a:endParaRPr lang="uk-UA" sz="2800" dirty="0" smtClean="0"/>
          </a:p>
          <a:p>
            <a:pPr eaLnBrk="1" hangingPunct="1">
              <a:lnSpc>
                <a:spcPct val="80000"/>
              </a:lnSpc>
              <a:buFont typeface="Wingdings" pitchFamily="2" charset="2"/>
              <a:buNone/>
              <a:defRPr/>
            </a:pPr>
            <a:r>
              <a:rPr lang="uk-UA" sz="2800" dirty="0" smtClean="0"/>
              <a:t>Утворення політичних партій... програмні цілі або дії яких спрямовані на (1) ліквідацію незалежності України, (2) зміну конституційного ладу насильницьким шляхом, (3) порушення суверенітету і (4) територіальної цілісності держави, (5) підрив її безпеки, (6) незаконне захоплення влади, (7) пропаганду війни, насильства, (8) на розпалювання міжетнічної, расової, релігійної ворожнечі, (9) посягання на права і свободи людини, (10) здоров'я населення, забороняються.</a:t>
            </a:r>
            <a:endParaRPr lang="ru-RU" sz="2800" dirty="0" smtClean="0"/>
          </a:p>
        </p:txBody>
      </p:sp>
      <p:sp>
        <p:nvSpPr>
          <p:cNvPr id="6" name="Дата 5"/>
          <p:cNvSpPr>
            <a:spLocks noGrp="1"/>
          </p:cNvSpPr>
          <p:nvPr>
            <p:ph type="dt" sz="quarter" idx="10"/>
          </p:nvPr>
        </p:nvSpPr>
        <p:spPr/>
        <p:txBody>
          <a:bodyPr/>
          <a:lstStyle/>
          <a:p>
            <a:pPr>
              <a:defRPr/>
            </a:pPr>
            <a:fld id="{55206451-4B54-4269-AD56-E3E35FD06BEF}"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2C0ADDB3-FAF2-4F22-B2A0-459882C4092C}" type="slidenum">
              <a:rPr lang="ru-RU"/>
              <a:pPr>
                <a:defRPr/>
              </a:pPr>
              <a:t>6</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10000"/>
                                  </p:iterate>
                                  <p:childTnLst>
                                    <p:set>
                                      <p:cBhvr>
                                        <p:cTn id="6" dur="1" fill="hold">
                                          <p:stCondLst>
                                            <p:cond delay="0"/>
                                          </p:stCondLst>
                                        </p:cTn>
                                        <p:tgtEl>
                                          <p:spTgt spid="74754"/>
                                        </p:tgtEl>
                                        <p:attrNameLst>
                                          <p:attrName>style.visibility</p:attrName>
                                        </p:attrNameLst>
                                      </p:cBhvr>
                                      <p:to>
                                        <p:strVal val="visible"/>
                                      </p:to>
                                    </p:set>
                                    <p:animEffect transition="in" filter="fade">
                                      <p:cBhvr>
                                        <p:cTn id="7" dur="1000">
                                          <p:stCondLst>
                                            <p:cond delay="0"/>
                                          </p:stCondLst>
                                        </p:cTn>
                                        <p:tgtEl>
                                          <p:spTgt spid="7475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fade">
                                      <p:cBhvr>
                                        <p:cTn id="12" dur="500">
                                          <p:stCondLst>
                                            <p:cond delay="0"/>
                                          </p:stCondLst>
                                        </p:cTn>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74755">
                                            <p:txEl>
                                              <p:pRg st="3" end="3"/>
                                            </p:txEl>
                                          </p:spTgt>
                                        </p:tgtEl>
                                        <p:attrNameLst>
                                          <p:attrName>style.visibility</p:attrName>
                                        </p:attrNameLst>
                                      </p:cBhvr>
                                      <p:to>
                                        <p:strVal val="visible"/>
                                      </p:to>
                                    </p:set>
                                    <p:animEffect transition="in" filter="fade">
                                      <p:cBhvr>
                                        <p:cTn id="17" dur="500">
                                          <p:stCondLst>
                                            <p:cond delay="0"/>
                                          </p:stCondLst>
                                        </p:cTn>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063625"/>
          </a:xfrm>
        </p:spPr>
        <p:txBody>
          <a:bodyPr>
            <a:normAutofit fontScale="90000"/>
          </a:bodyPr>
          <a:lstStyle/>
          <a:p>
            <a:pPr eaLnBrk="1" hangingPunct="1">
              <a:defRPr/>
            </a:pPr>
            <a:r>
              <a:rPr lang="uk-UA" sz="2800" dirty="0" smtClean="0"/>
              <a:t>2.1.а. Комуністичний режим і обмеження діяльності політичних партій після 1988 року</a:t>
            </a:r>
          </a:p>
        </p:txBody>
      </p:sp>
      <p:pic>
        <p:nvPicPr>
          <p:cNvPr id="15363" name="Содержимое 4" descr="communism.jpg"/>
          <p:cNvPicPr>
            <a:picLocks noGrp="1" noChangeAspect="1"/>
          </p:cNvPicPr>
          <p:nvPr>
            <p:ph sz="half" idx="1"/>
          </p:nvPr>
        </p:nvPicPr>
        <p:blipFill>
          <a:blip r:embed="rId2" cstate="print"/>
          <a:srcRect/>
          <a:stretch>
            <a:fillRect/>
          </a:stretch>
        </p:blipFill>
        <p:spPr>
          <a:xfrm>
            <a:off x="539552" y="1268760"/>
            <a:ext cx="4322895" cy="3095798"/>
          </a:xfrm>
        </p:spPr>
      </p:pic>
      <p:sp>
        <p:nvSpPr>
          <p:cNvPr id="4" name="Содержимое 3"/>
          <p:cNvSpPr>
            <a:spLocks noGrp="1"/>
          </p:cNvSpPr>
          <p:nvPr>
            <p:ph sz="half" idx="2"/>
          </p:nvPr>
        </p:nvSpPr>
        <p:spPr>
          <a:xfrm>
            <a:off x="4067175" y="1412875"/>
            <a:ext cx="4619625" cy="5184775"/>
          </a:xfrm>
        </p:spPr>
        <p:txBody>
          <a:bodyPr>
            <a:normAutofit fontScale="25000" lnSpcReduction="20000"/>
          </a:bodyPr>
          <a:lstStyle/>
          <a:p>
            <a:pPr eaLnBrk="1" hangingPunct="1">
              <a:buFont typeface="Wingdings" pitchFamily="2" charset="2"/>
              <a:buNone/>
              <a:defRPr/>
            </a:pPr>
            <a:endParaRPr lang="uk-UA" dirty="0" smtClean="0"/>
          </a:p>
          <a:p>
            <a:pPr eaLnBrk="1" hangingPunct="1">
              <a:buFont typeface="Wingdings" pitchFamily="2" charset="2"/>
              <a:buNone/>
              <a:defRPr/>
            </a:pPr>
            <a:r>
              <a:rPr lang="en-US" sz="7200" dirty="0" smtClean="0"/>
              <a:t>		</a:t>
            </a:r>
            <a:r>
              <a:rPr lang="uk-UA" sz="7200" dirty="0" smtClean="0"/>
              <a:t>Стаття </a:t>
            </a:r>
            <a:r>
              <a:rPr lang="uk-UA" sz="7200" dirty="0" smtClean="0"/>
              <a:t>7 Конституції УРСР:</a:t>
            </a:r>
          </a:p>
          <a:p>
            <a:pPr eaLnBrk="1" hangingPunct="1">
              <a:defRPr/>
            </a:pPr>
            <a:endParaRPr lang="uk-UA" sz="7200" dirty="0" smtClean="0"/>
          </a:p>
          <a:p>
            <a:pPr eaLnBrk="1" hangingPunct="1">
              <a:buFont typeface="Wingdings" pitchFamily="2" charset="2"/>
              <a:buNone/>
              <a:defRPr/>
            </a:pPr>
            <a:r>
              <a:rPr lang="en-US" sz="7200" dirty="0" smtClean="0"/>
              <a:t>		</a:t>
            </a:r>
            <a:r>
              <a:rPr lang="uk-UA" sz="7200" dirty="0" smtClean="0"/>
              <a:t>Політичні </a:t>
            </a:r>
            <a:r>
              <a:rPr lang="uk-UA" sz="7200" dirty="0" smtClean="0"/>
              <a:t>партії, громадські </a:t>
            </a:r>
            <a:r>
              <a:rPr lang="en-US" sz="7200" dirty="0" smtClean="0"/>
              <a:t>	</a:t>
            </a:r>
            <a:r>
              <a:rPr lang="uk-UA" sz="7200" dirty="0" smtClean="0"/>
              <a:t>організації </a:t>
            </a:r>
            <a:r>
              <a:rPr lang="uk-UA" sz="7200" dirty="0" smtClean="0"/>
              <a:t>і рухи через своїх </a:t>
            </a:r>
            <a:r>
              <a:rPr lang="en-US" sz="7200" dirty="0" smtClean="0"/>
              <a:t>	</a:t>
            </a:r>
            <a:r>
              <a:rPr lang="uk-UA" sz="7200" dirty="0" smtClean="0"/>
              <a:t>представників</a:t>
            </a:r>
            <a:r>
              <a:rPr lang="uk-UA" sz="7200" dirty="0" smtClean="0"/>
              <a:t>, обраних до Рад </a:t>
            </a:r>
            <a:r>
              <a:rPr lang="en-US" sz="7200" dirty="0" smtClean="0"/>
              <a:t>	</a:t>
            </a:r>
            <a:r>
              <a:rPr lang="uk-UA" sz="7200" dirty="0" smtClean="0"/>
              <a:t>народних </a:t>
            </a:r>
            <a:r>
              <a:rPr lang="uk-UA" sz="7200" dirty="0" smtClean="0"/>
              <a:t>депутатів, та в інших </a:t>
            </a:r>
            <a:r>
              <a:rPr lang="en-US" sz="7200" dirty="0" smtClean="0"/>
              <a:t>	</a:t>
            </a:r>
            <a:r>
              <a:rPr lang="uk-UA" sz="7200" dirty="0" smtClean="0"/>
              <a:t>формах </a:t>
            </a:r>
            <a:r>
              <a:rPr lang="uk-UA" sz="7200" dirty="0" smtClean="0"/>
              <a:t>беруть участь у розробці і </a:t>
            </a:r>
            <a:r>
              <a:rPr lang="en-US" sz="7200" dirty="0" smtClean="0"/>
              <a:t>	</a:t>
            </a:r>
            <a:r>
              <a:rPr lang="uk-UA" sz="7200" dirty="0" smtClean="0"/>
              <a:t>здійсненні </a:t>
            </a:r>
            <a:r>
              <a:rPr lang="uk-UA" sz="7200" dirty="0" smtClean="0"/>
              <a:t>політики республіки, в </a:t>
            </a:r>
            <a:r>
              <a:rPr lang="en-US" sz="7200" dirty="0" smtClean="0"/>
              <a:t>	</a:t>
            </a:r>
            <a:r>
              <a:rPr lang="uk-UA" sz="7200" dirty="0" smtClean="0"/>
              <a:t>управлінні </a:t>
            </a:r>
            <a:r>
              <a:rPr lang="uk-UA" sz="7200" dirty="0" smtClean="0"/>
              <a:t>державними і </a:t>
            </a:r>
            <a:r>
              <a:rPr lang="en-US" sz="7200" dirty="0" smtClean="0"/>
              <a:t>	</a:t>
            </a:r>
            <a:r>
              <a:rPr lang="uk-UA" sz="7200" dirty="0" smtClean="0"/>
              <a:t>громадськими </a:t>
            </a:r>
            <a:r>
              <a:rPr lang="uk-UA" sz="7200" dirty="0" smtClean="0"/>
              <a:t>справами на основі </a:t>
            </a:r>
            <a:r>
              <a:rPr lang="en-US" sz="7200" dirty="0" smtClean="0"/>
              <a:t>	</a:t>
            </a:r>
            <a:r>
              <a:rPr lang="uk-UA" sz="7200" dirty="0" smtClean="0"/>
              <a:t>їх </a:t>
            </a:r>
            <a:r>
              <a:rPr lang="uk-UA" sz="7200" dirty="0" smtClean="0"/>
              <a:t>програм і статутів, відповідно до </a:t>
            </a:r>
            <a:r>
              <a:rPr lang="en-US" sz="7200" dirty="0" smtClean="0"/>
              <a:t>	</a:t>
            </a:r>
            <a:r>
              <a:rPr lang="uk-UA" sz="7200" dirty="0" smtClean="0"/>
              <a:t>Конституції </a:t>
            </a:r>
            <a:r>
              <a:rPr lang="uk-UA" sz="7200" dirty="0" smtClean="0"/>
              <a:t>України і чинних законів.</a:t>
            </a:r>
          </a:p>
          <a:p>
            <a:pPr eaLnBrk="1" hangingPunct="1">
              <a:buFont typeface="Wingdings" pitchFamily="2" charset="2"/>
              <a:buNone/>
              <a:defRPr/>
            </a:pPr>
            <a:r>
              <a:rPr lang="uk-UA" sz="7200" dirty="0" smtClean="0"/>
              <a:t> </a:t>
            </a:r>
            <a:r>
              <a:rPr lang="uk-UA" sz="6400" dirty="0" smtClean="0"/>
              <a:t>Не допускається створення і діяльність партій, інших громадських організацій і рухів, що ставлять за мету (1) зміну шляхом насильства конституційного ладу і (2) в будь-якій протизаконній формі територіальної цілісності держави, а також (3) підрив її безпеки, розпалювання (4) національної і (5) релігійної ворожнечі.</a:t>
            </a:r>
          </a:p>
          <a:p>
            <a:pPr eaLnBrk="1" hangingPunct="1">
              <a:buFont typeface="Wingdings" pitchFamily="2" charset="2"/>
              <a:buNone/>
              <a:defRPr/>
            </a:pPr>
            <a:r>
              <a:rPr lang="uk-UA" sz="7200" i="1" dirty="0" smtClean="0"/>
              <a:t>(У ред. Закону </a:t>
            </a:r>
            <a:r>
              <a:rPr lang="la-Latn" sz="7200" i="1" dirty="0" smtClean="0"/>
              <a:t>N 404-12 </a:t>
            </a:r>
            <a:r>
              <a:rPr lang="uk-UA" sz="7200" i="1" dirty="0" smtClean="0"/>
              <a:t>від 24.10.90)</a:t>
            </a:r>
            <a:endParaRPr lang="uk-UA" sz="7200" dirty="0" smtClean="0"/>
          </a:p>
        </p:txBody>
      </p:sp>
      <p:sp>
        <p:nvSpPr>
          <p:cNvPr id="6" name="Дата 5"/>
          <p:cNvSpPr>
            <a:spLocks noGrp="1"/>
          </p:cNvSpPr>
          <p:nvPr>
            <p:ph type="dt" sz="quarter" idx="10"/>
          </p:nvPr>
        </p:nvSpPr>
        <p:spPr/>
        <p:txBody>
          <a:bodyPr/>
          <a:lstStyle/>
          <a:p>
            <a:pPr>
              <a:defRPr/>
            </a:pPr>
            <a:fld id="{BC2F174A-F8A9-43DA-8863-FB0CD4038F67}"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2A86BCE6-C42D-4620-8B71-6092BAEF060E}" type="slidenum">
              <a:rPr lang="ru-RU"/>
              <a:pPr>
                <a:defRPr/>
              </a:pPr>
              <a:t>7</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eaLnBrk="1" hangingPunct="1">
              <a:defRPr/>
            </a:pPr>
            <a:r>
              <a:rPr lang="uk-UA" sz="2800" cap="none" dirty="0" smtClean="0"/>
              <a:t>2.2. Елементи </a:t>
            </a:r>
            <a:r>
              <a:rPr lang="en-US" sz="2800" i="1" cap="none" dirty="0" smtClean="0"/>
              <a:t>militant democracy </a:t>
            </a:r>
            <a:r>
              <a:rPr lang="uk-UA" sz="2800" cap="none" dirty="0" smtClean="0"/>
              <a:t>і стаття 11 ЄКПЛ</a:t>
            </a:r>
          </a:p>
        </p:txBody>
      </p:sp>
      <p:sp>
        <p:nvSpPr>
          <p:cNvPr id="3" name="Содержимое 2"/>
          <p:cNvSpPr>
            <a:spLocks noGrp="1"/>
          </p:cNvSpPr>
          <p:nvPr>
            <p:ph idx="1"/>
          </p:nvPr>
        </p:nvSpPr>
        <p:spPr/>
        <p:txBody>
          <a:bodyPr>
            <a:normAutofit fontScale="62500" lnSpcReduction="20000"/>
          </a:bodyPr>
          <a:lstStyle/>
          <a:p>
            <a:pPr eaLnBrk="1" hangingPunct="1">
              <a:buFont typeface="Wingdings" pitchFamily="2" charset="2"/>
              <a:buNone/>
              <a:defRPr/>
            </a:pPr>
            <a:endParaRPr lang="uk-UA" b="1" dirty="0" smtClean="0"/>
          </a:p>
          <a:p>
            <a:pPr eaLnBrk="1" hangingPunct="1">
              <a:buFont typeface="Wingdings" pitchFamily="2" charset="2"/>
              <a:buNone/>
              <a:defRPr/>
            </a:pPr>
            <a:r>
              <a:rPr lang="uk-UA" b="1" dirty="0" smtClean="0"/>
              <a:t>Стаття 11. Свобода зібрань та об'єднання</a:t>
            </a:r>
          </a:p>
          <a:p>
            <a:pPr eaLnBrk="1" hangingPunct="1">
              <a:defRPr/>
            </a:pPr>
            <a:endParaRPr lang="uk-UA" dirty="0" smtClean="0"/>
          </a:p>
          <a:p>
            <a:pPr eaLnBrk="1" hangingPunct="1">
              <a:buFont typeface="Wingdings" pitchFamily="2" charset="2"/>
              <a:buNone/>
              <a:defRPr/>
            </a:pPr>
            <a:r>
              <a:rPr lang="uk-UA" dirty="0" smtClean="0"/>
              <a:t>1. Кожен має право на свободу мирних зібрань і свободу об'єднання з іншими особами, включаючи право створювати профспілки та вступати до них для захисту своїх інтересів.</a:t>
            </a:r>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2. Здійснення цих прав не підлягає жодним обмеженням, за винятком тих, що встановлені законом і є необхідними в демократичному суспільстві в інтересах  (1) національної або (2) громадської безпеки,  (3) для запобігання заворушенням чи злочинам,  (4) для охорони здоров'я чи  (5) моралі або  (6) для захисту прав і свобод інших осіб.  (7) Ця стаття не перешкоджає запровадженню законних обмежень на здійснення цих прав особами, що входять до складу збройних сил, поліції чи адміністративних органів держави.</a:t>
            </a:r>
          </a:p>
          <a:p>
            <a:pPr eaLnBrk="1" hangingPunct="1">
              <a:defRPr/>
            </a:pPr>
            <a:endParaRPr lang="uk-UA" dirty="0" smtClean="0"/>
          </a:p>
        </p:txBody>
      </p:sp>
      <p:sp>
        <p:nvSpPr>
          <p:cNvPr id="4" name="Дата 3"/>
          <p:cNvSpPr>
            <a:spLocks noGrp="1"/>
          </p:cNvSpPr>
          <p:nvPr>
            <p:ph type="dt" sz="quarter" idx="10"/>
          </p:nvPr>
        </p:nvSpPr>
        <p:spPr/>
        <p:txBody>
          <a:bodyPr/>
          <a:lstStyle/>
          <a:p>
            <a:pPr>
              <a:defRPr/>
            </a:pPr>
            <a:fld id="{58A6A127-D75F-4718-9E99-4D667A6C823D}" type="datetime1">
              <a:rPr lang="uk-UA"/>
              <a:pPr>
                <a:defRPr/>
              </a:pPr>
              <a:t>29.07.2014</a:t>
            </a:fld>
            <a:endParaRPr lang="ru-RU"/>
          </a:p>
        </p:txBody>
      </p:sp>
      <p:sp>
        <p:nvSpPr>
          <p:cNvPr id="5" name="Номер слайда 4"/>
          <p:cNvSpPr>
            <a:spLocks noGrp="1"/>
          </p:cNvSpPr>
          <p:nvPr>
            <p:ph type="sldNum" sz="quarter" idx="12"/>
          </p:nvPr>
        </p:nvSpPr>
        <p:spPr/>
        <p:txBody>
          <a:bodyPr/>
          <a:lstStyle/>
          <a:p>
            <a:pPr>
              <a:defRPr/>
            </a:pPr>
            <a:fld id="{FA6BC9B8-2C1C-4E50-BE20-1686FC4B79BF}" type="slidenum">
              <a:rPr lang="ru-RU"/>
              <a:pPr>
                <a:defRPr/>
              </a:pPr>
              <a:t>8</a:t>
            </a:fld>
            <a:endParaRPr lang="ru-RU"/>
          </a:p>
        </p:txBody>
      </p:sp>
      <p:sp>
        <p:nvSpPr>
          <p:cNvPr id="6" name="Нижний колонтитул 5"/>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eaLnBrk="1" hangingPunct="1">
              <a:defRPr/>
            </a:pPr>
            <a:r>
              <a:rPr lang="uk-UA" sz="2800" dirty="0" smtClean="0"/>
              <a:t>2.3. Структурні елементи </a:t>
            </a:r>
            <a:r>
              <a:rPr lang="en-US" sz="2800" dirty="0" smtClean="0"/>
              <a:t>militant democracy </a:t>
            </a:r>
            <a:endParaRPr lang="uk-UA" sz="2800" dirty="0" smtClean="0"/>
          </a:p>
        </p:txBody>
      </p:sp>
      <p:pic>
        <p:nvPicPr>
          <p:cNvPr id="17411" name="Содержимое 4" descr="Lozhkin_vash jazz nam chuzhd.png"/>
          <p:cNvPicPr>
            <a:picLocks noGrp="1" noChangeAspect="1"/>
          </p:cNvPicPr>
          <p:nvPr>
            <p:ph sz="half" idx="1"/>
          </p:nvPr>
        </p:nvPicPr>
        <p:blipFill>
          <a:blip r:embed="rId2" cstate="print"/>
          <a:srcRect/>
          <a:stretch>
            <a:fillRect/>
          </a:stretch>
        </p:blipFill>
        <p:spPr>
          <a:xfrm>
            <a:off x="1116013" y="1196975"/>
            <a:ext cx="3095625" cy="3095625"/>
          </a:xfrm>
        </p:spPr>
      </p:pic>
      <p:sp>
        <p:nvSpPr>
          <p:cNvPr id="4" name="Содержимое 3"/>
          <p:cNvSpPr>
            <a:spLocks noGrp="1"/>
          </p:cNvSpPr>
          <p:nvPr>
            <p:ph sz="half" idx="2"/>
          </p:nvPr>
        </p:nvSpPr>
        <p:spPr>
          <a:xfrm>
            <a:off x="539750" y="1557338"/>
            <a:ext cx="8218488" cy="5068887"/>
          </a:xfrm>
        </p:spPr>
        <p:txBody>
          <a:bodyPr>
            <a:normAutofit fontScale="70000" lnSpcReduction="20000"/>
          </a:bodyPr>
          <a:lstStyle/>
          <a:p>
            <a:pPr marL="4140000" lvl="4" eaLnBrk="1" hangingPunct="1">
              <a:defRPr/>
            </a:pPr>
            <a:endParaRPr lang="en-US" sz="2800" dirty="0" smtClean="0"/>
          </a:p>
          <a:p>
            <a:pPr marL="4140000" lvl="4" eaLnBrk="1" hangingPunct="1">
              <a:buFontTx/>
              <a:buNone/>
              <a:defRPr/>
            </a:pPr>
            <a:r>
              <a:rPr lang="en-US" sz="2800" dirty="0" smtClean="0"/>
              <a:t>1</a:t>
            </a:r>
            <a:r>
              <a:rPr lang="ru-RU" sz="2800" dirty="0" smtClean="0"/>
              <a:t>.</a:t>
            </a:r>
            <a:r>
              <a:rPr lang="uk-UA" sz="2800" dirty="0" smtClean="0"/>
              <a:t> </a:t>
            </a:r>
            <a:r>
              <a:rPr lang="uk-UA" sz="2800" dirty="0" err="1" smtClean="0"/>
              <a:t>антиекстремізм</a:t>
            </a:r>
            <a:r>
              <a:rPr lang="uk-UA" sz="2800" dirty="0" smtClean="0"/>
              <a:t> – недопустимість функціонування тоталітарних партій та встановлення перепон перед партіями </a:t>
            </a:r>
            <a:r>
              <a:rPr lang="uk-UA" sz="2800" dirty="0" err="1" smtClean="0"/>
              <a:t>вождистського</a:t>
            </a:r>
            <a:r>
              <a:rPr lang="uk-UA" sz="2800" dirty="0" smtClean="0"/>
              <a:t> типу шляхом встановлення вимог щодо демократичності їх структури;</a:t>
            </a:r>
          </a:p>
          <a:p>
            <a:pPr eaLnBrk="1" hangingPunct="1">
              <a:buFont typeface="Wingdings" pitchFamily="2" charset="2"/>
              <a:buNone/>
              <a:defRPr/>
            </a:pPr>
            <a:endParaRPr lang="en-US" dirty="0" smtClean="0"/>
          </a:p>
          <a:p>
            <a:pPr eaLnBrk="1" hangingPunct="1">
              <a:buFont typeface="Wingdings" pitchFamily="2" charset="2"/>
              <a:buNone/>
              <a:defRPr/>
            </a:pPr>
            <a:endParaRPr lang="en-US" dirty="0" smtClean="0"/>
          </a:p>
          <a:p>
            <a:pPr eaLnBrk="1" hangingPunct="1">
              <a:buFont typeface="Wingdings" pitchFamily="2" charset="2"/>
              <a:buNone/>
              <a:defRPr/>
            </a:pPr>
            <a:endParaRPr lang="uk-UA" dirty="0" smtClean="0"/>
          </a:p>
          <a:p>
            <a:pPr eaLnBrk="1" hangingPunct="1">
              <a:buFont typeface="Wingdings" pitchFamily="2" charset="2"/>
              <a:buNone/>
              <a:defRPr/>
            </a:pPr>
            <a:r>
              <a:rPr lang="uk-UA" dirty="0" smtClean="0"/>
              <a:t>2. негативний республіканізм – вимоги щодо демократичності структури, наявності партійних осередків, права членів і внутрішньопартійний арбітраж,  </a:t>
            </a:r>
          </a:p>
          <a:p>
            <a:pPr eaLnBrk="1" hangingPunct="1">
              <a:buFont typeface="Wingdings" pitchFamily="2" charset="2"/>
              <a:buNone/>
              <a:defRPr/>
            </a:pPr>
            <a:r>
              <a:rPr lang="uk-UA" dirty="0" smtClean="0"/>
              <a:t>3. моральність громадянського суспільства – внутрішньопартійна автономія, відкритість джерел фінансування та обмеження щодо пожертвувань, вимоги щодо </a:t>
            </a:r>
            <a:r>
              <a:rPr lang="en-US" dirty="0" smtClean="0"/>
              <a:t>due process of law </a:t>
            </a:r>
            <a:r>
              <a:rPr lang="uk-UA" dirty="0" smtClean="0"/>
              <a:t>у внутрішньопартійних процедурах</a:t>
            </a:r>
          </a:p>
        </p:txBody>
      </p:sp>
      <p:sp>
        <p:nvSpPr>
          <p:cNvPr id="6" name="Дата 5"/>
          <p:cNvSpPr>
            <a:spLocks noGrp="1"/>
          </p:cNvSpPr>
          <p:nvPr>
            <p:ph type="dt" sz="quarter" idx="10"/>
          </p:nvPr>
        </p:nvSpPr>
        <p:spPr/>
        <p:txBody>
          <a:bodyPr/>
          <a:lstStyle/>
          <a:p>
            <a:pPr>
              <a:defRPr/>
            </a:pPr>
            <a:fld id="{DA27CDF9-B555-4187-BA9A-C76C33545B9D}" type="datetime1">
              <a:rPr lang="uk-UA"/>
              <a:pPr>
                <a:defRPr/>
              </a:pPr>
              <a:t>29.07.2014</a:t>
            </a:fld>
            <a:endParaRPr lang="ru-RU"/>
          </a:p>
        </p:txBody>
      </p:sp>
      <p:sp>
        <p:nvSpPr>
          <p:cNvPr id="7" name="Номер слайда 6"/>
          <p:cNvSpPr>
            <a:spLocks noGrp="1"/>
          </p:cNvSpPr>
          <p:nvPr>
            <p:ph type="sldNum" sz="quarter" idx="12"/>
          </p:nvPr>
        </p:nvSpPr>
        <p:spPr/>
        <p:txBody>
          <a:bodyPr/>
          <a:lstStyle/>
          <a:p>
            <a:pPr>
              <a:defRPr/>
            </a:pPr>
            <a:fld id="{386C16E1-31B9-4DE2-BC4A-000EEAC635D3}" type="slidenum">
              <a:rPr lang="ru-RU"/>
              <a:pPr>
                <a:defRPr/>
              </a:pPr>
              <a:t>9</a:t>
            </a:fld>
            <a:endParaRPr lang="ru-RU"/>
          </a:p>
        </p:txBody>
      </p:sp>
      <p:sp>
        <p:nvSpPr>
          <p:cNvPr id="8" name="Нижний колонтитул 7"/>
          <p:cNvSpPr>
            <a:spLocks noGrp="1"/>
          </p:cNvSpPr>
          <p:nvPr>
            <p:ph type="ftr" sz="quarter" idx="11"/>
          </p:nvPr>
        </p:nvSpPr>
        <p:spPr/>
        <p:txBody>
          <a:bodyPr/>
          <a:lstStyle/>
          <a:p>
            <a:pPr>
              <a:defRPr/>
            </a:pPr>
            <a:r>
              <a:rPr lang="ru-RU"/>
              <a:t>(с) М. Савчин    Політична система і політичні партії</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622</TotalTime>
  <Words>1645</Words>
  <Application>Microsoft Office PowerPoint</Application>
  <PresentationFormat>Экран (4:3)</PresentationFormat>
  <Paragraphs>135</Paragraphs>
  <Slides>17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Трек</vt:lpstr>
      <vt:lpstr>Михайло Савчин, д.ю.н., професор Ужгородського національного університету, директор Центру правотворчості УжНУ </vt:lpstr>
      <vt:lpstr>1. Концепція militant democracy та конституційний порядок</vt:lpstr>
      <vt:lpstr>1.2. Адресати прав людини у контексті доктрини militant democracy. Практика ЄСПЛ</vt:lpstr>
      <vt:lpstr>2. Адресати прав людини у контексті доктрини militant democracy. Практика ЄСПЛ</vt:lpstr>
      <vt:lpstr>1.3. Доктрина militant democracy та організаційна структура партій: правова позиція Конституційного Суду України</vt:lpstr>
      <vt:lpstr>2.1.Елементи  militant democracy  і конституційний порядок в Україні</vt:lpstr>
      <vt:lpstr>2.1.а. Комуністичний режим і обмеження діяльності політичних партій після 1988 року</vt:lpstr>
      <vt:lpstr>2.2. Елементи militant democracy і стаття 11 ЄКПЛ</vt:lpstr>
      <vt:lpstr>2.3. Структурні елементи militant democracy </vt:lpstr>
      <vt:lpstr>2.4.1. Поняття та ознаки політичної партії у світлі доктрини militant democracy</vt:lpstr>
      <vt:lpstr>2.4.2. Іноземний досвід</vt:lpstr>
      <vt:lpstr>2.5.1. Легітимність політичної партії</vt:lpstr>
      <vt:lpstr>2.5.2. Легітимність політичних партій: справа herri batasuna v. spain</vt:lpstr>
      <vt:lpstr>2.5.2. Легітимність політичних партій: справа herri batasuna v. spain</vt:lpstr>
      <vt:lpstr>3.1. деліберативна демократія у структурі конституційного порядку </vt:lpstr>
      <vt:lpstr>3.2. деліберативна демократія та конституційна реформа в Україні</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Михайло Савчин, д.ю.н., професор Ужгородського національного університету, директор Центру правотворчості УжНУ</dc:title>
  <dc:creator>Misha</dc:creator>
  <cp:lastModifiedBy>Misha</cp:lastModifiedBy>
  <cp:revision>35</cp:revision>
  <dcterms:created xsi:type="dcterms:W3CDTF">2014-07-23T11:25:28Z</dcterms:created>
  <dcterms:modified xsi:type="dcterms:W3CDTF">2014-07-29T11:20:16Z</dcterms:modified>
</cp:coreProperties>
</file>