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handoutMasterIdLst>
    <p:handoutMasterId r:id="rId22"/>
  </p:handoutMasterIdLst>
  <p:sldIdLst>
    <p:sldId id="256" r:id="rId2"/>
    <p:sldId id="258" r:id="rId3"/>
    <p:sldId id="259" r:id="rId4"/>
    <p:sldId id="261" r:id="rId5"/>
    <p:sldId id="262" r:id="rId6"/>
    <p:sldId id="263" r:id="rId7"/>
    <p:sldId id="271" r:id="rId8"/>
    <p:sldId id="273" r:id="rId9"/>
    <p:sldId id="274" r:id="rId10"/>
    <p:sldId id="272" r:id="rId11"/>
    <p:sldId id="276" r:id="rId12"/>
    <p:sldId id="275" r:id="rId13"/>
    <p:sldId id="264" r:id="rId14"/>
    <p:sldId id="269" r:id="rId15"/>
    <p:sldId id="270" r:id="rId16"/>
    <p:sldId id="265" r:id="rId17"/>
    <p:sldId id="266" r:id="rId18"/>
    <p:sldId id="267" r:id="rId19"/>
    <p:sldId id="268"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1327D6-16A5-4890-B6D3-F55BB1FB4206}" type="datetimeFigureOut">
              <a:rPr lang="uk-UA" smtClean="0"/>
              <a:pPr/>
              <a:t>12.08.2013</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ru-RU" smtClean="0"/>
              <a:t>Михайло Савчин ІІ-а Літня школа</a:t>
            </a:r>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66F90E-C396-4785-9259-001E87E0329C}" type="slidenum">
              <a:rPr lang="uk-UA" smtClean="0"/>
              <a:pPr/>
              <a:t>‹#›</a:t>
            </a:fld>
            <a:endParaRPr lang="uk-UA"/>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5C5814-EABE-4F24-9FAA-A0E09C2AF56E}" type="datetimeFigureOut">
              <a:rPr lang="uk-UA" smtClean="0"/>
              <a:pPr/>
              <a:t>12.08.2013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ru-RU" smtClean="0"/>
              <a:t>Михайло Савчин ІІ-а Літня школа</a:t>
            </a:r>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1CAC7-478B-422C-BCD6-CC496B0EE69B}" type="slidenum">
              <a:rPr lang="uk-UA" smtClean="0"/>
              <a:pPr/>
              <a:t>‹#›</a:t>
            </a:fld>
            <a:endParaRPr lang="uk-UA"/>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27E1CAC7-478B-422C-BCD6-CC496B0EE69B}" type="slidenum">
              <a:rPr lang="uk-UA" smtClean="0"/>
              <a:pPr/>
              <a:t>3</a:t>
            </a:fld>
            <a:endParaRPr lang="uk-UA"/>
          </a:p>
        </p:txBody>
      </p:sp>
      <p:sp>
        <p:nvSpPr>
          <p:cNvPr id="5" name="Нижний колонтитул 4"/>
          <p:cNvSpPr>
            <a:spLocks noGrp="1"/>
          </p:cNvSpPr>
          <p:nvPr>
            <p:ph type="ftr" sz="quarter" idx="11"/>
          </p:nvPr>
        </p:nvSpPr>
        <p:spPr/>
        <p:txBody>
          <a:bodyPr/>
          <a:lstStyle/>
          <a:p>
            <a:r>
              <a:rPr lang="ru-RU" smtClean="0"/>
              <a:t>Михайло Савчин ІІ-а Літня школа</a:t>
            </a:r>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r>
              <a:rPr lang="uk-UA" smtClean="0"/>
              <a:t>Михайло САВЧИН ІІ  Літня школа </a:t>
            </a:r>
            <a:endParaRPr lang="ru-RU"/>
          </a:p>
        </p:txBody>
      </p:sp>
      <p:sp>
        <p:nvSpPr>
          <p:cNvPr id="20" name="Нижний колонтитул 19"/>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r>
              <a:rPr lang="uk-UA" smtClean="0"/>
              <a:t>Михайло САВЧИН ІІ  Літня школа </a:t>
            </a:r>
            <a:endParaRPr lang="ru-RU"/>
          </a:p>
        </p:txBody>
      </p:sp>
      <p:sp>
        <p:nvSpPr>
          <p:cNvPr id="6" name="Нижний колонтитул 5"/>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r>
              <a:rPr lang="uk-UA" smtClean="0"/>
              <a:t>Михайло САВЧИН ІІ  Літня школа </a:t>
            </a:r>
            <a:endParaRPr lang="ru-RU"/>
          </a:p>
        </p:txBody>
      </p:sp>
      <p:sp>
        <p:nvSpPr>
          <p:cNvPr id="8" name="Нижний колонтитул 7"/>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r>
              <a:rPr lang="uk-UA" smtClean="0"/>
              <a:t>Михайло САВЧИН ІІ  Літня школа </a:t>
            </a:r>
            <a:endParaRPr lang="ru-RU"/>
          </a:p>
        </p:txBody>
      </p:sp>
      <p:sp>
        <p:nvSpPr>
          <p:cNvPr id="4" name="Нижний колонтитул 3"/>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r>
              <a:rPr lang="uk-UA" smtClean="0"/>
              <a:t>Михайло САВЧИН ІІ  Літня школа </a:t>
            </a:r>
            <a:endParaRPr lang="ru-RU"/>
          </a:p>
        </p:txBody>
      </p:sp>
      <p:sp>
        <p:nvSpPr>
          <p:cNvPr id="3" name="Нижний колонтитул 2"/>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r>
              <a:rPr lang="uk-UA" smtClean="0"/>
              <a:t>Михайло САВЧИН ІІ  Літня школа </a:t>
            </a:r>
            <a:endParaRPr lang="ru-RU"/>
          </a:p>
        </p:txBody>
      </p:sp>
      <p:sp>
        <p:nvSpPr>
          <p:cNvPr id="6" name="Нижний колонтитул 5"/>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r>
              <a:rPr lang="uk-UA" smtClean="0"/>
              <a:t>Михайло САВЧИН ІІ  Літня школа </a:t>
            </a:r>
            <a:endParaRPr lang="ru-RU"/>
          </a:p>
        </p:txBody>
      </p:sp>
      <p:sp>
        <p:nvSpPr>
          <p:cNvPr id="6" name="Нижний колонтитул 5"/>
          <p:cNvSpPr>
            <a:spLocks noGrp="1"/>
          </p:cNvSpPr>
          <p:nvPr>
            <p:ph type="ftr" sz="quarter" idx="11"/>
          </p:nvPr>
        </p:nvSpPr>
        <p:spPr/>
        <p:txBody>
          <a:bodyPr/>
          <a:lstStyle>
            <a:extLst/>
          </a:lstStyle>
          <a:p>
            <a:r>
              <a:rPr lang="ru-RU" smtClean="0"/>
              <a:t>Конституційні цінності і природа прав людини</a:t>
            </a:r>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uk-UA" smtClean="0"/>
              <a:t>Михайло САВЧИН ІІ  Літня школа </a:t>
            </a:r>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ru-RU" smtClean="0"/>
              <a:t>Конституційні цінності і природа прав людини</a:t>
            </a:r>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b="1" i="1" dirty="0" smtClean="0"/>
              <a:t>Конституційні цінності і природа прав людини</a:t>
            </a:r>
            <a:endParaRPr lang="uk-UA" dirty="0"/>
          </a:p>
        </p:txBody>
      </p:sp>
      <p:sp>
        <p:nvSpPr>
          <p:cNvPr id="3" name="Подзаголовок 2"/>
          <p:cNvSpPr>
            <a:spLocks noGrp="1"/>
          </p:cNvSpPr>
          <p:nvPr>
            <p:ph type="subTitle" idx="1"/>
          </p:nvPr>
        </p:nvSpPr>
        <p:spPr/>
        <p:txBody>
          <a:bodyPr>
            <a:normAutofit fontScale="92500" lnSpcReduction="20000"/>
          </a:bodyPr>
          <a:lstStyle/>
          <a:p>
            <a:pPr algn="r"/>
            <a:endParaRPr lang="uk-UA" dirty="0" smtClean="0"/>
          </a:p>
          <a:p>
            <a:pPr algn="r"/>
            <a:r>
              <a:rPr lang="uk-UA" dirty="0" smtClean="0"/>
              <a:t>Михайло Савчин,</a:t>
            </a:r>
            <a:br>
              <a:rPr lang="uk-UA" dirty="0" smtClean="0"/>
            </a:br>
            <a:r>
              <a:rPr lang="uk-UA" dirty="0" err="1" smtClean="0"/>
              <a:t>к.ю.н</a:t>
            </a:r>
            <a:r>
              <a:rPr lang="uk-UA" dirty="0" smtClean="0"/>
              <a:t>., доц., </a:t>
            </a:r>
            <a:r>
              <a:rPr lang="uk-UA" dirty="0" err="1" smtClean="0"/>
              <a:t>УжНУ</a:t>
            </a:r>
            <a:r>
              <a:rPr lang="uk-UA" dirty="0" smtClean="0"/>
              <a:t>,</a:t>
            </a:r>
            <a:br>
              <a:rPr lang="uk-UA" dirty="0" smtClean="0"/>
            </a:br>
            <a:r>
              <a:rPr lang="uk-UA" dirty="0" smtClean="0"/>
              <a:t>радник Голови Конституційного </a:t>
            </a:r>
            <a:br>
              <a:rPr lang="uk-UA" dirty="0" smtClean="0"/>
            </a:br>
            <a:r>
              <a:rPr lang="uk-UA" dirty="0" smtClean="0"/>
              <a:t>Суду України (2008 – 2010)</a:t>
            </a:r>
            <a:endParaRPr lang="uk-U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5. </a:t>
            </a:r>
            <a:r>
              <a:rPr lang="uk-UA" sz="2800" dirty="0" smtClean="0"/>
              <a:t>2. </a:t>
            </a:r>
            <a:r>
              <a:rPr lang="uk-UA" sz="2800" dirty="0" smtClean="0"/>
              <a:t>Обмеження прав людини і інші конституційні цінності: позитивні обов'язки держави</a:t>
            </a:r>
            <a:endParaRPr lang="uk-UA" sz="2800" dirty="0"/>
          </a:p>
        </p:txBody>
      </p:sp>
      <p:sp>
        <p:nvSpPr>
          <p:cNvPr id="3" name="Содержимое 2"/>
          <p:cNvSpPr>
            <a:spLocks noGrp="1"/>
          </p:cNvSpPr>
          <p:nvPr>
            <p:ph idx="1"/>
          </p:nvPr>
        </p:nvSpPr>
        <p:spPr/>
        <p:txBody>
          <a:bodyPr>
            <a:normAutofit fontScale="55000" lnSpcReduction="20000"/>
          </a:bodyPr>
          <a:lstStyle/>
          <a:p>
            <a:endParaRPr lang="uk-UA" dirty="0" smtClean="0"/>
          </a:p>
          <a:p>
            <a:pPr>
              <a:buNone/>
            </a:pPr>
            <a:r>
              <a:rPr lang="uk-UA" dirty="0" smtClean="0"/>
              <a:t>18. …</a:t>
            </a:r>
            <a:r>
              <a:rPr lang="en-US" dirty="0" smtClean="0"/>
              <a:t>[</a:t>
            </a:r>
            <a:r>
              <a:rPr lang="uk-UA" dirty="0" smtClean="0"/>
              <a:t>Суд</a:t>
            </a:r>
            <a:r>
              <a:rPr lang="en-US" dirty="0" smtClean="0"/>
              <a:t>]</a:t>
            </a:r>
            <a:r>
              <a:rPr lang="uk-UA" dirty="0" smtClean="0"/>
              <a:t> зазначає, що в даному випадку заявник також стверджував в національних судах, що її пенсія повинна була розрахована відповідно до вимог статті 46 Конституції. Однак, як і Проніна, національні суди не зробили спроби проаналізувати вимоги заявника з цієї точки зору, незважаючи на явне посилання на це положення перед кожною судовою інстанцією. Це не завдання </a:t>
            </a:r>
            <a:r>
              <a:rPr lang="uk-UA" dirty="0" smtClean="0"/>
              <a:t>Суду </a:t>
            </a:r>
            <a:r>
              <a:rPr lang="uk-UA" dirty="0" smtClean="0"/>
              <a:t>вирішувати, що було б найбільш відповідним способом для національних судів для вирішення цього аргументу. Однак він зазначає, що одним із шляхів вирішення доводів заявника може бути звернення з цим питанням до Конституційного суду, який, таким чином, має можливість прийняти рішення про відповідність Конституції відповідних положень пенсійного законодавства. Тим не менш, просте ігнорування точки</a:t>
            </a:r>
            <a:r>
              <a:rPr lang="en-US" dirty="0" smtClean="0"/>
              <a:t> </a:t>
            </a:r>
            <a:r>
              <a:rPr lang="uk-UA" dirty="0" smtClean="0"/>
              <a:t>зору  заявника в цілому, хоча вона була конкретною, актуальною і важливою, є невиконанням національними судами своїх зобов'язань за статтею 6 § 1 Конвенції.</a:t>
            </a:r>
          </a:p>
          <a:p>
            <a:endParaRPr lang="uk-UA" dirty="0" smtClean="0"/>
          </a:p>
          <a:p>
            <a:pPr algn="r">
              <a:buNone/>
            </a:pPr>
            <a:r>
              <a:rPr lang="en-US" i="1" dirty="0" err="1" smtClean="0"/>
              <a:t>Bogatova</a:t>
            </a:r>
            <a:r>
              <a:rPr lang="en-US" i="1" dirty="0" smtClean="0"/>
              <a:t> v. Ukraine</a:t>
            </a:r>
            <a:endParaRPr lang="uk-UA" i="1" dirty="0"/>
          </a:p>
        </p:txBody>
      </p:sp>
      <p:sp>
        <p:nvSpPr>
          <p:cNvPr id="4" name="Дата 3"/>
          <p:cNvSpPr>
            <a:spLocks noGrp="1"/>
          </p:cNvSpPr>
          <p:nvPr>
            <p:ph type="dt" sz="half" idx="10"/>
          </p:nvPr>
        </p:nvSpPr>
        <p:spPr/>
        <p:txBody>
          <a:bodyPr/>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5. 2.а. Обмеження прав людини і інші конституційні цінності: демократія</a:t>
            </a:r>
            <a:endParaRPr lang="uk-UA" sz="2800" dirty="0"/>
          </a:p>
        </p:txBody>
      </p:sp>
      <p:sp>
        <p:nvSpPr>
          <p:cNvPr id="3" name="Содержимое 2"/>
          <p:cNvSpPr>
            <a:spLocks noGrp="1"/>
          </p:cNvSpPr>
          <p:nvPr>
            <p:ph idx="1"/>
          </p:nvPr>
        </p:nvSpPr>
        <p:spPr/>
        <p:txBody>
          <a:bodyPr>
            <a:normAutofit fontScale="77500" lnSpcReduction="20000"/>
          </a:bodyPr>
          <a:lstStyle/>
          <a:p>
            <a:endParaRPr lang="uk-UA" dirty="0" smtClean="0"/>
          </a:p>
          <a:p>
            <a:pPr>
              <a:buNone/>
            </a:pPr>
            <a:r>
              <a:rPr lang="uk-UA" dirty="0" smtClean="0"/>
              <a:t>Абсолютне обмеження для особи (посадової особи), який грубо порушив Конституцію або порушив конституційну присягу, щодо участі у виборах як кандидата у члени Сейму (конституційні засади не встановлюють певного терміну щодо будь-якої можливості перегляду зазначеного заходу), навіть з урахуванням політичного контексту держави (Литва</a:t>
            </a:r>
            <a:r>
              <a:rPr lang="uk-UA" dirty="0" smtClean="0"/>
              <a:t>),є таким, </a:t>
            </a:r>
            <a:r>
              <a:rPr lang="uk-UA" dirty="0" smtClean="0"/>
              <a:t>що не відповідає і є порушенням прав особи на участь у виборах як кандидата у члени законодавчого органу (Сейму), яка гарантується статтею 3 Протоколу № 1 Конвенції</a:t>
            </a:r>
            <a:r>
              <a:rPr lang="uk-UA" dirty="0" smtClean="0"/>
              <a:t>.</a:t>
            </a:r>
          </a:p>
          <a:p>
            <a:pPr algn="r">
              <a:buNone/>
            </a:pPr>
            <a:endParaRPr lang="uk-UA" i="1" dirty="0" smtClean="0"/>
          </a:p>
          <a:p>
            <a:pPr algn="r">
              <a:buNone/>
            </a:pPr>
            <a:r>
              <a:rPr lang="uk-UA" i="1" dirty="0" err="1" smtClean="0"/>
              <a:t>Paksas</a:t>
            </a:r>
            <a:r>
              <a:rPr lang="uk-UA" i="1" dirty="0" smtClean="0"/>
              <a:t> </a:t>
            </a:r>
            <a:r>
              <a:rPr lang="uk-UA" i="1" dirty="0" smtClean="0"/>
              <a:t>v. </a:t>
            </a:r>
            <a:r>
              <a:rPr lang="uk-UA" i="1" dirty="0" err="1" smtClean="0"/>
              <a:t>Lithuania</a:t>
            </a:r>
            <a:r>
              <a:rPr lang="uk-UA" dirty="0" smtClean="0"/>
              <a:t> </a:t>
            </a:r>
            <a:endParaRPr lang="uk-UA" dirty="0"/>
          </a:p>
        </p:txBody>
      </p:sp>
      <p:sp>
        <p:nvSpPr>
          <p:cNvPr id="4" name="Дата 3"/>
          <p:cNvSpPr>
            <a:spLocks noGrp="1"/>
          </p:cNvSpPr>
          <p:nvPr>
            <p:ph type="dt" sz="half" idx="10"/>
          </p:nvPr>
        </p:nvSpPr>
        <p:spPr/>
        <p:txBody>
          <a:bodyPr/>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5. </a:t>
            </a:r>
            <a:r>
              <a:rPr lang="uk-UA" sz="2800" dirty="0" smtClean="0"/>
              <a:t>2.б. </a:t>
            </a:r>
            <a:r>
              <a:rPr lang="uk-UA" sz="2800" dirty="0" smtClean="0"/>
              <a:t>Обмеження прав людини і інші конституційні цінності: </a:t>
            </a:r>
            <a:r>
              <a:rPr lang="uk-UA" sz="2800" dirty="0" smtClean="0"/>
              <a:t>демократія</a:t>
            </a:r>
            <a:endParaRPr lang="uk-UA" sz="2800" dirty="0"/>
          </a:p>
        </p:txBody>
      </p:sp>
      <p:sp>
        <p:nvSpPr>
          <p:cNvPr id="3" name="Содержимое 2"/>
          <p:cNvSpPr>
            <a:spLocks noGrp="1"/>
          </p:cNvSpPr>
          <p:nvPr>
            <p:ph idx="1"/>
          </p:nvPr>
        </p:nvSpPr>
        <p:spPr/>
        <p:txBody>
          <a:bodyPr>
            <a:normAutofit fontScale="62500" lnSpcReduction="20000"/>
          </a:bodyPr>
          <a:lstStyle/>
          <a:p>
            <a:endParaRPr lang="uk-UA" dirty="0" smtClean="0"/>
          </a:p>
          <a:p>
            <a:pPr>
              <a:buNone/>
            </a:pPr>
            <a:r>
              <a:rPr lang="uk-UA" dirty="0" smtClean="0"/>
              <a:t>Конституція забезпечує таке правове регулювання відповідно до якого особа, мандат члена Сейму якого було визнано нечинним в порядку імпічменту за грубе порушення Конституції або порушення присяги, або особа, яка була звільнено з посади Президента Республіки, Президента або суддів Конституційного Суду, Голови або судді Верховного Суду, Голови бо судді Апеляційного суд за грубе порушення Конституції або порушення присяги, відповідно до Конституції не може бути обрано Президентом Республіки, членом Сейму, а також не може обійняти посаду, визначеної Конституцією, вступ до якої відповідно до Конституції пов'язаний із прийняттям присяги, закріпленої в Конституції</a:t>
            </a:r>
            <a:r>
              <a:rPr lang="uk-UA" dirty="0" smtClean="0"/>
              <a:t>.</a:t>
            </a:r>
          </a:p>
          <a:p>
            <a:pPr>
              <a:buNone/>
            </a:pPr>
            <a:endParaRPr lang="uk-UA" dirty="0" smtClean="0"/>
          </a:p>
          <a:p>
            <a:pPr algn="r"/>
            <a:r>
              <a:rPr lang="uk-UA" i="1" dirty="0" smtClean="0"/>
              <a:t>Рішення </a:t>
            </a:r>
            <a:r>
              <a:rPr lang="uk-UA" i="1" dirty="0" err="1" smtClean="0"/>
              <a:t>КС</a:t>
            </a:r>
            <a:r>
              <a:rPr lang="uk-UA" i="1" dirty="0" smtClean="0"/>
              <a:t> Литви від 25.05.2004 у справі </a:t>
            </a:r>
            <a:r>
              <a:rPr lang="uk-UA" i="1" dirty="0" err="1" smtClean="0"/>
              <a:t>Паксаса</a:t>
            </a:r>
            <a:endParaRPr lang="uk-UA" i="1" dirty="0" smtClean="0"/>
          </a:p>
        </p:txBody>
      </p:sp>
      <p:sp>
        <p:nvSpPr>
          <p:cNvPr id="4" name="Дата 3"/>
          <p:cNvSpPr>
            <a:spLocks noGrp="1"/>
          </p:cNvSpPr>
          <p:nvPr>
            <p:ph type="dt" sz="half" idx="10"/>
          </p:nvPr>
        </p:nvSpPr>
        <p:spPr/>
        <p:txBody>
          <a:bodyPr/>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6.1. Трискладовий тест і </a:t>
            </a:r>
            <a:br>
              <a:rPr lang="uk-UA" sz="2800" dirty="0" smtClean="0"/>
            </a:br>
            <a:r>
              <a:rPr lang="uk-UA" sz="2800" dirty="0" smtClean="0"/>
              <a:t>вимоги правової визначеності</a:t>
            </a:r>
            <a:endParaRPr lang="uk-UA" sz="2800" dirty="0"/>
          </a:p>
        </p:txBody>
      </p:sp>
      <p:sp>
        <p:nvSpPr>
          <p:cNvPr id="3" name="Содержимое 2"/>
          <p:cNvSpPr>
            <a:spLocks noGrp="1"/>
          </p:cNvSpPr>
          <p:nvPr>
            <p:ph idx="1"/>
          </p:nvPr>
        </p:nvSpPr>
        <p:spPr/>
        <p:txBody>
          <a:bodyPr>
            <a:normAutofit fontScale="62500" lnSpcReduction="20000"/>
          </a:bodyPr>
          <a:lstStyle/>
          <a:p>
            <a:endParaRPr lang="uk-UA" dirty="0" smtClean="0"/>
          </a:p>
          <a:p>
            <a:pPr>
              <a:buNone/>
            </a:pPr>
            <a:r>
              <a:rPr lang="uk-UA" dirty="0" smtClean="0"/>
              <a:t>Згідно із встановленою практикою Суду, однією з вимог, які випливають із фрази «встановлене законом», є можливість передбачити наслідки. Незважаючи на це, багато законів неминуче містять формулювання, які більшою чи меншою мірою розпливчасті і тлумачення та застосування яких є питаннями практики. Роль винесення судових рішень, яку виконують суди, полягає саме в тому, щоб розвіювати такі сумніви щодо тлумачення, якщо вони залишаються. Проте рівень точності, який вимагається від внутрішнього законодавства, значною мірою залежить від змісту відповідного документа, сфери, яку він має охоплювати, а також кількості і статусу тих, кому він адресований. Через загальний характер конституційних положень рівень точності, який від них вимагається, може бути нижчим, ніж вимагається від іншого законодавства.</a:t>
            </a:r>
          </a:p>
          <a:p>
            <a:endParaRPr lang="uk-UA" dirty="0" smtClean="0"/>
          </a:p>
          <a:p>
            <a:pPr algn="r"/>
            <a:r>
              <a:rPr lang="en-US" dirty="0" err="1" smtClean="0"/>
              <a:t>Rekvenyi</a:t>
            </a:r>
            <a:r>
              <a:rPr lang="en-US" dirty="0" smtClean="0"/>
              <a:t> vs. Hungary</a:t>
            </a:r>
            <a:endParaRPr lang="uk-UA" dirty="0"/>
          </a:p>
        </p:txBody>
      </p:sp>
      <p:sp>
        <p:nvSpPr>
          <p:cNvPr id="4" name="Дата 3"/>
          <p:cNvSpPr>
            <a:spLocks noGrp="1"/>
          </p:cNvSpPr>
          <p:nvPr>
            <p:ph type="dt" sz="half" idx="10"/>
          </p:nvPr>
        </p:nvSpPr>
        <p:spPr/>
        <p:txBody>
          <a:bodyPr/>
          <a:lstStyle/>
          <a:p>
            <a:r>
              <a:rPr lang="uk-UA" dirty="0" smtClean="0">
                <a:solidFill>
                  <a:schemeClr val="tx1"/>
                </a:solidFill>
              </a:rPr>
              <a:t>Михайло САВЧИН</a:t>
            </a:r>
          </a:p>
          <a:p>
            <a:r>
              <a:rPr lang="uk-UA" dirty="0" smtClean="0">
                <a:solidFill>
                  <a:schemeClr val="tx1"/>
                </a:solidFill>
              </a:rPr>
              <a:t> ІІ  Літня школа </a:t>
            </a:r>
            <a:endParaRPr lang="ru-RU" dirty="0">
              <a:solidFill>
                <a:schemeClr val="tx1"/>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13</a:t>
            </a:fld>
            <a:endParaRPr lang="ru-RU"/>
          </a:p>
        </p:txBody>
      </p:sp>
      <p:sp>
        <p:nvSpPr>
          <p:cNvPr id="6" name="Нижний колонтитул 5"/>
          <p:cNvSpPr>
            <a:spLocks noGrp="1"/>
          </p:cNvSpPr>
          <p:nvPr>
            <p:ph type="ftr" sz="quarter" idx="11"/>
          </p:nvPr>
        </p:nvSpPr>
        <p:spPr/>
        <p:txBody>
          <a:bodyPr/>
          <a:lstStyle/>
          <a:p>
            <a:r>
              <a:rPr lang="ru-RU" dirty="0" err="1" smtClean="0">
                <a:solidFill>
                  <a:schemeClr val="tx1"/>
                </a:solidFill>
              </a:rPr>
              <a:t>Конституційні</a:t>
            </a:r>
            <a:r>
              <a:rPr lang="ru-RU" dirty="0" smtClean="0">
                <a:solidFill>
                  <a:schemeClr val="tx1"/>
                </a:solidFill>
              </a:rPr>
              <a:t> </a:t>
            </a:r>
            <a:r>
              <a:rPr lang="ru-RU" dirty="0" err="1" smtClean="0">
                <a:solidFill>
                  <a:schemeClr val="tx1"/>
                </a:solidFill>
              </a:rPr>
              <a:t>цінності</a:t>
            </a:r>
            <a:r>
              <a:rPr lang="ru-RU" dirty="0" smtClean="0">
                <a:solidFill>
                  <a:schemeClr val="tx1"/>
                </a:solidFill>
              </a:rPr>
              <a:t> </a:t>
            </a:r>
            <a:r>
              <a:rPr lang="ru-RU" dirty="0" err="1" smtClean="0">
                <a:solidFill>
                  <a:schemeClr val="tx1"/>
                </a:solidFill>
              </a:rPr>
              <a:t>і</a:t>
            </a:r>
            <a:r>
              <a:rPr lang="ru-RU" dirty="0" smtClean="0">
                <a:solidFill>
                  <a:schemeClr val="tx1"/>
                </a:solidFill>
              </a:rPr>
              <a:t> природа прав </a:t>
            </a:r>
            <a:r>
              <a:rPr lang="ru-RU" dirty="0" err="1" smtClean="0">
                <a:solidFill>
                  <a:schemeClr val="tx1"/>
                </a:solidFill>
              </a:rPr>
              <a:t>людини</a:t>
            </a:r>
            <a:endParaRPr lang="ru-RU"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6.2. Трискладовий тест і </a:t>
            </a:r>
            <a:br>
              <a:rPr lang="uk-UA" sz="2800" dirty="0" smtClean="0"/>
            </a:br>
            <a:r>
              <a:rPr lang="uk-UA" sz="2800" dirty="0" smtClean="0"/>
              <a:t>вимоги правової визначеності</a:t>
            </a:r>
            <a:endParaRPr lang="uk-UA" sz="2800" dirty="0"/>
          </a:p>
        </p:txBody>
      </p:sp>
      <p:sp>
        <p:nvSpPr>
          <p:cNvPr id="3" name="Содержимое 2"/>
          <p:cNvSpPr>
            <a:spLocks noGrp="1"/>
          </p:cNvSpPr>
          <p:nvPr>
            <p:ph idx="1"/>
          </p:nvPr>
        </p:nvSpPr>
        <p:spPr/>
        <p:txBody>
          <a:bodyPr>
            <a:normAutofit fontScale="62500" lnSpcReduction="20000"/>
          </a:bodyPr>
          <a:lstStyle/>
          <a:p>
            <a:pPr>
              <a:buNone/>
            </a:pPr>
            <a:endParaRPr lang="uk-UA" dirty="0" smtClean="0"/>
          </a:p>
          <a:p>
            <a:pPr>
              <a:buNone/>
            </a:pPr>
            <a:r>
              <a:rPr lang="uk-UA" dirty="0" smtClean="0"/>
              <a:t>175. Проте, Суд визнає, що в деяких областях може бути важко сформулювати закони досить точно, і певна ступінь гнучкості може бути навіть бажаною для того, щоб національні суди застосовували закон у світлі своєї оцінки необхідних заходів з урахуванням конкретних обставин кожної справи (див. </a:t>
            </a:r>
            <a:r>
              <a:rPr lang="la-Latn" dirty="0" smtClean="0"/>
              <a:t>Goodwin v. the United Kingdom, 27 March 1996, § 33, Reports 1996 II). </a:t>
            </a:r>
            <a:r>
              <a:rPr lang="en-US" dirty="0" smtClean="0"/>
              <a:t> </a:t>
            </a:r>
            <a:r>
              <a:rPr lang="uk-UA" dirty="0" smtClean="0"/>
              <a:t>Це логічно випливає з принципу, що закони повинні мати загальне застосування, а формулювання законодавчих актів мають бути не завжди точні. Необхідність уникати надмірної жорсткості і враховувати мінливі обставини означає, що багато законів неминуче сформульовані в більшій чи меншій мірі невизначено. Тлумачення і застосування таких законів залежать від практики (див. </a:t>
            </a:r>
            <a:r>
              <a:rPr lang="la-Latn" dirty="0" smtClean="0"/>
              <a:t>Gorzelik and Others v. Poland [GC], no. 44158/98, § 64, ECHR 2004 I).</a:t>
            </a:r>
            <a:endParaRPr lang="uk-UA" dirty="0" smtClean="0"/>
          </a:p>
          <a:p>
            <a:pPr>
              <a:buNone/>
            </a:pPr>
            <a:endParaRPr lang="uk-UA" dirty="0" smtClean="0"/>
          </a:p>
          <a:p>
            <a:pPr algn="r">
              <a:buNone/>
            </a:pPr>
            <a:r>
              <a:rPr lang="en-US" i="1" dirty="0" err="1" smtClean="0"/>
              <a:t>Volkov</a:t>
            </a:r>
            <a:r>
              <a:rPr lang="en-US" i="1" dirty="0" smtClean="0"/>
              <a:t> v. Ukraine</a:t>
            </a:r>
            <a:endParaRPr lang="uk-UA" i="1" dirty="0"/>
          </a:p>
        </p:txBody>
      </p:sp>
      <p:sp>
        <p:nvSpPr>
          <p:cNvPr id="4" name="Дата 3"/>
          <p:cNvSpPr>
            <a:spLocks noGrp="1"/>
          </p:cNvSpPr>
          <p:nvPr>
            <p:ph type="dt" sz="half" idx="10"/>
          </p:nvPr>
        </p:nvSpPr>
        <p:spPr/>
        <p:txBody>
          <a:bodyPr/>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6.</a:t>
            </a:r>
            <a:r>
              <a:rPr lang="en-US" sz="2800" dirty="0" smtClean="0"/>
              <a:t>3</a:t>
            </a:r>
            <a:r>
              <a:rPr lang="uk-UA" sz="2800" dirty="0" smtClean="0"/>
              <a:t>. Трискладовий тест і </a:t>
            </a:r>
            <a:br>
              <a:rPr lang="uk-UA" sz="2800" dirty="0" smtClean="0"/>
            </a:br>
            <a:r>
              <a:rPr lang="uk-UA" sz="2800" dirty="0" smtClean="0"/>
              <a:t>вимоги правової визначеності</a:t>
            </a:r>
            <a:endParaRPr lang="uk-UA" sz="2800" dirty="0"/>
          </a:p>
        </p:txBody>
      </p:sp>
      <p:sp>
        <p:nvSpPr>
          <p:cNvPr id="3" name="Содержимое 2"/>
          <p:cNvSpPr>
            <a:spLocks noGrp="1"/>
          </p:cNvSpPr>
          <p:nvPr>
            <p:ph idx="1"/>
          </p:nvPr>
        </p:nvSpPr>
        <p:spPr/>
        <p:txBody>
          <a:bodyPr>
            <a:normAutofit fontScale="62500" lnSpcReduction="20000"/>
          </a:bodyPr>
          <a:lstStyle/>
          <a:p>
            <a:pPr>
              <a:buNone/>
            </a:pPr>
            <a:endParaRPr lang="uk-UA" dirty="0" smtClean="0"/>
          </a:p>
          <a:p>
            <a:pPr>
              <a:buNone/>
            </a:pPr>
            <a:r>
              <a:rPr lang="uk-UA" dirty="0" smtClean="0"/>
              <a:t>178. Таким чином, в контексті дисциплінарних норм, слід використовувати розумний підхід при оцінці точності закону, так як, в силу об'єктивної необхідності, </a:t>
            </a:r>
            <a:r>
              <a:rPr lang="la-Latn" dirty="0" smtClean="0"/>
              <a:t>actus reus </a:t>
            </a:r>
            <a:r>
              <a:rPr lang="uk-UA" dirty="0" smtClean="0"/>
              <a:t>за таких злочинів повинні бути сформульовані в загальному вигляді. В іншому випадку, закон не дозволяє вирішувати питання всебічно і вимагатиме постійного перегляду і оновлення у зв'язку з численними новими обставинами, що виникають на практиці. Звідси випливає, що опис у законі правопорушення, засноване на переліку конкретних форм поведінки, але спрямоване на загальне та різноманітне застосування, не дає гарантій належного дотримання вимоги передбачуваності закону. Інші фактори, що впливають на якість правового регулювання і адекватність правового захисту від свавілля, повинні бути визначені і досліджені.</a:t>
            </a:r>
          </a:p>
          <a:p>
            <a:pPr algn="r">
              <a:buNone/>
            </a:pPr>
            <a:r>
              <a:rPr lang="en-US" i="1" dirty="0" err="1" smtClean="0"/>
              <a:t>Volkov</a:t>
            </a:r>
            <a:r>
              <a:rPr lang="en-US" i="1" dirty="0" smtClean="0"/>
              <a:t> v. Ukraine</a:t>
            </a:r>
            <a:endParaRPr lang="uk-UA" i="1" dirty="0" smtClean="0"/>
          </a:p>
        </p:txBody>
      </p:sp>
      <p:sp>
        <p:nvSpPr>
          <p:cNvPr id="4" name="Дата 3"/>
          <p:cNvSpPr>
            <a:spLocks noGrp="1"/>
          </p:cNvSpPr>
          <p:nvPr>
            <p:ph type="dt" sz="half" idx="10"/>
          </p:nvPr>
        </p:nvSpPr>
        <p:spPr/>
        <p:txBody>
          <a:bodyPr/>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7. Природа прав людини і </a:t>
            </a:r>
            <a:br>
              <a:rPr lang="uk-UA" sz="2800" dirty="0" smtClean="0"/>
            </a:br>
            <a:r>
              <a:rPr lang="uk-UA" sz="2800" dirty="0" smtClean="0"/>
              <a:t>конституційний порядок</a:t>
            </a:r>
            <a:endParaRPr lang="uk-UA" sz="2800" dirty="0"/>
          </a:p>
        </p:txBody>
      </p:sp>
      <p:sp>
        <p:nvSpPr>
          <p:cNvPr id="3" name="Содержимое 2"/>
          <p:cNvSpPr>
            <a:spLocks noGrp="1"/>
          </p:cNvSpPr>
          <p:nvPr>
            <p:ph idx="1"/>
          </p:nvPr>
        </p:nvSpPr>
        <p:spPr/>
        <p:txBody>
          <a:bodyPr>
            <a:normAutofit fontScale="85000" lnSpcReduction="20000"/>
          </a:bodyPr>
          <a:lstStyle/>
          <a:p>
            <a:endParaRPr lang="uk-UA" dirty="0" smtClean="0"/>
          </a:p>
          <a:p>
            <a:pPr>
              <a:buNone/>
            </a:pPr>
            <a:endParaRPr lang="uk-UA" dirty="0" smtClean="0"/>
          </a:p>
          <a:p>
            <a:pPr>
              <a:buNone/>
            </a:pPr>
            <a:r>
              <a:rPr lang="uk-UA" dirty="0" smtClean="0"/>
              <a:t>1) ієрархія правових актів – частина друга статті 8; </a:t>
            </a:r>
            <a:endParaRPr lang="en-US" dirty="0" smtClean="0"/>
          </a:p>
          <a:p>
            <a:pPr>
              <a:buNone/>
            </a:pPr>
            <a:r>
              <a:rPr lang="uk-UA" dirty="0" smtClean="0"/>
              <a:t>2) невичерпаність основних прав у поєднанні із свободою розвитку особистості – речення друге статті 21 і частина перша статті 22; </a:t>
            </a:r>
          </a:p>
          <a:p>
            <a:pPr>
              <a:buNone/>
            </a:pPr>
            <a:r>
              <a:rPr lang="uk-UA" dirty="0" smtClean="0"/>
              <a:t>3) заборона законодавця повернення до гіршого у поєднанні із свободою розвитку особистості – частина третя статті 22 і стаття 23; </a:t>
            </a:r>
          </a:p>
          <a:p>
            <a:pPr>
              <a:buNone/>
            </a:pPr>
            <a:r>
              <a:rPr lang="uk-UA" dirty="0" smtClean="0"/>
              <a:t>4) критерії перевірки конституційності правових актів – стаття 152. </a:t>
            </a:r>
            <a:endParaRPr lang="uk-UA" dirty="0"/>
          </a:p>
        </p:txBody>
      </p:sp>
      <p:sp>
        <p:nvSpPr>
          <p:cNvPr id="4" name="Дата 3"/>
          <p:cNvSpPr>
            <a:spLocks noGrp="1"/>
          </p:cNvSpPr>
          <p:nvPr>
            <p:ph type="dt" sz="half" idx="10"/>
          </p:nvPr>
        </p:nvSpPr>
        <p:spPr/>
        <p:txBody>
          <a:bodyPr/>
          <a:lstStyle/>
          <a:p>
            <a:r>
              <a:rPr lang="uk-UA" dirty="0" smtClean="0">
                <a:solidFill>
                  <a:schemeClr val="tx1"/>
                </a:solidFill>
              </a:rPr>
              <a:t>Михайло САВЧИН</a:t>
            </a:r>
          </a:p>
          <a:p>
            <a:r>
              <a:rPr lang="uk-UA" dirty="0" smtClean="0">
                <a:solidFill>
                  <a:schemeClr val="tx1"/>
                </a:solidFill>
              </a:rPr>
              <a:t> ІІ  Літня школа </a:t>
            </a:r>
            <a:endParaRPr lang="ru-RU" dirty="0">
              <a:solidFill>
                <a:schemeClr val="tx1"/>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16</a:t>
            </a:fld>
            <a:endParaRPr lang="ru-RU"/>
          </a:p>
        </p:txBody>
      </p:sp>
      <p:sp>
        <p:nvSpPr>
          <p:cNvPr id="6" name="Нижний колонтитул 5"/>
          <p:cNvSpPr>
            <a:spLocks noGrp="1"/>
          </p:cNvSpPr>
          <p:nvPr>
            <p:ph type="ftr" sz="quarter" idx="11"/>
          </p:nvPr>
        </p:nvSpPr>
        <p:spPr/>
        <p:txBody>
          <a:bodyPr/>
          <a:lstStyle/>
          <a:p>
            <a:r>
              <a:rPr lang="ru-RU" dirty="0" err="1" smtClean="0">
                <a:solidFill>
                  <a:schemeClr val="tx1"/>
                </a:solidFill>
              </a:rPr>
              <a:t>Конституційні</a:t>
            </a:r>
            <a:r>
              <a:rPr lang="ru-RU" dirty="0" smtClean="0">
                <a:solidFill>
                  <a:schemeClr val="tx1"/>
                </a:solidFill>
              </a:rPr>
              <a:t> </a:t>
            </a:r>
            <a:r>
              <a:rPr lang="ru-RU" dirty="0" err="1" smtClean="0">
                <a:solidFill>
                  <a:schemeClr val="tx1"/>
                </a:solidFill>
              </a:rPr>
              <a:t>цінності</a:t>
            </a:r>
            <a:r>
              <a:rPr lang="ru-RU" dirty="0" smtClean="0">
                <a:solidFill>
                  <a:schemeClr val="tx1"/>
                </a:solidFill>
              </a:rPr>
              <a:t> </a:t>
            </a:r>
            <a:r>
              <a:rPr lang="ru-RU" dirty="0" err="1" smtClean="0">
                <a:solidFill>
                  <a:schemeClr val="tx1"/>
                </a:solidFill>
              </a:rPr>
              <a:t>і</a:t>
            </a:r>
            <a:r>
              <a:rPr lang="ru-RU" dirty="0" smtClean="0">
                <a:solidFill>
                  <a:schemeClr val="tx1"/>
                </a:solidFill>
              </a:rPr>
              <a:t> природа прав </a:t>
            </a:r>
            <a:r>
              <a:rPr lang="ru-RU" dirty="0" err="1" smtClean="0">
                <a:solidFill>
                  <a:schemeClr val="tx1"/>
                </a:solidFill>
              </a:rPr>
              <a:t>людини</a:t>
            </a:r>
            <a:endParaRPr lang="ru-RU"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effectLst>
                  <a:outerShdw blurRad="38100" dist="38100" dir="2700000" algn="tl">
                    <a:srgbClr val="000000">
                      <a:alpha val="43137"/>
                    </a:srgbClr>
                  </a:outerShdw>
                </a:effectLst>
              </a:rPr>
              <a:t>8. Нормативність конституції і </a:t>
            </a:r>
            <a:br>
              <a:rPr lang="uk-UA" sz="2800" dirty="0" smtClean="0">
                <a:effectLst>
                  <a:outerShdw blurRad="38100" dist="38100" dir="2700000" algn="tl">
                    <a:srgbClr val="000000">
                      <a:alpha val="43137"/>
                    </a:srgbClr>
                  </a:outerShdw>
                </a:effectLst>
              </a:rPr>
            </a:br>
            <a:r>
              <a:rPr lang="uk-UA" sz="2800" dirty="0" smtClean="0">
                <a:effectLst>
                  <a:outerShdw blurRad="38100" dist="38100" dir="2700000" algn="tl">
                    <a:srgbClr val="000000">
                      <a:alpha val="43137"/>
                    </a:srgbClr>
                  </a:outerShdw>
                </a:effectLst>
              </a:rPr>
              <a:t>права людини</a:t>
            </a:r>
            <a:endParaRPr lang="uk-UA" sz="28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fontScale="92500" lnSpcReduction="20000"/>
          </a:bodyPr>
          <a:lstStyle/>
          <a:p>
            <a:endParaRPr lang="uk-UA" dirty="0" smtClean="0"/>
          </a:p>
          <a:p>
            <a:pPr>
              <a:buNone/>
            </a:pPr>
            <a:r>
              <a:rPr lang="uk-UA" dirty="0" smtClean="0"/>
              <a:t>1) пряма дія конституційних норм (частина третя статті 8); </a:t>
            </a:r>
          </a:p>
          <a:p>
            <a:pPr>
              <a:buNone/>
            </a:pPr>
            <a:r>
              <a:rPr lang="uk-UA" dirty="0" smtClean="0"/>
              <a:t>2) гарантії права на судовий захист і права на самозахист (частини перша, друга, п’ята статті 55); </a:t>
            </a:r>
          </a:p>
          <a:p>
            <a:pPr>
              <a:buNone/>
            </a:pPr>
            <a:r>
              <a:rPr lang="uk-UA" dirty="0" smtClean="0"/>
              <a:t>3) гарантії права на відшкодування заподіяної шкоди правовими актами органів публічної влади (стаття 56); </a:t>
            </a:r>
          </a:p>
          <a:p>
            <a:pPr>
              <a:buNone/>
            </a:pPr>
            <a:r>
              <a:rPr lang="uk-UA" dirty="0" smtClean="0"/>
              <a:t>4) судовий конституційний контроль (стаття 147).</a:t>
            </a:r>
          </a:p>
          <a:p>
            <a:endParaRPr lang="uk-UA" dirty="0"/>
          </a:p>
        </p:txBody>
      </p:sp>
      <p:sp>
        <p:nvSpPr>
          <p:cNvPr id="4" name="Дата 3"/>
          <p:cNvSpPr>
            <a:spLocks noGrp="1"/>
          </p:cNvSpPr>
          <p:nvPr>
            <p:ph type="dt" sz="half" idx="10"/>
          </p:nvPr>
        </p:nvSpPr>
        <p:spPr/>
        <p:txBody>
          <a:bodyPr/>
          <a:lstStyle/>
          <a:p>
            <a:r>
              <a:rPr lang="uk-UA" dirty="0" smtClean="0">
                <a:solidFill>
                  <a:schemeClr val="tx1"/>
                </a:solidFill>
              </a:rPr>
              <a:t>Михайло САВЧИН</a:t>
            </a:r>
          </a:p>
          <a:p>
            <a:r>
              <a:rPr lang="uk-UA" dirty="0" smtClean="0">
                <a:solidFill>
                  <a:schemeClr val="tx1"/>
                </a:solidFill>
              </a:rPr>
              <a:t> ІІ  Літня школа </a:t>
            </a:r>
            <a:endParaRPr lang="ru-RU" dirty="0">
              <a:solidFill>
                <a:schemeClr val="tx1"/>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17</a:t>
            </a:fld>
            <a:endParaRPr lang="ru-RU"/>
          </a:p>
        </p:txBody>
      </p:sp>
      <p:sp>
        <p:nvSpPr>
          <p:cNvPr id="6" name="Нижний колонтитул 5"/>
          <p:cNvSpPr>
            <a:spLocks noGrp="1"/>
          </p:cNvSpPr>
          <p:nvPr>
            <p:ph type="ftr" sz="quarter" idx="11"/>
          </p:nvPr>
        </p:nvSpPr>
        <p:spPr/>
        <p:txBody>
          <a:bodyPr/>
          <a:lstStyle/>
          <a:p>
            <a:r>
              <a:rPr lang="ru-RU" dirty="0" err="1" smtClean="0">
                <a:solidFill>
                  <a:schemeClr val="tx1"/>
                </a:solidFill>
              </a:rPr>
              <a:t>Конституційні</a:t>
            </a:r>
            <a:r>
              <a:rPr lang="ru-RU" dirty="0" smtClean="0">
                <a:solidFill>
                  <a:schemeClr val="tx1"/>
                </a:solidFill>
              </a:rPr>
              <a:t> </a:t>
            </a:r>
            <a:r>
              <a:rPr lang="ru-RU" dirty="0" err="1" smtClean="0">
                <a:solidFill>
                  <a:schemeClr val="tx1"/>
                </a:solidFill>
              </a:rPr>
              <a:t>цінності</a:t>
            </a:r>
            <a:r>
              <a:rPr lang="ru-RU" dirty="0" smtClean="0">
                <a:solidFill>
                  <a:schemeClr val="tx1"/>
                </a:solidFill>
              </a:rPr>
              <a:t> </a:t>
            </a:r>
            <a:r>
              <a:rPr lang="ru-RU" dirty="0" err="1" smtClean="0">
                <a:solidFill>
                  <a:schemeClr val="tx1"/>
                </a:solidFill>
              </a:rPr>
              <a:t>і</a:t>
            </a:r>
            <a:r>
              <a:rPr lang="ru-RU" dirty="0" smtClean="0">
                <a:solidFill>
                  <a:schemeClr val="tx1"/>
                </a:solidFill>
              </a:rPr>
              <a:t> природа прав </a:t>
            </a:r>
            <a:r>
              <a:rPr lang="ru-RU" dirty="0" err="1" smtClean="0">
                <a:solidFill>
                  <a:schemeClr val="tx1"/>
                </a:solidFill>
              </a:rPr>
              <a:t>людини</a:t>
            </a:r>
            <a:endParaRPr lang="ru-RU"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4522440"/>
          </a:xfrm>
        </p:spPr>
        <p:txBody>
          <a:bodyPr/>
          <a:lstStyle/>
          <a:p>
            <a:r>
              <a:rPr lang="uk-UA" sz="1600" b="0" dirty="0" err="1" smtClean="0"/>
              <a:t>Сісамна</a:t>
            </a:r>
            <a:r>
              <a:rPr lang="uk-UA" sz="1600" b="0" dirty="0" smtClean="0"/>
              <a:t>, який був царським суддею, цар </a:t>
            </a:r>
            <a:r>
              <a:rPr lang="uk-UA" sz="1600" b="0" dirty="0" err="1" smtClean="0"/>
              <a:t>Камбіс</a:t>
            </a:r>
            <a:r>
              <a:rPr lang="uk-UA" sz="1600" b="0" dirty="0" smtClean="0"/>
              <a:t>, через те, що він брав хабарі і виніс несправедливе рішення, наказав зарізати, здерти з нього шкіру з голови до ніг, а потім, коли його так обдерли, з його шкіри понарізували ремені і натягли їх на крісло, на якому сидів </a:t>
            </a:r>
            <a:r>
              <a:rPr lang="uk-UA" sz="1600" b="0" dirty="0" err="1" smtClean="0"/>
              <a:t>Сісамн</a:t>
            </a:r>
            <a:r>
              <a:rPr lang="uk-UA" sz="1600" b="0" dirty="0" smtClean="0"/>
              <a:t> і правив суд, і, коли їх натягли, Дарій замість </a:t>
            </a:r>
            <a:r>
              <a:rPr lang="uk-UA" sz="1600" b="0" dirty="0" err="1" smtClean="0"/>
              <a:t>Сісамна</a:t>
            </a:r>
            <a:r>
              <a:rPr lang="uk-UA" sz="1600" b="0" dirty="0" smtClean="0"/>
              <a:t>, якого він наказав убити й обідрати, призначив суддею його сина і наказав йому не забувати, на якому кріслі він сидить і судить</a:t>
            </a:r>
            <a:endParaRPr lang="uk-UA" dirty="0"/>
          </a:p>
        </p:txBody>
      </p:sp>
      <p:pic>
        <p:nvPicPr>
          <p:cNvPr id="5" name="Рисунок 4" descr="execution of judge.jpg"/>
          <p:cNvPicPr>
            <a:picLocks noGrp="1" noChangeAspect="1"/>
          </p:cNvPicPr>
          <p:nvPr>
            <p:ph type="pic" idx="1"/>
          </p:nvPr>
        </p:nvPicPr>
        <p:blipFill>
          <a:blip r:embed="rId2" cstate="print"/>
          <a:srcRect t="16202" b="16202"/>
          <a:stretch>
            <a:fillRect/>
          </a:stretch>
        </p:blipFill>
        <p:spPr/>
      </p:pic>
      <p:sp>
        <p:nvSpPr>
          <p:cNvPr id="4" name="Текст 3"/>
          <p:cNvSpPr>
            <a:spLocks noGrp="1"/>
          </p:cNvSpPr>
          <p:nvPr>
            <p:ph type="body" sz="half" idx="2"/>
          </p:nvPr>
        </p:nvSpPr>
        <p:spPr/>
        <p:txBody>
          <a:bodyPr>
            <a:normAutofit/>
          </a:bodyPr>
          <a:lstStyle/>
          <a:p>
            <a:r>
              <a:rPr lang="uk-UA" dirty="0" err="1" smtClean="0"/>
              <a:t>Жерар</a:t>
            </a:r>
            <a:r>
              <a:rPr lang="uk-UA" dirty="0" smtClean="0"/>
              <a:t> Давид. 1498</a:t>
            </a:r>
            <a:br>
              <a:rPr lang="uk-UA" dirty="0" smtClean="0"/>
            </a:br>
            <a:r>
              <a:rPr lang="uk-UA" dirty="0" smtClean="0"/>
              <a:t>Здирання шкіри з продажного судді (</a:t>
            </a:r>
            <a:r>
              <a:rPr lang="uk-UA" dirty="0" err="1" smtClean="0"/>
              <a:t>Брюгге</a:t>
            </a:r>
            <a:r>
              <a:rPr lang="uk-UA" dirty="0" smtClean="0"/>
              <a:t>, Бельгія)</a:t>
            </a:r>
            <a:endParaRPr lang="uk-UA" dirty="0"/>
          </a:p>
        </p:txBody>
      </p:sp>
      <p:sp>
        <p:nvSpPr>
          <p:cNvPr id="6" name="Дата 5"/>
          <p:cNvSpPr>
            <a:spLocks noGrp="1"/>
          </p:cNvSpPr>
          <p:nvPr>
            <p:ph type="dt" sz="half" idx="10"/>
          </p:nvPr>
        </p:nvSpPr>
        <p:spPr/>
        <p:txBody>
          <a:bodyPr/>
          <a:lstStyle/>
          <a:p>
            <a:r>
              <a:rPr lang="uk-UA" dirty="0" smtClean="0">
                <a:solidFill>
                  <a:schemeClr val="tx1"/>
                </a:solidFill>
              </a:rPr>
              <a:t>Михайло САВЧИН</a:t>
            </a:r>
          </a:p>
          <a:p>
            <a:r>
              <a:rPr lang="uk-UA" dirty="0" smtClean="0">
                <a:solidFill>
                  <a:schemeClr val="tx1"/>
                </a:solidFill>
              </a:rPr>
              <a:t> ІІ  Літня школа </a:t>
            </a:r>
            <a:endParaRPr lang="ru-RU" dirty="0">
              <a:solidFill>
                <a:schemeClr val="tx1"/>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pPr/>
              <a:t>18</a:t>
            </a:fld>
            <a:endParaRPr lang="ru-RU"/>
          </a:p>
        </p:txBody>
      </p:sp>
      <p:sp>
        <p:nvSpPr>
          <p:cNvPr id="8" name="Нижний колонтитул 7"/>
          <p:cNvSpPr>
            <a:spLocks noGrp="1"/>
          </p:cNvSpPr>
          <p:nvPr>
            <p:ph type="ftr" sz="quarter" idx="11"/>
          </p:nvPr>
        </p:nvSpPr>
        <p:spPr/>
        <p:txBody>
          <a:bodyPr/>
          <a:lstStyle/>
          <a:p>
            <a:r>
              <a:rPr lang="ru-RU" dirty="0" err="1" smtClean="0">
                <a:solidFill>
                  <a:schemeClr val="tx1"/>
                </a:solidFill>
              </a:rPr>
              <a:t>Конституційні</a:t>
            </a:r>
            <a:r>
              <a:rPr lang="ru-RU" dirty="0" smtClean="0">
                <a:solidFill>
                  <a:schemeClr val="tx1"/>
                </a:solidFill>
              </a:rPr>
              <a:t> </a:t>
            </a:r>
            <a:r>
              <a:rPr lang="ru-RU" dirty="0" err="1" smtClean="0">
                <a:solidFill>
                  <a:schemeClr val="tx1"/>
                </a:solidFill>
              </a:rPr>
              <a:t>цінності</a:t>
            </a:r>
            <a:r>
              <a:rPr lang="ru-RU" dirty="0" smtClean="0">
                <a:solidFill>
                  <a:schemeClr val="tx1"/>
                </a:solidFill>
              </a:rPr>
              <a:t> </a:t>
            </a:r>
            <a:r>
              <a:rPr lang="ru-RU" dirty="0" err="1" smtClean="0">
                <a:solidFill>
                  <a:schemeClr val="tx1"/>
                </a:solidFill>
              </a:rPr>
              <a:t>і</a:t>
            </a:r>
            <a:r>
              <a:rPr lang="ru-RU" dirty="0" smtClean="0">
                <a:solidFill>
                  <a:schemeClr val="tx1"/>
                </a:solidFill>
              </a:rPr>
              <a:t> природа прав </a:t>
            </a:r>
            <a:r>
              <a:rPr lang="ru-RU" dirty="0" err="1" smtClean="0">
                <a:solidFill>
                  <a:schemeClr val="tx1"/>
                </a:solidFill>
              </a:rPr>
              <a:t>людини</a:t>
            </a:r>
            <a:endParaRPr lang="ru-RU"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 увагу!</a:t>
            </a:r>
            <a:endParaRPr lang="uk-UA" dirty="0"/>
          </a:p>
        </p:txBody>
      </p:sp>
      <p:sp>
        <p:nvSpPr>
          <p:cNvPr id="3" name="Содержимое 2"/>
          <p:cNvSpPr>
            <a:spLocks noGrp="1"/>
          </p:cNvSpPr>
          <p:nvPr>
            <p:ph idx="1"/>
          </p:nvPr>
        </p:nvSpPr>
        <p:spPr/>
        <p:txBody>
          <a:bodyPr/>
          <a:lstStyle/>
          <a:p>
            <a:pPr>
              <a:buNone/>
            </a:pPr>
            <a:endParaRPr lang="uk-UA" dirty="0" smtClean="0"/>
          </a:p>
          <a:p>
            <a:pPr>
              <a:buNone/>
            </a:pPr>
            <a:endParaRPr lang="uk-UA" dirty="0" smtClean="0"/>
          </a:p>
          <a:p>
            <a:pPr>
              <a:buNone/>
            </a:pPr>
            <a:endParaRPr lang="uk-UA" dirty="0" smtClean="0"/>
          </a:p>
          <a:p>
            <a:pPr>
              <a:buNone/>
            </a:pPr>
            <a:r>
              <a:rPr lang="uk-UA" dirty="0" smtClean="0"/>
              <a:t>Михайло Савчин,</a:t>
            </a:r>
            <a:br>
              <a:rPr lang="uk-UA" dirty="0" smtClean="0"/>
            </a:br>
            <a:r>
              <a:rPr lang="uk-UA" dirty="0" err="1" smtClean="0"/>
              <a:t>к.ю.н</a:t>
            </a:r>
            <a:r>
              <a:rPr lang="uk-UA" dirty="0" smtClean="0"/>
              <a:t>., доц., </a:t>
            </a:r>
            <a:r>
              <a:rPr lang="uk-UA" dirty="0" err="1" smtClean="0"/>
              <a:t>УжНУ</a:t>
            </a:r>
            <a:endParaRPr lang="uk-UA" dirty="0" smtClean="0"/>
          </a:p>
        </p:txBody>
      </p:sp>
      <p:sp>
        <p:nvSpPr>
          <p:cNvPr id="4" name="Дата 3"/>
          <p:cNvSpPr>
            <a:spLocks noGrp="1"/>
          </p:cNvSpPr>
          <p:nvPr>
            <p:ph type="dt" sz="half" idx="10"/>
          </p:nvPr>
        </p:nvSpPr>
        <p:spPr/>
        <p:txBody>
          <a:bodyPr/>
          <a:lstStyle/>
          <a:p>
            <a:r>
              <a:rPr lang="uk-UA" smtClean="0"/>
              <a:t>Михайло САВЧИН ІІ  Літня школа </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19</a:t>
            </a:fld>
            <a:endParaRPr lang="ru-RU"/>
          </a:p>
        </p:txBody>
      </p:sp>
      <p:sp>
        <p:nvSpPr>
          <p:cNvPr id="6" name="Нижний колонтитул 5"/>
          <p:cNvSpPr>
            <a:spLocks noGrp="1"/>
          </p:cNvSpPr>
          <p:nvPr>
            <p:ph type="ftr" sz="quarter" idx="11"/>
          </p:nvPr>
        </p:nvSpPr>
        <p:spPr/>
        <p:txBody>
          <a:bodyPr/>
          <a:lstStyle/>
          <a:p>
            <a:r>
              <a:rPr lang="ru-RU" smtClean="0"/>
              <a:t>Конституційні цінності і природа прав людини</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Дата 3"/>
          <p:cNvSpPr>
            <a:spLocks noGrp="1"/>
          </p:cNvSpPr>
          <p:nvPr>
            <p:ph type="dt" sz="quarter" idx="10"/>
          </p:nvPr>
        </p:nvSpPr>
        <p:spPr>
          <a:noFill/>
        </p:spPr>
        <p:txBody>
          <a:bodyPr/>
          <a:lstStyle/>
          <a:p>
            <a:r>
              <a:rPr lang="uk-UA" dirty="0" smtClean="0">
                <a:solidFill>
                  <a:schemeClr val="tx1"/>
                </a:solidFill>
              </a:rPr>
              <a:t>Михайло САВЧИН ІІ </a:t>
            </a:r>
          </a:p>
          <a:p>
            <a:r>
              <a:rPr lang="uk-UA" dirty="0" smtClean="0">
                <a:solidFill>
                  <a:schemeClr val="tx1"/>
                </a:solidFill>
              </a:rPr>
              <a:t> Літня школа </a:t>
            </a:r>
            <a:endParaRPr lang="ru-RU" dirty="0" smtClean="0">
              <a:solidFill>
                <a:schemeClr val="tx1"/>
              </a:solidFill>
            </a:endParaRPr>
          </a:p>
        </p:txBody>
      </p:sp>
      <p:sp>
        <p:nvSpPr>
          <p:cNvPr id="4099" name="Нижний колонтитул 4"/>
          <p:cNvSpPr>
            <a:spLocks noGrp="1"/>
          </p:cNvSpPr>
          <p:nvPr>
            <p:ph type="ftr" sz="quarter" idx="11"/>
          </p:nvPr>
        </p:nvSpPr>
        <p:spPr>
          <a:noFill/>
        </p:spPr>
        <p:txBody>
          <a:bodyPr/>
          <a:lstStyle/>
          <a:p>
            <a:r>
              <a:rPr lang="ru-RU" smtClean="0">
                <a:solidFill>
                  <a:schemeClr val="tx1"/>
                </a:solidFill>
              </a:rPr>
              <a:t>Конституційні цінності і природа прав людини</a:t>
            </a:r>
            <a:endParaRPr lang="ru-RU" dirty="0" smtClean="0">
              <a:solidFill>
                <a:schemeClr val="tx1"/>
              </a:solidFill>
            </a:endParaRPr>
          </a:p>
        </p:txBody>
      </p:sp>
      <p:sp>
        <p:nvSpPr>
          <p:cNvPr id="4100" name="Номер слайда 5"/>
          <p:cNvSpPr>
            <a:spLocks noGrp="1"/>
          </p:cNvSpPr>
          <p:nvPr>
            <p:ph type="sldNum" sz="quarter" idx="12"/>
          </p:nvPr>
        </p:nvSpPr>
        <p:spPr>
          <a:noFill/>
        </p:spPr>
        <p:txBody>
          <a:bodyPr/>
          <a:lstStyle/>
          <a:p>
            <a:fld id="{15DEF5F2-4CE4-4806-AAAF-B93B0A994EA5}" type="slidenum">
              <a:rPr lang="ru-RU" smtClean="0"/>
              <a:pPr/>
              <a:t>2</a:t>
            </a:fld>
            <a:endParaRPr lang="ru-RU" smtClean="0"/>
          </a:p>
        </p:txBody>
      </p:sp>
      <p:sp>
        <p:nvSpPr>
          <p:cNvPr id="4101" name="Rectangle 2"/>
          <p:cNvSpPr>
            <a:spLocks noGrp="1" noChangeArrowheads="1"/>
          </p:cNvSpPr>
          <p:nvPr>
            <p:ph type="title"/>
          </p:nvPr>
        </p:nvSpPr>
        <p:spPr/>
        <p:txBody>
          <a:bodyPr/>
          <a:lstStyle/>
          <a:p>
            <a:pPr eaLnBrk="1" hangingPunct="1"/>
            <a:r>
              <a:rPr lang="uk-UA" sz="3200" smtClean="0"/>
              <a:t>1. Природа і структура </a:t>
            </a:r>
            <a:br>
              <a:rPr lang="uk-UA" sz="3200" smtClean="0"/>
            </a:br>
            <a:r>
              <a:rPr lang="uk-UA" sz="3200" smtClean="0"/>
              <a:t>конституційних цінностей</a:t>
            </a:r>
            <a:endParaRPr lang="ru-RU" sz="3200" smtClean="0"/>
          </a:p>
        </p:txBody>
      </p:sp>
      <p:sp>
        <p:nvSpPr>
          <p:cNvPr id="4102" name="Rectangle 3"/>
          <p:cNvSpPr>
            <a:spLocks noGrp="1" noChangeArrowheads="1"/>
          </p:cNvSpPr>
          <p:nvPr>
            <p:ph type="body" idx="1"/>
          </p:nvPr>
        </p:nvSpPr>
        <p:spPr>
          <a:ln>
            <a:solidFill>
              <a:schemeClr val="accent2"/>
            </a:solidFill>
          </a:ln>
        </p:spPr>
        <p:txBody>
          <a:bodyPr>
            <a:normAutofit/>
          </a:bodyPr>
          <a:lstStyle/>
          <a:p>
            <a:pPr eaLnBrk="1" hangingPunct="1">
              <a:buFont typeface="Wingdings" pitchFamily="2" charset="2"/>
              <a:buChar char="Ø"/>
              <a:defRPr/>
            </a:pPr>
            <a:endParaRPr lang="uk-UA" sz="2000" dirty="0" smtClean="0">
              <a:solidFill>
                <a:srgbClr val="FF33CC"/>
              </a:solidFill>
            </a:endParaRPr>
          </a:p>
          <a:p>
            <a:pPr eaLnBrk="1" hangingPunct="1">
              <a:buFont typeface="Wingdings" pitchFamily="2" charset="2"/>
              <a:buChar char="Ø"/>
              <a:defRPr/>
            </a:pPr>
            <a:r>
              <a:rPr lang="uk-UA" sz="2000" dirty="0" smtClean="0">
                <a:solidFill>
                  <a:schemeClr val="accent6">
                    <a:lumMod val="75000"/>
                  </a:schemeClr>
                </a:solidFill>
              </a:rPr>
              <a:t>мають надпозитивний характер;</a:t>
            </a:r>
          </a:p>
          <a:p>
            <a:pPr eaLnBrk="1" hangingPunct="1">
              <a:buFont typeface="Wingdings" pitchFamily="2" charset="2"/>
              <a:buChar char="Ø"/>
              <a:defRPr/>
            </a:pPr>
            <a:r>
              <a:rPr lang="uk-UA" sz="2000" dirty="0" err="1" smtClean="0">
                <a:solidFill>
                  <a:schemeClr val="accent6">
                    <a:lumMod val="75000"/>
                  </a:schemeClr>
                </a:solidFill>
              </a:rPr>
              <a:t>надпозитивність</a:t>
            </a:r>
            <a:r>
              <a:rPr lang="uk-UA" sz="2000" dirty="0" smtClean="0">
                <a:solidFill>
                  <a:schemeClr val="accent6">
                    <a:lumMod val="75000"/>
                  </a:schemeClr>
                </a:solidFill>
              </a:rPr>
              <a:t> конституційних цінностей: конституція як </a:t>
            </a:r>
            <a:r>
              <a:rPr lang="uk-UA" sz="2000" dirty="0" err="1" smtClean="0">
                <a:solidFill>
                  <a:schemeClr val="accent6">
                    <a:lumMod val="75000"/>
                  </a:schemeClr>
                </a:solidFill>
              </a:rPr>
              <a:t>“відкрита”</a:t>
            </a:r>
            <a:r>
              <a:rPr lang="uk-UA" sz="2000" dirty="0" smtClean="0">
                <a:solidFill>
                  <a:schemeClr val="accent6">
                    <a:lumMod val="75000"/>
                  </a:schemeClr>
                </a:solidFill>
              </a:rPr>
              <a:t>  нормативна система;</a:t>
            </a:r>
          </a:p>
          <a:p>
            <a:pPr eaLnBrk="1" hangingPunct="1">
              <a:buFont typeface="Wingdings" pitchFamily="2" charset="2"/>
              <a:buChar char="Ø"/>
              <a:defRPr/>
            </a:pPr>
            <a:r>
              <a:rPr lang="uk-UA" sz="2000" dirty="0" smtClean="0">
                <a:solidFill>
                  <a:schemeClr val="accent6">
                    <a:lumMod val="75000"/>
                  </a:schemeClr>
                </a:solidFill>
              </a:rPr>
              <a:t>відображають суспільний консенсус щодо соціальних і духовних благ, які гарантуються конституційним захистом;</a:t>
            </a:r>
          </a:p>
          <a:p>
            <a:pPr eaLnBrk="1" hangingPunct="1">
              <a:buFont typeface="Wingdings" pitchFamily="2" charset="2"/>
              <a:buChar char="Ø"/>
              <a:defRPr/>
            </a:pPr>
            <a:r>
              <a:rPr lang="uk-UA" sz="2000" dirty="0" smtClean="0">
                <a:solidFill>
                  <a:schemeClr val="accent6">
                    <a:lumMod val="75000"/>
                  </a:schemeClr>
                </a:solidFill>
              </a:rPr>
              <a:t>між ними існує кореляція між цінностями, що залежить від структури суспільства і його архетипу;</a:t>
            </a:r>
          </a:p>
          <a:p>
            <a:pPr eaLnBrk="1" hangingPunct="1">
              <a:buFont typeface="Wingdings" pitchFamily="2" charset="2"/>
              <a:buChar char="Ø"/>
              <a:defRPr/>
            </a:pPr>
            <a:r>
              <a:rPr lang="uk-UA" sz="2000" dirty="0" smtClean="0">
                <a:solidFill>
                  <a:schemeClr val="accent6">
                    <a:lumMod val="75000"/>
                  </a:schemeClr>
                </a:solidFill>
              </a:rPr>
              <a:t>виступають методологічною основою для забезпечення балансу інтересів у багатоукладному суспільстві;</a:t>
            </a:r>
          </a:p>
          <a:p>
            <a:pPr eaLnBrk="1" hangingPunct="1">
              <a:buFont typeface="Wingdings" pitchFamily="2" charset="2"/>
              <a:buChar char="Ø"/>
              <a:defRPr/>
            </a:pPr>
            <a:r>
              <a:rPr lang="uk-UA" sz="2000" dirty="0" smtClean="0">
                <a:solidFill>
                  <a:schemeClr val="accent6">
                    <a:lumMod val="75000"/>
                  </a:schemeClr>
                </a:solidFill>
              </a:rPr>
              <a:t>конституційні цінності як правові </a:t>
            </a:r>
            <a:r>
              <a:rPr lang="uk-UA" sz="2000" dirty="0" err="1" smtClean="0">
                <a:solidFill>
                  <a:schemeClr val="accent6">
                    <a:lumMod val="75000"/>
                  </a:schemeClr>
                </a:solidFill>
              </a:rPr>
              <a:t>універсалії</a:t>
            </a:r>
            <a:r>
              <a:rPr lang="uk-UA" sz="2000" dirty="0" smtClean="0">
                <a:solidFill>
                  <a:schemeClr val="accent6">
                    <a:lumMod val="75000"/>
                  </a:schemeClr>
                </a:solidFill>
              </a:rPr>
              <a:t>.</a:t>
            </a:r>
          </a:p>
          <a:p>
            <a:pPr eaLnBrk="1" hangingPunct="1">
              <a:defRPr/>
            </a:pPr>
            <a:endParaRPr lang="ru-RU"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normAutofit fontScale="90000"/>
          </a:bodyPr>
          <a:lstStyle/>
          <a:p>
            <a:r>
              <a:rPr lang="uk-UA" sz="2800" dirty="0" smtClean="0">
                <a:solidFill>
                  <a:srgbClr val="00CC66"/>
                </a:solidFill>
              </a:rPr>
              <a:t/>
            </a:r>
            <a:br>
              <a:rPr lang="uk-UA" sz="2800" dirty="0" smtClean="0">
                <a:solidFill>
                  <a:srgbClr val="00CC66"/>
                </a:solidFill>
              </a:rPr>
            </a:br>
            <a:r>
              <a:rPr lang="uk-UA" sz="2800" dirty="0" smtClean="0">
                <a:solidFill>
                  <a:srgbClr val="00CC66"/>
                </a:solidFill>
              </a:rPr>
              <a:t>2. Кореляція конституційних цінностей (корелятивний дуалізм цінностей):</a:t>
            </a:r>
            <a:br>
              <a:rPr lang="uk-UA" sz="2800" dirty="0" smtClean="0">
                <a:solidFill>
                  <a:srgbClr val="00CC66"/>
                </a:solidFill>
              </a:rPr>
            </a:br>
            <a:endParaRPr lang="uk-UA" sz="2800" dirty="0" smtClean="0"/>
          </a:p>
        </p:txBody>
      </p:sp>
      <p:sp>
        <p:nvSpPr>
          <p:cNvPr id="6147" name="Содержимое 2"/>
          <p:cNvSpPr>
            <a:spLocks noGrp="1"/>
          </p:cNvSpPr>
          <p:nvPr>
            <p:ph idx="1"/>
          </p:nvPr>
        </p:nvSpPr>
        <p:spPr/>
        <p:txBody>
          <a:bodyPr/>
          <a:lstStyle/>
          <a:p>
            <a:endParaRPr lang="uk-UA" dirty="0" smtClean="0"/>
          </a:p>
          <a:p>
            <a:endParaRPr lang="uk-UA" sz="2400" dirty="0" smtClean="0"/>
          </a:p>
          <a:p>
            <a:pPr>
              <a:buFont typeface="Wingdings" pitchFamily="2" charset="2"/>
              <a:buChar char="v"/>
            </a:pPr>
            <a:r>
              <a:rPr lang="uk-UA" sz="2400" dirty="0" smtClean="0">
                <a:solidFill>
                  <a:srgbClr val="7030A0"/>
                </a:solidFill>
              </a:rPr>
              <a:t>свобода (лібералізм) – солідарність;</a:t>
            </a:r>
          </a:p>
          <a:p>
            <a:pPr>
              <a:buFont typeface="Wingdings" pitchFamily="2" charset="2"/>
              <a:buChar char="v"/>
            </a:pPr>
            <a:r>
              <a:rPr lang="uk-UA" sz="2400" dirty="0" smtClean="0">
                <a:solidFill>
                  <a:srgbClr val="7030A0"/>
                </a:solidFill>
              </a:rPr>
              <a:t>рівність – справедливість;</a:t>
            </a:r>
          </a:p>
          <a:p>
            <a:pPr>
              <a:buFont typeface="Wingdings" pitchFamily="2" charset="2"/>
              <a:buChar char="v"/>
            </a:pPr>
            <a:r>
              <a:rPr lang="uk-UA" sz="2400" dirty="0" smtClean="0">
                <a:solidFill>
                  <a:srgbClr val="7030A0"/>
                </a:solidFill>
              </a:rPr>
              <a:t>гідність людини – права і основоположні свободи – баланс інтересів;</a:t>
            </a:r>
          </a:p>
          <a:p>
            <a:pPr>
              <a:buFont typeface="Wingdings" pitchFamily="2" charset="2"/>
              <a:buChar char="v"/>
            </a:pPr>
            <a:r>
              <a:rPr lang="uk-UA" sz="2400" dirty="0" smtClean="0">
                <a:solidFill>
                  <a:srgbClr val="7030A0"/>
                </a:solidFill>
              </a:rPr>
              <a:t>субсидіарність  - толерантність.</a:t>
            </a:r>
          </a:p>
          <a:p>
            <a:pPr>
              <a:buFont typeface="Wingdings" pitchFamily="2" charset="2"/>
              <a:buChar char="v"/>
            </a:pPr>
            <a:endParaRPr lang="uk-UA" dirty="0" smtClean="0">
              <a:solidFill>
                <a:srgbClr val="7030A0"/>
              </a:solidFill>
            </a:endParaRPr>
          </a:p>
        </p:txBody>
      </p:sp>
      <p:sp>
        <p:nvSpPr>
          <p:cNvPr id="6148" name="Дата 3"/>
          <p:cNvSpPr>
            <a:spLocks noGrp="1"/>
          </p:cNvSpPr>
          <p:nvPr>
            <p:ph type="dt" sz="quarter" idx="10"/>
          </p:nvPr>
        </p:nvSpPr>
        <p:spPr>
          <a:noFill/>
        </p:spPr>
        <p:txBody>
          <a:bodyPr/>
          <a:lstStyle/>
          <a:p>
            <a:r>
              <a:rPr lang="uk-UA" dirty="0" smtClean="0">
                <a:solidFill>
                  <a:schemeClr val="tx1"/>
                </a:solidFill>
              </a:rPr>
              <a:t>Михайло САВЧИН </a:t>
            </a:r>
          </a:p>
          <a:p>
            <a:r>
              <a:rPr lang="uk-UA" dirty="0" smtClean="0">
                <a:solidFill>
                  <a:schemeClr val="tx1"/>
                </a:solidFill>
              </a:rPr>
              <a:t>ІІ Літня школа </a:t>
            </a:r>
            <a:endParaRPr lang="ru-RU" dirty="0" smtClean="0">
              <a:solidFill>
                <a:schemeClr val="tx1"/>
              </a:solidFill>
            </a:endParaRPr>
          </a:p>
        </p:txBody>
      </p:sp>
      <p:sp>
        <p:nvSpPr>
          <p:cNvPr id="6149" name="Нижний колонтитул 4"/>
          <p:cNvSpPr>
            <a:spLocks noGrp="1"/>
          </p:cNvSpPr>
          <p:nvPr>
            <p:ph type="ftr" sz="quarter" idx="11"/>
          </p:nvPr>
        </p:nvSpPr>
        <p:spPr>
          <a:noFill/>
        </p:spPr>
        <p:txBody>
          <a:bodyPr/>
          <a:lstStyle/>
          <a:p>
            <a:r>
              <a:rPr lang="ru-RU" dirty="0" err="1" smtClean="0">
                <a:solidFill>
                  <a:schemeClr val="tx1"/>
                </a:solidFill>
              </a:rPr>
              <a:t>Конституційні</a:t>
            </a:r>
            <a:r>
              <a:rPr lang="ru-RU" dirty="0" smtClean="0">
                <a:solidFill>
                  <a:schemeClr val="tx1"/>
                </a:solidFill>
              </a:rPr>
              <a:t> </a:t>
            </a:r>
            <a:r>
              <a:rPr lang="ru-RU" dirty="0" err="1" smtClean="0">
                <a:solidFill>
                  <a:schemeClr val="tx1"/>
                </a:solidFill>
              </a:rPr>
              <a:t>цінності</a:t>
            </a:r>
            <a:r>
              <a:rPr lang="ru-RU" dirty="0" smtClean="0">
                <a:solidFill>
                  <a:schemeClr val="tx1"/>
                </a:solidFill>
              </a:rPr>
              <a:t> </a:t>
            </a:r>
            <a:r>
              <a:rPr lang="ru-RU" dirty="0" err="1" smtClean="0">
                <a:solidFill>
                  <a:schemeClr val="tx1"/>
                </a:solidFill>
              </a:rPr>
              <a:t>і</a:t>
            </a:r>
            <a:r>
              <a:rPr lang="ru-RU" dirty="0" smtClean="0">
                <a:solidFill>
                  <a:schemeClr val="tx1"/>
                </a:solidFill>
              </a:rPr>
              <a:t> природа прав </a:t>
            </a:r>
            <a:r>
              <a:rPr lang="ru-RU" dirty="0" err="1" smtClean="0">
                <a:solidFill>
                  <a:schemeClr val="tx1"/>
                </a:solidFill>
              </a:rPr>
              <a:t>людини</a:t>
            </a:r>
            <a:endParaRPr lang="ru-RU" dirty="0" smtClean="0">
              <a:solidFill>
                <a:schemeClr val="tx1"/>
              </a:solidFill>
            </a:endParaRPr>
          </a:p>
        </p:txBody>
      </p:sp>
      <p:sp>
        <p:nvSpPr>
          <p:cNvPr id="6150" name="Номер слайда 5"/>
          <p:cNvSpPr>
            <a:spLocks noGrp="1"/>
          </p:cNvSpPr>
          <p:nvPr>
            <p:ph type="sldNum" sz="quarter" idx="12"/>
          </p:nvPr>
        </p:nvSpPr>
        <p:spPr>
          <a:noFill/>
        </p:spPr>
        <p:txBody>
          <a:bodyPr/>
          <a:lstStyle/>
          <a:p>
            <a:fld id="{337F38B4-13A9-4FBF-B060-E90588C49460}" type="slidenum">
              <a:rPr lang="ru-RU" smtClean="0"/>
              <a:pPr/>
              <a:t>3</a:t>
            </a:fld>
            <a:endParaRPr lang="ru-RU"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3. </a:t>
            </a:r>
            <a:r>
              <a:rPr lang="uk-UA" sz="3100" dirty="0" smtClean="0"/>
              <a:t>Система конституційних </a:t>
            </a:r>
            <a:r>
              <a:rPr lang="uk-UA" sz="3100" dirty="0" err="1" smtClean="0"/>
              <a:t>цінностей-універсалій</a:t>
            </a:r>
            <a:endParaRPr lang="uk-UA" sz="3100" dirty="0"/>
          </a:p>
        </p:txBody>
      </p:sp>
      <p:sp>
        <p:nvSpPr>
          <p:cNvPr id="3" name="Содержимое 2"/>
          <p:cNvSpPr>
            <a:spLocks noGrp="1"/>
          </p:cNvSpPr>
          <p:nvPr>
            <p:ph sz="half" idx="1"/>
          </p:nvPr>
        </p:nvSpPr>
        <p:spPr/>
        <p:txBody>
          <a:bodyPr>
            <a:normAutofit fontScale="92500" lnSpcReduction="20000"/>
          </a:bodyPr>
          <a:lstStyle/>
          <a:p>
            <a:pPr>
              <a:buNone/>
            </a:pPr>
            <a:endParaRPr lang="uk-UA" dirty="0" smtClean="0">
              <a:solidFill>
                <a:srgbClr val="FF0000"/>
              </a:solidFill>
            </a:endParaRPr>
          </a:p>
          <a:p>
            <a:pPr>
              <a:buNone/>
            </a:pPr>
            <a:r>
              <a:rPr lang="uk-UA" dirty="0" smtClean="0">
                <a:solidFill>
                  <a:srgbClr val="FF0000"/>
                </a:solidFill>
              </a:rPr>
              <a:t>Конституційні </a:t>
            </a:r>
            <a:r>
              <a:rPr lang="uk-UA" dirty="0" err="1" smtClean="0">
                <a:solidFill>
                  <a:srgbClr val="FF0000"/>
                </a:solidFill>
              </a:rPr>
              <a:t>цінності-універсалії</a:t>
            </a:r>
            <a:r>
              <a:rPr lang="uk-UA" dirty="0" smtClean="0">
                <a:solidFill>
                  <a:srgbClr val="FF0000"/>
                </a:solidFill>
              </a:rPr>
              <a:t> </a:t>
            </a:r>
          </a:p>
          <a:p>
            <a:pPr>
              <a:buNone/>
            </a:pPr>
            <a:r>
              <a:rPr lang="uk-UA" dirty="0" smtClean="0"/>
              <a:t>визначають тип правосвідомості та властиві будь-якій країні із традиціями конституціоналізму і мають характер правових універсалій, що мають </a:t>
            </a:r>
            <a:r>
              <a:rPr lang="uk-UA" dirty="0" err="1" smtClean="0"/>
              <a:t>надпозитивну</a:t>
            </a:r>
            <a:r>
              <a:rPr lang="uk-UA" dirty="0" smtClean="0"/>
              <a:t> природу</a:t>
            </a:r>
          </a:p>
          <a:p>
            <a:endParaRPr lang="uk-UA" dirty="0"/>
          </a:p>
        </p:txBody>
      </p:sp>
      <p:sp>
        <p:nvSpPr>
          <p:cNvPr id="4" name="Содержимое 3"/>
          <p:cNvSpPr>
            <a:spLocks noGrp="1"/>
          </p:cNvSpPr>
          <p:nvPr>
            <p:ph sz="half" idx="2"/>
          </p:nvPr>
        </p:nvSpPr>
        <p:spPr/>
        <p:txBody>
          <a:bodyPr>
            <a:normAutofit fontScale="92500" lnSpcReduction="20000"/>
          </a:bodyPr>
          <a:lstStyle/>
          <a:p>
            <a:endParaRPr lang="uk-UA" dirty="0" smtClean="0"/>
          </a:p>
          <a:p>
            <a:r>
              <a:rPr lang="uk-UA" dirty="0" smtClean="0"/>
              <a:t>гідність людини, </a:t>
            </a:r>
          </a:p>
          <a:p>
            <a:r>
              <a:rPr lang="uk-UA" dirty="0" smtClean="0"/>
              <a:t>свобода, </a:t>
            </a:r>
          </a:p>
          <a:p>
            <a:r>
              <a:rPr lang="uk-UA" dirty="0" smtClean="0"/>
              <a:t>рівність, </a:t>
            </a:r>
          </a:p>
          <a:p>
            <a:r>
              <a:rPr lang="uk-UA" dirty="0" smtClean="0"/>
              <a:t>справедливість, </a:t>
            </a:r>
          </a:p>
          <a:p>
            <a:r>
              <a:rPr lang="uk-UA" dirty="0" smtClean="0"/>
              <a:t>верховенство права, </a:t>
            </a:r>
          </a:p>
          <a:p>
            <a:r>
              <a:rPr lang="uk-UA" dirty="0" err="1" smtClean="0"/>
              <a:t>солідаризм</a:t>
            </a:r>
            <a:r>
              <a:rPr lang="uk-UA" dirty="0" smtClean="0"/>
              <a:t>, </a:t>
            </a:r>
          </a:p>
          <a:p>
            <a:r>
              <a:rPr lang="uk-UA" dirty="0" smtClean="0"/>
              <a:t>толерантність</a:t>
            </a:r>
          </a:p>
          <a:p>
            <a:endParaRPr lang="uk-UA" dirty="0"/>
          </a:p>
        </p:txBody>
      </p:sp>
      <p:sp>
        <p:nvSpPr>
          <p:cNvPr id="5" name="Дата 4"/>
          <p:cNvSpPr>
            <a:spLocks noGrp="1"/>
          </p:cNvSpPr>
          <p:nvPr>
            <p:ph type="dt" sz="half" idx="10"/>
          </p:nvPr>
        </p:nvSpPr>
        <p:spPr/>
        <p:txBody>
          <a:bodyPr/>
          <a:lstStyle/>
          <a:p>
            <a:r>
              <a:rPr lang="uk-UA" dirty="0" smtClean="0">
                <a:solidFill>
                  <a:schemeClr val="tx1"/>
                </a:solidFill>
              </a:rPr>
              <a:t>Михайло САВЧИН</a:t>
            </a:r>
          </a:p>
          <a:p>
            <a:r>
              <a:rPr lang="uk-UA" dirty="0" smtClean="0">
                <a:solidFill>
                  <a:schemeClr val="tx1"/>
                </a:solidFill>
              </a:rPr>
              <a:t> ІІ  Літня школа </a:t>
            </a:r>
            <a:endParaRPr lang="ru-RU" dirty="0">
              <a:solidFill>
                <a:schemeClr val="tx1"/>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4</a:t>
            </a:fld>
            <a:endParaRPr lang="ru-RU"/>
          </a:p>
        </p:txBody>
      </p:sp>
      <p:sp>
        <p:nvSpPr>
          <p:cNvPr id="7" name="Нижний колонтитул 6"/>
          <p:cNvSpPr>
            <a:spLocks noGrp="1"/>
          </p:cNvSpPr>
          <p:nvPr>
            <p:ph type="ftr" sz="quarter" idx="11"/>
          </p:nvPr>
        </p:nvSpPr>
        <p:spPr/>
        <p:txBody>
          <a:bodyPr/>
          <a:lstStyle/>
          <a:p>
            <a:r>
              <a:rPr lang="ru-RU" dirty="0" err="1" smtClean="0">
                <a:solidFill>
                  <a:schemeClr val="tx1"/>
                </a:solidFill>
              </a:rPr>
              <a:t>Конституційні</a:t>
            </a:r>
            <a:r>
              <a:rPr lang="ru-RU" dirty="0" smtClean="0">
                <a:solidFill>
                  <a:schemeClr val="tx1"/>
                </a:solidFill>
              </a:rPr>
              <a:t> </a:t>
            </a:r>
            <a:r>
              <a:rPr lang="ru-RU" dirty="0" err="1" smtClean="0">
                <a:solidFill>
                  <a:schemeClr val="tx1"/>
                </a:solidFill>
              </a:rPr>
              <a:t>цінності</a:t>
            </a:r>
            <a:r>
              <a:rPr lang="ru-RU" dirty="0" smtClean="0">
                <a:solidFill>
                  <a:schemeClr val="tx1"/>
                </a:solidFill>
              </a:rPr>
              <a:t> </a:t>
            </a:r>
            <a:r>
              <a:rPr lang="ru-RU" dirty="0" err="1" smtClean="0">
                <a:solidFill>
                  <a:schemeClr val="tx1"/>
                </a:solidFill>
              </a:rPr>
              <a:t>і</a:t>
            </a:r>
            <a:r>
              <a:rPr lang="ru-RU" dirty="0" smtClean="0">
                <a:solidFill>
                  <a:schemeClr val="tx1"/>
                </a:solidFill>
              </a:rPr>
              <a:t> природа прав </a:t>
            </a:r>
            <a:r>
              <a:rPr lang="ru-RU" dirty="0" err="1" smtClean="0">
                <a:solidFill>
                  <a:schemeClr val="tx1"/>
                </a:solidFill>
              </a:rPr>
              <a:t>людини</a:t>
            </a:r>
            <a:endParaRPr lang="ru-RU"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4. Трискладовий тест і </a:t>
            </a:r>
            <a:br>
              <a:rPr lang="uk-UA" sz="2800" dirty="0" smtClean="0"/>
            </a:br>
            <a:r>
              <a:rPr lang="uk-UA" sz="2800" dirty="0" smtClean="0"/>
              <a:t>межі здійснення прав людини</a:t>
            </a:r>
            <a:endParaRPr lang="uk-UA" sz="2800" dirty="0"/>
          </a:p>
        </p:txBody>
      </p:sp>
      <p:sp>
        <p:nvSpPr>
          <p:cNvPr id="3" name="Содержимое 2"/>
          <p:cNvSpPr>
            <a:spLocks noGrp="1"/>
          </p:cNvSpPr>
          <p:nvPr>
            <p:ph idx="1"/>
          </p:nvPr>
        </p:nvSpPr>
        <p:spPr/>
        <p:txBody>
          <a:bodyPr/>
          <a:lstStyle/>
          <a:p>
            <a:endParaRPr lang="uk-UA" dirty="0" smtClean="0"/>
          </a:p>
          <a:p>
            <a:pPr>
              <a:buNone/>
            </a:pPr>
            <a:r>
              <a:rPr lang="uk-UA" dirty="0" smtClean="0">
                <a:solidFill>
                  <a:srgbClr val="00B050"/>
                </a:solidFill>
              </a:rPr>
              <a:t>Допустимі межі обмеження прав людини:</a:t>
            </a:r>
          </a:p>
          <a:p>
            <a:r>
              <a:rPr lang="uk-UA" sz="2800" dirty="0" smtClean="0">
                <a:solidFill>
                  <a:srgbClr val="FF0000"/>
                </a:solidFill>
              </a:rPr>
              <a:t>на основі закону;</a:t>
            </a:r>
          </a:p>
          <a:p>
            <a:r>
              <a:rPr lang="uk-UA" sz="2800" dirty="0" smtClean="0">
                <a:solidFill>
                  <a:srgbClr val="FF0000"/>
                </a:solidFill>
              </a:rPr>
              <a:t>необхідність у демократичному суспільстві;</a:t>
            </a:r>
          </a:p>
          <a:p>
            <a:r>
              <a:rPr lang="uk-UA" sz="2800" dirty="0" smtClean="0">
                <a:solidFill>
                  <a:srgbClr val="FF0000"/>
                </a:solidFill>
              </a:rPr>
              <a:t>відповідність засобів покладеній легітимній меті</a:t>
            </a:r>
          </a:p>
          <a:p>
            <a:endParaRPr lang="uk-UA" dirty="0"/>
          </a:p>
        </p:txBody>
      </p:sp>
      <p:sp>
        <p:nvSpPr>
          <p:cNvPr id="4" name="Дата 3"/>
          <p:cNvSpPr>
            <a:spLocks noGrp="1"/>
          </p:cNvSpPr>
          <p:nvPr>
            <p:ph type="dt" sz="half" idx="10"/>
          </p:nvPr>
        </p:nvSpPr>
        <p:spPr/>
        <p:txBody>
          <a:bodyPr/>
          <a:lstStyle/>
          <a:p>
            <a:r>
              <a:rPr lang="uk-UA" dirty="0" smtClean="0">
                <a:solidFill>
                  <a:schemeClr val="tx1"/>
                </a:solidFill>
              </a:rPr>
              <a:t>Михайло САВЧИН</a:t>
            </a:r>
          </a:p>
          <a:p>
            <a:r>
              <a:rPr lang="uk-UA" dirty="0" smtClean="0">
                <a:solidFill>
                  <a:schemeClr val="tx1"/>
                </a:solidFill>
              </a:rPr>
              <a:t> ІІ  Літня школа </a:t>
            </a:r>
            <a:endParaRPr lang="ru-RU" dirty="0">
              <a:solidFill>
                <a:schemeClr val="tx1"/>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5</a:t>
            </a:fld>
            <a:endParaRPr lang="ru-RU"/>
          </a:p>
        </p:txBody>
      </p:sp>
      <p:sp>
        <p:nvSpPr>
          <p:cNvPr id="6" name="Нижний колонтитул 5"/>
          <p:cNvSpPr>
            <a:spLocks noGrp="1"/>
          </p:cNvSpPr>
          <p:nvPr>
            <p:ph type="ftr" sz="quarter" idx="11"/>
          </p:nvPr>
        </p:nvSpPr>
        <p:spPr/>
        <p:txBody>
          <a:bodyPr/>
          <a:lstStyle/>
          <a:p>
            <a:r>
              <a:rPr lang="ru-RU" dirty="0" err="1" smtClean="0">
                <a:solidFill>
                  <a:schemeClr val="tx1"/>
                </a:solidFill>
              </a:rPr>
              <a:t>Конституційні</a:t>
            </a:r>
            <a:r>
              <a:rPr lang="ru-RU" dirty="0" smtClean="0">
                <a:solidFill>
                  <a:schemeClr val="tx1"/>
                </a:solidFill>
              </a:rPr>
              <a:t> </a:t>
            </a:r>
            <a:r>
              <a:rPr lang="ru-RU" dirty="0" err="1" smtClean="0">
                <a:solidFill>
                  <a:schemeClr val="tx1"/>
                </a:solidFill>
              </a:rPr>
              <a:t>цінності</a:t>
            </a:r>
            <a:r>
              <a:rPr lang="ru-RU" dirty="0" smtClean="0">
                <a:solidFill>
                  <a:schemeClr val="tx1"/>
                </a:solidFill>
              </a:rPr>
              <a:t> </a:t>
            </a:r>
            <a:r>
              <a:rPr lang="ru-RU" dirty="0" err="1" smtClean="0">
                <a:solidFill>
                  <a:schemeClr val="tx1"/>
                </a:solidFill>
              </a:rPr>
              <a:t>і</a:t>
            </a:r>
            <a:r>
              <a:rPr lang="ru-RU" dirty="0" smtClean="0">
                <a:solidFill>
                  <a:schemeClr val="tx1"/>
                </a:solidFill>
              </a:rPr>
              <a:t> природа прав </a:t>
            </a:r>
            <a:r>
              <a:rPr lang="ru-RU" dirty="0" err="1" smtClean="0">
                <a:solidFill>
                  <a:schemeClr val="tx1"/>
                </a:solidFill>
              </a:rPr>
              <a:t>людини</a:t>
            </a:r>
            <a:endParaRPr lang="ru-RU"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5. Обмеження прав людини і інші конституційні цінності: конкуренція норм і співмірність</a:t>
            </a:r>
            <a:endParaRPr lang="uk-UA" sz="2800" dirty="0"/>
          </a:p>
        </p:txBody>
      </p:sp>
      <p:sp>
        <p:nvSpPr>
          <p:cNvPr id="3" name="Содержимое 2"/>
          <p:cNvSpPr>
            <a:spLocks noGrp="1"/>
          </p:cNvSpPr>
          <p:nvPr>
            <p:ph idx="1"/>
          </p:nvPr>
        </p:nvSpPr>
        <p:spPr/>
        <p:txBody>
          <a:bodyPr>
            <a:normAutofit fontScale="85000" lnSpcReduction="20000"/>
          </a:bodyPr>
          <a:lstStyle/>
          <a:p>
            <a:endParaRPr lang="uk-UA" dirty="0" smtClean="0"/>
          </a:p>
          <a:p>
            <a:endParaRPr lang="uk-UA" sz="2600" dirty="0" smtClean="0"/>
          </a:p>
          <a:p>
            <a:pPr>
              <a:buNone/>
            </a:pPr>
            <a:r>
              <a:rPr lang="uk-UA" sz="2600" i="1" dirty="0" smtClean="0">
                <a:solidFill>
                  <a:srgbClr val="7030A0"/>
                </a:solidFill>
              </a:rPr>
              <a:t>Порівняльний аналіз зазначених конституційних засад і положень Закону </a:t>
            </a:r>
            <a:r>
              <a:rPr lang="en-US" sz="2600" i="1" dirty="0" smtClean="0">
                <a:solidFill>
                  <a:srgbClr val="7030A0"/>
                </a:solidFill>
              </a:rPr>
              <a:t>[</a:t>
            </a:r>
            <a:r>
              <a:rPr lang="uk-UA" sz="2600" i="1" dirty="0" smtClean="0">
                <a:solidFill>
                  <a:srgbClr val="7030A0"/>
                </a:solidFill>
              </a:rPr>
              <a:t>про політичні партії</a:t>
            </a:r>
            <a:r>
              <a:rPr lang="en-US" sz="2600" i="1" dirty="0" smtClean="0">
                <a:solidFill>
                  <a:srgbClr val="7030A0"/>
                </a:solidFill>
              </a:rPr>
              <a:t>]</a:t>
            </a:r>
            <a:r>
              <a:rPr lang="uk-UA" sz="2600" i="1" dirty="0" smtClean="0">
                <a:solidFill>
                  <a:srgbClr val="7030A0"/>
                </a:solidFill>
              </a:rPr>
              <a:t>, які </a:t>
            </a:r>
            <a:r>
              <a:rPr lang="uk-UA" sz="2600" i="1" dirty="0" err="1" smtClean="0">
                <a:solidFill>
                  <a:srgbClr val="7030A0"/>
                </a:solidFill>
              </a:rPr>
              <a:t>оспорюються</a:t>
            </a:r>
            <a:r>
              <a:rPr lang="uk-UA" sz="2600" i="1" dirty="0" smtClean="0">
                <a:solidFill>
                  <a:srgbClr val="7030A0"/>
                </a:solidFill>
              </a:rPr>
              <a:t> в конституційному поданні, дає підстави вважати, що ці норми жодною мірою не порушують конституційні цінності, оскільки заборони прав, зменшення їх обсягу, встановлення нездоланних перешкод для реалізації громадянами права на свободу утворення i діяльності політичних партій не відбулося.</a:t>
            </a:r>
          </a:p>
          <a:p>
            <a:pPr>
              <a:buNone/>
            </a:pPr>
            <a:endParaRPr lang="uk-UA" sz="2600" dirty="0" smtClean="0"/>
          </a:p>
          <a:p>
            <a:pPr>
              <a:buNone/>
            </a:pPr>
            <a:r>
              <a:rPr lang="uk-UA" sz="2600" dirty="0" smtClean="0"/>
              <a:t>Рішення КСУ № 2-рп/2007 від 12.06.2007 р. (п.3.2(2)М)</a:t>
            </a:r>
          </a:p>
          <a:p>
            <a:pPr>
              <a:buNone/>
            </a:pPr>
            <a:endParaRPr lang="uk-UA" sz="2600" dirty="0" smtClean="0"/>
          </a:p>
          <a:p>
            <a:pPr>
              <a:buNone/>
            </a:pPr>
            <a:r>
              <a:rPr lang="uk-UA" sz="2600" dirty="0" smtClean="0"/>
              <a:t>.</a:t>
            </a:r>
          </a:p>
          <a:p>
            <a:endParaRPr lang="uk-UA" dirty="0"/>
          </a:p>
        </p:txBody>
      </p:sp>
      <p:sp>
        <p:nvSpPr>
          <p:cNvPr id="4" name="Дата 3"/>
          <p:cNvSpPr>
            <a:spLocks noGrp="1"/>
          </p:cNvSpPr>
          <p:nvPr>
            <p:ph type="dt" sz="half" idx="10"/>
          </p:nvPr>
        </p:nvSpPr>
        <p:spPr/>
        <p:txBody>
          <a:bodyPr/>
          <a:lstStyle/>
          <a:p>
            <a:r>
              <a:rPr lang="uk-UA" dirty="0" smtClean="0">
                <a:solidFill>
                  <a:schemeClr val="tx1"/>
                </a:solidFill>
              </a:rPr>
              <a:t>Михайло САВЧИН</a:t>
            </a:r>
          </a:p>
          <a:p>
            <a:r>
              <a:rPr lang="uk-UA" dirty="0" smtClean="0">
                <a:solidFill>
                  <a:schemeClr val="tx1"/>
                </a:solidFill>
              </a:rPr>
              <a:t> ІІ  Літня школа </a:t>
            </a:r>
            <a:endParaRPr lang="ru-RU" dirty="0">
              <a:solidFill>
                <a:schemeClr val="tx1"/>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6</a:t>
            </a:fld>
            <a:endParaRPr lang="ru-RU"/>
          </a:p>
        </p:txBody>
      </p:sp>
      <p:sp>
        <p:nvSpPr>
          <p:cNvPr id="6" name="Нижний колонтитул 5"/>
          <p:cNvSpPr>
            <a:spLocks noGrp="1"/>
          </p:cNvSpPr>
          <p:nvPr>
            <p:ph type="ftr" sz="quarter" idx="11"/>
          </p:nvPr>
        </p:nvSpPr>
        <p:spPr/>
        <p:txBody>
          <a:bodyPr/>
          <a:lstStyle/>
          <a:p>
            <a:r>
              <a:rPr lang="ru-RU" dirty="0" err="1" smtClean="0">
                <a:solidFill>
                  <a:schemeClr val="tx1"/>
                </a:solidFill>
              </a:rPr>
              <a:t>Конституційні</a:t>
            </a:r>
            <a:r>
              <a:rPr lang="ru-RU" dirty="0" smtClean="0">
                <a:solidFill>
                  <a:schemeClr val="tx1"/>
                </a:solidFill>
              </a:rPr>
              <a:t> </a:t>
            </a:r>
            <a:r>
              <a:rPr lang="ru-RU" dirty="0" err="1" smtClean="0">
                <a:solidFill>
                  <a:schemeClr val="tx1"/>
                </a:solidFill>
              </a:rPr>
              <a:t>цінності</a:t>
            </a:r>
            <a:r>
              <a:rPr lang="ru-RU" dirty="0" smtClean="0">
                <a:solidFill>
                  <a:schemeClr val="tx1"/>
                </a:solidFill>
              </a:rPr>
              <a:t> </a:t>
            </a:r>
            <a:r>
              <a:rPr lang="ru-RU" dirty="0" err="1" smtClean="0">
                <a:solidFill>
                  <a:schemeClr val="tx1"/>
                </a:solidFill>
              </a:rPr>
              <a:t>і</a:t>
            </a:r>
            <a:r>
              <a:rPr lang="ru-RU" dirty="0" smtClean="0">
                <a:solidFill>
                  <a:schemeClr val="tx1"/>
                </a:solidFill>
              </a:rPr>
              <a:t> природа прав </a:t>
            </a:r>
            <a:r>
              <a:rPr lang="ru-RU" dirty="0" err="1" smtClean="0">
                <a:solidFill>
                  <a:schemeClr val="tx1"/>
                </a:solidFill>
              </a:rPr>
              <a:t>людини</a:t>
            </a:r>
            <a:endParaRPr lang="ru-RU"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800" dirty="0" smtClean="0"/>
              <a:t>5. 1. Обмеження прав людини і інші конституційні цінності: неприпустимість сваволі</a:t>
            </a:r>
            <a:endParaRPr lang="uk-UA" sz="2800" dirty="0"/>
          </a:p>
        </p:txBody>
      </p:sp>
      <p:sp>
        <p:nvSpPr>
          <p:cNvPr id="3" name="Содержимое 2"/>
          <p:cNvSpPr>
            <a:spLocks noGrp="1"/>
          </p:cNvSpPr>
          <p:nvPr>
            <p:ph idx="1"/>
          </p:nvPr>
        </p:nvSpPr>
        <p:spPr/>
        <p:txBody>
          <a:bodyPr>
            <a:normAutofit fontScale="70000" lnSpcReduction="20000"/>
          </a:bodyPr>
          <a:lstStyle/>
          <a:p>
            <a:pPr>
              <a:buNone/>
            </a:pPr>
            <a:endParaRPr lang="ru-RU" dirty="0" smtClean="0"/>
          </a:p>
          <a:p>
            <a:pPr>
              <a:buNone/>
            </a:pPr>
            <a:r>
              <a:rPr lang="ru-RU" dirty="0" smtClean="0"/>
              <a:t>185. … </a:t>
            </a:r>
            <a:r>
              <a:rPr lang="uk-UA" dirty="0" smtClean="0"/>
              <a:t>відсутність будь-яких принципів та практики точної та послідовної інтерпретації такого проступку, як «порушення присяги», а також відсутність належних правових гарантій, призвели до неможливості передбачити наслідки застосування відповідних положень національного права. На цьому тлі, можна також припустити, що практично будь-яку провину судді, здійснену в будь-який час протягом його кар'єри, може бути інтерпретовано, за бажанням дисциплінарного органу, як достатня фактична підстава для дисциплінарного звинувачення в «порушенні присяги» і привести до відсторонення судді від посади.</a:t>
            </a:r>
          </a:p>
          <a:p>
            <a:pPr>
              <a:buNone/>
            </a:pPr>
            <a:endParaRPr lang="ru-RU" dirty="0" smtClean="0"/>
          </a:p>
          <a:p>
            <a:pPr algn="r">
              <a:buNone/>
            </a:pPr>
            <a:r>
              <a:rPr lang="en-US" i="1" dirty="0" err="1" smtClean="0"/>
              <a:t>Volkov</a:t>
            </a:r>
            <a:r>
              <a:rPr lang="en-US" i="1" dirty="0" smtClean="0"/>
              <a:t> v. Ukraine</a:t>
            </a:r>
            <a:endParaRPr lang="uk-UA" i="1" dirty="0"/>
          </a:p>
        </p:txBody>
      </p:sp>
      <p:sp>
        <p:nvSpPr>
          <p:cNvPr id="4" name="Дата 3"/>
          <p:cNvSpPr>
            <a:spLocks noGrp="1"/>
          </p:cNvSpPr>
          <p:nvPr>
            <p:ph type="dt" sz="half" idx="10"/>
          </p:nvPr>
        </p:nvSpPr>
        <p:spPr/>
        <p:txBody>
          <a:bodyPr/>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5. 1.а. Обмеження прав людини і інші конституційні цінності: інтереси публічної служби</a:t>
            </a:r>
            <a:endParaRPr lang="uk-UA" sz="2800" dirty="0"/>
          </a:p>
        </p:txBody>
      </p:sp>
      <p:sp>
        <p:nvSpPr>
          <p:cNvPr id="3" name="Содержимое 2"/>
          <p:cNvSpPr>
            <a:spLocks noGrp="1"/>
          </p:cNvSpPr>
          <p:nvPr>
            <p:ph idx="1"/>
          </p:nvPr>
        </p:nvSpPr>
        <p:spPr/>
        <p:txBody>
          <a:bodyPr>
            <a:normAutofit fontScale="70000" lnSpcReduction="20000"/>
          </a:bodyPr>
          <a:lstStyle/>
          <a:p>
            <a:endParaRPr lang="uk-UA" dirty="0" smtClean="0"/>
          </a:p>
          <a:p>
            <a:pPr>
              <a:buNone/>
            </a:pPr>
            <a:r>
              <a:rPr lang="uk-UA" dirty="0" smtClean="0"/>
              <a:t>…національне право виключає судовий захист у контексті дисциплінарного провадження проти суддів. Однак це стосується захисту в судах загальної юрисдикції. Заявник подав скаргу в порядку конституційного провадження, висунувши ті ж доводи, що і в Суді, які Конституційний суд розглянув по суті. З урахуванням меж розгляду справи Конституційним судом і особливо того факту, що він володіє повноваженнями скасувати рішення Національної ради суддів і повернути справу на новий розгляд, Суд робить висновок, що така перевірка забезпечила заявнику доступ до правосуддя відповідно до національного правопорядку, що відповідає умовам "тесту </a:t>
            </a:r>
            <a:r>
              <a:rPr lang="uk-UA" dirty="0" err="1" smtClean="0"/>
              <a:t>Ескелінена</a:t>
            </a:r>
            <a:r>
              <a:rPr lang="uk-UA" dirty="0" smtClean="0"/>
              <a:t>»</a:t>
            </a:r>
          </a:p>
          <a:p>
            <a:pPr algn="r">
              <a:buNone/>
            </a:pPr>
            <a:r>
              <a:rPr lang="ru-RU" i="1" dirty="0" smtClean="0"/>
              <a:t> </a:t>
            </a:r>
            <a:r>
              <a:rPr lang="en-US" i="1" dirty="0" err="1" smtClean="0"/>
              <a:t>Olujic</a:t>
            </a:r>
            <a:r>
              <a:rPr lang="en-US" i="1" dirty="0" smtClean="0"/>
              <a:t> v. Croatia</a:t>
            </a:r>
            <a:endParaRPr lang="ru-RU" i="1" dirty="0" smtClean="0"/>
          </a:p>
        </p:txBody>
      </p:sp>
      <p:sp>
        <p:nvSpPr>
          <p:cNvPr id="4" name="Дата 3"/>
          <p:cNvSpPr>
            <a:spLocks noGrp="1"/>
          </p:cNvSpPr>
          <p:nvPr>
            <p:ph type="dt" sz="half" idx="10"/>
          </p:nvPr>
        </p:nvSpPr>
        <p:spPr/>
        <p:txBody>
          <a:bodyPr/>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5. 1.</a:t>
            </a:r>
            <a:r>
              <a:rPr lang="ru-RU" sz="2800" dirty="0" smtClean="0"/>
              <a:t>б</a:t>
            </a:r>
            <a:r>
              <a:rPr lang="uk-UA" sz="2800" dirty="0" smtClean="0"/>
              <a:t>. Обмеження прав людини і інші конституційні цінності: інтереси публічної служби</a:t>
            </a:r>
            <a:endParaRPr lang="uk-UA" sz="2800" dirty="0"/>
          </a:p>
        </p:txBody>
      </p:sp>
      <p:sp>
        <p:nvSpPr>
          <p:cNvPr id="3" name="Содержимое 2"/>
          <p:cNvSpPr>
            <a:spLocks noGrp="1"/>
          </p:cNvSpPr>
          <p:nvPr>
            <p:ph idx="1"/>
          </p:nvPr>
        </p:nvSpPr>
        <p:spPr/>
        <p:txBody>
          <a:bodyPr>
            <a:normAutofit fontScale="70000" lnSpcReduction="20000"/>
          </a:bodyPr>
          <a:lstStyle/>
          <a:p>
            <a:pPr>
              <a:buNone/>
            </a:pPr>
            <a:endParaRPr lang="ru-RU" dirty="0" smtClean="0"/>
          </a:p>
          <a:p>
            <a:pPr>
              <a:buNone/>
            </a:pPr>
            <a:endParaRPr lang="ru-RU" dirty="0" smtClean="0"/>
          </a:p>
          <a:p>
            <a:pPr>
              <a:buNone/>
            </a:pPr>
            <a:r>
              <a:rPr lang="ru-RU" dirty="0" smtClean="0"/>
              <a:t>	</a:t>
            </a:r>
            <a:r>
              <a:rPr lang="ru-RU" dirty="0" smtClean="0"/>
              <a:t>…</a:t>
            </a:r>
            <a:r>
              <a:rPr lang="uk-UA" dirty="0" smtClean="0"/>
              <a:t>держава-відповідач може посилатися на наявність у заявника статусу державного службовця з метою виключення застосування статті 6 Конвенції за наявності двох умов. По-перше, держава в законодавстві має виключити доступ до правосуддя осіб, які займають певні посади, або зазначених категорій персоналу. По-друге, таке виключення має бути виправдане об'єктивними підставами державного інтересу. Держава також повинна довести, що предмет спору ставився до здійснення державної влади або торкався зазначену особливий зв'язок.</a:t>
            </a:r>
          </a:p>
          <a:p>
            <a:pPr algn="r">
              <a:buNone/>
            </a:pPr>
            <a:r>
              <a:rPr lang="en-US" i="1" dirty="0" err="1" smtClean="0"/>
              <a:t>Vilho</a:t>
            </a:r>
            <a:r>
              <a:rPr lang="en-US" i="1" dirty="0" smtClean="0"/>
              <a:t> </a:t>
            </a:r>
            <a:r>
              <a:rPr lang="en-US" i="1" dirty="0" err="1" smtClean="0"/>
              <a:t>Eskelinen</a:t>
            </a:r>
            <a:r>
              <a:rPr lang="en-US" i="1" dirty="0" smtClean="0"/>
              <a:t> and Others v. Finland</a:t>
            </a:r>
            <a:endParaRPr lang="uk-UA" dirty="0"/>
          </a:p>
        </p:txBody>
      </p:sp>
      <p:sp>
        <p:nvSpPr>
          <p:cNvPr id="4" name="Дата 3"/>
          <p:cNvSpPr>
            <a:spLocks noGrp="1"/>
          </p:cNvSpPr>
          <p:nvPr>
            <p:ph type="dt" sz="half" idx="10"/>
          </p:nvPr>
        </p:nvSpPr>
        <p:spPr/>
        <p:txBody>
          <a:bodyPr/>
          <a:lstStyle/>
          <a:p>
            <a:r>
              <a:rPr lang="uk-UA" smtClean="0"/>
              <a:t>Михайло САВЧИН ІІ  Літня школа </a:t>
            </a:r>
            <a:endParaRPr lang="ru-RU"/>
          </a:p>
        </p:txBody>
      </p:sp>
      <p:sp>
        <p:nvSpPr>
          <p:cNvPr id="5" name="Нижний колонтитул 4"/>
          <p:cNvSpPr>
            <a:spLocks noGrp="1"/>
          </p:cNvSpPr>
          <p:nvPr>
            <p:ph type="ftr" sz="quarter" idx="11"/>
          </p:nvPr>
        </p:nvSpPr>
        <p:spPr/>
        <p:txBody>
          <a:bodyPr/>
          <a:lstStyle/>
          <a:p>
            <a:r>
              <a:rPr lang="ru-RU" smtClean="0"/>
              <a:t>Конституційні цінності і природа прав людини</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539</TotalTime>
  <Words>1791</Words>
  <Application>Microsoft Office PowerPoint</Application>
  <PresentationFormat>Экран (4:3)</PresentationFormat>
  <Paragraphs>172</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Солнцестояние</vt:lpstr>
      <vt:lpstr>Конституційні цінності і природа прав людини</vt:lpstr>
      <vt:lpstr>1. Природа і структура  конституційних цінностей</vt:lpstr>
      <vt:lpstr> 2. Кореляція конституційних цінностей (корелятивний дуалізм цінностей): </vt:lpstr>
      <vt:lpstr>3. Система конституційних цінностей-універсалій</vt:lpstr>
      <vt:lpstr>4. Трискладовий тест і  межі здійснення прав людини</vt:lpstr>
      <vt:lpstr>5. Обмеження прав людини і інші конституційні цінності: конкуренція норм і співмірність</vt:lpstr>
      <vt:lpstr>5. 1. Обмеження прав людини і інші конституційні цінності: неприпустимість сваволі</vt:lpstr>
      <vt:lpstr>5. 1.а. Обмеження прав людини і інші конституційні цінності: інтереси публічної служби</vt:lpstr>
      <vt:lpstr>5. 1.б. Обмеження прав людини і інші конституційні цінності: інтереси публічної служби</vt:lpstr>
      <vt:lpstr>5. 2. Обмеження прав людини і інші конституційні цінності: позитивні обов'язки держави</vt:lpstr>
      <vt:lpstr>5. 2.а. Обмеження прав людини і інші конституційні цінності: демократія</vt:lpstr>
      <vt:lpstr>5. 2.б. Обмеження прав людини і інші конституційні цінності: демократія</vt:lpstr>
      <vt:lpstr>6.1. Трискладовий тест і  вимоги правової визначеності</vt:lpstr>
      <vt:lpstr>6.2. Трискладовий тест і  вимоги правової визначеності</vt:lpstr>
      <vt:lpstr>6.3. Трискладовий тест і  вимоги правової визначеності</vt:lpstr>
      <vt:lpstr>7. Природа прав людини і  конституційний порядок</vt:lpstr>
      <vt:lpstr>8. Нормативність конституції і  права людини</vt:lpstr>
      <vt:lpstr>Сісамна, який був царським суддею, цар Камбіс, через те, що він брав хабарі і виніс несправедливе рішення, наказав зарізати, здерти з нього шкіру з голови до ніг, а потім, коли його так обдерли, з його шкіри понарізували ремені і натягли їх на крісло, на якому сидів Сісамн і правив суд, і, коли їх натягли, Дарій замість Сісамна, якого він наказав убити й обідрати, призначив суддею його сина і наказав йому не забувати, на якому кріслі він сидить і судить</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Конституційні цінності і природа прав людини</dc:title>
  <cp:lastModifiedBy>savchyn</cp:lastModifiedBy>
  <cp:revision>15</cp:revision>
  <dcterms:modified xsi:type="dcterms:W3CDTF">2013-08-12T21:07:38Z</dcterms:modified>
</cp:coreProperties>
</file>