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sldIdLst>
    <p:sldId id="256" r:id="rId2"/>
    <p:sldId id="258" r:id="rId3"/>
    <p:sldId id="257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D6D6A-028E-4054-B0AE-8CEA41F9A9BB}" type="datetimeFigureOut">
              <a:rPr lang="uk-UA" smtClean="0"/>
              <a:pPr/>
              <a:t>13.08.2013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9E028-38F1-4BC9-A4F7-425A1767F4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C4F8-1496-4F01-BBA4-FDC863E5FE4B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3FC2-E0C1-4A79-964B-612D1413A115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953F-38E3-4088-9103-03236B914ED3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1414C3-8B2D-4360-9A65-6CDDBF2588CC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4C2-BBFF-47B0-B744-B8BC6C8AC5AF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F92F-F1B1-4D5E-8700-317266C52847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28A7-CAC1-4186-AFBD-E083F01B3386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C9A2-515C-4120-86F1-E91741F6DCCF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BA39-3838-4CAC-9A1B-80944F6583BE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B7391-66C8-4CD6-BDDE-F02C91C8A37F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DDBC-9CE2-49BA-810A-DC271145A6A1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666459-D011-4D31-BC1D-AEE84F0E9FE7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Михайло </a:t>
            </a:r>
            <a:r>
              <a:rPr lang="uk-UA" dirty="0" err="1" smtClean="0"/>
              <a:t>Савчин</a:t>
            </a:r>
            <a:r>
              <a:rPr lang="uk-UA" dirty="0" smtClean="0"/>
              <a:t>,</a:t>
            </a:r>
          </a:p>
          <a:p>
            <a:pPr algn="r"/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</a:p>
          <a:p>
            <a:pPr algn="r"/>
            <a:r>
              <a:rPr lang="uk-UA" dirty="0" smtClean="0"/>
              <a:t>радник голови КСУ (2008 – 2010)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 права: </a:t>
            </a:r>
            <a:br>
              <a:rPr lang="uk-UA" sz="36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структура, інтерпретація та зміст	</a:t>
            </a:r>
            <a:endParaRPr lang="uk-UA" sz="3600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1) консервативна теорія;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2) ліберальна теорія;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3) ліберально-демократична теорія і проблема економічних перетворень/реформ:</a:t>
            </a:r>
          </a:p>
          <a:p>
            <a:pPr lvl="3"/>
            <a:r>
              <a:rPr lang="uk-UA" dirty="0" smtClean="0"/>
              <a:t>приклад реформ Угорщини і Польщі;</a:t>
            </a:r>
          </a:p>
          <a:p>
            <a:pPr lvl="3"/>
            <a:r>
              <a:rPr lang="uk-UA" dirty="0" smtClean="0"/>
              <a:t>приклад пострадянських економік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4) </a:t>
            </a:r>
            <a:r>
              <a:rPr lang="uk-UA" dirty="0" err="1" smtClean="0">
                <a:solidFill>
                  <a:srgbClr val="FFFF00"/>
                </a:solidFill>
              </a:rPr>
              <a:t>соціетальна</a:t>
            </a:r>
            <a:r>
              <a:rPr lang="uk-UA" dirty="0" smtClean="0">
                <a:solidFill>
                  <a:srgbClr val="FFFF00"/>
                </a:solidFill>
              </a:rPr>
              <a:t> теорія:</a:t>
            </a:r>
          </a:p>
          <a:p>
            <a:pPr lvl="3"/>
            <a:r>
              <a:rPr lang="uk-UA" dirty="0" smtClean="0"/>
              <a:t>соціальне партнерство  і соціальна  автономія;</a:t>
            </a:r>
          </a:p>
          <a:p>
            <a:pPr lvl="3"/>
            <a:r>
              <a:rPr lang="uk-UA" dirty="0" smtClean="0"/>
              <a:t>свобода договору та соціальне партнерство.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3. Право на свободу підприємницької діяльності</a:t>
            </a:r>
            <a:b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uk-UA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9D20BD-1A4C-408E-952D-E24C3A972818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вільна конкуренція та недопущення недобросовісної конкуренції;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Б) недопущення зловживання монопольним становищем на ринку;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В) недопущення неправомірного обмеження конкуренції;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3.1.а. Зміст права на </a:t>
            </a:r>
            <a:br>
              <a:rPr lang="uk-UA" sz="2800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свободу підприємницької діяльності</a:t>
            </a:r>
            <a:r>
              <a:rPr lang="uk-UA" sz="2800" dirty="0" smtClean="0"/>
              <a:t>. Інституціональна природа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562325-F5AB-42E0-827C-1715358165A1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свобода вибору професії, виду професійної діяльності;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Б) свобода </a:t>
            </a:r>
            <a:r>
              <a:rPr lang="uk-UA" dirty="0" smtClean="0"/>
              <a:t>визначення </a:t>
            </a:r>
            <a:r>
              <a:rPr lang="uk-UA" dirty="0" smtClean="0"/>
              <a:t>мети, програми і напрямків своєї підприємницької діяльності;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В) свобода вступу підприємців в асоціації для захисту своїх інтересів;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Г) заборона примусової праці (у взаємозв’язку із ст. 43, ч. 3 Конституції);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Д) право на свободу підприємницької діяльності та свобода договору;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3.1.б. Зміст права на </a:t>
            </a:r>
            <a:br>
              <a:rPr lang="uk-UA" sz="2800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свободу підприємницької діяльності</a:t>
            </a:r>
            <a:r>
              <a:rPr lang="uk-UA" sz="2800" dirty="0" smtClean="0"/>
              <a:t>. </a:t>
            </a:r>
            <a:br>
              <a:rPr lang="uk-UA" sz="2800" dirty="0" smtClean="0"/>
            </a:br>
            <a:r>
              <a:rPr lang="uk-UA" sz="2800" dirty="0" smtClean="0"/>
              <a:t>Індивідуальна природа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B6D03F-A11A-45CC-827C-F04C0C633961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А) конституційно-правові засади монополії;</a:t>
            </a:r>
          </a:p>
          <a:p>
            <a:r>
              <a:rPr lang="uk-UA" dirty="0" smtClean="0"/>
              <a:t>Б) конституційно-правові засади добросовісної конкуренції.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C000"/>
                </a:solidFill>
              </a:rPr>
              <a:t>3.2. Публічний аспект права на свободу підприємницької діяльності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433D4F-03DD-4237-B6BF-31FA2B018FDB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забезпечення соціального захисту населення та соціальної спрямованості економіки; 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б) обмеження монополізму, недопущення недобросовісної конкуренції; </a:t>
            </a:r>
          </a:p>
          <a:p>
            <a:pPr>
              <a:buNone/>
            </a:pPr>
            <a:r>
              <a:rPr lang="uk-UA" dirty="0" smtClean="0"/>
              <a:t>в) недопущення поєднання зайняття підприємницькою діяльністю із публічною службою; 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г) додержанням суб’єктами підприємницької діяльності права інтелектуальної власності; </a:t>
            </a:r>
          </a:p>
          <a:p>
            <a:pPr>
              <a:buNone/>
            </a:pPr>
            <a:r>
              <a:rPr lang="uk-UA" dirty="0" smtClean="0"/>
              <a:t>д) додержання прав і свобод працівників; 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е) захист прав споживачів.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3.3. Критерії обмежень права на свободу підприємницької діяльності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5E66B9-F97A-4FE2-805E-57073CFE57E2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Михайло </a:t>
            </a:r>
            <a:r>
              <a:rPr lang="uk-UA" dirty="0" err="1" smtClean="0"/>
              <a:t>Савчин</a:t>
            </a:r>
            <a:r>
              <a:rPr lang="uk-UA" dirty="0" smtClean="0"/>
              <a:t>,</a:t>
            </a:r>
          </a:p>
          <a:p>
            <a:pPr algn="r">
              <a:buNone/>
            </a:pPr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</a:p>
          <a:p>
            <a:pPr algn="r">
              <a:buNone/>
            </a:pPr>
            <a:r>
              <a:rPr lang="uk-UA" dirty="0" smtClean="0"/>
              <a:t>радник голови КСУ (2008 – 2010)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ACA67E-E83E-4C1A-B8E3-9B24BBDEE4FA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людська гідність та свобода економічної діяльності;</a:t>
            </a:r>
          </a:p>
          <a:p>
            <a:r>
              <a:rPr lang="uk-UA" dirty="0" smtClean="0"/>
              <a:t>негативний характер  економічних прав;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правомірність  очікувань і обов'язок захисту;</a:t>
            </a:r>
          </a:p>
          <a:p>
            <a:r>
              <a:rPr lang="uk-UA" dirty="0" smtClean="0"/>
              <a:t>економічна обумовленість;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економічна структура і інфраструктура та ступінь забезпеченості економічних прав;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Природа економічних прав</a:t>
            </a:r>
            <a:endParaRPr lang="uk-U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FD6966-4C54-49E1-8995-1D9BFC24460E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а) економічні свободи та імплементація  </a:t>
            </a:r>
            <a:r>
              <a:rPr lang="en-US" i="1" dirty="0" err="1" smtClean="0">
                <a:solidFill>
                  <a:srgbClr val="FFFF00"/>
                </a:solidFill>
              </a:rPr>
              <a:t>acquis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communautaire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(свобода руху товарів, послуг, капіталу і робочої сили);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/>
              <a:t>б) структура ринку: </a:t>
            </a:r>
            <a:r>
              <a:rPr lang="uk-UA" dirty="0" err="1" smtClean="0"/>
              <a:t>експорто-</a:t>
            </a:r>
            <a:r>
              <a:rPr lang="uk-UA" dirty="0" smtClean="0"/>
              <a:t> та імпортозаміщення, диференціація і диверсифікація, конкуренція і монополізм; </a:t>
            </a:r>
            <a:endParaRPr lang="en-US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в) економічна система: правила і процедури, правова держава і вимоги верховенства права;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/>
              <a:t>г) ринкова інфраструктура: біржі, система логістики, ціноутворення, оподаткування, державні замовлення; </a:t>
            </a:r>
            <a:endParaRPr lang="en-US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ґ) додержання міри втручання у економічні свободи на засадах пропорційності і додержання сутності змісту основного права.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 Структура економічних прав</a:t>
            </a:r>
            <a:endParaRPr lang="uk-UA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34A1A-7695-44CD-B75B-3460E612D975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Класична інтерпретація</a:t>
            </a:r>
            <a:endParaRPr lang="uk-UA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право володіння;</a:t>
            </a:r>
          </a:p>
          <a:p>
            <a:r>
              <a:rPr lang="uk-UA" dirty="0" smtClean="0"/>
              <a:t>право користування;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право розпорядження.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реєстр власності/володіння;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порядок переходу титулу власника/володільця;</a:t>
            </a:r>
          </a:p>
          <a:p>
            <a:r>
              <a:rPr lang="uk-UA" dirty="0" smtClean="0"/>
              <a:t>контроль над власністю/володінням;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особливості корпоративних прав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>
                <a:solidFill>
                  <a:srgbClr val="FFFF00"/>
                </a:solidFill>
              </a:rPr>
              <a:t>2. Право власності.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dirty="0" smtClean="0"/>
              <a:t>Нові правомочності власника</a:t>
            </a:r>
            <a:endParaRPr lang="uk-UA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5854-7BFA-4F53-805C-623F8D49969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« </a:t>
            </a:r>
            <a:r>
              <a:rPr lang="en-US" dirty="0" smtClean="0"/>
              <a:t>[</a:t>
            </a:r>
            <a:r>
              <a:rPr lang="ru-RU" dirty="0" err="1" smtClean="0"/>
              <a:t>конституція</a:t>
            </a:r>
            <a:r>
              <a:rPr lang="en-US" dirty="0" smtClean="0"/>
              <a:t>] </a:t>
            </a:r>
            <a:r>
              <a:rPr lang="uk-UA" dirty="0" smtClean="0"/>
              <a:t>встановлює об’єктивний порядок цінностей, що істотно зміцнює ефективність чинності основоположних прав. Цю систему цінностей, у центрі якої знаходиться індивід, що вільно розвивається, та її гідність, слід розглядати як основоположне, фундаментальне конституційне рішення, яке здійснює вплив на всі галузі права і служить пріоритетом розвитку законодавства, державного управління та правосуддя. Таким чином, очевидно, що ця система цінностей здійснює вплив на цивільне право. Кожна цивільно-правова норма повинна бути сумісною з цією системою і трактуватися у відповідності до її духу». </a:t>
            </a:r>
          </a:p>
          <a:p>
            <a:pPr>
              <a:buNone/>
            </a:pPr>
            <a:endParaRPr lang="uk-UA" dirty="0" smtClean="0"/>
          </a:p>
          <a:p>
            <a:pPr algn="r"/>
            <a:r>
              <a:rPr lang="en-US" i="1" dirty="0" err="1" smtClean="0"/>
              <a:t>Lueth</a:t>
            </a:r>
            <a:r>
              <a:rPr lang="en-US" i="1" dirty="0" smtClean="0"/>
              <a:t> Case</a:t>
            </a:r>
            <a:r>
              <a:rPr lang="en-US" dirty="0" smtClean="0"/>
              <a:t>. In: </a:t>
            </a:r>
            <a:r>
              <a:rPr lang="uk-UA" dirty="0" err="1" smtClean="0"/>
              <a:t>Kommers</a:t>
            </a:r>
            <a:r>
              <a:rPr lang="uk-UA" dirty="0" smtClean="0"/>
              <a:t> D.P.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Constitutional</a:t>
            </a:r>
            <a:r>
              <a:rPr lang="uk-UA" dirty="0" smtClean="0"/>
              <a:t> </a:t>
            </a:r>
            <a:r>
              <a:rPr lang="uk-UA" dirty="0" err="1" smtClean="0"/>
              <a:t>Jurisprudence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Federal</a:t>
            </a:r>
            <a:r>
              <a:rPr lang="uk-UA" dirty="0" smtClean="0"/>
              <a:t> </a:t>
            </a:r>
            <a:r>
              <a:rPr lang="uk-UA" dirty="0" err="1" smtClean="0"/>
              <a:t>Republic</a:t>
            </a:r>
            <a:r>
              <a:rPr lang="uk-UA" dirty="0" smtClean="0"/>
              <a:t> </a:t>
            </a:r>
            <a:r>
              <a:rPr lang="uk-UA" dirty="0" err="1" smtClean="0"/>
              <a:t>Germany</a:t>
            </a:r>
            <a:r>
              <a:rPr lang="uk-UA" dirty="0" smtClean="0"/>
              <a:t>. 2</a:t>
            </a:r>
            <a:r>
              <a:rPr lang="uk-UA" baseline="30000" dirty="0" smtClean="0"/>
              <a:t>nd</a:t>
            </a:r>
            <a:r>
              <a:rPr lang="uk-UA" dirty="0" smtClean="0"/>
              <a:t> </a:t>
            </a:r>
            <a:r>
              <a:rPr lang="uk-UA" dirty="0" err="1" smtClean="0"/>
              <a:t>ed</a:t>
            </a:r>
            <a:r>
              <a:rPr lang="uk-UA" dirty="0" smtClean="0"/>
              <a:t>. </a:t>
            </a:r>
            <a:r>
              <a:rPr lang="uk-UA" dirty="0" err="1" smtClean="0"/>
              <a:t>Durham</a:t>
            </a:r>
            <a:r>
              <a:rPr lang="uk-UA" dirty="0" smtClean="0"/>
              <a:t>: </a:t>
            </a:r>
            <a:r>
              <a:rPr lang="uk-UA" dirty="0" err="1" smtClean="0"/>
              <a:t>Duke</a:t>
            </a:r>
            <a:r>
              <a:rPr lang="uk-UA" dirty="0" smtClean="0"/>
              <a:t> </a:t>
            </a:r>
            <a:r>
              <a:rPr lang="uk-UA" dirty="0" err="1" smtClean="0"/>
              <a:t>University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, 1997.  P. 363.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2.1. Право власності та горизонтальний ефект конституції</a:t>
            </a:r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6E1A9D-9D80-43E3-9F6F-D47C68FD5FEC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Право власності визнається не лише як сукупність правомочностей володіння, користування і розпорядження власника, а також як установлений порядок набуття об’єкта власності, «що виникає лише за наявності певних юридичних фактів та за умови формування правового статусу конкретного власника, надання йому юридично забезпеченої можливості діяти у передбачених законом межах».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Власність виконує соціальну функцію, відповідно до якої вона «гарантує не лише права власників, а й зобов’язує», що у свою чергу зобов’язує законодавця приймати закони, «які встановлюють конкретні норми використання власником належного йому майна з урахуванням інтересів усіх суб’єктів правовідносин». </a:t>
            </a:r>
          </a:p>
          <a:p>
            <a:pPr algn="r"/>
            <a:r>
              <a:rPr lang="uk-UA" dirty="0" smtClean="0"/>
              <a:t>Рішення КСУ № 3-рп/2002 від 12.02.2002 р.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2</a:t>
            </a:r>
            <a:r>
              <a:rPr lang="uk-UA" sz="3200" dirty="0" smtClean="0">
                <a:solidFill>
                  <a:srgbClr val="00B050"/>
                </a:solidFill>
              </a:rPr>
              <a:t>.2. Право власності. Юриспруденція КСУ</a:t>
            </a: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EDCA0E-432A-466F-9B1F-1D947AAD1C7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Позитивні обов'язки держави</a:t>
            </a:r>
            <a:endParaRPr lang="uk-UA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1) захист права власника майна; </a:t>
            </a: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2) захист прав добросовісного його володільця та </a:t>
            </a:r>
          </a:p>
          <a:p>
            <a:pPr>
              <a:buNone/>
            </a:pPr>
            <a:r>
              <a:rPr lang="uk-UA" dirty="0" smtClean="0"/>
              <a:t>3) захист права на сервітут, емфітевзис, </a:t>
            </a:r>
            <a:r>
              <a:rPr lang="uk-UA" dirty="0" err="1" smtClean="0"/>
              <a:t>узуфрукт</a:t>
            </a:r>
            <a:r>
              <a:rPr lang="uk-UA" dirty="0" smtClean="0"/>
              <a:t> тощо.</a:t>
            </a:r>
          </a:p>
          <a:p>
            <a:pPr>
              <a:buNone/>
            </a:pPr>
            <a:r>
              <a:rPr lang="uk-UA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Допустима міра втручання: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1) суспільна необхідність;</a:t>
            </a:r>
          </a:p>
          <a:p>
            <a:pPr>
              <a:buNone/>
            </a:pPr>
            <a:r>
              <a:rPr lang="uk-UA" dirty="0" smtClean="0"/>
              <a:t>2) на основі закону з легітимною метою;</a:t>
            </a: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3) додержання вимог належної правової процедури;</a:t>
            </a:r>
          </a:p>
          <a:p>
            <a:pPr>
              <a:buNone/>
            </a:pPr>
            <a:r>
              <a:rPr lang="uk-UA" dirty="0" smtClean="0"/>
              <a:t>4) попереднє і повне відшкодування вартості;</a:t>
            </a:r>
          </a:p>
          <a:p>
            <a:pPr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5) гарантії судового контролю над втручанням.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FFFF00"/>
                </a:solidFill>
              </a:rPr>
              <a:t>2.3. Зміст права власності</a:t>
            </a:r>
            <a:endParaRPr lang="uk-UA" sz="3200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rgbClr val="FF0000"/>
                </a:solidFill>
              </a:rPr>
              <a:t>Б.  Негативні обов'язки держави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EF0A-40C6-47A2-ABEB-3E3FEB74083E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1) здійснення права власності на свій розсуд відповідно до її правового режиму;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2) ефективне використання власності відповідно до її призначення та забезпечення безпеки довкілля; </a:t>
            </a:r>
          </a:p>
          <a:p>
            <a:pPr>
              <a:buNone/>
            </a:pPr>
            <a:r>
              <a:rPr lang="uk-UA" dirty="0" smtClean="0"/>
              <a:t>3) належна правова процедура відчуження власності;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4) додержання рівності доступу до власності у випадку їх переходу із публічної у приватну власність на основі відкритого конкурсу або відкритої процедури розпаювання тощо; </a:t>
            </a:r>
          </a:p>
          <a:p>
            <a:pPr>
              <a:buNone/>
            </a:pPr>
            <a:r>
              <a:rPr lang="uk-UA" dirty="0" smtClean="0"/>
              <a:t>5) заборона використання власності на шкоду довкілля, правам інших людей, публічним інтересам або на погіршення її природних якостей;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6) обмеження монополізму та захист конкуренції на ринку рухомого і нерухомого майна; </a:t>
            </a:r>
          </a:p>
          <a:p>
            <a:pPr>
              <a:buNone/>
            </a:pPr>
            <a:r>
              <a:rPr lang="uk-UA" dirty="0" smtClean="0"/>
              <a:t>7) ведення земельного кадастру та державного реєстру операцій з нерухомістю.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2.4. Право власності та публічний економічний порядок</a:t>
            </a:r>
            <a:endParaRPr lang="uk-UA" sz="3200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445E28-2B7A-4C41-926C-AFDB278AD6BA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1) користування природними ресурсами та об'єктами загальнодержавної власності: водними ресурсами, рослинним світом, шляхами та місцями загального відпочинку, закладами освіти, охорони здоров'я тощо;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2) доступ до інформації щодо стану реєстрації права на майно та обтяжень на нього з метою обмеження зловживань щодо проведення операцій з ним чи ефективності менеджменту публічних корпорацій, які є природними монополіями.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2.5. Гарантії доступу до об'єктів </a:t>
            </a:r>
            <a:br>
              <a:rPr lang="uk-UA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публічної власності</a:t>
            </a:r>
            <a:endParaRPr lang="uk-UA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59188F-EFAC-41D7-A65F-C93FC726376D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1316</TotalTime>
  <Words>1051</Words>
  <Application>Microsoft Office PowerPoint</Application>
  <PresentationFormat>Экран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Економічні права:  структура, інтерпретація та зміст </vt:lpstr>
      <vt:lpstr>1.1. Природа економічних прав</vt:lpstr>
      <vt:lpstr>1.2. Структура економічних прав</vt:lpstr>
      <vt:lpstr>2. Право власності.</vt:lpstr>
      <vt:lpstr>2.1. Право власності та горизонтальний ефект конституції</vt:lpstr>
      <vt:lpstr>2.2. Право власності. Юриспруденція КСУ</vt:lpstr>
      <vt:lpstr>2.3. Зміст права власності</vt:lpstr>
      <vt:lpstr>2.4. Право власності та публічний економічний порядок</vt:lpstr>
      <vt:lpstr>2.5. Гарантії доступу до об'єктів  публічної власності</vt:lpstr>
      <vt:lpstr> 3. Право на свободу підприємницької діяльності </vt:lpstr>
      <vt:lpstr>3.1.а. Зміст права на  свободу підприємницької діяльності. Інституціональна природа</vt:lpstr>
      <vt:lpstr>3.1.б. Зміст права на  свободу підприємницької діяльності.  Індивідуальна природа</vt:lpstr>
      <vt:lpstr>3.2. Публічний аспект права на свободу підприємницької діяльності</vt:lpstr>
      <vt:lpstr>3.3. Критерії обмежень права на свободу підприємницької діяльності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Соціальні права:  структура, інтерпретація,  концепція активних дій та зміст </dc:title>
  <cp:lastModifiedBy>savchyn</cp:lastModifiedBy>
  <cp:revision>20</cp:revision>
  <dcterms:modified xsi:type="dcterms:W3CDTF">2013-08-12T21:23:17Z</dcterms:modified>
</cp:coreProperties>
</file>