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E6F-D1D1-4196-9EAB-8086A6FD52CE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001AC-A715-4932-B6BA-1A8D8D373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FB12-DC60-48C7-B876-BCC330A78C7F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A17F-2483-49C3-8068-9023893B053F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FE00-4FC2-43BA-8EFE-1D9796BD5AAB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F904-88E5-4509-A10F-E0C80D965539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75B-08F3-4B87-A2E1-8562120813CB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673-E899-418D-9CB9-DD1647EDF688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604B-C25E-40BD-866A-ED6F658150DD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2DCA-B7B7-4524-8DE0-F2FC5058E44B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BA6F-3A86-45CC-8579-1D9AE8C2FF5C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FB4E-DD90-4103-A7A0-A8DA8373EB6A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A00-8D36-488D-910F-DFA4F20A1163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E037AA-6D36-4AB8-8FCD-48C579794835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600" b="1" dirty="0" smtClean="0"/>
              <a:t>Український конституціоналізм та конституційні цінності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uk-UA" sz="2000" dirty="0" smtClean="0"/>
          </a:p>
          <a:p>
            <a:pPr algn="r"/>
            <a:r>
              <a:rPr lang="uk-UA" sz="2000" dirty="0" smtClean="0"/>
              <a:t>Михайло Савчин</a:t>
            </a:r>
            <a:endParaRPr lang="ru-RU" sz="2000" dirty="0" smtClean="0"/>
          </a:p>
          <a:p>
            <a:pPr algn="r"/>
            <a:r>
              <a:rPr lang="uk-UA" sz="2000" dirty="0" smtClean="0"/>
              <a:t>кандидат юридичних наук, доцент,</a:t>
            </a:r>
            <a:endParaRPr lang="ru-RU" sz="2000" dirty="0" smtClean="0"/>
          </a:p>
          <a:p>
            <a:pPr algn="r"/>
            <a:r>
              <a:rPr lang="uk-UA" sz="2000" dirty="0" smtClean="0"/>
              <a:t>радник Голови Конституційного Суду України</a:t>
            </a:r>
          </a:p>
          <a:p>
            <a:pPr algn="r"/>
            <a:r>
              <a:rPr lang="uk-UA" sz="2000" dirty="0" smtClean="0"/>
              <a:t>(2008 – 2010)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Дискусія про природу конституційних цінностей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3200" dirty="0" smtClean="0"/>
              <a:t>1. </a:t>
            </a:r>
            <a:r>
              <a:rPr lang="uk-UA" sz="3200" dirty="0" err="1" smtClean="0"/>
              <a:t>КЦ</a:t>
            </a:r>
            <a:r>
              <a:rPr lang="uk-UA" sz="3200" dirty="0" smtClean="0"/>
              <a:t> як політичні установки (А. </a:t>
            </a:r>
            <a:r>
              <a:rPr lang="uk-UA" sz="3200" dirty="0" err="1" smtClean="0"/>
              <a:t>Шайо</a:t>
            </a:r>
            <a:r>
              <a:rPr lang="uk-UA" sz="3200" dirty="0" smtClean="0"/>
              <a:t>, Р. </a:t>
            </a:r>
            <a:r>
              <a:rPr lang="uk-UA" sz="3200" dirty="0" err="1" smtClean="0"/>
              <a:t>Вітц</a:t>
            </a:r>
            <a:r>
              <a:rPr lang="uk-UA" sz="3200" dirty="0" smtClean="0"/>
              <a:t>)</a:t>
            </a:r>
          </a:p>
          <a:p>
            <a:endParaRPr lang="uk-UA" dirty="0" smtClean="0"/>
          </a:p>
          <a:p>
            <a:pPr marL="571500" indent="-571500">
              <a:buFont typeface="+mj-lt"/>
              <a:buAutoNum type="romanLcPeriod"/>
            </a:pPr>
            <a:r>
              <a:rPr lang="uk-UA" dirty="0" err="1" smtClean="0"/>
              <a:t>КЦ</a:t>
            </a:r>
            <a:r>
              <a:rPr lang="uk-UA" dirty="0" smtClean="0"/>
              <a:t> визначають мету і напрями розвитку конституційної системи на шкоду правам і свободам людини; </a:t>
            </a:r>
          </a:p>
          <a:p>
            <a:pPr marL="571500" indent="-571500">
              <a:buFont typeface="+mj-lt"/>
              <a:buAutoNum type="romanLcPeriod"/>
            </a:pPr>
            <a:r>
              <a:rPr lang="uk-UA" dirty="0" smtClean="0"/>
              <a:t>з точки зору конституційної юриспруденції мають невизначений характер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3200" dirty="0" smtClean="0"/>
              <a:t>2. </a:t>
            </a:r>
            <a:r>
              <a:rPr lang="uk-UA" sz="3200" dirty="0" err="1" smtClean="0"/>
              <a:t>КЦ</a:t>
            </a:r>
            <a:r>
              <a:rPr lang="uk-UA" sz="3200" dirty="0" smtClean="0"/>
              <a:t> як конституційні інститути (В. </a:t>
            </a:r>
            <a:r>
              <a:rPr lang="uk-UA" sz="3200" dirty="0" err="1" smtClean="0"/>
              <a:t>Зорькін</a:t>
            </a:r>
            <a:r>
              <a:rPr lang="uk-UA" sz="3200" dirty="0" smtClean="0"/>
              <a:t>):</a:t>
            </a:r>
          </a:p>
          <a:p>
            <a:endParaRPr lang="uk-UA" dirty="0" smtClean="0"/>
          </a:p>
          <a:p>
            <a:pPr marL="571500" indent="-571500">
              <a:buFont typeface="+mj-lt"/>
              <a:buAutoNum type="romanLcPeriod"/>
            </a:pPr>
            <a:r>
              <a:rPr lang="uk-UA" dirty="0" smtClean="0"/>
              <a:t>Співвідношення між державою і верховенством права;</a:t>
            </a:r>
          </a:p>
          <a:p>
            <a:pPr marL="571500" indent="-571500">
              <a:buFont typeface="+mj-lt"/>
              <a:buAutoNum type="romanLcPeriod"/>
            </a:pPr>
            <a:r>
              <a:rPr lang="uk-UA" dirty="0" smtClean="0"/>
              <a:t>Співвідношення між свободою і законом.</a:t>
            </a:r>
          </a:p>
          <a:p>
            <a:pPr marL="571500" indent="-571500">
              <a:buFont typeface="+mj-lt"/>
              <a:buAutoNum type="romanLcPeriod"/>
            </a:pPr>
            <a:endParaRPr lang="uk-UA" dirty="0" smtClean="0"/>
          </a:p>
          <a:p>
            <a:pPr marL="571500" indent="-571500">
              <a:buNone/>
            </a:pPr>
            <a:r>
              <a:rPr lang="uk-UA" sz="3200" dirty="0" smtClean="0"/>
              <a:t>3. Доктрина </a:t>
            </a:r>
            <a:r>
              <a:rPr lang="uk-UA" sz="3200" dirty="0" err="1" smtClean="0"/>
              <a:t>“суверенної</a:t>
            </a:r>
            <a:r>
              <a:rPr lang="uk-UA" sz="3200" dirty="0" smtClean="0"/>
              <a:t> </a:t>
            </a:r>
            <a:r>
              <a:rPr lang="uk-UA" sz="3200" dirty="0" err="1" smtClean="0"/>
              <a:t>демократії”</a:t>
            </a:r>
            <a:r>
              <a:rPr lang="uk-UA" sz="3200" dirty="0" smtClean="0"/>
              <a:t> (Д. </a:t>
            </a:r>
            <a:r>
              <a:rPr lang="uk-UA" sz="3200" dirty="0" err="1" smtClean="0"/>
              <a:t>Мєдвєдєв</a:t>
            </a:r>
            <a:r>
              <a:rPr lang="uk-UA" sz="3200" dirty="0" smtClean="0"/>
              <a:t>, В. Путін, В. Сурков):</a:t>
            </a:r>
          </a:p>
          <a:p>
            <a:pPr marL="571500" indent="-571500">
              <a:buFont typeface="+mj-lt"/>
              <a:buAutoNum type="romanLcPeriod"/>
            </a:pPr>
            <a:r>
              <a:rPr lang="uk-UA" dirty="0" err="1" smtClean="0"/>
              <a:t>Квазісинтетичний</a:t>
            </a:r>
            <a:r>
              <a:rPr lang="uk-UA" dirty="0" smtClean="0"/>
              <a:t> характер;</a:t>
            </a:r>
          </a:p>
          <a:p>
            <a:pPr marL="571500" indent="-571500">
              <a:buFont typeface="+mj-lt"/>
              <a:buAutoNum type="romanLcPeriod"/>
            </a:pPr>
            <a:r>
              <a:rPr lang="uk-UA" dirty="0" smtClean="0"/>
              <a:t>Демократія і суверенітет служать засобами забезпечення універсальних </a:t>
            </a:r>
            <a:r>
              <a:rPr lang="uk-UA" dirty="0" err="1" smtClean="0"/>
              <a:t>КЦ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A061-6AA7-4D82-881E-C17FBA0B0076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Сутність конституційних цінностей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uk-UA" dirty="0" smtClean="0"/>
          </a:p>
          <a:p>
            <a:endParaRPr lang="uk-UA" sz="3300" dirty="0" smtClean="0"/>
          </a:p>
          <a:p>
            <a:r>
              <a:rPr lang="uk-UA" sz="3300" dirty="0" smtClean="0"/>
              <a:t>Мають </a:t>
            </a:r>
            <a:r>
              <a:rPr lang="uk-UA" sz="3300" dirty="0" err="1" smtClean="0"/>
              <a:t>надпозитивний</a:t>
            </a:r>
            <a:r>
              <a:rPr lang="uk-UA" sz="3300" dirty="0" smtClean="0"/>
              <a:t> характер;</a:t>
            </a:r>
          </a:p>
          <a:p>
            <a:endParaRPr lang="uk-UA" sz="3300" dirty="0" smtClean="0"/>
          </a:p>
          <a:p>
            <a:r>
              <a:rPr lang="uk-UA" sz="3300" dirty="0" smtClean="0"/>
              <a:t>Виражають потреби та інтереси у складно структурованому суспільстві;</a:t>
            </a:r>
          </a:p>
          <a:p>
            <a:endParaRPr lang="uk-UA" sz="3300" dirty="0" smtClean="0"/>
          </a:p>
          <a:p>
            <a:r>
              <a:rPr lang="uk-UA" sz="3300" dirty="0" smtClean="0"/>
              <a:t>Виражають усталені стереотипи поведінки – соціальні </a:t>
            </a:r>
            <a:r>
              <a:rPr lang="uk-UA" sz="3300" dirty="0" err="1" smtClean="0"/>
              <a:t>патерни</a:t>
            </a:r>
            <a:r>
              <a:rPr lang="uk-UA" sz="3300" dirty="0" smtClean="0"/>
              <a:t> (моделі, взірці, зв'язки);</a:t>
            </a:r>
          </a:p>
          <a:p>
            <a:endParaRPr lang="uk-UA" sz="3300" dirty="0" smtClean="0"/>
          </a:p>
          <a:p>
            <a:r>
              <a:rPr lang="uk-UA" sz="3300" dirty="0" smtClean="0"/>
              <a:t>Залежать від певних усталених уявлень, ідей, звичаїв та узвичаєнь, які стають основою конституційних правил і процедур;</a:t>
            </a:r>
          </a:p>
          <a:p>
            <a:endParaRPr lang="uk-UA" sz="3300" dirty="0" smtClean="0"/>
          </a:p>
          <a:p>
            <a:r>
              <a:rPr lang="uk-UA" sz="3300" dirty="0" smtClean="0"/>
              <a:t>Виражають суспільний консенсус (визнання) конституційних правил і процедур;</a:t>
            </a:r>
          </a:p>
          <a:p>
            <a:endParaRPr lang="uk-UA" sz="3300" dirty="0" smtClean="0"/>
          </a:p>
          <a:p>
            <a:r>
              <a:rPr lang="uk-UA" sz="3300" dirty="0" smtClean="0"/>
              <a:t>Служать джерелом для </a:t>
            </a:r>
            <a:r>
              <a:rPr lang="uk-UA" sz="3300" dirty="0" err="1" smtClean="0"/>
              <a:t>самоідентифікації</a:t>
            </a:r>
            <a:r>
              <a:rPr lang="uk-UA" sz="3300" dirty="0" smtClean="0"/>
              <a:t> конституційної системи держави</a:t>
            </a:r>
          </a:p>
          <a:p>
            <a:endParaRPr lang="uk-UA" sz="3300" dirty="0" smtClean="0"/>
          </a:p>
          <a:p>
            <a:r>
              <a:rPr lang="uk-UA" sz="3300" dirty="0" smtClean="0"/>
              <a:t>Джерела легітимності глобалізації та </a:t>
            </a:r>
            <a:r>
              <a:rPr lang="uk-UA" sz="3300" dirty="0" err="1" smtClean="0"/>
              <a:t>конституціоналізації</a:t>
            </a:r>
            <a:r>
              <a:rPr lang="uk-UA" sz="3300" dirty="0" smtClean="0"/>
              <a:t> міжнародного права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80F3-BC7B-4988-A95F-FE35C2B41BE6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Система цінностей </a:t>
            </a:r>
            <a:br>
              <a:rPr lang="uk-UA" sz="3600" dirty="0" smtClean="0"/>
            </a:br>
            <a:r>
              <a:rPr lang="uk-UA" sz="3600" dirty="0" smtClean="0"/>
              <a:t>за Конституцією України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людина, її життя і здоров’я, честь і гідність, недоторканність як «найвища соціальна цінність» (стаття 3);</a:t>
            </a:r>
          </a:p>
          <a:p>
            <a:endParaRPr lang="uk-UA" dirty="0" smtClean="0"/>
          </a:p>
          <a:p>
            <a:r>
              <a:rPr lang="uk-UA" dirty="0" err="1" smtClean="0"/>
              <a:t>“тріада”</a:t>
            </a:r>
            <a:r>
              <a:rPr lang="uk-UA" dirty="0" smtClean="0"/>
              <a:t> </a:t>
            </a:r>
            <a:r>
              <a:rPr lang="uk-UA" dirty="0" err="1" smtClean="0"/>
              <a:t>КЦ</a:t>
            </a:r>
            <a:r>
              <a:rPr lang="uk-UA" dirty="0" smtClean="0"/>
              <a:t> </a:t>
            </a:r>
            <a:r>
              <a:rPr lang="uk-UA" i="1" dirty="0" err="1" smtClean="0"/>
              <a:t>per</a:t>
            </a:r>
            <a:r>
              <a:rPr lang="uk-UA" i="1" dirty="0" smtClean="0"/>
              <a:t> </a:t>
            </a:r>
            <a:r>
              <a:rPr lang="uk-UA" i="1" dirty="0" err="1" smtClean="0"/>
              <a:t>se</a:t>
            </a:r>
            <a:r>
              <a:rPr lang="uk-UA" dirty="0" smtClean="0"/>
              <a:t> – невід’ємні і невідчужувані права і свободи людини, суверенітет і територіальна цілісність України (стаття 159)</a:t>
            </a:r>
          </a:p>
          <a:p>
            <a:endParaRPr lang="uk-UA" dirty="0" smtClean="0"/>
          </a:p>
          <a:p>
            <a:r>
              <a:rPr lang="uk-UA" dirty="0" smtClean="0"/>
              <a:t>засади конституційного ладу (розділ І), засади демократичного ладу (розділ ІІІ) та засади здійснення установчої влади народом України (розділ ХІІІ);</a:t>
            </a:r>
          </a:p>
          <a:p>
            <a:endParaRPr lang="uk-UA" dirty="0" smtClean="0"/>
          </a:p>
          <a:p>
            <a:r>
              <a:rPr lang="uk-UA" dirty="0" smtClean="0"/>
              <a:t>інші </a:t>
            </a:r>
            <a:r>
              <a:rPr lang="uk-UA" dirty="0" err="1" smtClean="0"/>
              <a:t>КЦ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44EC-2DD0-4E10-A1A5-520A9E93C0C5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Рівні конституційних цінностей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Універсальні </a:t>
            </a:r>
            <a:r>
              <a:rPr lang="uk-UA" dirty="0" err="1" smtClean="0"/>
              <a:t>КЦ</a:t>
            </a:r>
            <a:r>
              <a:rPr lang="uk-UA" dirty="0" smtClean="0"/>
              <a:t> (гідність і права людини, свобода, рівність, справедливість, солідарність, субсидіарність, толерантність, верховенство права);</a:t>
            </a:r>
          </a:p>
          <a:p>
            <a:endParaRPr lang="uk-UA" dirty="0" smtClean="0"/>
          </a:p>
          <a:p>
            <a:r>
              <a:rPr lang="uk-UA" dirty="0" smtClean="0"/>
              <a:t>Моделі правового регулювання (ліберальна, ліберально-демократична, соціальна, етатистська)</a:t>
            </a:r>
          </a:p>
          <a:p>
            <a:endParaRPr lang="uk-UA" dirty="0" smtClean="0"/>
          </a:p>
          <a:p>
            <a:r>
              <a:rPr lang="uk-UA" dirty="0" smtClean="0"/>
              <a:t>Система джерел конституційного права конкретної країни (конституція, конституційна юриспруденція, закони, конституційні звичаї, доктрина);</a:t>
            </a:r>
          </a:p>
          <a:p>
            <a:endParaRPr lang="uk-UA" dirty="0" smtClean="0"/>
          </a:p>
          <a:p>
            <a:r>
              <a:rPr lang="uk-UA" dirty="0" smtClean="0"/>
              <a:t>Інституційні </a:t>
            </a:r>
            <a:r>
              <a:rPr lang="uk-UA" dirty="0" err="1" smtClean="0"/>
              <a:t>КЦ</a:t>
            </a:r>
            <a:r>
              <a:rPr lang="uk-UA" dirty="0" smtClean="0"/>
              <a:t>, які визначають засади конституційного порядку (народний суверенітет, поділ влади, парламентаризм, судовий конституційний контроль).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A99B-967A-42AE-BEFC-B6EB879B7096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Кореляція конституційних цінностей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r>
              <a:rPr lang="uk-UA" dirty="0" smtClean="0"/>
              <a:t>Моделі конституціоналізму (ліберальна, ліберально-демократична, соціальна, перехідні, етатистська);</a:t>
            </a:r>
          </a:p>
          <a:p>
            <a:endParaRPr lang="uk-UA" dirty="0" smtClean="0"/>
          </a:p>
          <a:p>
            <a:r>
              <a:rPr lang="uk-UA" dirty="0" smtClean="0"/>
              <a:t>Конституційна свідомість (позитивістська, реалістична, природно-правова, постмодерна);</a:t>
            </a:r>
          </a:p>
          <a:p>
            <a:endParaRPr lang="uk-UA" dirty="0" smtClean="0"/>
          </a:p>
          <a:p>
            <a:r>
              <a:rPr lang="uk-UA" dirty="0" smtClean="0"/>
              <a:t>Кореляція між індивідуалізмом і </a:t>
            </a:r>
            <a:r>
              <a:rPr lang="uk-UA" dirty="0" err="1" smtClean="0"/>
              <a:t>комунітаризмом</a:t>
            </a:r>
            <a:r>
              <a:rPr lang="uk-UA" dirty="0" smtClean="0"/>
              <a:t>, між свободою і солідарністю, між рівністю і справедливістю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B97D-ECC5-4B32-9AD8-F198DB19D137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Рішення КСУ № 20-рп/2010 </a:t>
            </a:r>
            <a:br>
              <a:rPr lang="uk-UA" sz="3200" dirty="0" smtClean="0"/>
            </a:br>
            <a:r>
              <a:rPr lang="uk-UA" sz="3200" dirty="0" smtClean="0"/>
              <a:t>і конституційні цінності – 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rgbClr val="FF0000"/>
                </a:solidFill>
              </a:rPr>
              <a:t>Синтетичний характер легітимності рішень КСУ: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Установча – орган конституційної юрисдикції, який входить у систему правового захисту конституції;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Рефлективна – КСУ вирішує конституційний спір у конкретному суспільно-політичному середовищі;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smtClean="0"/>
              <a:t>Форма державності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rgbClr val="FF0000"/>
                </a:solidFill>
              </a:rPr>
              <a:t>Чи належала КСУ юрисдикція щодо здійснення остаточного конституційного контролю за законами про внесення змін до Конституції у силу її приписів  у п. 1 ч. 1 ст. 85, п. 1 ч.1 ст. 150 та розділу ХІІІ: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Питання континуїтету (закон № 2222 діяв майже п'ять років);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Проблема реалізації установчої влади народу; (чи стає КСУ над установчої владою іу такому випадку???)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Проблема захисту конституційних цінностей; (чи зв'язана установча влада конституційними цінностями???)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Проблема додержання вимог належної правової процедури.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rgbClr val="FF0000"/>
                </a:solidFill>
              </a:rPr>
              <a:t>Допустима модель наступного конституційного контролю:</a:t>
            </a:r>
          </a:p>
          <a:p>
            <a:pPr marL="907542" lvl="1" indent="-514350">
              <a:buFont typeface="+mj-lt"/>
              <a:buAutoNum type="romanLcPeriod"/>
            </a:pPr>
            <a:r>
              <a:rPr lang="uk-UA" dirty="0" smtClean="0"/>
              <a:t>Формальний (за процедурою прийняття правового акта);</a:t>
            </a:r>
          </a:p>
          <a:p>
            <a:pPr marL="907542" lvl="1" indent="-514350">
              <a:buFont typeface="+mj-lt"/>
              <a:buAutoNum type="romanLcPeriod"/>
            </a:pPr>
            <a:r>
              <a:rPr lang="uk-UA" dirty="0" smtClean="0"/>
              <a:t>Матеріальний (захист конституційних цінностей – статті 3, 157 і 158 Конституції)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1FC-D80E-4373-A6B0-A82B33D7DA57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Рішення КСУ № 20-рп/2010 </a:t>
            </a:r>
            <a:br>
              <a:rPr lang="uk-UA" sz="3600" dirty="0" smtClean="0"/>
            </a:br>
            <a:r>
              <a:rPr lang="uk-UA" sz="3600" dirty="0" smtClean="0"/>
              <a:t>і конституційні цінності – 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sz="3100" dirty="0" smtClean="0"/>
              <a:t>Обґрунтованість наступного конституційного контролю над законами про внесення змін до Конституції України:</a:t>
            </a:r>
          </a:p>
          <a:p>
            <a:pPr>
              <a:buNone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Неприпустимість скасування чи обмеження прав і свобод людини;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Синтетичне розуміння гарантії народного суверенітету як повноти установчої влади  народу України: захист державного суверенітету (ст. 157) як складовою народного суверенітету (ст. 5) і вимоги легітимності дій публічної влади (ст. 1, 6, 152 і розділ ХІІІ);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Додержання вимог належної правової процедури як підстава визнання легальності дій публічної влади  у ході реалізації установчої влади народу (ч. 2 ст. 19, розділ ХІІІ)</a:t>
            </a:r>
            <a:endParaRPr lang="ru-RU" dirty="0" smtClean="0"/>
          </a:p>
          <a:p>
            <a:endParaRPr lang="uk-UA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7E8D-C615-4D3D-8801-4B623F845D1B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uk-UA" sz="2800" dirty="0" smtClean="0"/>
          </a:p>
          <a:p>
            <a:pPr algn="r"/>
            <a:endParaRPr lang="uk-UA" sz="2800" dirty="0" smtClean="0"/>
          </a:p>
          <a:p>
            <a:pPr algn="r">
              <a:buNone/>
            </a:pPr>
            <a:r>
              <a:rPr lang="uk-UA" sz="2800" dirty="0" smtClean="0"/>
              <a:t>Михайло Савчин</a:t>
            </a:r>
            <a:endParaRPr lang="ru-RU" sz="2800" dirty="0" smtClean="0"/>
          </a:p>
          <a:p>
            <a:pPr algn="r">
              <a:buNone/>
            </a:pPr>
            <a:r>
              <a:rPr lang="uk-UA" sz="2800" dirty="0" smtClean="0"/>
              <a:t>кандидат юридичних наук</a:t>
            </a:r>
            <a:r>
              <a:rPr lang="uk-UA" sz="2800" smtClean="0"/>
              <a:t>, </a:t>
            </a:r>
            <a:r>
              <a:rPr lang="uk-UA" sz="2800" smtClean="0"/>
              <a:t>доцент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0FE0-036D-40DB-B4E8-1B5B2FFF432B}" type="datetime1">
              <a:rPr lang="uk-UA" smtClean="0"/>
              <a:pPr/>
              <a:t>28.08.2015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Український конституціоналізм і конституційні цінності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731</Words>
  <Application>Microsoft Office PowerPoint</Application>
  <PresentationFormat>Экран (4:3)</PresentationFormat>
  <Paragraphs>117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Український конституціоналізм та конституційні цінності</vt:lpstr>
      <vt:lpstr>Дискусія про природу конституційних цінностей</vt:lpstr>
      <vt:lpstr>Сутність конституційних цінностей</vt:lpstr>
      <vt:lpstr>Система цінностей  за Конституцією України</vt:lpstr>
      <vt:lpstr>Рівні конституційних цінностей</vt:lpstr>
      <vt:lpstr>Кореляція конституційних цінностей</vt:lpstr>
      <vt:lpstr>Рішення КСУ № 20-рп/2010  і конституційні цінності – 1</vt:lpstr>
      <vt:lpstr>Рішення КСУ № 20-рп/2010  і конституційні цінності – 2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Український конституціоналізм та конституційні цінності</dc:title>
  <cp:lastModifiedBy>Misha</cp:lastModifiedBy>
  <cp:revision>27</cp:revision>
  <dcterms:modified xsi:type="dcterms:W3CDTF">2015-08-28T10:35:22Z</dcterms:modified>
</cp:coreProperties>
</file>