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45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35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16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6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1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657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430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55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6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20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7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7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2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9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EA53-8D50-42D7-B22B-E772E7AD13A4}" type="datetimeFigureOut">
              <a:rPr lang="uk-UA" smtClean="0"/>
              <a:t>17.06.2022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028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2</a:t>
            </a:r>
            <a:br>
              <a:rPr lang="uk-UA" b="1" dirty="0"/>
            </a:br>
            <a:r>
              <a:rPr lang="uk-UA" b="1" dirty="0"/>
              <a:t>Методи навчання нейромереж</a:t>
            </a:r>
            <a:br>
              <a:rPr lang="ru-RU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uk-UA" b="1" dirty="0">
                <a:solidFill>
                  <a:prstClr val="white"/>
                </a:solidFill>
              </a:rPr>
              <a:t>Тема № 11:</a:t>
            </a:r>
            <a:br>
              <a:rPr lang="ru-RU" dirty="0">
                <a:solidFill>
                  <a:prstClr val="white"/>
                </a:solidFill>
              </a:rPr>
            </a:br>
            <a:r>
              <a:rPr lang="uk-UA" dirty="0"/>
              <a:t>Огляд засобів бібліотеки </a:t>
            </a:r>
            <a:r>
              <a:rPr lang="en-US" dirty="0"/>
              <a:t>TensorFlow.</a:t>
            </a:r>
            <a:r>
              <a:rPr lang="uk-UA" dirty="0"/>
              <a:t> Підтримка парадигми глибинного навчання з використанням </a:t>
            </a:r>
            <a:r>
              <a:rPr lang="en-US" dirty="0"/>
              <a:t>Keras.</a:t>
            </a:r>
            <a:endParaRPr lang="ru-RU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5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/>
              <a:t>Keras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953766" cy="5636526"/>
          </a:xfrm>
        </p:spPr>
        <p:txBody>
          <a:bodyPr>
            <a:normAutofit/>
          </a:bodyPr>
          <a:lstStyle/>
          <a:p>
            <a:pPr>
              <a:lnSpc>
                <a:spcPts val="1575"/>
              </a:lnSpc>
              <a:spcAft>
                <a:spcPts val="0"/>
              </a:spcAft>
            </a:pPr>
            <a:endParaRPr lang="en-US" cap="none" dirty="0">
              <a:solidFill>
                <a:srgbClr val="AF00DB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numpy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np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from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tensorflow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from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layers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matplotlib.pyplot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endParaRPr lang="en-US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xValues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np.array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([[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]])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yValues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np.array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([[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]])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endParaRPr lang="en-US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keras.Sequential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([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# </a:t>
            </a:r>
            <a:r>
              <a:rPr lang="en-US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keras.Input</a:t>
            </a: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(shape=(2,)),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 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layers.Dense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"sigmoid"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 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layers.Dense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"sigmoid"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5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/>
              <a:t>Keras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771797" cy="5636526"/>
          </a:xfrm>
        </p:spPr>
        <p:txBody>
          <a:bodyPr>
            <a:normAutofit/>
          </a:bodyPr>
          <a:lstStyle/>
          <a:p>
            <a:pPr>
              <a:lnSpc>
                <a:spcPts val="1575"/>
              </a:lnSpc>
              <a:spcAft>
                <a:spcPts val="0"/>
              </a:spcAft>
            </a:pPr>
            <a:r>
              <a:rPr lang="uk-UA" sz="2400" cap="none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Компіляція та навчання моделі:</a:t>
            </a:r>
            <a:endParaRPr lang="en-US" sz="2400" cap="none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endParaRPr lang="en-US" spc="-2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spc="-2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</a:t>
            </a:r>
            <a:r>
              <a:rPr lang="en-US" cap="none" spc="-20" dirty="0" err="1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compile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(optimizer=</a:t>
            </a:r>
            <a:r>
              <a:rPr lang="en-US" cap="none" spc="-2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keras.optimizers.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RMSprop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449580">
              <a:lnSpc>
                <a:spcPts val="1575"/>
              </a:lnSpc>
              <a:spcAft>
                <a:spcPts val="0"/>
              </a:spcAft>
            </a:pP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loss=</a:t>
            </a:r>
            <a:r>
              <a:rPr lang="en-US" cap="none" spc="-2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keras.losses.MeanSquaredError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(), metrics=[</a:t>
            </a:r>
            <a:r>
              <a:rPr lang="en-US" cap="none" spc="-2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'accuracy'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history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model.fit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xValues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yValues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epochs=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10000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verbose=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uk-UA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endParaRPr lang="uk-UA" sz="2400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uk-UA" sz="2400" cap="none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Виходи мережі після навчання:</a:t>
            </a:r>
          </a:p>
          <a:p>
            <a:pPr>
              <a:lnSpc>
                <a:spcPts val="1575"/>
              </a:lnSpc>
              <a:spcAft>
                <a:spcPts val="0"/>
              </a:spcAft>
            </a:pP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model.predict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XValues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uk-UA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  <a:spcAft>
                <a:spcPts val="0"/>
              </a:spcAft>
            </a:pPr>
            <a:endParaRPr lang="uk-UA" sz="2400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</a:pPr>
            <a:r>
              <a:rPr lang="uk-UA" sz="2400" cap="none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Графік функції похибки: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plt.plot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history.history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'loss'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][::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uk-UA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8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9772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0"/>
            <a:ext cx="9512490" cy="1310185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TensorFlow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3266" y="1310186"/>
            <a:ext cx="10458733" cy="5281684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chemeClr val="tx1"/>
                </a:solidFill>
              </a:rPr>
              <a:t>TensorFlow </a:t>
            </a:r>
            <a:r>
              <a:rPr lang="en-US" dirty="0">
                <a:solidFill>
                  <a:schemeClr val="tx1"/>
                </a:solidFill>
              </a:rPr>
              <a:t>—</a:t>
            </a:r>
            <a:r>
              <a:rPr lang="uk-UA" dirty="0">
                <a:solidFill>
                  <a:schemeClr val="tx1"/>
                </a:solidFill>
              </a:rPr>
              <a:t> це повнофункціональна платформа машинного навчання з відкритим кодом. Її можна сприймати як рівень інфраструктури для диференційованого програмування. TensorFlow поєднує в собі чотири ключові можливості: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Ефективне виконання тензорних операцій низького рівня на CPU, GPU або TPU.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Обчислення градієнта довільних диференційованих виразів.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Масштабування обчислень до багатьох пристроїв (наприклад, суперкомп’ютер </a:t>
            </a:r>
            <a:r>
              <a:rPr lang="uk-UA" dirty="0" err="1">
                <a:solidFill>
                  <a:schemeClr val="tx1"/>
                </a:solidFill>
              </a:rPr>
              <a:t>Summit</a:t>
            </a:r>
            <a:r>
              <a:rPr lang="uk-UA" dirty="0">
                <a:solidFill>
                  <a:schemeClr val="tx1"/>
                </a:solidFill>
              </a:rPr>
              <a:t> в Національній лабораторії </a:t>
            </a:r>
            <a:r>
              <a:rPr lang="uk-UA" dirty="0" err="1">
                <a:solidFill>
                  <a:schemeClr val="tx1"/>
                </a:solidFill>
              </a:rPr>
              <a:t>Oak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Ridge</a:t>
            </a:r>
            <a:r>
              <a:rPr lang="uk-UA" dirty="0">
                <a:solidFill>
                  <a:schemeClr val="tx1"/>
                </a:solidFill>
              </a:rPr>
              <a:t>, який охоплює 27 000 графічних процесорів).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Експорт програм ("графів" програм) до зовнішніх середовищ виконання, таких як сервери, браузери, мобільні та вбудовані пристрої.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uk-UA" dirty="0">
                <a:solidFill>
                  <a:schemeClr val="tx1"/>
                </a:solidFill>
              </a:rPr>
              <a:t>Для доступу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uk-UA" dirty="0">
                <a:solidFill>
                  <a:schemeClr val="tx1"/>
                </a:solidFill>
              </a:rPr>
              <a:t>засобів TensorFlow використовується </a:t>
            </a:r>
            <a:r>
              <a:rPr lang="en-US" dirty="0">
                <a:solidFill>
                  <a:schemeClr val="tx1"/>
                </a:solidFill>
              </a:rPr>
              <a:t>API, </a:t>
            </a:r>
            <a:r>
              <a:rPr lang="uk-UA" dirty="0">
                <a:solidFill>
                  <a:schemeClr val="tx1"/>
                </a:solidFill>
              </a:rPr>
              <a:t>написане на мові </a:t>
            </a:r>
            <a:r>
              <a:rPr lang="en-US" dirty="0">
                <a:solidFill>
                  <a:schemeClr val="tx1"/>
                </a:solidFill>
              </a:rPr>
              <a:t>Python.</a:t>
            </a:r>
          </a:p>
          <a:p>
            <a:r>
              <a:rPr lang="uk-UA" dirty="0">
                <a:solidFill>
                  <a:schemeClr val="tx1"/>
                </a:solidFill>
              </a:rPr>
              <a:t>Для перевірки наявності TensorFlow та зчитування його поточної версії можна використати наступний скрипт: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lvl="2" algn="l"/>
            <a:r>
              <a:rPr lang="en-US" cap="non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cap="non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tensorflow</a:t>
            </a:r>
            <a:r>
              <a:rPr lang="en-US" cap="non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cap="non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tf</a:t>
            </a:r>
            <a:endParaRPr lang="en-US" cap="none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algn="l"/>
            <a:r>
              <a:rPr lang="en-US" cap="non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tf</a:t>
            </a:r>
            <a:r>
              <a:rPr lang="en-US" cap="non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.__version__</a:t>
            </a: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9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/>
              <a:t>Модель </a:t>
            </a:r>
            <a:r>
              <a:rPr lang="ru-RU" b="1" cap="none" dirty="0" err="1"/>
              <a:t>обчислення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3266" y="1119116"/>
            <a:ext cx="10458733" cy="5472754"/>
          </a:xfrm>
        </p:spPr>
        <p:txBody>
          <a:bodyPr>
            <a:normAutofit/>
          </a:bodyPr>
          <a:lstStyle/>
          <a:p>
            <a:pPr algn="just"/>
            <a:r>
              <a:rPr lang="uk-UA" b="1" cap="none" dirty="0">
                <a:solidFill>
                  <a:schemeClr val="tx1"/>
                </a:solidFill>
              </a:rPr>
              <a:t>	</a:t>
            </a:r>
            <a:r>
              <a:rPr lang="en-US" b="1" cap="none" dirty="0">
                <a:solidFill>
                  <a:schemeClr val="tx1"/>
                </a:solidFill>
              </a:rPr>
              <a:t>TensorFlow 1.X </a:t>
            </a:r>
            <a:r>
              <a:rPr lang="ru-RU" b="1" cap="none" dirty="0" err="1">
                <a:solidFill>
                  <a:schemeClr val="tx1"/>
                </a:solidFill>
              </a:rPr>
              <a:t>вимагає</a:t>
            </a:r>
            <a:r>
              <a:rPr lang="ru-RU" b="1" cap="none" dirty="0">
                <a:solidFill>
                  <a:schemeClr val="tx1"/>
                </a:solidFill>
              </a:rPr>
              <a:t>, </a:t>
            </a:r>
            <a:r>
              <a:rPr lang="ru-RU" b="1" cap="none" dirty="0" err="1">
                <a:solidFill>
                  <a:schemeClr val="tx1"/>
                </a:solidFill>
              </a:rPr>
              <a:t>щоб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користувачі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вручну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зшивали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абстрактне</a:t>
            </a:r>
            <a:r>
              <a:rPr lang="ru-RU" b="1" cap="none" dirty="0">
                <a:solidFill>
                  <a:schemeClr val="tx1"/>
                </a:solidFill>
              </a:rPr>
              <a:t> дерево синтаксису. </a:t>
            </a:r>
            <a:r>
              <a:rPr lang="ru-RU" b="1" cap="none" dirty="0" err="1">
                <a:solidFill>
                  <a:schemeClr val="tx1"/>
                </a:solidFill>
              </a:rPr>
              <a:t>Обчислювальний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графік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uk-UA" dirty="0"/>
              <a:t>—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це</a:t>
            </a:r>
            <a:r>
              <a:rPr lang="ru-RU" b="1" cap="none" dirty="0">
                <a:solidFill>
                  <a:schemeClr val="tx1"/>
                </a:solidFill>
              </a:rPr>
              <a:t> мережа </a:t>
            </a:r>
            <a:r>
              <a:rPr lang="ru-RU" b="1" cap="none" dirty="0" err="1">
                <a:solidFill>
                  <a:schemeClr val="tx1"/>
                </a:solidFill>
              </a:rPr>
              <a:t>вузлів</a:t>
            </a:r>
            <a:r>
              <a:rPr lang="ru-RU" b="1" cap="none" dirty="0">
                <a:solidFill>
                  <a:schemeClr val="tx1"/>
                </a:solidFill>
              </a:rPr>
              <a:t> і ребер. У </a:t>
            </a:r>
            <a:r>
              <a:rPr lang="ru-RU" b="1" cap="none" dirty="0" err="1">
                <a:solidFill>
                  <a:schemeClr val="tx1"/>
                </a:solidFill>
              </a:rPr>
              <a:t>ньому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визначені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всі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дані</a:t>
            </a:r>
            <a:r>
              <a:rPr lang="ru-RU" b="1" cap="none" dirty="0">
                <a:solidFill>
                  <a:schemeClr val="tx1"/>
                </a:solidFill>
              </a:rPr>
              <a:t>, </a:t>
            </a:r>
            <a:r>
              <a:rPr lang="ru-RU" b="1" cap="none" dirty="0" err="1">
                <a:solidFill>
                  <a:schemeClr val="tx1"/>
                </a:solidFill>
              </a:rPr>
              <a:t>які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будуть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використовуватися</a:t>
            </a:r>
            <a:r>
              <a:rPr lang="ru-RU" b="1" cap="none" dirty="0">
                <a:solidFill>
                  <a:schemeClr val="tx1"/>
                </a:solidFill>
              </a:rPr>
              <a:t> (слова, </a:t>
            </a:r>
            <a:r>
              <a:rPr lang="ru-RU" b="1" cap="none" dirty="0" err="1">
                <a:solidFill>
                  <a:schemeClr val="tx1"/>
                </a:solidFill>
              </a:rPr>
              <a:t>об'єкти</a:t>
            </a:r>
            <a:r>
              <a:rPr lang="ru-RU" b="1" cap="none" dirty="0">
                <a:solidFill>
                  <a:schemeClr val="tx1"/>
                </a:solidFill>
              </a:rPr>
              <a:t> тензора (</a:t>
            </a:r>
            <a:r>
              <a:rPr lang="ru-RU" b="1" cap="none" dirty="0" err="1">
                <a:solidFill>
                  <a:schemeClr val="tx1"/>
                </a:solidFill>
              </a:rPr>
              <a:t>константи</a:t>
            </a:r>
            <a:r>
              <a:rPr lang="ru-RU" b="1" cap="none" dirty="0">
                <a:solidFill>
                  <a:schemeClr val="tx1"/>
                </a:solidFill>
              </a:rPr>
              <a:t>, </a:t>
            </a:r>
            <a:r>
              <a:rPr lang="ru-RU" b="1" cap="none" dirty="0" err="1">
                <a:solidFill>
                  <a:schemeClr val="tx1"/>
                </a:solidFill>
              </a:rPr>
              <a:t>змінні</a:t>
            </a:r>
            <a:r>
              <a:rPr lang="ru-RU" b="1" cap="none" dirty="0">
                <a:solidFill>
                  <a:schemeClr val="tx1"/>
                </a:solidFill>
              </a:rPr>
              <a:t> та </a:t>
            </a:r>
            <a:r>
              <a:rPr lang="ru-RU" b="1" cap="none" dirty="0" err="1">
                <a:solidFill>
                  <a:schemeClr val="tx1"/>
                </a:solidFill>
              </a:rPr>
              <a:t>заповнювачі</a:t>
            </a:r>
            <a:r>
              <a:rPr lang="ru-RU" b="1" cap="none" dirty="0">
                <a:solidFill>
                  <a:schemeClr val="tx1"/>
                </a:solidFill>
              </a:rPr>
              <a:t>) та </a:t>
            </a:r>
            <a:r>
              <a:rPr lang="ru-RU" b="1" cap="none" dirty="0" err="1">
                <a:solidFill>
                  <a:schemeClr val="tx1"/>
                </a:solidFill>
              </a:rPr>
              <a:t>всі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обчислення</a:t>
            </a:r>
            <a:r>
              <a:rPr lang="ru-RU" b="1" cap="none" dirty="0">
                <a:solidFill>
                  <a:schemeClr val="tx1"/>
                </a:solidFill>
              </a:rPr>
              <a:t>, </a:t>
            </a:r>
            <a:r>
              <a:rPr lang="ru-RU" b="1" cap="none" dirty="0" err="1">
                <a:solidFill>
                  <a:schemeClr val="tx1"/>
                </a:solidFill>
              </a:rPr>
              <a:t>що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підлягають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виконанню</a:t>
            </a:r>
            <a:r>
              <a:rPr lang="ru-RU" b="1" cap="none" dirty="0">
                <a:solidFill>
                  <a:schemeClr val="tx1"/>
                </a:solidFill>
              </a:rPr>
              <a:t>, а </a:t>
            </a:r>
            <a:r>
              <a:rPr lang="ru-RU" b="1" cap="none" dirty="0" err="1">
                <a:solidFill>
                  <a:schemeClr val="tx1"/>
                </a:solidFill>
              </a:rPr>
              <a:t>саме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об'єкти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операції</a:t>
            </a:r>
            <a:r>
              <a:rPr lang="ru-RU" b="1" cap="none" dirty="0">
                <a:solidFill>
                  <a:schemeClr val="tx1"/>
                </a:solidFill>
              </a:rPr>
              <a:t>. </a:t>
            </a:r>
            <a:r>
              <a:rPr lang="ru-RU" b="1" cap="none" dirty="0" err="1">
                <a:solidFill>
                  <a:schemeClr val="tx1"/>
                </a:solidFill>
              </a:rPr>
              <a:t>Кожен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вузол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може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мати</a:t>
            </a:r>
            <a:r>
              <a:rPr lang="ru-RU" b="1" cap="none" dirty="0">
                <a:solidFill>
                  <a:schemeClr val="tx1"/>
                </a:solidFill>
              </a:rPr>
              <a:t> нуль </a:t>
            </a:r>
            <a:r>
              <a:rPr lang="ru-RU" b="1" cap="none" dirty="0" err="1">
                <a:solidFill>
                  <a:schemeClr val="tx1"/>
                </a:solidFill>
              </a:rPr>
              <a:t>або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більше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входів</a:t>
            </a:r>
            <a:r>
              <a:rPr lang="ru-RU" b="1" cap="none" dirty="0">
                <a:solidFill>
                  <a:schemeClr val="tx1"/>
                </a:solidFill>
              </a:rPr>
              <a:t>, але </a:t>
            </a:r>
            <a:r>
              <a:rPr lang="ru-RU" b="1" cap="none" dirty="0" err="1">
                <a:solidFill>
                  <a:schemeClr val="tx1"/>
                </a:solidFill>
              </a:rPr>
              <a:t>лише</a:t>
            </a:r>
            <a:r>
              <a:rPr lang="ru-RU" b="1" cap="none" dirty="0">
                <a:solidFill>
                  <a:schemeClr val="tx1"/>
                </a:solidFill>
              </a:rPr>
              <a:t> один </a:t>
            </a:r>
            <a:r>
              <a:rPr lang="ru-RU" b="1" cap="none" dirty="0" err="1">
                <a:solidFill>
                  <a:schemeClr val="tx1"/>
                </a:solidFill>
              </a:rPr>
              <a:t>вихід</a:t>
            </a:r>
            <a:r>
              <a:rPr lang="ru-RU" b="1" cap="none" dirty="0">
                <a:solidFill>
                  <a:schemeClr val="tx1"/>
                </a:solidFill>
              </a:rPr>
              <a:t>. </a:t>
            </a:r>
            <a:r>
              <a:rPr lang="ru-RU" b="1" cap="none" dirty="0" err="1">
                <a:solidFill>
                  <a:schemeClr val="tx1"/>
                </a:solidFill>
              </a:rPr>
              <a:t>Вузли</a:t>
            </a:r>
            <a:r>
              <a:rPr lang="ru-RU" b="1" cap="none" dirty="0">
                <a:solidFill>
                  <a:schemeClr val="tx1"/>
                </a:solidFill>
              </a:rPr>
              <a:t> в </a:t>
            </a:r>
            <a:r>
              <a:rPr lang="ru-RU" b="1" cap="none" dirty="0" err="1">
                <a:solidFill>
                  <a:schemeClr val="tx1"/>
                </a:solidFill>
              </a:rPr>
              <a:t>мережі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представляють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об'єкти</a:t>
            </a:r>
            <a:r>
              <a:rPr lang="ru-RU" b="1" cap="none" dirty="0">
                <a:solidFill>
                  <a:schemeClr val="tx1"/>
                </a:solidFill>
              </a:rPr>
              <a:t> (</a:t>
            </a:r>
            <a:r>
              <a:rPr lang="ru-RU" b="1" cap="none" dirty="0" err="1">
                <a:solidFill>
                  <a:schemeClr val="tx1"/>
                </a:solidFill>
              </a:rPr>
              <a:t>тензори</a:t>
            </a:r>
            <a:r>
              <a:rPr lang="ru-RU" b="1" cap="none" dirty="0">
                <a:solidFill>
                  <a:schemeClr val="tx1"/>
                </a:solidFill>
              </a:rPr>
              <a:t> та </a:t>
            </a:r>
            <a:r>
              <a:rPr lang="ru-RU" b="1" cap="none" dirty="0" err="1">
                <a:solidFill>
                  <a:schemeClr val="tx1"/>
                </a:solidFill>
              </a:rPr>
              <a:t>операції</a:t>
            </a:r>
            <a:r>
              <a:rPr lang="ru-RU" b="1" cap="none" dirty="0">
                <a:solidFill>
                  <a:schemeClr val="tx1"/>
                </a:solidFill>
              </a:rPr>
              <a:t>), а ребра </a:t>
            </a:r>
            <a:r>
              <a:rPr lang="ru-RU" b="1" cap="none" dirty="0" err="1">
                <a:solidFill>
                  <a:schemeClr val="tx1"/>
                </a:solidFill>
              </a:rPr>
              <a:t>представляють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тензори</a:t>
            </a:r>
            <a:r>
              <a:rPr lang="ru-RU" b="1" cap="none" dirty="0">
                <a:solidFill>
                  <a:schemeClr val="tx1"/>
                </a:solidFill>
              </a:rPr>
              <a:t>, </a:t>
            </a:r>
            <a:r>
              <a:rPr lang="ru-RU" b="1" cap="none" dirty="0" err="1">
                <a:solidFill>
                  <a:schemeClr val="tx1"/>
                </a:solidFill>
              </a:rPr>
              <a:t>що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протікають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між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операціями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Графік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обчислень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визначає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синій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відбиток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нейронної</a:t>
            </a:r>
            <a:r>
              <a:rPr lang="ru-RU" b="1" cap="none" dirty="0">
                <a:solidFill>
                  <a:schemeClr val="tx1"/>
                </a:solidFill>
              </a:rPr>
              <a:t> </a:t>
            </a:r>
            <a:r>
              <a:rPr lang="ru-RU" b="1" cap="none" dirty="0" err="1">
                <a:solidFill>
                  <a:schemeClr val="tx1"/>
                </a:solidFill>
              </a:rPr>
              <a:t>мережі</a:t>
            </a:r>
            <a:r>
              <a:rPr lang="ru-RU" b="1" cap="none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553" y="4086281"/>
            <a:ext cx="5619333" cy="2614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97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 err="1"/>
              <a:t>Тензори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3266" y="1119116"/>
            <a:ext cx="10458733" cy="5472754"/>
          </a:xfrm>
        </p:spPr>
        <p:txBody>
          <a:bodyPr>
            <a:normAutofit/>
          </a:bodyPr>
          <a:lstStyle/>
          <a:p>
            <a:pPr algn="just"/>
            <a:r>
              <a:rPr lang="uk-UA" cap="none" dirty="0"/>
              <a:t>	</a:t>
            </a:r>
            <a:r>
              <a:rPr lang="en-US" cap="none" dirty="0">
                <a:solidFill>
                  <a:schemeClr val="tx1"/>
                </a:solidFill>
              </a:rPr>
              <a:t>TensorFlow 2.X </a:t>
            </a:r>
            <a:r>
              <a:rPr lang="uk-UA" cap="none" dirty="0">
                <a:solidFill>
                  <a:schemeClr val="tx1"/>
                </a:solidFill>
              </a:rPr>
              <a:t>виконує обчислення за «жадібною» схемою (як це зазвичай робить </a:t>
            </a:r>
            <a:r>
              <a:rPr lang="uk-UA" cap="none" dirty="0" err="1">
                <a:solidFill>
                  <a:schemeClr val="tx1"/>
                </a:solidFill>
              </a:rPr>
              <a:t>Python</a:t>
            </a:r>
            <a:r>
              <a:rPr lang="uk-UA" cap="none" dirty="0">
                <a:solidFill>
                  <a:schemeClr val="tx1"/>
                </a:solidFill>
              </a:rPr>
              <a:t>), а в 2.0 графи та сеанси повинні виглядати як деталі реалізації.</a:t>
            </a:r>
            <a:r>
              <a:rPr lang="uk-UA" b="1" cap="none" dirty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uk-UA" cap="none" dirty="0">
                <a:solidFill>
                  <a:schemeClr val="tx1"/>
                </a:solidFill>
              </a:rPr>
              <a:t>	Тензор — це в основному </a:t>
            </a:r>
            <a:r>
              <a:rPr lang="uk-UA" i="1" cap="none" dirty="0">
                <a:solidFill>
                  <a:schemeClr val="tx1"/>
                </a:solidFill>
              </a:rPr>
              <a:t>n</a:t>
            </a:r>
            <a:r>
              <a:rPr lang="uk-UA" cap="none" dirty="0">
                <a:solidFill>
                  <a:schemeClr val="tx1"/>
                </a:solidFill>
              </a:rPr>
              <a:t>-вимірна матриця. Усі типи даних, тобто скалярні, вектори та матриці, є спеціальними типами тензорів:</a:t>
            </a: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099" y="2999830"/>
            <a:ext cx="4763069" cy="3182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827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 err="1"/>
              <a:t>Тензори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953766" cy="5472754"/>
          </a:xfrm>
        </p:spPr>
        <p:txBody>
          <a:bodyPr>
            <a:normAutofit/>
          </a:bodyPr>
          <a:lstStyle/>
          <a:p>
            <a:pPr algn="just"/>
            <a:r>
              <a:rPr lang="uk-UA" cap="none" dirty="0"/>
              <a:t>	</a:t>
            </a:r>
            <a:r>
              <a:rPr lang="uk-UA" cap="none" dirty="0">
                <a:solidFill>
                  <a:schemeClr val="tx1"/>
                </a:solidFill>
              </a:rPr>
              <a:t>Приклад коду для маніпуляції із тензорами:</a:t>
            </a: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v_1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tf.constant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])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v_2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tf.constant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-2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])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(v_1+v_2)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(a*b)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tf.tensordot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a,b,axes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))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 = v_1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 = v_2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(a+2*b)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(a*b)</a:t>
            </a:r>
            <a:endParaRPr lang="en-US" cap="none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tf.tensordot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a,b,axes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))</a:t>
            </a:r>
            <a:endParaRPr lang="uk-UA" cap="none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9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/>
              <a:t>Keras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953766" cy="5472754"/>
          </a:xfrm>
        </p:spPr>
        <p:txBody>
          <a:bodyPr>
            <a:normAutofit/>
          </a:bodyPr>
          <a:lstStyle/>
          <a:p>
            <a:pPr algn="just"/>
            <a:r>
              <a:rPr lang="uk-UA" cap="none" dirty="0">
                <a:solidFill>
                  <a:schemeClr val="tx1"/>
                </a:solidFill>
              </a:rPr>
              <a:t>	</a:t>
            </a:r>
            <a:r>
              <a:rPr lang="en-US" cap="none" dirty="0">
                <a:solidFill>
                  <a:schemeClr val="tx1"/>
                </a:solidFill>
              </a:rPr>
              <a:t>Keras — </a:t>
            </a:r>
            <a:r>
              <a:rPr lang="uk-UA" cap="none" dirty="0">
                <a:solidFill>
                  <a:schemeClr val="tx1"/>
                </a:solidFill>
              </a:rPr>
              <a:t>це </a:t>
            </a:r>
            <a:r>
              <a:rPr lang="uk-UA" cap="none" dirty="0" err="1">
                <a:solidFill>
                  <a:schemeClr val="tx1"/>
                </a:solidFill>
              </a:rPr>
              <a:t>високорівневий</a:t>
            </a:r>
            <a:r>
              <a:rPr lang="uk-UA" cap="none" dirty="0">
                <a:solidFill>
                  <a:schemeClr val="tx1"/>
                </a:solidFill>
              </a:rPr>
              <a:t> </a:t>
            </a:r>
            <a:r>
              <a:rPr lang="en-US" cap="none" dirty="0">
                <a:solidFill>
                  <a:schemeClr val="tx1"/>
                </a:solidFill>
              </a:rPr>
              <a:t>API </a:t>
            </a:r>
            <a:r>
              <a:rPr lang="uk-UA" cap="none" dirty="0">
                <a:solidFill>
                  <a:schemeClr val="tx1"/>
                </a:solidFill>
              </a:rPr>
              <a:t>для глибокого навчання, який дозволяє легко будувати, навчати, оцінювати та використовувати різноманітні нейронні мережі на платформі </a:t>
            </a:r>
            <a:r>
              <a:rPr lang="en-US" cap="none" dirty="0">
                <a:solidFill>
                  <a:schemeClr val="tx1"/>
                </a:solidFill>
              </a:rPr>
              <a:t>TensorFlow</a:t>
            </a:r>
            <a:r>
              <a:rPr lang="uk-UA" cap="none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2" y="2620369"/>
            <a:ext cx="6931447" cy="3507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7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/>
              <a:t>Keras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953766" cy="5472754"/>
          </a:xfrm>
        </p:spPr>
        <p:txBody>
          <a:bodyPr>
            <a:normAutofit/>
          </a:bodyPr>
          <a:lstStyle/>
          <a:p>
            <a:r>
              <a:rPr lang="uk-UA" cap="none" dirty="0">
                <a:solidFill>
                  <a:schemeClr val="tx1"/>
                </a:solidFill>
              </a:rPr>
              <a:t>	</a:t>
            </a:r>
            <a:r>
              <a:rPr lang="ru-RU" cap="none" dirty="0" err="1">
                <a:solidFill>
                  <a:schemeClr val="tx1"/>
                </a:solidFill>
              </a:rPr>
              <a:t>Основними</a:t>
            </a:r>
            <a:r>
              <a:rPr lang="ru-RU" cap="none" dirty="0">
                <a:solidFill>
                  <a:schemeClr val="tx1"/>
                </a:solidFill>
              </a:rPr>
              <a:t> структурами </a:t>
            </a:r>
            <a:r>
              <a:rPr lang="ru-RU" cap="none" dirty="0" err="1">
                <a:solidFill>
                  <a:schemeClr val="tx1"/>
                </a:solidFill>
              </a:rPr>
              <a:t>даних</a:t>
            </a:r>
            <a:r>
              <a:rPr lang="ru-RU" cap="none" dirty="0">
                <a:solidFill>
                  <a:schemeClr val="tx1"/>
                </a:solidFill>
              </a:rPr>
              <a:t> Keras є </a:t>
            </a:r>
            <a:r>
              <a:rPr lang="ru-RU" cap="none" dirty="0" err="1">
                <a:solidFill>
                  <a:schemeClr val="tx1"/>
                </a:solidFill>
              </a:rPr>
              <a:t>шари</a:t>
            </a:r>
            <a:r>
              <a:rPr lang="ru-RU" cap="none" dirty="0">
                <a:solidFill>
                  <a:schemeClr val="tx1"/>
                </a:solidFill>
              </a:rPr>
              <a:t> та </a:t>
            </a:r>
            <a:r>
              <a:rPr lang="ru-RU" cap="none" dirty="0" err="1">
                <a:solidFill>
                  <a:schemeClr val="tx1"/>
                </a:solidFill>
              </a:rPr>
              <a:t>моделі</a:t>
            </a:r>
            <a:r>
              <a:rPr lang="ru-RU" cap="none" dirty="0">
                <a:solidFill>
                  <a:schemeClr val="tx1"/>
                </a:solidFill>
              </a:rPr>
              <a:t>. </a:t>
            </a:r>
            <a:r>
              <a:rPr lang="ru-RU" cap="none" dirty="0" err="1">
                <a:solidFill>
                  <a:schemeClr val="tx1"/>
                </a:solidFill>
              </a:rPr>
              <a:t>Найпростіший</a:t>
            </a:r>
            <a:r>
              <a:rPr lang="ru-RU" cap="none" dirty="0">
                <a:solidFill>
                  <a:schemeClr val="tx1"/>
                </a:solidFill>
              </a:rPr>
              <a:t> тип </a:t>
            </a:r>
            <a:r>
              <a:rPr lang="ru-RU" cap="none" dirty="0" err="1">
                <a:solidFill>
                  <a:schemeClr val="tx1"/>
                </a:solidFill>
              </a:rPr>
              <a:t>моделі</a:t>
            </a:r>
            <a:r>
              <a:rPr lang="ru-RU" cap="none" dirty="0">
                <a:solidFill>
                  <a:schemeClr val="tx1"/>
                </a:solidFill>
              </a:rPr>
              <a:t> </a:t>
            </a:r>
            <a:r>
              <a:rPr lang="en-US" cap="none" dirty="0">
                <a:solidFill>
                  <a:schemeClr val="tx1"/>
                </a:solidFill>
              </a:rPr>
              <a:t>—</a:t>
            </a:r>
            <a:r>
              <a:rPr lang="ru-RU" cap="none" dirty="0">
                <a:solidFill>
                  <a:schemeClr val="tx1"/>
                </a:solidFill>
              </a:rPr>
              <a:t> </a:t>
            </a:r>
            <a:r>
              <a:rPr lang="ru-RU" cap="none" dirty="0" err="1">
                <a:solidFill>
                  <a:schemeClr val="tx1"/>
                </a:solidFill>
              </a:rPr>
              <a:t>це</a:t>
            </a:r>
            <a:r>
              <a:rPr lang="ru-RU" cap="none" dirty="0">
                <a:solidFill>
                  <a:schemeClr val="tx1"/>
                </a:solidFill>
              </a:rPr>
              <a:t> </a:t>
            </a:r>
            <a:r>
              <a:rPr lang="ru-RU" cap="none" dirty="0" err="1">
                <a:solidFill>
                  <a:schemeClr val="tx1"/>
                </a:solidFill>
              </a:rPr>
              <a:t>послідовна</a:t>
            </a:r>
            <a:r>
              <a:rPr lang="ru-RU" cap="none" dirty="0">
                <a:solidFill>
                  <a:schemeClr val="tx1"/>
                </a:solidFill>
              </a:rPr>
              <a:t> модель</a:t>
            </a:r>
            <a:r>
              <a:rPr lang="en-US" cap="none" dirty="0">
                <a:solidFill>
                  <a:schemeClr val="tx1"/>
                </a:solidFill>
              </a:rPr>
              <a:t> (Sequential model)</a:t>
            </a:r>
            <a:r>
              <a:rPr lang="ru-RU" cap="none" dirty="0">
                <a:solidFill>
                  <a:schemeClr val="tx1"/>
                </a:solidFill>
              </a:rPr>
              <a:t>, </a:t>
            </a:r>
            <a:r>
              <a:rPr lang="ru-RU" cap="none" dirty="0" err="1">
                <a:solidFill>
                  <a:schemeClr val="tx1"/>
                </a:solidFill>
              </a:rPr>
              <a:t>лінійний</a:t>
            </a:r>
            <a:r>
              <a:rPr lang="ru-RU" cap="none" dirty="0">
                <a:solidFill>
                  <a:schemeClr val="tx1"/>
                </a:solidFill>
              </a:rPr>
              <a:t> стек </a:t>
            </a:r>
            <a:r>
              <a:rPr lang="ru-RU" cap="none" dirty="0" err="1">
                <a:solidFill>
                  <a:schemeClr val="tx1"/>
                </a:solidFill>
              </a:rPr>
              <a:t>шарів</a:t>
            </a:r>
            <a:r>
              <a:rPr lang="ru-RU" cap="none" dirty="0">
                <a:solidFill>
                  <a:schemeClr val="tx1"/>
                </a:solidFill>
              </a:rPr>
              <a:t>.</a:t>
            </a:r>
          </a:p>
          <a:p>
            <a:r>
              <a:rPr lang="ru-RU" cap="none" dirty="0" err="1">
                <a:solidFill>
                  <a:schemeClr val="tx1"/>
                </a:solidFill>
              </a:rPr>
              <a:t>Основні</a:t>
            </a:r>
            <a:r>
              <a:rPr lang="ru-RU" cap="none" dirty="0">
                <a:solidFill>
                  <a:schemeClr val="tx1"/>
                </a:solidFill>
              </a:rPr>
              <a:t> кроки для </a:t>
            </a:r>
            <a:r>
              <a:rPr lang="ru-RU" cap="none" dirty="0" err="1">
                <a:solidFill>
                  <a:schemeClr val="tx1"/>
                </a:solidFill>
              </a:rPr>
              <a:t>послідовної</a:t>
            </a:r>
            <a:r>
              <a:rPr lang="ru-RU" cap="none" dirty="0">
                <a:solidFill>
                  <a:schemeClr val="tx1"/>
                </a:solidFill>
              </a:rPr>
              <a:t> </a:t>
            </a:r>
            <a:r>
              <a:rPr lang="ru-RU" cap="none" dirty="0" err="1">
                <a:solidFill>
                  <a:schemeClr val="tx1"/>
                </a:solidFill>
              </a:rPr>
              <a:t>моделі</a:t>
            </a:r>
            <a:r>
              <a:rPr lang="ru-RU" cap="none" dirty="0">
                <a:solidFill>
                  <a:schemeClr val="tx1"/>
                </a:solidFill>
              </a:rPr>
              <a:t>:</a:t>
            </a:r>
            <a:endParaRPr lang="en-US" cap="none" dirty="0">
              <a:solidFill>
                <a:schemeClr val="tx1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AutoNum type="arabicPeriod"/>
            </a:pPr>
            <a:r>
              <a:rPr lang="uk-UA" sz="1800" cap="none" dirty="0">
                <a:solidFill>
                  <a:schemeClr val="tx1"/>
                </a:solidFill>
                <a:latin typeface="SylcyvNmghxyWxwtthUtopiaStd-Reg"/>
                <a:ea typeface="Times New Roman" panose="02020603050405020304" pitchFamily="18" charset="0"/>
                <a:cs typeface="SylcyvNmghxyWxwtthUtopiaStd-Reg"/>
              </a:rPr>
              <a:t>Створити модель</a:t>
            </a:r>
            <a:r>
              <a:rPr lang="en-US" sz="1800" dirty="0">
                <a:solidFill>
                  <a:schemeClr val="tx1"/>
                </a:solidFill>
                <a:latin typeface="SylcyvNmghxyWxwtthUtopiaStd-Reg"/>
                <a:ea typeface="Times New Roman" panose="02020603050405020304" pitchFamily="18" charset="0"/>
                <a:cs typeface="SylcyvNmghxyWxwtthUtopiaStd-Reg"/>
              </a:rPr>
              <a:t>: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ts val="1725"/>
              </a:lnSpc>
              <a:spcAft>
                <a:spcPts val="0"/>
              </a:spcAft>
            </a:pPr>
            <a:r>
              <a:rPr lang="en-US" sz="1800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from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sz="18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tensorflow.keras.models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sz="1800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Sequential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 = Sequential()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uk-UA" cap="none" dirty="0">
                <a:solidFill>
                  <a:schemeClr val="tx1"/>
                </a:solidFill>
              </a:rPr>
              <a:t>Додати шари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28600"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from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tensorflow.keras.layers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Dense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model.add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(Dense(units=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64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relu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uk-UA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model.add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(Dense(units=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'softmax'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6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/>
              <a:t>Keras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953766" cy="5636526"/>
          </a:xfrm>
        </p:spPr>
        <p:txBody>
          <a:bodyPr>
            <a:normAutofit/>
          </a:bodyPr>
          <a:lstStyle/>
          <a:p>
            <a:pPr lvl="0"/>
            <a:r>
              <a:rPr lang="en-US" cap="none" dirty="0">
                <a:solidFill>
                  <a:schemeClr val="tx1"/>
                </a:solidFill>
              </a:rPr>
              <a:t>3. </a:t>
            </a:r>
            <a:r>
              <a:rPr lang="uk-UA" cap="none" dirty="0">
                <a:solidFill>
                  <a:schemeClr val="tx1"/>
                </a:solidFill>
              </a:rPr>
              <a:t>Задати параметри моделі та скомпілювати її</a:t>
            </a:r>
            <a:r>
              <a:rPr lang="en-US" cap="none" dirty="0">
                <a:solidFill>
                  <a:schemeClr val="tx1"/>
                </a:solidFill>
              </a:rPr>
              <a:t>:</a:t>
            </a:r>
          </a:p>
          <a:p>
            <a:pPr marL="228600"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</a:t>
            </a:r>
            <a:r>
              <a:rPr lang="en-US" cap="none" dirty="0" err="1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compile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(loss=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categorical_crossentropy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      optimizer=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sgd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’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</a:p>
          <a:p>
            <a:pPr marL="228600"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		  metrics=[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'accuracy'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uk-UA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r>
              <a:rPr lang="uk-UA" cap="none" dirty="0">
                <a:solidFill>
                  <a:schemeClr val="tx1"/>
                </a:solidFill>
              </a:rPr>
              <a:t>4.</a:t>
            </a:r>
            <a:r>
              <a:rPr lang="uk-UA" i="1" cap="none" dirty="0">
                <a:solidFill>
                  <a:schemeClr val="tx1"/>
                </a:solidFill>
              </a:rPr>
              <a:t> Навчити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uk-UA" cap="none" dirty="0">
                <a:solidFill>
                  <a:schemeClr val="tx1"/>
                </a:solidFill>
              </a:rPr>
              <a:t>модель</a:t>
            </a:r>
            <a:r>
              <a:rPr lang="en-US" cap="none" dirty="0">
                <a:solidFill>
                  <a:schemeClr val="tx1"/>
                </a:solidFill>
              </a:rPr>
              <a:t>:</a:t>
            </a:r>
          </a:p>
          <a:p>
            <a:pPr marL="228600">
              <a:spcAft>
                <a:spcPts val="0"/>
              </a:spcAft>
            </a:pP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 </a:t>
            </a:r>
            <a:r>
              <a:rPr lang="en-US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and </a:t>
            </a:r>
            <a:r>
              <a:rPr lang="en-US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are </a:t>
            </a:r>
            <a:r>
              <a:rPr lang="en-US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Numpy</a:t>
            </a: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arrays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model.fit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epochs=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batch_size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32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uk-UA" dirty="0"/>
          </a:p>
          <a:p>
            <a:pPr lvl="0"/>
            <a:r>
              <a:rPr lang="uk-UA" cap="none" dirty="0">
                <a:solidFill>
                  <a:schemeClr val="tx1"/>
                </a:solidFill>
              </a:rPr>
              <a:t>5. Оцінити модель на тестовій вибірці</a:t>
            </a:r>
            <a:r>
              <a:rPr lang="en-US" cap="none" dirty="0">
                <a:solidFill>
                  <a:schemeClr val="tx1"/>
                </a:solidFill>
              </a:rPr>
              <a:t>:</a:t>
            </a:r>
            <a:endParaRPr lang="uk-UA" cap="none" dirty="0">
              <a:solidFill>
                <a:schemeClr val="tx1"/>
              </a:solidFill>
            </a:endParaRPr>
          </a:p>
          <a:p>
            <a:pPr indent="228600">
              <a:lnSpc>
                <a:spcPts val="1725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loss_and_metrics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sz="18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model.evaluate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sz="18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sz="18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batch_size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sz="18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128</a:t>
            </a:r>
            <a:r>
              <a:rPr lang="en-US" sz="1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18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cap="none" dirty="0">
              <a:solidFill>
                <a:schemeClr val="tx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5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/>
              <a:t>Keras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953766" cy="5636526"/>
          </a:xfrm>
        </p:spPr>
        <p:txBody>
          <a:bodyPr>
            <a:normAutofit/>
          </a:bodyPr>
          <a:lstStyle/>
          <a:p>
            <a:pPr lvl="0"/>
            <a:r>
              <a:rPr lang="uk-UA" cap="none" dirty="0">
                <a:solidFill>
                  <a:schemeClr val="tx1"/>
                </a:solidFill>
              </a:rPr>
              <a:t>Розглянемо приклад навчання мережі з одним прихованим шаром розпізнавати функцію </a:t>
            </a:r>
            <a:r>
              <a:rPr lang="en-US" cap="none" dirty="0">
                <a:solidFill>
                  <a:schemeClr val="tx1"/>
                </a:solidFill>
              </a:rPr>
              <a:t>XOR.</a:t>
            </a:r>
          </a:p>
          <a:p>
            <a:pPr lvl="0"/>
            <a:r>
              <a:rPr lang="uk-UA" cap="none" dirty="0">
                <a:solidFill>
                  <a:schemeClr val="tx1"/>
                </a:solidFill>
              </a:rPr>
              <a:t>Архітектура мережі наведена на рис.</a:t>
            </a:r>
            <a:endParaRPr lang="en-US" cap="none" dirty="0">
              <a:solidFill>
                <a:schemeClr val="tx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456" y="2674959"/>
            <a:ext cx="4258101" cy="2906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08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81</TotalTime>
  <Words>852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SylcyvNmghxyWxwtthUtopiaStd-Reg</vt:lpstr>
      <vt:lpstr>Times New Roman</vt:lpstr>
      <vt:lpstr>Tw Cen MT</vt:lpstr>
      <vt:lpstr>Схема</vt:lpstr>
      <vt:lpstr>Модуль 2 Методи навчання нейромереж </vt:lpstr>
      <vt:lpstr>TensorFlow</vt:lpstr>
      <vt:lpstr>Модель обчислення</vt:lpstr>
      <vt:lpstr>Тензори</vt:lpstr>
      <vt:lpstr>Тензори</vt:lpstr>
      <vt:lpstr>Keras</vt:lpstr>
      <vt:lpstr>Keras</vt:lpstr>
      <vt:lpstr>Keras</vt:lpstr>
      <vt:lpstr>Keras</vt:lpstr>
      <vt:lpstr>Keras</vt:lpstr>
      <vt:lpstr>Keras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1 Моделі нейронних елементів та нейромереж</dc:title>
  <dc:creator>User</dc:creator>
  <cp:lastModifiedBy>Vladyslav Kotsovsky</cp:lastModifiedBy>
  <cp:revision>22</cp:revision>
  <dcterms:created xsi:type="dcterms:W3CDTF">2021-05-03T14:12:53Z</dcterms:created>
  <dcterms:modified xsi:type="dcterms:W3CDTF">2022-06-17T06:27:22Z</dcterms:modified>
</cp:coreProperties>
</file>