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79" r:id="rId12"/>
    <p:sldId id="280" r:id="rId13"/>
    <p:sldId id="261" r:id="rId14"/>
    <p:sldId id="322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DB5FC-ABCB-4892-895E-658E28DBCF58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37776-A031-4FCE-A7AD-F377879C6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345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37776-A031-4FCE-A7AD-F377879C674A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27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7058B-440B-C39A-F406-A2C90B220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302AD4-AEBC-A021-DCFA-713375661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AC1D3E-96C5-783D-5EC9-0B99C151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F4C6C-5652-DD53-79D3-EC1F36E8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7D8296-C423-8EDB-A68C-4B9C0F9B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412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133DC-0507-B01C-CDAC-EF81AB17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3BFC4D-9E53-90E0-F28C-02A5AA76D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BC01C9-CD36-FBB6-D010-03F32B28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B7A4A-E2CE-1E3F-4EA8-A9CE9F3A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46FC45-427E-02C8-FAD1-782FC1F8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36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648A78-FAD1-FC2B-822B-84CA8B763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A248E-FCEA-CF22-14E7-6B19B19E3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61AF4-B62C-6CDE-D61B-D5446F2D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8505F5-2587-62B9-652B-8B5AB680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3A3EDD-6D69-12F4-41D4-586087F5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363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2A153-5145-2589-4BC1-3839B97A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12BBEB-8C9B-F4BE-341A-FC7FD37B3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33FB2-E367-4560-1C16-C28A899F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B7DEE-DD39-E4A0-56F5-151EB1FD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2DDCA0-6859-A38F-4091-6054D454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489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54551-ED66-3708-E698-D2375B0C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29984B-495F-A9BF-B20D-2091DFAF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6F844-79F9-E51A-DDAA-FD292C01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8C66A-D406-6712-B3CA-583F6AE0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DCE79-927B-D5DD-99AB-85A88645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247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F8CBB-75DF-5449-71CF-37132B0F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FB4584-3D1E-96CF-BCFB-17C968BDB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5D355B-15F9-B035-2F1F-9F9C56A28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7E0256-7DDF-674C-6DDA-56183CAB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F1130C-20FE-A22F-5038-EC347184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F00745-00C3-F981-499C-E661155C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8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3A3EA-A7DD-BE3A-BBBF-BA796018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C273DF-2304-A7C4-8F94-98F1F7BF1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94A2D-6260-95A7-61AE-32067410F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4F7D3B-9DE8-E18C-0D6D-811256A1C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63F37A-61E5-E2C0-C3B8-D8DC8F9D4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54F370-A4CF-BAB4-65BF-671AD6DCB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D5BF70-7E4E-7A9E-13A9-B790031C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FBCB83-5FBA-244A-D5E0-7B2236E2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263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3D63E-BE97-EA39-8EB0-78854065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726899-4E7D-943C-01EC-5AC48601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9284D-58F1-8990-21CF-C3AA864A1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CF66AB-3052-1D5A-4C21-49877C37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20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F2469D5-F5D2-4F13-51AF-00142AB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AF30C3-901D-38AE-4B3C-681BBDC9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006B2-D9F6-7A2C-236B-32ECBD83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36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0CFD8-6DE4-7A69-0874-EA811CF3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43F00-F5EA-34D6-3CC1-FC60D8627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352499-E35A-D5CC-121A-F4121E3F3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1506D8-6BAE-625A-B091-8F269522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011991-EB02-A755-A72B-06064082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A7EFBB-D5D1-BF72-6880-4BA53A4C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98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345FD-4676-9103-90A1-9E7B76C28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29A183-81B3-5359-85F2-7846679D4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E3C255-F32A-C048-DC5D-5070FDE34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2A8F5B-C5B1-4AA2-D1EB-53F2E3F5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F938C8-83AD-7A54-2E9C-4645E2A6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351036-9DC0-7020-426F-2455A1E5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676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E4F0C-F2CB-4838-A0D9-1B9FD4A1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2617C5-7AC8-D47D-759C-1C5027EF2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839EF1-F84E-DED5-7537-C55B353D1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B2E3-2C4B-4B4E-AEB5-F58EA53B4FBC}" type="datetimeFigureOut">
              <a:rPr lang="uk-UA" smtClean="0"/>
              <a:t>26.02.2023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10F2EA-B6F4-9B77-7DD0-BCEB4B17C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140E-28FA-59A7-1CDC-54AA76BDB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31500-BDF9-4A79-B589-6541DAFB5F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A43B9-6422-810C-8772-E143F15B9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7" y="1122362"/>
            <a:ext cx="11017769" cy="23066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uk-UA" sz="3200" b="1" dirty="0">
                <a:solidFill>
                  <a:srgbClr val="7C7C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b="1" dirty="0">
                <a:solidFill>
                  <a:srgbClr val="7C7C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b="1" dirty="0">
                <a:solidFill>
                  <a:srgbClr val="7C7C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b="1" dirty="0">
                <a:solidFill>
                  <a:srgbClr val="7C7C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7C7C7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3200" b="1" dirty="0">
                <a:solidFill>
                  <a:srgbClr val="7C7C7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ЛЯХИ ОПТИМІЗАЦІЇ ПІДГОТОВКИ СПЕЦІАЛІСТІВ З ГРОМАДСЬКОГО ЗДОРОВ’Я ТА КЛІНІЧНОЇ ПСИХОЛОГІЇ У СУЧАСНИХ УМОВАХ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29EC5-F8C9-ADC3-B826-AC1E8E33B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9378"/>
            <a:ext cx="9144000" cy="1371598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Миронюк І.С., Слабкий Г.О.,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Брич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</a:p>
        </p:txBody>
      </p:sp>
    </p:spTree>
    <p:extLst>
      <p:ext uri="{BB962C8B-B14F-4D97-AF65-F5344CB8AC3E}">
        <p14:creationId xmlns:p14="http://schemas.microsoft.com/office/powerpoint/2010/main" val="133294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9A0FC-E83D-A5BB-E76F-39F0494C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В 2023 РОЦІ: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FB39C-34C5-6A4F-7C4C-C65FDE94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813" y="1349115"/>
            <a:ext cx="11542426" cy="5143760"/>
          </a:xfrm>
        </p:spPr>
        <p:txBody>
          <a:bodyPr>
            <a:normAutofit/>
          </a:bodyPr>
          <a:lstStyle/>
          <a:p>
            <a:pPr marL="0" indent="539750"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Міжвузівську науково-практичну конференцію з міжнародною участю «Актуальні питання підготовки та наукової діяльності магістрів галузі знань «Охорона здоров’я»; </a:t>
            </a:r>
          </a:p>
          <a:p>
            <a:pPr marL="0" indent="539750"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науково-практичну конференцію з міжнародною участю «Розвиток системи громадського здоров’я України в післявоєнних умовах»; </a:t>
            </a:r>
          </a:p>
          <a:p>
            <a:pPr marL="0" indent="539750"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міжнародну науково-практичну конференцію здобувачів вищої освіти і молодих учених «Особливості підготовки спеціалістів по збереженню та зміцненню здоров’я населення в надзвичайних ситуаціях глобального характеру».</a:t>
            </a:r>
          </a:p>
        </p:txBody>
      </p:sp>
    </p:spTree>
    <p:extLst>
      <p:ext uri="{BB962C8B-B14F-4D97-AF65-F5344CB8AC3E}">
        <p14:creationId xmlns:p14="http://schemas.microsoft.com/office/powerpoint/2010/main" val="309807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C1B55-5DBB-35BC-E295-5EB28974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7" y="365125"/>
            <a:ext cx="11242622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 «ПРОСТО ПРО СКЛАДНЕ: ВІД ПСИХОТРАВМИ — ДО СТІЙКОСТІ»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2014A6-C528-2452-C9C4-468CC83F2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825625"/>
            <a:ext cx="11347554" cy="466725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28-29 жовтня 2022 року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1 – 2 курсів спеціальності 053 освітньої програми «Клінічна психологія». 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Організатори: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 Nehemiah Ukraine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сприяння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UNHCR Ukraine - A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гентство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ООН у справах біженців в Україні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Dorcas – Ukraine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кафедра.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Проводили: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Рубі Джонстон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Джонстон (практикуючі міжнародні експерти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861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76A32-3B31-50BE-543B-E7455DD52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ТЕОРЕТИКО-ПРАКТИЧНОГО СЕМІНАР ПО РОБОТІ З ПТСР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20620-43E2-BF15-62FA-320CD65C3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В умовах воєнного стану студенти, які навчаються за ОП «Клінічна психологія», готуються надавати психологічну допомогу бійцям З 01.12 по 09.12. 2022 студенти 1 - 2 курсів ОП «Клінічна психологія» та викладачі кафедри наук про здоров’я ФЗФВ (проф. </a:t>
            </a:r>
            <a:r>
              <a:rPr lang="uk-UA" dirty="0" err="1"/>
              <a:t>Яцина</a:t>
            </a:r>
            <a:r>
              <a:rPr lang="uk-UA" dirty="0"/>
              <a:t> О., доцент </a:t>
            </a:r>
            <a:r>
              <a:rPr lang="uk-UA" dirty="0" err="1"/>
              <a:t>Палько</a:t>
            </a:r>
            <a:r>
              <a:rPr lang="uk-UA" dirty="0"/>
              <a:t> Т.) стали </a:t>
            </a:r>
            <a:r>
              <a:rPr lang="uk-UA" dirty="0" err="1"/>
              <a:t>офлайнучасниками</a:t>
            </a:r>
            <a:r>
              <a:rPr lang="uk-UA" dirty="0"/>
              <a:t> за авторською програмою Яни Коробко (</a:t>
            </a:r>
            <a:r>
              <a:rPr lang="en-US" dirty="0"/>
              <a:t>PhD: </a:t>
            </a:r>
            <a:r>
              <a:rPr lang="uk-UA" dirty="0"/>
              <a:t>міжнародні відносини та політична психологія, психоаналітик, пройшла навчання в </a:t>
            </a:r>
            <a:r>
              <a:rPr lang="uk-UA" dirty="0" err="1"/>
              <a:t>Йельському</a:t>
            </a:r>
            <a:r>
              <a:rPr lang="uk-UA" dirty="0"/>
              <a:t> університеті Нью </a:t>
            </a:r>
            <a:r>
              <a:rPr lang="uk-UA" dirty="0" err="1"/>
              <a:t>Хавен</a:t>
            </a:r>
            <a:r>
              <a:rPr lang="uk-UA" dirty="0"/>
              <a:t> (США, 2014), Офіційному королівському медичному коледжі (Мадрид, 2015), університеті Ніца Софія </a:t>
            </a:r>
            <a:r>
              <a:rPr lang="uk-UA" dirty="0" err="1"/>
              <a:t>Антіполіс</a:t>
            </a:r>
            <a:r>
              <a:rPr lang="uk-UA" dirty="0"/>
              <a:t> (Ніца, 2018)).</a:t>
            </a:r>
          </a:p>
        </p:txBody>
      </p:sp>
    </p:spTree>
    <p:extLst>
      <p:ext uri="{BB962C8B-B14F-4D97-AF65-F5344CB8AC3E}">
        <p14:creationId xmlns:p14="http://schemas.microsoft.com/office/powerpoint/2010/main" val="197653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23153-7DCE-F0FB-6B6E-2AD9A2A7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ТЕОРЕТИКО-ПРАКТИЧНИЙ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 ПО РОБОТІ З ПТСР</a:t>
            </a:r>
            <a:endParaRPr lang="uk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6ED5C7-5F3F-7276-8657-FCB568E0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825625"/>
            <a:ext cx="11302583" cy="4667250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28-29 жовтня 2022 року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1 – 2 курсів спеціальності 053 освітньої програми «Клінічна психологія», практичні психологи Закарпаття.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 авторською програмою Яни Коробко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 відносини та політична психологія, психоаналітик, пройшла навчання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Йельському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університеті Нью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Хавен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(США, 2014), Офіційному королівському медичному коледжі (Мадрид, 2015), університеті Ніца Софія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Антіполіс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(Ніца, 2018).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64" y="4221162"/>
            <a:ext cx="11422505" cy="235951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2800" dirty="0"/>
            </a:br>
            <a:br>
              <a:rPr lang="ru-RU" sz="2800" dirty="0"/>
            </a:b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бойтесь рисковать и остаться у разбитого корыта… Бойтесь просидеть у своего корыта всю жизнь и не сделать ничего, чтобы начать жить лучше.</a:t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9" name="Picture 2" descr="http://www.devec.ru/images/stories/sociology/sb-soc-3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4734" y="908051"/>
            <a:ext cx="5281084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3FDB6-9E20-C63B-82E4-214C8AA5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ПРОБЛЕМИ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FADB6-CC96-3C46-0346-FC6DA109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Війна  російської федерації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 України  призвела до: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Значимого погіршення громадського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здоров»я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країні;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трати населенням  пріоритету до поведінки, скерованої на відповідальне відношення до особистого здоров’я з низьким рівнем поведінки скерованої на профілактику захворювань.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858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73E81-574D-DD91-B702-8426EA60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ПРОБЛЕМА В КРАЇНІ: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72923-6C01-7543-F6B7-DF406F791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	М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ентальне виснаження населення із зростанням рівня психологічних та психічних проблем при високому рівні розвитку посттравматичного стресового розладу  та зростанні кількості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нарко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, алкоголь- та інших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залежностей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підвищенні рівня 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саморуйнівної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поведінки населення;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662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1BCA0-4F3C-F7E4-0C9A-8E49E249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049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КАФЕДРИ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12DC2F-A227-3324-B673-2E1E4CF8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1543987"/>
            <a:ext cx="11512445" cy="49488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i="0" dirty="0">
                <a:solidFill>
                  <a:srgbClr val="5A5A5A"/>
                </a:solidFill>
                <a:effectLst/>
                <a:latin typeface="Georgia" panose="02040502050405020303" pitchFamily="18" charset="0"/>
              </a:rPr>
              <a:t>Науково-методичний семінар </a:t>
            </a:r>
          </a:p>
          <a:p>
            <a:pPr marL="0" indent="0" algn="ctr">
              <a:buNone/>
            </a:pPr>
            <a:endParaRPr lang="uk-UA" b="1" i="0" dirty="0">
              <a:solidFill>
                <a:srgbClr val="5A5A5A"/>
              </a:solidFill>
              <a:effectLst/>
              <a:latin typeface="Georgia" panose="020405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b="0" i="0" dirty="0">
                <a:solidFill>
                  <a:srgbClr val="5A5A5A"/>
                </a:solidFill>
                <a:effectLst/>
                <a:latin typeface="Georgia" panose="02040502050405020303" pitchFamily="18" charset="0"/>
              </a:rPr>
              <a:t>«Вплив війни з російською федерацією на громадське здоров'я в Україні та оптимізація підготовки спеціалістів з громадського здоров’я та клінічної психології здатних вирішувати глобальні медичні виклики, які зумовлені війною»</a:t>
            </a:r>
          </a:p>
          <a:p>
            <a:pPr algn="ctr">
              <a:lnSpc>
                <a:spcPct val="150000"/>
              </a:lnSpc>
            </a:pPr>
            <a:endParaRPr lang="uk-UA" b="0" i="0" dirty="0">
              <a:solidFill>
                <a:srgbClr val="5A5A5A"/>
              </a:solidFill>
              <a:effectLst/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uk-UA" b="0" i="0" dirty="0">
                <a:solidFill>
                  <a:srgbClr val="5A5A5A"/>
                </a:solidFill>
                <a:effectLst/>
                <a:latin typeface="Georgia" panose="02040502050405020303" pitchFamily="18" charset="0"/>
              </a:rPr>
              <a:t>07.12.2022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097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B43E0-109B-45E1-F79F-1223E909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466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ОПТИМІЗАЦІЇ ПІДГОТОВКИ СПЕЦІАЛІСТІВ, ЯКІ ЗДАТНІ ДО ЗАБЕЗПЕЧЕННЯ ПОДОЛАННЯ НЕГАТИВНИХ МЕДИКО-ДЕМОГРАФІЧНИХ НАСЛІДКІВ ВІЙНИ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B1B0F-F905-3DED-F52B-F398B8E7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2963"/>
            <a:ext cx="10515600" cy="3073999"/>
          </a:xfrm>
        </p:spPr>
        <p:txBody>
          <a:bodyPr/>
          <a:lstStyle/>
          <a:p>
            <a:pPr indent="401638">
              <a:lnSpc>
                <a:spcPct val="150000"/>
              </a:lnSpc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викладачів, аспірантів і студентів;</a:t>
            </a:r>
          </a:p>
          <a:p>
            <a:pPr indent="401638">
              <a:lnSpc>
                <a:spcPct val="150000"/>
              </a:lnSpc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01638">
              <a:lnSpc>
                <a:spcPct val="150000"/>
              </a:lnSpc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направленості: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виховну, організаційну, професійну підготовку, наукову складову.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008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85F9E-4830-9A8A-9EAB-0A65FF0C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890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СКЛАДОВА полягає 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E87CCF-7E46-FB75-9DCC-F7D92E32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026"/>
            <a:ext cx="10515600" cy="46929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 стимулювання пізнавальної активності майбутніх фахівців, формування вміння об’єктивно аналізувати та оцінювати політичну ситуацію в Україні і за її межами, виховання відповідального ставлення до виконання своїх професійних обов’язків в умовах війни та в післявоєнний період.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 досягнення  планується проведення  ряду заходів виховного патріотичного виховання.</a:t>
            </a:r>
          </a:p>
        </p:txBody>
      </p:sp>
    </p:spTree>
    <p:extLst>
      <p:ext uri="{BB962C8B-B14F-4D97-AF65-F5344CB8AC3E}">
        <p14:creationId xmlns:p14="http://schemas.microsoft.com/office/powerpoint/2010/main" val="402202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A6F13-F5B1-1517-3E55-4CE7C9ED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25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СКЛАДОВА: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06BF2-AC37-F948-AAE9-324CC466C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1094282"/>
            <a:ext cx="11587397" cy="53985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Забезпечити перегляд та формування інтегральної, загальних та спеціальних (фахових)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спеціалістів громадського здоров’я та клінічної психології у відповідності до задач, які стоять перед ними по закінченню навчання.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Забезпечити відкриття освітньо-професійні програми «Клінічна та реабілітаційна психологія» другого (магістерського) рівня вищої освіти за спеціальністю 053. Психологія.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Забезпечити залучення лекторів із провідних спеціалістів за визначеною проблемою із закордонних закладів вищої освіти до проведення занять з профільних дисциплін освітніх програм, за якими на кафедрі здійснюється підготовка здобувачів вищої освіти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Забезпечити підписання договорів про науково - практичну співпрацю з адміністраціями територіальних громад Закарпатської області на проведення наукових досліджень та практичну підготовку спеціалістів з громадського здоров’я та клінічної психології.</a:t>
            </a:r>
          </a:p>
        </p:txBody>
      </p:sp>
    </p:spTree>
    <p:extLst>
      <p:ext uri="{BB962C8B-B14F-4D97-AF65-F5344CB8AC3E}">
        <p14:creationId xmlns:p14="http://schemas.microsoft.com/office/powerpoint/2010/main" val="340301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E861-4609-207B-D0FB-E27FA8854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ПІДГОТОВКА – ОСВІТНЯ СКЛАДОВА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13377-40F2-B0DA-169F-D609DA0B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1154244"/>
            <a:ext cx="11497456" cy="5471407"/>
          </a:xfrm>
        </p:spPr>
        <p:txBody>
          <a:bodyPr>
            <a:normAutofit fontScale="92500" lnSpcReduction="10000"/>
          </a:bodyPr>
          <a:lstStyle/>
          <a:p>
            <a:pPr marL="0" indent="539750" algn="just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Впровадити в освітній процес інноваційні освітні технології та сучасні методики навчання з висвітленням їх застосування у навчально-методичних виданнях та методичних рекомендаціях.</a:t>
            </a:r>
          </a:p>
          <a:p>
            <a:pPr marL="0" indent="539750" algn="just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роботодавців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сферах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Внесення доповнень до освітніх програм та робочих програм навчальних дисциплін, за якими здійснюється підготовка здобувачів вищої освіти, скерованих на набуття нових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зумовлених війною та рішення викликів, що зумовлені війною з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539750" algn="just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4.Розробка нових освітніх програм з урахуванням нових задач, які будуть стояти перед здобувачами вищої освіти по закінченню навчання в нових умовах.</a:t>
            </a:r>
          </a:p>
          <a:p>
            <a:pPr marL="0" indent="0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21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708F4-DC83-A5CD-BC84-20F29DBF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23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СКЛАДОВА: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63B17A-CCF2-FE2E-019E-ECCBDFCD0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56" y="1304144"/>
            <a:ext cx="11152682" cy="4872819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Забезпечити активізацію проведення науково-педагогічними працівниками, аспірантами та студентами кафедри наукових досліджень з вивчення медичних наслідків війни та ефективних шляхів їх подолання з висвітленням результатів дослідження у журналах, що індексуються у міжнародних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 фахових виданнях; участі у колективних монографіях,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науковопрактичного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70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910</Words>
  <Application>Microsoft Office PowerPoint</Application>
  <PresentationFormat>Широкоэкранный</PresentationFormat>
  <Paragraphs>62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Times New Roman</vt:lpstr>
      <vt:lpstr>Тема Office</vt:lpstr>
      <vt:lpstr>    ШЛЯХИ ОПТИМІЗАЦІЇ ПІДГОТОВКИ СПЕЦІАЛІСТІВ З ГРОМАДСЬКОГО ЗДОРОВ’Я ТА КЛІНІЧНОЇ ПСИХОЛОГІЇ У СУЧАСНИХ УМОВАХ</vt:lpstr>
      <vt:lpstr>СУТЬ ПРОБЛЕМИ</vt:lpstr>
      <vt:lpstr>ГОЛОВНА ПРОБЛЕМА В КРАЇНІ:</vt:lpstr>
      <vt:lpstr>ЗАХОДИ КАФЕДРИ</vt:lpstr>
      <vt:lpstr>ШЛЯХИ ОПТИМІЗАЦІЇ ПІДГОТОВКИ СПЕЦІАЛІСТІВ, ЯКІ ЗДАТНІ ДО ЗАБЕЗПЕЧЕННЯ ПОДОЛАННЯ НЕГАТИВНИХ МЕДИКО-ДЕМОГРАФІЧНИХ НАСЛІДКІВ ВІЙНИ </vt:lpstr>
      <vt:lpstr>ВИХОВНА СКЛАДОВА полягає в:</vt:lpstr>
      <vt:lpstr>ОРГАНІЗАЦІЙНА СКЛАДОВА:</vt:lpstr>
      <vt:lpstr>ПРОФЕСІЙНА ПІДГОТОВКА – ОСВІТНЯ СКЛАДОВА</vt:lpstr>
      <vt:lpstr>НАУКОВА СКЛАДОВА:</vt:lpstr>
      <vt:lpstr>ПРОВЕСТИ В 2023 РОЦІ:</vt:lpstr>
      <vt:lpstr>ТРЕНІНГ «ПРОСТО ПРО СКЛАДНЕ: ВІД ПСИХОТРАВМИ — ДО СТІЙКОСТІ»</vt:lpstr>
      <vt:lpstr>ТЕОРЕТИКО-ПРАКТИЧНОГО СЕМІНАР ПО РОБОТІ З ПТСР</vt:lpstr>
      <vt:lpstr>ТЕОРЕТИКО-ПРАКТИЧНИЙ СЕМІНАР ПО РОБОТІ З ПТСР</vt:lpstr>
      <vt:lpstr>  Не бойтесь рисковать и остаться у разбитого корыта… Бойтесь просидеть у своего корыта всю жизнь и не сделать ничего, чтобы начать жить лучше.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ШЛЯХИ ОПТИМІЗАЦІЇ ПІДГОТОВКИ СПЕЦІАЛІСТІВ З ГРОМАДСЬКОГО ЗДОРОВ’Я ТА КЛІНІЧНОЇ ПСИХОЛОГІЇ У СУЧАСНИХ УМОВАХ</dc:title>
  <dc:creator>Slabkiy</dc:creator>
  <cp:lastModifiedBy>Slabkiy</cp:lastModifiedBy>
  <cp:revision>7</cp:revision>
  <dcterms:created xsi:type="dcterms:W3CDTF">2023-02-26T13:28:42Z</dcterms:created>
  <dcterms:modified xsi:type="dcterms:W3CDTF">2023-02-26T16:01:14Z</dcterms:modified>
</cp:coreProperties>
</file>