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60" r:id="rId4"/>
    <p:sldId id="262" r:id="rId5"/>
    <p:sldId id="279" r:id="rId6"/>
    <p:sldId id="263" r:id="rId7"/>
    <p:sldId id="261" r:id="rId8"/>
    <p:sldId id="266" r:id="rId9"/>
    <p:sldId id="265" r:id="rId10"/>
    <p:sldId id="267" r:id="rId11"/>
    <p:sldId id="268" r:id="rId12"/>
    <p:sldId id="270" r:id="rId13"/>
    <p:sldId id="269" r:id="rId14"/>
    <p:sldId id="271" r:id="rId15"/>
    <p:sldId id="280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DCB61-9514-40F3-A77D-8C8A9135B59D}" type="datetimeFigureOut">
              <a:rPr lang="uk-UA" smtClean="0"/>
              <a:pPr/>
              <a:t>03.09.2014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F35C7-7AEB-4DBF-8F5D-06875931A7A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347190-590B-4731-88F4-82EE4BAE000E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ru-RU" smtClean="0"/>
              <a:t>Історія і предмет конституційного права        (с)Михайло Савчин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C0008-6E15-4C40-A5A4-5066D69FD6A3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Історія і предмет конституційного права        (с)Михайло Савчин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49CA3-AF22-426A-AAF0-85D897AF3688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Історія і предмет конституційного права        (с)Михайло Савчин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3BA8F-E3C0-4C89-90D4-CFE1D6D6E786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Історія і предмет конституційного права        (с)Михайло Савчин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1D0AA8-85E6-476C-BF10-4648AB3BEC2B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Історія і предмет конституційного права        (с)Михайло Савчин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0AE4D0-4FD2-4F0F-9478-0DD7CB3908DE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Історія і предмет конституційного права        (с)Михайло Савчин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D392DE-2C97-422B-839A-11FB4C6C1C60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Історія і предмет конституційного права        (с)Михайло Савчин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10C460-B054-46B8-8EE9-802BB05CC5A8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Історія і предмет конституційного права        (с)Михайло Савчин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FB5CD1-68CE-4480-BA3F-56B88470D17F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Історія і предмет конституційного права        (с)Михайло Савчин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F7D4033-F23D-4460-B1C0-BAC711C7A038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Історія і предмет конституційного права        (с)Михайло Савчин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EB0F600-915F-4E40-98AD-C09993BC7CB3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Історія і предмет конституційного права        (с)Михайло Савчин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A050BD9-F359-427F-B8F7-D701C1F320A0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Історія і предмет конституційного права        (с)Михайло Савчин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Історія і предмет конституційного права України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Михайло Савчин,</a:t>
            </a:r>
            <a:br>
              <a:rPr lang="uk-UA" dirty="0" smtClean="0"/>
            </a:br>
            <a:r>
              <a:rPr lang="uk-UA" dirty="0" smtClean="0"/>
              <a:t>доктор юридични</a:t>
            </a:r>
            <a:r>
              <a:rPr lang="uk-UA" dirty="0" smtClean="0"/>
              <a:t>х наук</a:t>
            </a:r>
            <a:r>
              <a:rPr lang="uk-UA" dirty="0" smtClean="0"/>
              <a:t>, професор </a:t>
            </a:r>
            <a:r>
              <a:rPr lang="uk-UA" dirty="0" err="1" smtClean="0"/>
              <a:t>УжНУ</a:t>
            </a:r>
            <a:r>
              <a:rPr lang="uk-UA" dirty="0" smtClean="0"/>
              <a:t>,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радник Голови КСУ (2008 – 2010)</a:t>
            </a:r>
            <a:endParaRPr lang="uk-UA" dirty="0"/>
          </a:p>
        </p:txBody>
      </p:sp>
      <p:pic>
        <p:nvPicPr>
          <p:cNvPr id="1026" name="Picture 2" descr="C:\Users\Misha\Pictures\herb_UzhN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1957175" cy="1761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1.5. Традиція верховенства права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Права, за якими судиться малоросійський народ 1743 – містив елементи </a:t>
            </a:r>
            <a:r>
              <a:rPr lang="en-US" i="1" dirty="0" smtClean="0"/>
              <a:t>habeas corpus</a:t>
            </a:r>
            <a:endParaRPr lang="uk-UA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 smtClean="0"/>
              <a:t>ІІІ Литовський статут як компіляція руського, римського, германського і магдебурзького права</a:t>
            </a:r>
            <a:endParaRPr lang="uk-UA" dirty="0"/>
          </a:p>
        </p:txBody>
      </p:sp>
      <p:pic>
        <p:nvPicPr>
          <p:cNvPr id="8" name="Содержимое 7" descr="Law Proceeded Ruthen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72816"/>
            <a:ext cx="2304256" cy="3024336"/>
          </a:xfrm>
        </p:spPr>
      </p:pic>
      <p:pic>
        <p:nvPicPr>
          <p:cNvPr id="7" name="Содержимое 6" descr="rule of law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60912" y="1904206"/>
            <a:ext cx="3810000" cy="3022600"/>
          </a:xfrm>
        </p:spPr>
      </p:pic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A957-B270-472E-8BFE-E3D2E047FBFD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Історія і предмет конституційного права        (с)Михайло Савчин</a:t>
            </a: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uk-UA" dirty="0" smtClean="0"/>
          </a:p>
          <a:p>
            <a:r>
              <a:rPr lang="uk-UA" dirty="0" smtClean="0"/>
              <a:t>Причини розпаду СРСР і пов'язані правові проблеми:</a:t>
            </a:r>
          </a:p>
          <a:p>
            <a:endParaRPr lang="uk-UA" dirty="0" smtClean="0"/>
          </a:p>
          <a:p>
            <a:pPr lvl="1"/>
            <a:r>
              <a:rPr lang="uk-UA" dirty="0" smtClean="0"/>
              <a:t>тоталітарний режим і істотне обмеження свобод;</a:t>
            </a:r>
          </a:p>
          <a:p>
            <a:pPr lvl="1"/>
            <a:r>
              <a:rPr lang="uk-UA" dirty="0" smtClean="0"/>
              <a:t>економічна стагнація і системна криза економіки;</a:t>
            </a:r>
          </a:p>
          <a:p>
            <a:pPr lvl="1"/>
            <a:r>
              <a:rPr lang="uk-UA" dirty="0" smtClean="0"/>
              <a:t>зростання ролі етнічного фактора і </a:t>
            </a:r>
            <a:r>
              <a:rPr lang="uk-UA" dirty="0" err="1" smtClean="0"/>
              <a:t>центробіжні</a:t>
            </a:r>
            <a:r>
              <a:rPr lang="uk-UA" dirty="0" smtClean="0"/>
              <a:t> тенденції;</a:t>
            </a:r>
          </a:p>
          <a:p>
            <a:pPr lvl="1"/>
            <a:r>
              <a:rPr lang="uk-UA" dirty="0" smtClean="0"/>
              <a:t>зростання ролі регіональних </a:t>
            </a:r>
            <a:r>
              <a:rPr lang="uk-UA" dirty="0" err="1" smtClean="0"/>
              <a:t>партноменклатур</a:t>
            </a:r>
            <a:r>
              <a:rPr lang="uk-UA" dirty="0" smtClean="0"/>
              <a:t>;</a:t>
            </a:r>
          </a:p>
          <a:p>
            <a:pPr lvl="1"/>
            <a:r>
              <a:rPr lang="uk-UA" dirty="0" smtClean="0"/>
              <a:t>проблема правонаступництва;</a:t>
            </a:r>
          </a:p>
          <a:p>
            <a:pPr lvl="1"/>
            <a:r>
              <a:rPr lang="uk-UA" dirty="0" smtClean="0"/>
              <a:t>проблема забезпечення балансу інтересів корінних етносів і росіян.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2. Розвиток сучасного конституціоналізму в Україні</a:t>
            </a:r>
            <a:endParaRPr lang="uk-UA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C9B2-2E65-4225-B854-DF344EDCBFA3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Історія і предмет конституційного права        (с)Михайло Савчин</a:t>
            </a: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2.1. Становлення Незалежної України</a:t>
            </a:r>
            <a:endParaRPr lang="uk-UA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Етапи становлення Незалежності України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Текст Акту проголошення Незалежності України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r>
              <a:rPr lang="uk-UA" dirty="0" smtClean="0"/>
              <a:t>Декларація про державний суверенітет як правова основа незалежності України;</a:t>
            </a:r>
          </a:p>
          <a:p>
            <a:r>
              <a:rPr lang="uk-UA" dirty="0" smtClean="0"/>
              <a:t>правова природа Акту проголошення незалежності України;</a:t>
            </a:r>
          </a:p>
          <a:p>
            <a:r>
              <a:rPr lang="uk-UA" dirty="0" smtClean="0"/>
              <a:t>роль всеукраїнського референдуму від 1 грудня 1991 р. у правовому оформленні Незалежності України</a:t>
            </a:r>
            <a:endParaRPr lang="uk-UA" dirty="0"/>
          </a:p>
        </p:txBody>
      </p:sp>
      <p:pic>
        <p:nvPicPr>
          <p:cNvPr id="7" name="Содержимое 6" descr="Indep Act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233997"/>
            <a:ext cx="4041775" cy="2363018"/>
          </a:xfrm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B147-F39A-4DAD-8957-EBF09ED051AC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Історія і предмет конституційного права        (с)Михайло Савчин</a:t>
            </a: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і) правове оформлення незалежності України (1990 – 1991);</a:t>
            </a:r>
          </a:p>
          <a:p>
            <a:pPr>
              <a:buNone/>
            </a:pPr>
            <a:r>
              <a:rPr lang="uk-UA" dirty="0" smtClean="0"/>
              <a:t>іі) І конституційна комісія (1990 – 1994);</a:t>
            </a:r>
          </a:p>
          <a:p>
            <a:pPr>
              <a:buNone/>
            </a:pPr>
            <a:r>
              <a:rPr lang="uk-UA" dirty="0" smtClean="0"/>
              <a:t>ііі) ІІ конституційна комісія (1994 – 1996);</a:t>
            </a:r>
          </a:p>
          <a:p>
            <a:pPr>
              <a:buNone/>
            </a:pPr>
            <a:r>
              <a:rPr lang="uk-UA" dirty="0" err="1" smtClean="0"/>
              <a:t>іv</a:t>
            </a:r>
            <a:r>
              <a:rPr lang="uk-UA" dirty="0" smtClean="0"/>
              <a:t>) Конституційний договір та легітимність влади в Україні (1995 – 1996);</a:t>
            </a:r>
          </a:p>
          <a:p>
            <a:pPr>
              <a:buNone/>
            </a:pPr>
            <a:r>
              <a:rPr lang="uk-UA" dirty="0" smtClean="0"/>
              <a:t>v)  втілення положень Конституції України (1996);</a:t>
            </a:r>
          </a:p>
          <a:p>
            <a:pPr>
              <a:buNone/>
            </a:pPr>
            <a:r>
              <a:rPr lang="uk-UA" dirty="0" err="1" smtClean="0"/>
              <a:t>vi</a:t>
            </a:r>
            <a:r>
              <a:rPr lang="uk-UA" dirty="0" smtClean="0"/>
              <a:t>) всеукраїнський референдум за народною ініціативою (2000) та режим особистої диктатури Президента Л. Кучми; </a:t>
            </a:r>
          </a:p>
          <a:p>
            <a:pPr>
              <a:buNone/>
            </a:pPr>
            <a:r>
              <a:rPr lang="uk-UA" dirty="0" err="1" smtClean="0"/>
              <a:t>viі</a:t>
            </a:r>
            <a:r>
              <a:rPr lang="uk-UA" dirty="0" smtClean="0"/>
              <a:t>) конституційна модернізація згідно з конституційним законом № 2222-</a:t>
            </a:r>
            <a:r>
              <a:rPr lang="en-US" dirty="0" smtClean="0"/>
              <a:t>IV</a:t>
            </a:r>
            <a:r>
              <a:rPr lang="uk-UA" dirty="0" smtClean="0"/>
              <a:t> та криза представницької демократії в Україні</a:t>
            </a:r>
            <a:r>
              <a:rPr lang="uk-UA" dirty="0" smtClean="0"/>
              <a:t>;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viii) </a:t>
            </a:r>
            <a:r>
              <a:rPr lang="uk-UA" dirty="0" smtClean="0"/>
              <a:t>Загроза конституційного розриву під час правління Януковича (2010-2014) і Революція гідності.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2.2. Основні етапи конституціоналізму в незалежній Україні</a:t>
            </a:r>
            <a:endParaRPr lang="uk-UA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2A7A-14CC-4D0F-A35E-383A93284D5B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Історія і предмет конституційного права        (с)Михайло Савчин</a:t>
            </a: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uk-UA" dirty="0" smtClean="0"/>
          </a:p>
          <a:p>
            <a:r>
              <a:rPr lang="uk-UA" sz="2600" dirty="0" smtClean="0"/>
              <a:t>рішення КСУ № 20-рп/2010 та проблеми легітимності інститутів влади;</a:t>
            </a:r>
          </a:p>
          <a:p>
            <a:r>
              <a:rPr lang="uk-UA" sz="2600" dirty="0" smtClean="0"/>
              <a:t>конституційний закон від 1 лютого 2011 р. і проблема державного континуїтету;</a:t>
            </a:r>
          </a:p>
          <a:p>
            <a:r>
              <a:rPr lang="uk-UA" sz="2600" dirty="0" smtClean="0"/>
              <a:t>ініціатива Президента Леоніда Кравчука (1991- 94) і створення Конституційної Асамблеї як допоміжного органу при Президентові Вікторові Януковичу;</a:t>
            </a:r>
          </a:p>
          <a:p>
            <a:r>
              <a:rPr lang="uk-UA" sz="2600" dirty="0" smtClean="0"/>
              <a:t>Проект Концепції оновлення Конституції від 21 червня 2013 р. і взаємодія Конституційної Асамблеї з Венеціанською комісією.</a:t>
            </a:r>
            <a:endParaRPr lang="uk-UA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2</a:t>
            </a:r>
            <a:r>
              <a:rPr lang="uk-UA" sz="2800" dirty="0" smtClean="0"/>
              <a:t>.3. Діяльність Конституційної Асамблеї</a:t>
            </a:r>
            <a:endParaRPr lang="uk-UA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EA77-0278-49FD-ADD0-CD685B2E2CED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Історія і предмет конституційного права        (с)Михайло Савчин</a:t>
            </a: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uk-UA" dirty="0" smtClean="0"/>
          </a:p>
          <a:p>
            <a:pPr marL="624078" indent="-514350">
              <a:buNone/>
            </a:pPr>
            <a:r>
              <a:rPr lang="uk-UA" dirty="0" smtClean="0"/>
              <a:t>Угода про </a:t>
            </a:r>
            <a:r>
              <a:rPr lang="uk-UA" dirty="0" smtClean="0"/>
              <a:t>врегулювання кризи від 21 лютого 2014 р.;</a:t>
            </a:r>
          </a:p>
          <a:p>
            <a:pPr marL="624078" indent="-514350">
              <a:buNone/>
            </a:pPr>
            <a:r>
              <a:rPr lang="uk-UA" dirty="0" smtClean="0"/>
              <a:t>Закон про повернення до Конституції України у редакції 2004 р. з урахуванням положень Рішення КСУ № 6-рп/2010, Законів від 1 лютого 2011 та 19 вересня 2013 р.;</a:t>
            </a:r>
          </a:p>
          <a:p>
            <a:pPr marL="624078" indent="-514350">
              <a:buNone/>
            </a:pPr>
            <a:r>
              <a:rPr lang="uk-UA" dirty="0" smtClean="0"/>
              <a:t>Призначення дострокових президентських виборів;</a:t>
            </a:r>
          </a:p>
          <a:p>
            <a:pPr marL="624078" indent="-514350">
              <a:buNone/>
            </a:pPr>
            <a:r>
              <a:rPr lang="uk-UA" dirty="0" smtClean="0"/>
              <a:t>Формування Спеціальної конституційної комісії при Верховній </a:t>
            </a:r>
            <a:r>
              <a:rPr lang="uk-UA" dirty="0" smtClean="0"/>
              <a:t>Раді;</a:t>
            </a:r>
          </a:p>
          <a:p>
            <a:pPr marL="624078" indent="-514350">
              <a:buNone/>
            </a:pPr>
            <a:r>
              <a:rPr lang="uk-UA" dirty="0" smtClean="0"/>
              <a:t>Анексія Росією АРК та військова агресія на Сході України – перебіг АТО</a:t>
            </a:r>
            <a:endParaRPr lang="uk-UA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E4D0-4FD2-4F0F-9478-0DD7CB3908DE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Історія і предмет конституційного права        (с)Михайло Савчин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2.4. Революція гідності та подолання політичної кризи</a:t>
            </a:r>
            <a:endParaRPr lang="uk-UA" dirty="0"/>
          </a:p>
        </p:txBody>
      </p:sp>
      <p:pic>
        <p:nvPicPr>
          <p:cNvPr id="4098" name="Picture 2" descr="C:\Users\Misha\Pictures\antiterrorist o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11649"/>
            <a:ext cx="4038600" cy="40649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dirty="0" smtClean="0"/>
              <a:t>як визначає конституцію Французька декларація прав людини і громадянина?</a:t>
            </a:r>
          </a:p>
          <a:p>
            <a:r>
              <a:rPr lang="uk-UA" dirty="0" smtClean="0"/>
              <a:t>чи в будь-якій країні існує конституція?</a:t>
            </a:r>
          </a:p>
          <a:p>
            <a:r>
              <a:rPr lang="uk-UA" dirty="0" smtClean="0"/>
              <a:t>які основоположні цінності покладаються в основу конституції?</a:t>
            </a:r>
          </a:p>
          <a:p>
            <a:r>
              <a:rPr lang="uk-UA" dirty="0" smtClean="0"/>
              <a:t>який існує зв’язок між демократією і конституцією?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3. Предмет і метод конституційного права</a:t>
            </a:r>
            <a:endParaRPr lang="uk-UA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E0B2-6EBD-4FB7-8959-E45788341804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Історія і предмет конституційного права        (с)Михайло Савчин</a:t>
            </a: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uk-UA" dirty="0" smtClean="0"/>
          </a:p>
          <a:p>
            <a:r>
              <a:rPr lang="uk-UA" dirty="0" smtClean="0"/>
              <a:t>основні права і основоположні свободи;</a:t>
            </a:r>
          </a:p>
          <a:p>
            <a:endParaRPr lang="uk-UA" dirty="0" smtClean="0"/>
          </a:p>
          <a:p>
            <a:r>
              <a:rPr lang="uk-UA" dirty="0" smtClean="0"/>
              <a:t>національний суверенітет, народне представництво;</a:t>
            </a:r>
          </a:p>
          <a:p>
            <a:endParaRPr lang="uk-UA" dirty="0" smtClean="0"/>
          </a:p>
          <a:p>
            <a:r>
              <a:rPr lang="uk-UA" dirty="0" smtClean="0"/>
              <a:t>політична система і підзвітність і підконтрольність інститутів влади;</a:t>
            </a:r>
          </a:p>
          <a:p>
            <a:endParaRPr lang="uk-UA" dirty="0" smtClean="0"/>
          </a:p>
          <a:p>
            <a:r>
              <a:rPr lang="uk-UA" dirty="0" smtClean="0"/>
              <a:t>організація публічної влади;</a:t>
            </a:r>
          </a:p>
          <a:p>
            <a:endParaRPr lang="uk-UA" dirty="0" smtClean="0"/>
          </a:p>
          <a:p>
            <a:r>
              <a:rPr lang="uk-UA" dirty="0" smtClean="0"/>
              <a:t>співвідношення міжнародного і конституційного права, делегування частини суверенітету держави наднаціональним інститутам.</a:t>
            </a:r>
          </a:p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3.1. Предмет конституційного </a:t>
            </a:r>
            <a:r>
              <a:rPr lang="uk-UA" sz="2800" dirty="0" smtClean="0"/>
              <a:t>права: основоположні цілі</a:t>
            </a:r>
            <a:endParaRPr lang="uk-UA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4C54-F93E-4452-8994-52F02F9420C9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Історія і предмет конституційного права        (с)Михайло Савчин</a:t>
            </a: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зв'язаність публічної влади правами людини і основоположними свободам;</a:t>
            </a:r>
          </a:p>
          <a:p>
            <a:endParaRPr lang="uk-UA" dirty="0" smtClean="0"/>
          </a:p>
          <a:p>
            <a:r>
              <a:rPr lang="uk-UA" dirty="0" smtClean="0"/>
              <a:t>верховенство права у формальному  (законність) і матеріальному розумінні (якість закону </a:t>
            </a:r>
            <a:r>
              <a:rPr lang="uk-UA" dirty="0" smtClean="0"/>
              <a:t>та судової і адміністративної </a:t>
            </a:r>
            <a:r>
              <a:rPr lang="uk-UA" dirty="0" smtClean="0"/>
              <a:t>практики</a:t>
            </a:r>
            <a:r>
              <a:rPr lang="uk-UA" dirty="0" smtClean="0"/>
              <a:t>);</a:t>
            </a:r>
          </a:p>
          <a:p>
            <a:endParaRPr lang="uk-UA" dirty="0" smtClean="0"/>
          </a:p>
          <a:p>
            <a:r>
              <a:rPr lang="uk-UA" dirty="0" smtClean="0"/>
              <a:t>дозвільний принцип щодо приватних осіб: дозволено </a:t>
            </a:r>
            <a:r>
              <a:rPr lang="uk-UA" dirty="0" smtClean="0"/>
              <a:t>все, що не заборонено законом;</a:t>
            </a:r>
          </a:p>
          <a:p>
            <a:endParaRPr lang="uk-UA" dirty="0" smtClean="0"/>
          </a:p>
          <a:p>
            <a:r>
              <a:rPr lang="uk-UA" dirty="0" smtClean="0"/>
              <a:t>трискладовий тест легітимності дій влади: (а) </a:t>
            </a:r>
            <a:r>
              <a:rPr lang="uk-UA" dirty="0" err="1" smtClean="0"/>
              <a:t>заснованість</a:t>
            </a:r>
            <a:r>
              <a:rPr lang="uk-UA" dirty="0" smtClean="0"/>
              <a:t> на законі; (б) необхідність у демократичному суспільстві; (в) доречність і достатність засобів відповідно до легітимної мети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3.2. Методи конституційного права</a:t>
            </a:r>
            <a:endParaRPr lang="uk-UA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3F53-11EA-424F-91D1-4442E27F88BD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Історія і предмет конституційного права        (с)Михайло Савчин</a:t>
            </a:r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undesverfassungsgerich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87665"/>
            <a:ext cx="4038600" cy="2512907"/>
          </a:xfrm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uk-UA" dirty="0" smtClean="0"/>
          </a:p>
          <a:p>
            <a:r>
              <a:rPr lang="uk-UA" dirty="0" smtClean="0">
                <a:solidFill>
                  <a:srgbClr val="FF0000"/>
                </a:solidFill>
              </a:rPr>
              <a:t>Горизонтальний ефект конституції.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Доктрина вперше сформульована ФКС Німеччини у справі </a:t>
            </a:r>
            <a:r>
              <a:rPr lang="uk-UA" dirty="0" err="1" smtClean="0"/>
              <a:t>Лют</a:t>
            </a:r>
            <a:r>
              <a:rPr lang="uk-UA" dirty="0" smtClean="0"/>
              <a:t> (1953), відповідно до якої всі принципи і норми національного права мають бути пронизані конституційними цінностями і мають відповідати конституції.</a:t>
            </a:r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4. Конституційне право як основоположна галузь права</a:t>
            </a:r>
            <a:endParaRPr lang="uk-UA" sz="2800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F61A-D783-49AC-9FC3-14B13719D9AE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Історія і предмет конституційного права        (с)Михайло Савчин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dirty="0" smtClean="0"/>
          </a:p>
          <a:p>
            <a:pPr lvl="0">
              <a:buNone/>
            </a:pPr>
            <a:r>
              <a:rPr lang="uk-UA" dirty="0" err="1" smtClean="0"/>
              <a:t>Речицкий</a:t>
            </a:r>
            <a:r>
              <a:rPr lang="uk-UA" dirty="0" smtClean="0"/>
              <a:t> В. </a:t>
            </a:r>
            <a:r>
              <a:rPr lang="uk-UA" dirty="0" err="1" smtClean="0"/>
              <a:t>Конституционализм</a:t>
            </a:r>
            <a:r>
              <a:rPr lang="uk-UA" dirty="0" smtClean="0"/>
              <a:t>: </a:t>
            </a:r>
            <a:r>
              <a:rPr lang="uk-UA" dirty="0" err="1" smtClean="0"/>
              <a:t>украинский</a:t>
            </a:r>
            <a:r>
              <a:rPr lang="uk-UA" dirty="0" smtClean="0"/>
              <a:t> опит. – Х.: </a:t>
            </a:r>
            <a:r>
              <a:rPr lang="uk-UA" dirty="0" err="1" smtClean="0"/>
              <a:t>Фолио</a:t>
            </a:r>
            <a:r>
              <a:rPr lang="uk-UA" dirty="0" smtClean="0"/>
              <a:t>, 1998.</a:t>
            </a:r>
          </a:p>
          <a:p>
            <a:pPr>
              <a:buNone/>
            </a:pPr>
            <a:r>
              <a:rPr lang="uk-UA" dirty="0" smtClean="0"/>
              <a:t>Савчин М. Конституціоналізм і природа конституції. – Ужгород: Ліра, 2009.</a:t>
            </a:r>
          </a:p>
          <a:p>
            <a:pPr lvl="0">
              <a:buNone/>
            </a:pPr>
            <a:r>
              <a:rPr lang="uk-UA" dirty="0" smtClean="0"/>
              <a:t>Стецюк П. Основи теорії конституції та конституціоналізму. – Львів: Астролябія, 2003.</a:t>
            </a:r>
          </a:p>
          <a:p>
            <a:pPr>
              <a:buNone/>
            </a:pPr>
            <a:r>
              <a:rPr lang="uk-UA" dirty="0" smtClean="0"/>
              <a:t>Шевчук С. Основи конституційної юриспруденції. – К.: Реферат, 2000.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Джерела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DDE45-0276-45A0-9FF5-4849E32402AF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Історія і предмет конституційного права        (с)Михайло Савчин</a:t>
            </a:r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4.1. Конституційне право по відношенню до публічного і приватного права</a:t>
            </a:r>
            <a:endParaRPr lang="uk-UA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err="1" smtClean="0"/>
              <a:t>КП</a:t>
            </a:r>
            <a:r>
              <a:rPr lang="uk-UA" dirty="0" smtClean="0"/>
              <a:t> і публічне право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dirty="0" err="1" smtClean="0"/>
              <a:t>КП</a:t>
            </a:r>
            <a:r>
              <a:rPr lang="uk-UA" dirty="0" smtClean="0"/>
              <a:t> і приватне право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endParaRPr lang="uk-UA" dirty="0" smtClean="0"/>
          </a:p>
          <a:p>
            <a:pPr>
              <a:buNone/>
            </a:pPr>
            <a:r>
              <a:rPr lang="uk-UA" sz="2600" dirty="0" smtClean="0"/>
              <a:t>і) баланс загальних та корпоративних (групових) інтересів;</a:t>
            </a:r>
          </a:p>
          <a:p>
            <a:pPr>
              <a:buNone/>
            </a:pPr>
            <a:r>
              <a:rPr lang="uk-UA" sz="2600" dirty="0" smtClean="0"/>
              <a:t>іі) відносини підпорядкування;</a:t>
            </a:r>
          </a:p>
          <a:p>
            <a:pPr>
              <a:buNone/>
            </a:pPr>
            <a:r>
              <a:rPr lang="uk-UA" sz="2600" dirty="0" smtClean="0"/>
              <a:t>ііі) верховенство права та законність управління;</a:t>
            </a:r>
          </a:p>
          <a:p>
            <a:pPr>
              <a:buNone/>
            </a:pPr>
            <a:r>
              <a:rPr lang="uk-UA" sz="2600" dirty="0" err="1" smtClean="0"/>
              <a:t>iv</a:t>
            </a:r>
            <a:r>
              <a:rPr lang="uk-UA" sz="2600" dirty="0" smtClean="0"/>
              <a:t>) </a:t>
            </a:r>
            <a:r>
              <a:rPr lang="uk-UA" sz="2600" dirty="0" err="1" smtClean="0"/>
              <a:t>заснованість</a:t>
            </a:r>
            <a:r>
              <a:rPr lang="uk-UA" sz="2600" dirty="0" smtClean="0"/>
              <a:t> публічної влади на законові;</a:t>
            </a:r>
          </a:p>
          <a:p>
            <a:pPr>
              <a:buNone/>
            </a:pPr>
            <a:r>
              <a:rPr lang="uk-UA" sz="2600" dirty="0" smtClean="0"/>
              <a:t>v)  конституційний характер публічної влади;</a:t>
            </a:r>
          </a:p>
          <a:p>
            <a:pPr>
              <a:buNone/>
            </a:pPr>
            <a:r>
              <a:rPr lang="uk-UA" sz="2600" dirty="0" err="1" smtClean="0"/>
              <a:t>vi</a:t>
            </a:r>
            <a:r>
              <a:rPr lang="uk-UA" sz="2600" dirty="0" smtClean="0"/>
              <a:t>) імперативний характер приписів органів публічної влади;</a:t>
            </a:r>
          </a:p>
          <a:p>
            <a:pPr>
              <a:buNone/>
            </a:pPr>
            <a:r>
              <a:rPr lang="uk-UA" sz="2600" dirty="0" err="1" smtClean="0"/>
              <a:t>vii</a:t>
            </a:r>
            <a:r>
              <a:rPr lang="uk-UA" sz="2600" dirty="0" smtClean="0"/>
              <a:t>) презумпція законності актів органів публічної влади та право на судовий захист;</a:t>
            </a:r>
          </a:p>
          <a:p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uk-UA" dirty="0" smtClean="0"/>
          </a:p>
          <a:p>
            <a:pPr>
              <a:buNone/>
            </a:pPr>
            <a:r>
              <a:rPr lang="uk-UA" sz="1600" dirty="0" smtClean="0"/>
              <a:t>і) баланс публічних та індивідуальних інтересів;</a:t>
            </a:r>
          </a:p>
          <a:p>
            <a:pPr>
              <a:buNone/>
            </a:pPr>
            <a:r>
              <a:rPr lang="uk-UA" sz="1600" dirty="0" smtClean="0"/>
              <a:t>іі) гарантії гідності та особистої свободи індивіда;</a:t>
            </a:r>
          </a:p>
          <a:p>
            <a:pPr>
              <a:buNone/>
            </a:pPr>
            <a:r>
              <a:rPr lang="uk-UA" sz="1600" dirty="0" smtClean="0"/>
              <a:t>ііі) рівність та недопущення дискримінації;</a:t>
            </a:r>
          </a:p>
          <a:p>
            <a:pPr>
              <a:buNone/>
            </a:pPr>
            <a:r>
              <a:rPr lang="uk-UA" sz="1600" dirty="0" err="1" smtClean="0"/>
              <a:t>iv</a:t>
            </a:r>
            <a:r>
              <a:rPr lang="uk-UA" sz="1600" dirty="0" smtClean="0"/>
              <a:t>) свобода розвитку індивіда у вільному демократичному суспільстві;</a:t>
            </a:r>
          </a:p>
          <a:p>
            <a:pPr>
              <a:buNone/>
            </a:pPr>
            <a:r>
              <a:rPr lang="uk-UA" sz="1600" dirty="0" smtClean="0"/>
              <a:t>v) соціальна активність та відповідальність індивіда;</a:t>
            </a:r>
          </a:p>
          <a:p>
            <a:endParaRPr lang="uk-UA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EF98-2013-4BE7-A6B8-3CFD30D23100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Історія і предмет конституційного права        (с)Михайло Савчин</a:t>
            </a:r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uk-UA" dirty="0" smtClean="0"/>
          </a:p>
          <a:p>
            <a:r>
              <a:rPr lang="uk-UA" dirty="0" smtClean="0"/>
              <a:t>і) самообмеження суверенітету держави та обмеження основних прав і свобод;</a:t>
            </a:r>
          </a:p>
          <a:p>
            <a:endParaRPr lang="uk-UA" dirty="0" smtClean="0"/>
          </a:p>
          <a:p>
            <a:r>
              <a:rPr lang="uk-UA" dirty="0" smtClean="0"/>
              <a:t>іі) повага основоположних принципів міжнародного права і міжнародних договорів;</a:t>
            </a:r>
          </a:p>
          <a:p>
            <a:endParaRPr lang="uk-UA" dirty="0" smtClean="0"/>
          </a:p>
          <a:p>
            <a:r>
              <a:rPr lang="uk-UA" dirty="0" smtClean="0"/>
              <a:t>ііі) делегування суверенітету держав наднаціональним інститутам (</a:t>
            </a:r>
            <a:r>
              <a:rPr lang="en-US" dirty="0" err="1" smtClean="0"/>
              <a:t>Supran</a:t>
            </a:r>
            <a:r>
              <a:rPr lang="uk-UA" dirty="0" smtClean="0"/>
              <a:t>а</a:t>
            </a:r>
            <a:r>
              <a:rPr lang="en-US" dirty="0" err="1" smtClean="0"/>
              <a:t>tional</a:t>
            </a:r>
            <a:r>
              <a:rPr lang="en-US" dirty="0" smtClean="0"/>
              <a:t> </a:t>
            </a:r>
            <a:r>
              <a:rPr lang="en-US" dirty="0" smtClean="0"/>
              <a:t>Power</a:t>
            </a:r>
            <a:r>
              <a:rPr lang="uk-UA" dirty="0" smtClean="0"/>
              <a:t>) та наділення представницьким мандатом органів публічної влади;</a:t>
            </a:r>
          </a:p>
          <a:p>
            <a:endParaRPr lang="uk-UA" dirty="0" smtClean="0"/>
          </a:p>
          <a:p>
            <a:r>
              <a:rPr lang="uk-UA" dirty="0" smtClean="0"/>
              <a:t>і</a:t>
            </a:r>
            <a:r>
              <a:rPr lang="en-US" dirty="0" smtClean="0"/>
              <a:t>v</a:t>
            </a:r>
            <a:r>
              <a:rPr lang="uk-UA" dirty="0" smtClean="0"/>
              <a:t>) неприпустимість відмови публічної влади від виконання зобов’язань з посиланням на недоліки організації та процедури здійснення влади.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4.2. Конституційне право і </a:t>
            </a:r>
            <a:br>
              <a:rPr lang="uk-UA" sz="2800" dirty="0" smtClean="0"/>
            </a:br>
            <a:r>
              <a:rPr lang="uk-UA" sz="2800" dirty="0" smtClean="0"/>
              <a:t>міжнародне право</a:t>
            </a:r>
            <a:endParaRPr lang="uk-UA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8A20-82B6-4772-93C5-08C0A2B502E3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Історія і предмет конституційного права        (с)Михайло Савчин</a:t>
            </a:r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at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1620044"/>
            <a:ext cx="3810000" cy="4248150"/>
          </a:xfrm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Михайло Савчин,</a:t>
            </a:r>
            <a:br>
              <a:rPr lang="uk-UA" dirty="0" smtClean="0"/>
            </a:br>
            <a:r>
              <a:rPr lang="uk-UA" dirty="0" err="1" smtClean="0"/>
              <a:t>д</a:t>
            </a:r>
            <a:r>
              <a:rPr lang="uk-UA" dirty="0" err="1" smtClean="0"/>
              <a:t>.ю.н</a:t>
            </a:r>
            <a:r>
              <a:rPr lang="uk-UA" dirty="0" smtClean="0"/>
              <a:t>., </a:t>
            </a:r>
            <a:r>
              <a:rPr lang="uk-UA" dirty="0" smtClean="0"/>
              <a:t>проф</a:t>
            </a:r>
            <a:r>
              <a:rPr lang="uk-UA" dirty="0" smtClean="0"/>
              <a:t>. </a:t>
            </a:r>
            <a:r>
              <a:rPr lang="uk-UA" dirty="0" err="1" smtClean="0"/>
              <a:t>УжНУ</a:t>
            </a:r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E68EE-41EE-4EA6-ADB3-83F521AF8A21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Історія і предмет конституційного права        (с)Михайло Савчин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1. Зародження конституційної традиції в Україні</a:t>
            </a:r>
            <a:endParaRPr lang="uk-UA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Поняття 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Елементи конституційної традиції в Україні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Конституційна традиція – відтворення і примноження правил, процедур та інституцій, спрямованих на захист прав людини і обмеження тиранії</a:t>
            </a:r>
          </a:p>
          <a:p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endParaRPr lang="uk-UA" dirty="0" smtClean="0"/>
          </a:p>
          <a:p>
            <a:r>
              <a:rPr lang="uk-UA" dirty="0" smtClean="0"/>
              <a:t>демократія (народовладдя);</a:t>
            </a:r>
          </a:p>
          <a:p>
            <a:r>
              <a:rPr lang="uk-UA" dirty="0" smtClean="0"/>
              <a:t>обмеження влади правителя (князя, гетьмана);</a:t>
            </a:r>
          </a:p>
          <a:p>
            <a:r>
              <a:rPr lang="uk-UA" dirty="0" smtClean="0"/>
              <a:t>місцеве самоврядування (віче, магдебурзьке право);</a:t>
            </a:r>
          </a:p>
          <a:p>
            <a:r>
              <a:rPr lang="uk-UA" dirty="0" smtClean="0"/>
              <a:t>свобода індивіда;</a:t>
            </a:r>
          </a:p>
          <a:p>
            <a:r>
              <a:rPr lang="uk-UA" dirty="0" smtClean="0"/>
              <a:t>справедливість і право на захист від свавілля</a:t>
            </a:r>
          </a:p>
          <a:p>
            <a:endParaRPr lang="uk-UA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DB7E-4204-4D7B-88BA-9A68C16011B1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Історія і предмет конституційного права        (с)Михайло Савчин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Volod_Monomac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3600400" cy="4392488"/>
          </a:xfrm>
        </p:spPr>
      </p:pic>
      <p:pic>
        <p:nvPicPr>
          <p:cNvPr id="6" name="Содержимое 5" descr="rus_pravd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08104" y="1484784"/>
            <a:ext cx="2952327" cy="432048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1.1.а. Традиція обмеженого правління</a:t>
            </a:r>
            <a:endParaRPr lang="uk-UA" sz="280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B5DD-F7A0-49D8-A545-FFE0AB168C5E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Історія і предмет конституційного права        (с)Михайло Савчин</a:t>
            </a: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uk-UA" dirty="0" smtClean="0"/>
          </a:p>
          <a:p>
            <a:pPr>
              <a:buNone/>
            </a:pPr>
            <a:r>
              <a:rPr lang="uk-UA" dirty="0" smtClean="0">
                <a:solidFill>
                  <a:srgbClr val="FFC000"/>
                </a:solidFill>
              </a:rPr>
              <a:t>Пакти і постановлення прав і вольностей </a:t>
            </a:r>
            <a:r>
              <a:rPr lang="uk-UA" dirty="0" err="1" smtClean="0">
                <a:solidFill>
                  <a:srgbClr val="FFC000"/>
                </a:solidFill>
              </a:rPr>
              <a:t>Войська</a:t>
            </a:r>
            <a:r>
              <a:rPr lang="uk-UA" dirty="0" smtClean="0">
                <a:solidFill>
                  <a:srgbClr val="FFC000"/>
                </a:solidFill>
              </a:rPr>
              <a:t> Запорозького:</a:t>
            </a:r>
          </a:p>
          <a:p>
            <a:pPr>
              <a:buNone/>
            </a:pPr>
            <a:endParaRPr lang="uk-UA" dirty="0" smtClean="0"/>
          </a:p>
          <a:p>
            <a:r>
              <a:rPr lang="uk-UA" sz="2600" dirty="0" smtClean="0"/>
              <a:t>г</a:t>
            </a:r>
            <a:r>
              <a:rPr lang="uk-UA" sz="2600" dirty="0" smtClean="0"/>
              <a:t>арантії прав людини;</a:t>
            </a:r>
          </a:p>
          <a:p>
            <a:r>
              <a:rPr lang="uk-UA" sz="2600" dirty="0" smtClean="0"/>
              <a:t>м</a:t>
            </a:r>
            <a:r>
              <a:rPr lang="uk-UA" sz="2600" dirty="0" smtClean="0"/>
              <a:t>еханізми поділу влади;</a:t>
            </a:r>
          </a:p>
          <a:p>
            <a:r>
              <a:rPr lang="uk-UA" sz="2600" dirty="0" smtClean="0"/>
              <a:t>т</a:t>
            </a:r>
            <a:r>
              <a:rPr lang="uk-UA" sz="2600" dirty="0" smtClean="0"/>
              <a:t>радиція державності</a:t>
            </a:r>
            <a:endParaRPr lang="uk-UA" sz="2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E4D0-4FD2-4F0F-9478-0DD7CB3908DE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Історія і предмет конституційного права        (с)Михайло Савчин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1.1.б. Традиція обмеженого правління</a:t>
            </a:r>
            <a:endParaRPr lang="uk-UA" dirty="0"/>
          </a:p>
        </p:txBody>
      </p:sp>
      <p:pic>
        <p:nvPicPr>
          <p:cNvPr id="8" name="Содержимое 3" descr="Philipp_Orlik_Constitution_Original_Front_Pag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529974"/>
            <a:ext cx="4038600" cy="442828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vich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372690"/>
            <a:ext cx="3600399" cy="2928518"/>
          </a:xfrm>
        </p:spPr>
      </p:pic>
      <p:pic>
        <p:nvPicPr>
          <p:cNvPr id="6" name="Содержимое 5" descr="magdeburg_law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60848"/>
            <a:ext cx="4244280" cy="345638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1.2. Місцеве самоврядування</a:t>
            </a:r>
            <a:endParaRPr lang="uk-UA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4F28-FDF2-4F86-BAB1-B076D0A33633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Історія і предмет конституційного права        (с)Михайло Савчин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rayer_for_Hetman_Skoropadsky_19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3922776" cy="293942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1.3.а. Демократія</a:t>
            </a:r>
            <a:endParaRPr lang="uk-UA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C11A-4F5C-49D5-881A-F7E850E2D1ED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Історія і предмет конституційного права        (с)Михайло Савчин</a:t>
            </a:r>
            <a:endParaRPr lang="ru-RU"/>
          </a:p>
        </p:txBody>
      </p:sp>
      <p:pic>
        <p:nvPicPr>
          <p:cNvPr id="2050" name="Picture 2" descr="C:\Users\Misha\Pictures\небесна сотн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996951"/>
            <a:ext cx="4614664" cy="3239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uk-UA" dirty="0" smtClean="0"/>
          </a:p>
          <a:p>
            <a:r>
              <a:rPr lang="uk-UA" sz="2400" dirty="0" smtClean="0"/>
              <a:t>Запорізька Січ як предтеча Гетьманщини (1648 – 1775) була взірцем військової демократії, де влада правителя (гетьмана) була істотно обмежена:</a:t>
            </a:r>
          </a:p>
          <a:p>
            <a:pPr lvl="1">
              <a:buNone/>
            </a:pP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строками;</a:t>
            </a:r>
          </a:p>
          <a:p>
            <a:pPr lvl="1">
              <a:buNone/>
            </a:pP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відповідальністю;</a:t>
            </a:r>
          </a:p>
          <a:p>
            <a:pPr lvl="1">
              <a:buNone/>
            </a:pP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підзвітністю</a:t>
            </a:r>
            <a:endParaRPr lang="uk-UA" sz="2000" dirty="0"/>
          </a:p>
        </p:txBody>
      </p:sp>
      <p:pic>
        <p:nvPicPr>
          <p:cNvPr id="5" name="Содержимое 4" descr="Zaporozhian military democrac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348880"/>
            <a:ext cx="3744416" cy="259228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1.3.б. Традиції військової демократії</a:t>
            </a:r>
            <a:endParaRPr lang="uk-UA" sz="2800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8BE7-8E89-45C2-9EBC-2170CD75E87D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Історія і предмет конституційного права        (с)Михайло Савчин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libert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29644"/>
            <a:ext cx="4038600" cy="3028950"/>
          </a:xfrm>
        </p:spPr>
      </p:pic>
      <p:pic>
        <p:nvPicPr>
          <p:cNvPr id="6" name="Содержимое 5" descr="Law Proceeded Ruthen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64088" y="1772816"/>
            <a:ext cx="3024336" cy="3888431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1.4. Традиції свободи і вольностей</a:t>
            </a:r>
            <a:endParaRPr lang="uk-UA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662C-7868-43F7-9C5F-CE9A79AD2996}" type="datetime1">
              <a:rPr lang="ru-RU" smtClean="0"/>
              <a:pPr/>
              <a:t>03.09.2014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Історія і предмет конституційного права        (с)Михайло Савчин</a:t>
            </a:r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861</TotalTime>
  <Words>1177</Words>
  <Application>Microsoft Office PowerPoint</Application>
  <PresentationFormat>Экран (4:3)</PresentationFormat>
  <Paragraphs>204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Історія і предмет конституційного права України</vt:lpstr>
      <vt:lpstr>Джерела</vt:lpstr>
      <vt:lpstr>1. Зародження конституційної традиції в Україні</vt:lpstr>
      <vt:lpstr>1.1.а. Традиція обмеженого правління</vt:lpstr>
      <vt:lpstr>1.1.б. Традиція обмеженого правління</vt:lpstr>
      <vt:lpstr>1.2. Місцеве самоврядування</vt:lpstr>
      <vt:lpstr>1.3.а. Демократія</vt:lpstr>
      <vt:lpstr>1.3.б. Традиції військової демократії</vt:lpstr>
      <vt:lpstr>1.4. Традиції свободи і вольностей</vt:lpstr>
      <vt:lpstr>1.5. Традиція верховенства права</vt:lpstr>
      <vt:lpstr>2. Розвиток сучасного конституціоналізму в Україні</vt:lpstr>
      <vt:lpstr>2.1. Становлення Незалежної України</vt:lpstr>
      <vt:lpstr>2.2. Основні етапи конституціоналізму в незалежній Україні</vt:lpstr>
      <vt:lpstr>2.3. Діяльність Конституційної Асамблеї</vt:lpstr>
      <vt:lpstr>2.4. Революція гідності та подолання політичної кризи</vt:lpstr>
      <vt:lpstr>3. Предмет і метод конституційного права</vt:lpstr>
      <vt:lpstr>3.1. Предмет конституційного права: основоположні цілі</vt:lpstr>
      <vt:lpstr>3.2. Методи конституційного права</vt:lpstr>
      <vt:lpstr>4. Конституційне право як основоположна галузь права</vt:lpstr>
      <vt:lpstr>4.1. Конституційне право по відношенню до публічного і приватного права</vt:lpstr>
      <vt:lpstr>4.2. Конституційне право і  міжнародне право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і предмет конституційного права України</dc:title>
  <cp:lastModifiedBy>Misha</cp:lastModifiedBy>
  <cp:revision>16</cp:revision>
  <dcterms:modified xsi:type="dcterms:W3CDTF">2014-09-03T19:59:20Z</dcterms:modified>
</cp:coreProperties>
</file>