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65" r:id="rId14"/>
    <p:sldId id="267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6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30C7A-9CEB-40DD-B10C-8F65BF7F38A8}" type="datetimeFigureOut">
              <a:rPr lang="uk-UA" smtClean="0"/>
              <a:pPr/>
              <a:t>07.11.2014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59C87-1685-4BD0-AC2C-8DD4AA9844A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51BE916-81B6-4FBF-B1AE-A6FECBEAB08A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C6E5-E11D-4A52-B4F0-8CC6E828938F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A4B0-A05D-441D-BC85-5AB30E28E579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661398-DE35-4753-B4CB-4CFFE42293C2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8FFB0C8-D874-43BE-B860-5308A35F982B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F360A1-AE3B-4E18-ADD1-9C368D23BA29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F55213-C241-482C-A439-90A4F0930AAB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DFB4-045D-47EF-956C-697A5E9508BE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9526DF-5B33-4CD6-8C63-006AEAF80E0E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C246CF-5429-4133-862B-7BF68E36FB51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65B7B30-2F22-4D4D-8F9F-322FFFDD6495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3C19A54-FCC4-451A-99BB-2BD310BCDE4E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ssembly.coe.int/Main.asp?link=http://assembly.coe.int/Documents/AdoptedText/ta03/EREC1615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Верховенства права</a:t>
            </a:r>
            <a:r>
              <a:rPr lang="en-US" sz="3600" dirty="0" smtClean="0"/>
              <a:t> </a:t>
            </a:r>
            <a:r>
              <a:rPr lang="uk-UA" sz="3600" dirty="0" smtClean="0"/>
              <a:t>і належна правова процедура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Михайло Савчин,</a:t>
            </a:r>
          </a:p>
          <a:p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</a:t>
            </a:r>
            <a:r>
              <a:rPr lang="uk-UA" dirty="0" smtClean="0"/>
              <a:t>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err="1" smtClean="0"/>
              <a:t>екс-радник</a:t>
            </a:r>
            <a:r>
              <a:rPr lang="uk-UA" dirty="0" smtClean="0"/>
              <a:t> голови КСУ (2008 – 2010)</a:t>
            </a:r>
            <a:endParaRPr lang="uk-UA" dirty="0"/>
          </a:p>
        </p:txBody>
      </p:sp>
      <p:pic>
        <p:nvPicPr>
          <p:cNvPr id="4" name="Picture 4" descr="C:\Users\Misha\Pictures\uzhnu_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16017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3. Гарантії </a:t>
            </a:r>
            <a:r>
              <a:rPr lang="uk-UA" sz="3600" dirty="0" smtClean="0"/>
              <a:t>доступу до незалежного і безстороннього суду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sz="2800" dirty="0" smtClean="0"/>
              <a:t>1) досудове вирішення спорів (яке може включати адміністративні процедури оскарження, арбітраж чи інші форми медіації); </a:t>
            </a:r>
          </a:p>
          <a:p>
            <a:pPr>
              <a:buNone/>
            </a:pPr>
            <a:r>
              <a:rPr lang="uk-UA" sz="2800" dirty="0" smtClean="0"/>
              <a:t>2) </a:t>
            </a:r>
            <a:r>
              <a:rPr lang="uk-UA" sz="2800" dirty="0" smtClean="0"/>
              <a:t>безоплатна правова допомога </a:t>
            </a:r>
            <a:r>
              <a:rPr lang="uk-UA" sz="2800" dirty="0" smtClean="0"/>
              <a:t>осіб, які в силу певних життєвих обставин її потребують; </a:t>
            </a:r>
          </a:p>
          <a:p>
            <a:pPr>
              <a:buNone/>
            </a:pPr>
            <a:r>
              <a:rPr lang="uk-UA" sz="2800" dirty="0" smtClean="0"/>
              <a:t>3) розумні строки провадження; </a:t>
            </a:r>
          </a:p>
          <a:p>
            <a:pPr>
              <a:buNone/>
            </a:pPr>
            <a:r>
              <a:rPr lang="uk-UA" sz="2800" dirty="0" smtClean="0"/>
              <a:t>4) оскарження судових </a:t>
            </a:r>
            <a:r>
              <a:rPr lang="uk-UA" dirty="0" smtClean="0"/>
              <a:t>рішень.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F91F-0693-4B18-8F31-0AA47FF54A97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4. Правова </a:t>
            </a:r>
            <a:r>
              <a:rPr lang="uk-UA" dirty="0" smtClean="0"/>
              <a:t>визначеність і обґрунтовані очікування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uk-UA" sz="3200" dirty="0" err="1" smtClean="0"/>
              <a:t>„Принцип</a:t>
            </a:r>
            <a:r>
              <a:rPr lang="uk-UA" sz="3200" dirty="0" smtClean="0"/>
              <a:t> правової визначеності, який невід’ємно притаманний праву Конвенції і праву співтовариства, дозволяє державі... не вдаватися до перегляду судових рішень або ситуацій, що мають місце до прийняття судового </a:t>
            </a:r>
            <a:r>
              <a:rPr lang="uk-UA" sz="3200" dirty="0" err="1" smtClean="0"/>
              <a:t>рішення”</a:t>
            </a:r>
            <a:r>
              <a:rPr lang="uk-UA" sz="3200" dirty="0" smtClean="0"/>
              <a:t>.</a:t>
            </a:r>
          </a:p>
          <a:p>
            <a:pPr algn="r"/>
            <a:r>
              <a:rPr lang="en-US" sz="3200" i="1" dirty="0" err="1" smtClean="0"/>
              <a:t>Marckx</a:t>
            </a:r>
            <a:r>
              <a:rPr lang="en-US" sz="3200" i="1" dirty="0" smtClean="0"/>
              <a:t> v. Belgium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C095-BD85-4005-B231-AC47F254854D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 довіри і право бути вислуханим.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uk-UA" dirty="0" smtClean="0"/>
              <a:t>Презумпція правомірності поведінки громадянина;</a:t>
            </a:r>
          </a:p>
          <a:p>
            <a:r>
              <a:rPr lang="uk-UA" dirty="0" smtClean="0"/>
              <a:t>Принцип ретельного розслідування і дослідження;</a:t>
            </a:r>
          </a:p>
          <a:p>
            <a:r>
              <a:rPr lang="uk-UA" dirty="0" smtClean="0"/>
              <a:t>Право бути заслуханим;</a:t>
            </a:r>
          </a:p>
          <a:p>
            <a:r>
              <a:rPr lang="uk-UA" dirty="0" smtClean="0"/>
              <a:t>Право задавати запитання і вести перехресний допит свідка.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602C-BDCB-4538-95F6-A58E74225982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3600" dirty="0" smtClean="0"/>
              <a:t>5. Принцип </a:t>
            </a:r>
            <a:r>
              <a:rPr lang="uk-UA" sz="3600" dirty="0" smtClean="0"/>
              <a:t>пропорційності: легітимність обмежень прав людини</a:t>
            </a:r>
            <a:endParaRPr lang="ru-RU" sz="36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uk-UA" dirty="0" smtClean="0"/>
              <a:t>А. загальне визнання;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uk-UA" dirty="0" smtClean="0"/>
              <a:t>Б. демократичний дискурс (вільне обговорення передбачуваних наслідків);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uk-UA" dirty="0" smtClean="0"/>
              <a:t>В. дотримання парламентської процедури прийняття закону;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uk-UA" dirty="0" smtClean="0"/>
              <a:t>В. обов’язковість судового контролю над конституційністю закону;</a:t>
            </a:r>
            <a:endParaRPr lang="ru-RU" dirty="0" smtClean="0"/>
          </a:p>
        </p:txBody>
      </p:sp>
      <p:sp>
        <p:nvSpPr>
          <p:cNvPr id="4915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161E887-54AD-47C5-AD26-3E476103BFCE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4915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97AC840-D408-4973-B335-DEE18E1E61C5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4915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dirty="0" smtClean="0"/>
              <a:t>Принцип пропорційності: трискладовий тест</a:t>
            </a:r>
            <a:endParaRPr lang="ru-RU" i="1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uk-UA" dirty="0" smtClean="0"/>
          </a:p>
          <a:p>
            <a:pPr eaLnBrk="1" hangingPunct="1">
              <a:buNone/>
            </a:pPr>
            <a:r>
              <a:rPr lang="uk-UA" dirty="0" smtClean="0"/>
              <a:t>На основі законі;</a:t>
            </a:r>
          </a:p>
          <a:p>
            <a:pPr eaLnBrk="1" hangingPunct="1">
              <a:buNone/>
            </a:pPr>
            <a:r>
              <a:rPr lang="uk-UA" dirty="0" smtClean="0"/>
              <a:t>Необхідність у демократичному суспільстві;</a:t>
            </a:r>
          </a:p>
          <a:p>
            <a:pPr eaLnBrk="1" hangingPunct="1">
              <a:buNone/>
            </a:pPr>
            <a:r>
              <a:rPr lang="uk-UA" dirty="0" smtClean="0"/>
              <a:t>Доречність і достатність заходів, які не мають посягати на сутність змісту основоположного права.</a:t>
            </a:r>
            <a:endParaRPr lang="ru-RU" dirty="0" smtClean="0"/>
          </a:p>
        </p:txBody>
      </p:sp>
      <p:sp>
        <p:nvSpPr>
          <p:cNvPr id="5120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404E3E0-43AA-43B5-AB8A-B645E1742A1F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120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5C9159-75E9-4566-99BE-03B86F4BA14A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120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6. Основні </a:t>
            </a:r>
            <a:r>
              <a:rPr lang="uk-UA" dirty="0" smtClean="0"/>
              <a:t>процесуальні гарантії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правило </a:t>
            </a:r>
            <a:r>
              <a:rPr lang="uk-UA" dirty="0" err="1" smtClean="0"/>
              <a:t>Міранди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зворотна сила закону;</a:t>
            </a:r>
          </a:p>
          <a:p>
            <a:r>
              <a:rPr lang="en-US" dirty="0" smtClean="0"/>
              <a:t>n</a:t>
            </a:r>
            <a:r>
              <a:rPr lang="uk-UA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bis</a:t>
            </a:r>
            <a:r>
              <a:rPr lang="en-US" dirty="0" smtClean="0"/>
              <a:t> in idem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en-US" dirty="0" smtClean="0"/>
              <a:t>res </a:t>
            </a:r>
            <a:r>
              <a:rPr lang="en-US" dirty="0" err="1" smtClean="0"/>
              <a:t>judicata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55F5-3F75-4F8E-AFD0-6104C255992F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>Нормативні гарантії належної правової процедури</a:t>
            </a:r>
            <a:endParaRPr lang="ru-RU" sz="3600" dirty="0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1) неприпустимість </a:t>
            </a:r>
            <a:r>
              <a:rPr lang="uk-UA" dirty="0" err="1" smtClean="0"/>
              <a:t>самообмови</a:t>
            </a:r>
            <a:r>
              <a:rPr lang="uk-UA" dirty="0" smtClean="0"/>
              <a:t> індивіда у ході процесу;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2) презумпція невинуватості;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3) принцип n</a:t>
            </a:r>
            <a:r>
              <a:rPr lang="en-US" dirty="0" smtClean="0"/>
              <a:t>on</a:t>
            </a:r>
            <a:r>
              <a:rPr lang="uk-UA" dirty="0" smtClean="0"/>
              <a:t> </a:t>
            </a:r>
            <a:r>
              <a:rPr lang="uk-UA" dirty="0" err="1" smtClean="0"/>
              <a:t>bis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idem</a:t>
            </a:r>
            <a:r>
              <a:rPr lang="uk-UA" dirty="0" smtClean="0"/>
              <a:t>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4) право не виконувати злочинні накази і розпорядження;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5) принцип </a:t>
            </a:r>
            <a:r>
              <a:rPr lang="it-IT" dirty="0" smtClean="0"/>
              <a:t>nulla poena sine lege</a:t>
            </a:r>
            <a:r>
              <a:rPr lang="uk-UA" dirty="0" smtClean="0"/>
              <a:t>. </a:t>
            </a:r>
            <a:endParaRPr lang="ru-RU" dirty="0" smtClean="0"/>
          </a:p>
        </p:txBody>
      </p:sp>
      <p:sp>
        <p:nvSpPr>
          <p:cNvPr id="6144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897A694-C2B2-4392-9875-8F28EDC951A5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614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61D7F6-A3DC-4BE0-8B1C-54D5730F53DA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6144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latin typeface="Matura MT Script Capitals" pitchFamily="66" charset="0"/>
              </a:rPr>
              <a:t>4.3. Гарантії справедливого і чесного судового та адміністративного процесу</a:t>
            </a:r>
            <a:r>
              <a:rPr lang="ru-RU" sz="3600" smtClean="0"/>
              <a:t>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uk-UA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uk-UA" dirty="0" smtClean="0"/>
              <a:t>і) законність та свобода розсуду уряду та адміністрації;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endParaRPr lang="uk-UA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uk-UA" dirty="0" smtClean="0"/>
              <a:t>іі) доступність до управлінських процедур;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endParaRPr lang="uk-UA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uk-UA" dirty="0" smtClean="0"/>
              <a:t>ііі) гарантії довірливості між чиновником та індивідом;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endParaRPr lang="uk-UA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uk-UA" dirty="0" smtClean="0"/>
              <a:t>і</a:t>
            </a:r>
            <a:r>
              <a:rPr lang="en-US" dirty="0" smtClean="0"/>
              <a:t>v</a:t>
            </a:r>
            <a:r>
              <a:rPr lang="uk-UA" dirty="0" smtClean="0"/>
              <a:t>) публічність та гласність процесуальних процедур;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endParaRPr lang="uk-UA" dirty="0" smtClean="0"/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en-US" dirty="0" smtClean="0"/>
              <a:t>v</a:t>
            </a:r>
            <a:r>
              <a:rPr lang="uk-UA" dirty="0" smtClean="0"/>
              <a:t>) право на оскарження судових і адміністративних актів</a:t>
            </a:r>
            <a:endParaRPr lang="ru-RU" dirty="0" smtClean="0"/>
          </a:p>
        </p:txBody>
      </p:sp>
      <p:sp>
        <p:nvSpPr>
          <p:cNvPr id="6144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056D9DF-15FA-4B58-8305-96A0B667BA4E}" type="datetime1">
              <a:rPr lang="uk-UA" smtClean="0"/>
              <a:pPr/>
              <a:t>07.11.2014</a:t>
            </a:fld>
            <a:endParaRPr lang="ru-RU" dirty="0" smtClean="0"/>
          </a:p>
        </p:txBody>
      </p:sp>
      <p:sp>
        <p:nvSpPr>
          <p:cNvPr id="614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58E904-562D-497B-B76A-15A47DBB6BC4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6144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mtClean="0"/>
              <a:t>Розуміння ефективності засобів правового захисту</a:t>
            </a:r>
            <a:endParaRPr lang="ru-RU" sz="360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497888" cy="4497387"/>
          </a:xfrm>
        </p:spPr>
        <p:txBody>
          <a:bodyPr/>
          <a:lstStyle/>
          <a:p>
            <a:pPr marL="521208" indent="-457200" eaLnBrk="1" hangingPunct="1">
              <a:lnSpc>
                <a:spcPct val="80000"/>
              </a:lnSpc>
              <a:buNone/>
            </a:pPr>
            <a:r>
              <a:rPr lang="uk-UA" sz="2000" i="1" dirty="0" smtClean="0"/>
              <a:t>якщо особа аргументовано стверджує, що вона потерпіла від порушення основних прав і свобод, їй надається засіб правового захисту в органах публічної влади, так і для відшкодування шкоди, у разі необхідності; 2) система інститутів правового захисту може бути як судовою, так і позасудовою, однак повноваження та гарантії такого захисту повинні бути ефективними, тобто забезпечувати реальний захист прав і свобод, їх поновлення; 3) ефективний правовий захист забезпечується у контексті усієї системи правозахисних процедур, визначених національним законодавством та належною діяльністю органів публічної влади; 4) форми і способи ефективного правового захисту визначаються конституцією і законами держави.</a:t>
            </a:r>
          </a:p>
          <a:p>
            <a:pPr marL="521208" indent="-457200" algn="r" eaLnBrk="1" hangingPunct="1">
              <a:lnSpc>
                <a:spcPct val="80000"/>
              </a:lnSpc>
              <a:buNone/>
            </a:pPr>
            <a:endParaRPr lang="uk-UA" sz="2000" i="1" dirty="0" smtClean="0"/>
          </a:p>
          <a:p>
            <a:pPr marL="521208" indent="-457200" algn="r" eaLnBrk="1" hangingPunct="1">
              <a:lnSpc>
                <a:spcPct val="80000"/>
              </a:lnSpc>
              <a:buNone/>
            </a:pPr>
            <a:r>
              <a:rPr lang="uk-UA" sz="2000" i="1" dirty="0" err="1" smtClean="0"/>
              <a:t>Силвер</a:t>
            </a:r>
            <a:r>
              <a:rPr lang="uk-UA" sz="2000" i="1" dirty="0" smtClean="0"/>
              <a:t> проти Сполученого Королівства</a:t>
            </a:r>
            <a:endParaRPr lang="ru-RU" sz="2000" i="1" dirty="0" smtClean="0"/>
          </a:p>
        </p:txBody>
      </p:sp>
      <p:sp>
        <p:nvSpPr>
          <p:cNvPr id="62468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F16DF95-42C4-48F6-B9CE-16E0971E9510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6246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0E17A00-11E4-4268-977C-04C214BA718B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62470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dirty="0" smtClean="0"/>
              <a:t>4.4. Процесуальні гарантії основних прав і свобод</a:t>
            </a:r>
            <a:endParaRPr lang="ru-RU" sz="3600" dirty="0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uk-UA" sz="2000" dirty="0" smtClean="0">
              <a:latin typeface="Franklin Gothic Medium" pitchFamily="34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dirty="0" smtClean="0">
                <a:latin typeface="Franklin Gothic Medium" pitchFamily="34" charset="0"/>
              </a:rPr>
              <a:t>основні права залежать від наявності певної організації чи дотримання певної процедури;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dirty="0" smtClean="0">
                <a:latin typeface="Franklin Gothic Medium" pitchFamily="34" charset="0"/>
              </a:rPr>
              <a:t>вони впливають на процесуальне право;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dirty="0" smtClean="0">
                <a:latin typeface="Franklin Gothic Medium" pitchFamily="34" charset="0"/>
              </a:rPr>
              <a:t>організація і процес служать інструментами безпосереднього здійснення основних прав;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dirty="0" smtClean="0">
                <a:latin typeface="Franklin Gothic Medium" pitchFamily="34" charset="0"/>
              </a:rPr>
              <a:t>організаційне регулювання і процесуальне є засобом, що усуває протиріччя в нормах конституційного права;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dirty="0" smtClean="0">
                <a:latin typeface="Franklin Gothic Medium" pitchFamily="34" charset="0"/>
              </a:rPr>
              <a:t>із положень про основні права випливають особливі вимоги до процесуального оформлення справ та участі громадян у </a:t>
            </a:r>
            <a:r>
              <a:rPr lang="uk-UA" sz="2400" dirty="0" smtClean="0">
                <a:latin typeface="Franklin Gothic Medium" pitchFamily="34" charset="0"/>
              </a:rPr>
              <a:t>процесі</a:t>
            </a:r>
            <a:r>
              <a:rPr lang="ru-RU" sz="2400" dirty="0" smtClean="0">
                <a:latin typeface="Franklin Gothic Medium" pitchFamily="34" charset="0"/>
              </a:rPr>
              <a:t> </a:t>
            </a:r>
            <a:r>
              <a:rPr lang="ru-RU" sz="2400" dirty="0" smtClean="0">
                <a:latin typeface="Franklin Gothic Medium" pitchFamily="34" charset="0"/>
              </a:rPr>
              <a:t/>
            </a:r>
            <a:br>
              <a:rPr lang="ru-RU" sz="2400" dirty="0" smtClean="0">
                <a:latin typeface="Franklin Gothic Medium" pitchFamily="34" charset="0"/>
              </a:rPr>
            </a:br>
            <a:endParaRPr lang="ru-RU" sz="2400" dirty="0" smtClean="0">
              <a:latin typeface="Franklin Gothic Medium" pitchFamily="34" charset="0"/>
            </a:endParaRPr>
          </a:p>
          <a:p>
            <a:pPr algn="r" eaLnBrk="1" hangingPunct="1">
              <a:lnSpc>
                <a:spcPct val="80000"/>
              </a:lnSpc>
            </a:pPr>
            <a:r>
              <a:rPr lang="uk-UA" sz="2000" dirty="0" smtClean="0">
                <a:latin typeface="Franklin Gothic Medium" pitchFamily="34" charset="0"/>
              </a:rPr>
              <a:t>К</a:t>
            </a:r>
            <a:r>
              <a:rPr lang="uk-UA" sz="2000" dirty="0" smtClean="0">
                <a:latin typeface="Franklin Gothic Medium" pitchFamily="34" charset="0"/>
              </a:rPr>
              <a:t>. </a:t>
            </a:r>
            <a:r>
              <a:rPr lang="uk-UA" sz="2000" dirty="0" err="1" smtClean="0">
                <a:latin typeface="Franklin Gothic Medium" pitchFamily="34" charset="0"/>
              </a:rPr>
              <a:t>Штерн</a:t>
            </a:r>
            <a:r>
              <a:rPr lang="uk-UA" sz="2000" dirty="0" smtClean="0">
                <a:latin typeface="Franklin Gothic Medium" pitchFamily="34" charset="0"/>
              </a:rPr>
              <a:t>. </a:t>
            </a:r>
            <a:r>
              <a:rPr lang="ru-RU" sz="2000" dirty="0" smtClean="0">
                <a:latin typeface="Franklin Gothic Medium" pitchFamily="34" charset="0"/>
              </a:rPr>
              <a:t>Гарантии основных прав и свобод //</a:t>
            </a:r>
            <a:r>
              <a:rPr lang="uk-UA" sz="2000" dirty="0" smtClean="0">
                <a:latin typeface="Franklin Gothic Medium" pitchFamily="34" charset="0"/>
              </a:rPr>
              <a:t> </a:t>
            </a:r>
            <a:r>
              <a:rPr lang="ru-RU" sz="2000" dirty="0" smtClean="0">
                <a:latin typeface="Franklin Gothic Medium" pitchFamily="34" charset="0"/>
              </a:rPr>
              <a:t>Государственное право Германии. Т. 2. – С. 184.</a:t>
            </a:r>
          </a:p>
        </p:txBody>
      </p:sp>
      <p:sp>
        <p:nvSpPr>
          <p:cNvPr id="72708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E7D2244-6FB9-4719-9A52-6B580AC60638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270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8B940A-EFD1-4879-B10B-F0465CD97C2C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72710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Верховенства права</a:t>
            </a:r>
            <a:r>
              <a:rPr lang="en-US" sz="3200" dirty="0" smtClean="0"/>
              <a:t> </a:t>
            </a:r>
            <a:r>
              <a:rPr lang="uk-UA" sz="3200" dirty="0" smtClean="0"/>
              <a:t>і </a:t>
            </a:r>
            <a:br>
              <a:rPr lang="uk-UA" sz="3200" dirty="0" smtClean="0"/>
            </a:br>
            <a:r>
              <a:rPr lang="uk-UA" sz="3200" dirty="0" smtClean="0"/>
              <a:t>належна правова процедура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Формальні і матеріальні концепції верховенства права.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Матеріальна і процесуальна правова процедура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Гарантії доступу до незалежного і безстороннього суду.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Правова визначеність і обґрунтовані очікування. Принцип довіри і право бути вислуханим.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Принцип пропорційності і трискладовий тест.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Основні процесуальні гарантії: правило </a:t>
            </a:r>
            <a:r>
              <a:rPr lang="uk-UA" dirty="0" err="1" smtClean="0"/>
              <a:t>Міранди</a:t>
            </a:r>
            <a:r>
              <a:rPr lang="uk-UA" dirty="0" smtClean="0"/>
              <a:t>, зворотна сила закону, </a:t>
            </a:r>
            <a:r>
              <a:rPr lang="en-US" dirty="0" smtClean="0"/>
              <a:t>non </a:t>
            </a:r>
            <a:r>
              <a:rPr lang="en-US" dirty="0" err="1" smtClean="0"/>
              <a:t>bis</a:t>
            </a:r>
            <a:r>
              <a:rPr lang="en-US" dirty="0" smtClean="0"/>
              <a:t> in idem</a:t>
            </a:r>
            <a:r>
              <a:rPr lang="uk-UA" dirty="0" smtClean="0"/>
              <a:t>, </a:t>
            </a:r>
            <a:r>
              <a:rPr lang="en-US" dirty="0" smtClean="0"/>
              <a:t>res </a:t>
            </a:r>
            <a:r>
              <a:rPr lang="en-US" dirty="0" err="1" smtClean="0"/>
              <a:t>judicata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5022-1F0D-4C26-833B-12618C135515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mtClean="0"/>
              <a:t>Система процесуальних</a:t>
            </a:r>
            <a:r>
              <a:rPr lang="ru-RU" sz="3600" smtClean="0"/>
              <a:t> </a:t>
            </a:r>
            <a:r>
              <a:rPr lang="uk-UA" sz="3600" smtClean="0"/>
              <a:t>гарантій</a:t>
            </a:r>
            <a:r>
              <a:rPr lang="ru-RU" sz="3600" smtClean="0"/>
              <a:t> </a:t>
            </a:r>
            <a:r>
              <a:rPr lang="uk-UA" sz="3600" smtClean="0"/>
              <a:t>основних прав і свобод</a:t>
            </a:r>
            <a:r>
              <a:rPr lang="ru-RU" sz="3600" smtClean="0"/>
              <a:t>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eaLnBrk="1" hangingPunct="1">
              <a:buFont typeface="Georgia" pitchFamily="18" charset="0"/>
              <a:buNone/>
            </a:pPr>
            <a:r>
              <a:rPr lang="uk-UA" smtClean="0"/>
              <a:t>і) процедури захисту основних прав у діяльності омбудсмана: </a:t>
            </a:r>
          </a:p>
          <a:p>
            <a:pPr lvl="1" eaLnBrk="1" hangingPunct="1">
              <a:buFont typeface="Georgia" pitchFamily="18" charset="0"/>
              <a:buNone/>
            </a:pPr>
            <a:r>
              <a:rPr lang="uk-UA" smtClean="0"/>
              <a:t>А. щорічні парламентські звіти;</a:t>
            </a:r>
          </a:p>
          <a:p>
            <a:pPr lvl="1" eaLnBrk="1" hangingPunct="1">
              <a:buFont typeface="Georgia" pitchFamily="18" charset="0"/>
              <a:buNone/>
            </a:pPr>
            <a:r>
              <a:rPr lang="uk-UA" smtClean="0"/>
              <a:t>Б. розслідування та інспектування органів публічної влади;</a:t>
            </a:r>
          </a:p>
          <a:p>
            <a:pPr lvl="1" eaLnBrk="1" hangingPunct="1">
              <a:buFont typeface="Georgia" pitchFamily="18" charset="0"/>
              <a:buNone/>
            </a:pPr>
            <a:r>
              <a:rPr lang="uk-UA" smtClean="0"/>
              <a:t>В. акти реагування омбудсмана;</a:t>
            </a:r>
            <a:endParaRPr lang="ru-RU" smtClean="0"/>
          </a:p>
        </p:txBody>
      </p:sp>
      <p:sp>
        <p:nvSpPr>
          <p:cNvPr id="73732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1E8733F-A96D-44C7-BAA6-7724AE5C8CD2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373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11251F-37BF-4294-B22C-371DF3A1F1FC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73734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іі) прокурорські процедури</a:t>
            </a:r>
            <a:endParaRPr lang="ru-RU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mtClean="0"/>
              <a:t>А. представництво інтересів громадянина або держави у суді на основі закону;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mtClean="0"/>
              <a:t>Б. нагляд за додержання законів органами, що провадять оперативно-розшукову діяльність, дізнання, досудове слідство;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mtClean="0"/>
              <a:t>В. нагляд законів при виконанні судових рішень у кримінальних справах;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mtClean="0"/>
              <a:t>Г. нагляд за додержанням прав і свобод людини і громадянина органами публічної влади </a:t>
            </a:r>
            <a:endParaRPr lang="ru-RU" smtClean="0"/>
          </a:p>
        </p:txBody>
      </p:sp>
      <p:sp>
        <p:nvSpPr>
          <p:cNvPr id="7475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5B1165D-88B5-4EF4-B45B-097B6D25F40B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475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A011948-29B8-4105-84DD-632092A76599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7475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pPr eaLnBrk="1" hangingPunct="1"/>
            <a:r>
              <a:rPr lang="uk-UA" smtClean="0"/>
              <a:t>Оцінка Радою Європи </a:t>
            </a:r>
            <a:endParaRPr lang="ru-RU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557338"/>
            <a:ext cx="8353425" cy="47847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sz="1800" i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sz="1800" i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sz="1800" i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i="1" dirty="0" smtClean="0"/>
              <a:t>„40. У такій державі як Україна, де ціллю [реформи] є покращення ефективної політичної демократії, надзвичайно важливо, щоб інституція, яка наглядає з дотриманням верховенства права, була неполітичною.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i="1" dirty="0" smtClean="0"/>
              <a:t>41. У тому ж дусі, у своїй </a:t>
            </a:r>
            <a:r>
              <a:rPr lang="uk-UA" sz="1800" i="1" dirty="0" smtClean="0">
                <a:hlinkClick r:id="rId2"/>
              </a:rPr>
              <a:t>Рекомендації 1615 (2003)</a:t>
            </a:r>
            <a:r>
              <a:rPr lang="uk-UA" sz="1800" b="1" i="1" dirty="0" smtClean="0">
                <a:hlinkClick r:id="rId2"/>
              </a:rPr>
              <a:t> </a:t>
            </a:r>
            <a:r>
              <a:rPr lang="uk-UA" sz="1800" i="1" dirty="0" smtClean="0"/>
              <a:t>щодо інституції Омбудсмана Парламентська асамблея наголосила на </a:t>
            </a:r>
            <a:r>
              <a:rPr lang="uk-UA" sz="1800" i="1" dirty="0" err="1" smtClean="0"/>
              <a:t>“важливості</a:t>
            </a:r>
            <a:r>
              <a:rPr lang="uk-UA" sz="1800" i="1" dirty="0" smtClean="0"/>
              <a:t> інституції омбудсмана в національних системах захисту прав людини та забезпечення верховенства права, а також в її ролі забезпечення належної поведінки публічних органів влади. </a:t>
            </a:r>
            <a:r>
              <a:rPr lang="uk-UA" sz="1800" i="1" dirty="0" err="1" smtClean="0"/>
              <a:t>Обмудсмани</a:t>
            </a:r>
            <a:r>
              <a:rPr lang="uk-UA" sz="1800" i="1" dirty="0" smtClean="0"/>
              <a:t> мають відігравати корисну роль на всіх рівнях державного управління та мають звітувати про свою діяльність політичним органам, яким вони </a:t>
            </a:r>
            <a:r>
              <a:rPr lang="uk-UA" sz="1800" i="1" dirty="0" err="1" smtClean="0"/>
              <a:t>підзвітні”</a:t>
            </a:r>
            <a:r>
              <a:rPr lang="uk-UA" sz="1800" i="1" dirty="0" smtClean="0"/>
              <a:t>.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1800" i="1" dirty="0" smtClean="0"/>
              <a:t>42. Відповідно, Комісія настійливо рекомендує, щоб це повноваження прокуратури, яке перехрещується з компетенцією Уповноваженого Верховної Ради з прав людини зі здійснення </a:t>
            </a:r>
            <a:r>
              <a:rPr lang="uk-UA" sz="1800" i="1" dirty="0" err="1" smtClean="0"/>
              <a:t>“парламентського</a:t>
            </a:r>
            <a:r>
              <a:rPr lang="uk-UA" sz="1800" i="1" dirty="0" smtClean="0"/>
              <a:t> контролю за додержанням конституційних прав і свобод людини і </a:t>
            </a:r>
            <a:r>
              <a:rPr lang="uk-UA" sz="1800" i="1" dirty="0" err="1" smtClean="0"/>
              <a:t>громадянина”</a:t>
            </a:r>
            <a:r>
              <a:rPr lang="uk-UA" sz="1800" i="1" dirty="0" smtClean="0"/>
              <a:t> (стаття 101 чинної Конституції), було вилучено з тексту, а офіс Уповноваженого з прав людини був </a:t>
            </a:r>
            <a:r>
              <a:rPr lang="uk-UA" sz="1800" i="1" dirty="0" err="1" smtClean="0"/>
              <a:t>посилений”</a:t>
            </a:r>
            <a:r>
              <a:rPr lang="uk-UA" sz="1800" i="1" dirty="0" smtClean="0"/>
              <a:t>.</a:t>
            </a:r>
            <a:endParaRPr lang="ru-RU" sz="1800" i="1" dirty="0" smtClean="0"/>
          </a:p>
        </p:txBody>
      </p:sp>
      <p:sp>
        <p:nvSpPr>
          <p:cNvPr id="7578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BF387A5-FBD0-41F9-A686-5A65F98B615A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578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7DF22E-FECD-4B55-B123-112B2174F754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7578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  <p:bldP spid="13619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mtClean="0"/>
              <a:t>Захист основних прав і свобод в конституційною юрисдикцією</a:t>
            </a:r>
            <a:endParaRPr lang="ru-RU" sz="360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dirty="0" smtClean="0"/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А. перевірка конституційності нормативних актів;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Б. офіційне тлумачення Конституції і законів України;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dirty="0" smtClean="0"/>
              <a:t>В. </a:t>
            </a:r>
            <a:r>
              <a:rPr lang="uk-UA" dirty="0" smtClean="0"/>
              <a:t>ефективність </a:t>
            </a:r>
            <a:r>
              <a:rPr lang="uk-UA" dirty="0" smtClean="0"/>
              <a:t>конституційних засобів захисту основних прав та проблеми впровадження конституційної скарги в Україні. </a:t>
            </a:r>
            <a:endParaRPr lang="ru-RU" dirty="0" smtClean="0"/>
          </a:p>
        </p:txBody>
      </p:sp>
      <p:sp>
        <p:nvSpPr>
          <p:cNvPr id="76804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5D72E75-BB26-4466-B45E-6139140628D8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680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F3C057-2E71-46DD-9FCB-143BE148E770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7680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smtClean="0"/>
              <a:t>Захист прав людини адміністративними судами</a:t>
            </a:r>
            <a:endParaRPr lang="ru-RU" sz="3600" smtClean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smtClean="0"/>
          </a:p>
          <a:p>
            <a:pPr eaLnBrk="1" hangingPunct="1">
              <a:buFont typeface="Georgia" pitchFamily="18" charset="0"/>
              <a:buNone/>
            </a:pPr>
            <a:r>
              <a:rPr lang="uk-UA" smtClean="0"/>
              <a:t>А. розгляд скарг на рішення, дії та бездіяльність органів публічної влади;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smtClean="0"/>
              <a:t>Б. спори про додержання процедури виборів, референдумів;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smtClean="0"/>
              <a:t>В. перевірка конституційності політичних партій та їх розпуск</a:t>
            </a:r>
            <a:endParaRPr lang="ru-RU" smtClean="0"/>
          </a:p>
        </p:txBody>
      </p:sp>
      <p:sp>
        <p:nvSpPr>
          <p:cNvPr id="77828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956E068-4139-45E9-9EEE-42BA21C2F26B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782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15DC274-98EC-4526-A042-0C9AC3F45D3D}" type="slidenum">
              <a:rPr lang="ru-RU" smtClean="0"/>
              <a:pPr/>
              <a:t>24</a:t>
            </a:fld>
            <a:endParaRPr lang="ru-RU" smtClean="0"/>
          </a:p>
        </p:txBody>
      </p:sp>
      <p:sp>
        <p:nvSpPr>
          <p:cNvPr id="77830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smtClean="0"/>
              <a:t>Процедура захисту основних прав і свобод у Європейському суді з прав людини</a:t>
            </a:r>
            <a:endParaRPr lang="ru-RU" sz="2800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uk-UA" sz="220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smtClean="0">
                <a:latin typeface="Arial Unicode MS" pitchFamily="34" charset="-128"/>
              </a:rPr>
              <a:t>А. юрисдикція ЄСПЛ – основні права, закріплені в ЄКПЛ;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smtClean="0">
                <a:latin typeface="Arial Unicode MS" pitchFamily="34" charset="-128"/>
              </a:rPr>
              <a:t>Б. критерії прийнятності скарг:</a:t>
            </a:r>
          </a:p>
          <a:p>
            <a:pPr lvl="1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200" smtClean="0">
                <a:latin typeface="Arial Unicode MS" pitchFamily="34" charset="-128"/>
              </a:rPr>
              <a:t>1) принциповий характер порушення основного права;</a:t>
            </a:r>
          </a:p>
          <a:p>
            <a:pPr lvl="1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200" smtClean="0">
                <a:latin typeface="Arial Unicode MS" pitchFamily="34" charset="-128"/>
              </a:rPr>
              <a:t>2) істотна шкода;</a:t>
            </a:r>
          </a:p>
          <a:p>
            <a:pPr lvl="1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200" smtClean="0">
                <a:latin typeface="Arial Unicode MS" pitchFamily="34" charset="-128"/>
              </a:rPr>
              <a:t>3) суттєве порушення прецедентного права ЄСПЛ;</a:t>
            </a:r>
          </a:p>
          <a:p>
            <a:pPr lvl="1"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200" smtClean="0">
                <a:latin typeface="Arial Unicode MS" pitchFamily="34" charset="-128"/>
              </a:rPr>
              <a:t>4) вичерпання національних засобів правового захисту;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smtClean="0">
                <a:latin typeface="Arial Unicode MS" pitchFamily="34" charset="-128"/>
              </a:rPr>
              <a:t>В. правило „шести місяців” на звернення з моменту набрання остаточної юридичної сили рішення національного органу;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uk-UA" sz="2400" smtClean="0">
                <a:latin typeface="Arial Unicode MS" pitchFamily="34" charset="-128"/>
              </a:rPr>
              <a:t>Г. преюдиція рішень ЄСПЛ та принцип </a:t>
            </a:r>
            <a:r>
              <a:rPr lang="en-US" sz="2400" smtClean="0">
                <a:latin typeface="Arial Unicode MS" pitchFamily="34" charset="-128"/>
              </a:rPr>
              <a:t>restitutio in integrum</a:t>
            </a:r>
            <a:r>
              <a:rPr lang="uk-UA" sz="2400" smtClean="0">
                <a:latin typeface="Arial Unicode MS" pitchFamily="34" charset="-128"/>
              </a:rPr>
              <a:t>.</a:t>
            </a:r>
            <a:endParaRPr lang="ru-RU" sz="2400" smtClean="0">
              <a:latin typeface="Arial Unicode MS" pitchFamily="34" charset="-128"/>
            </a:endParaRPr>
          </a:p>
        </p:txBody>
      </p:sp>
      <p:sp>
        <p:nvSpPr>
          <p:cNvPr id="78852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1EB1C65-7029-4124-8832-AFBD328BD52F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885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19346CE-9C4C-4121-B4FC-F6374B8D4672}" type="slidenum">
              <a:rPr lang="ru-RU" smtClean="0"/>
              <a:pPr/>
              <a:t>25</a:t>
            </a:fld>
            <a:endParaRPr lang="ru-RU" smtClean="0"/>
          </a:p>
        </p:txBody>
      </p:sp>
      <p:sp>
        <p:nvSpPr>
          <p:cNvPr id="78854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9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9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9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i="1" smtClean="0"/>
              <a:t>А. Юрисдикція ЄСПЛ</a:t>
            </a:r>
            <a:endParaRPr lang="ru-RU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вимога </a:t>
            </a:r>
            <a:r>
              <a:rPr lang="en-US" smtClean="0"/>
              <a:t>ratione materiae</a:t>
            </a:r>
            <a:r>
              <a:rPr lang="ru-RU" smtClean="0"/>
              <a:t>;</a:t>
            </a:r>
          </a:p>
          <a:p>
            <a:pPr eaLnBrk="1" hangingPunct="1"/>
            <a:r>
              <a:rPr lang="uk-UA" smtClean="0"/>
              <a:t>вимога</a:t>
            </a:r>
            <a:r>
              <a:rPr lang="en-US" smtClean="0"/>
              <a:t> ratione temporis</a:t>
            </a:r>
            <a:r>
              <a:rPr lang="ru-RU" smtClean="0"/>
              <a:t>;</a:t>
            </a:r>
          </a:p>
          <a:p>
            <a:pPr eaLnBrk="1" hangingPunct="1"/>
            <a:r>
              <a:rPr lang="uk-UA" smtClean="0"/>
              <a:t>вимога </a:t>
            </a:r>
            <a:r>
              <a:rPr lang="en-US" smtClean="0"/>
              <a:t>ratione loci</a:t>
            </a:r>
            <a:r>
              <a:rPr lang="ru-RU" smtClean="0"/>
              <a:t>;</a:t>
            </a:r>
          </a:p>
          <a:p>
            <a:pPr eaLnBrk="1" hangingPunct="1"/>
            <a:r>
              <a:rPr lang="uk-UA" smtClean="0"/>
              <a:t>вимога</a:t>
            </a:r>
            <a:r>
              <a:rPr lang="en-US" smtClean="0"/>
              <a:t> ratione persona</a:t>
            </a:r>
            <a:r>
              <a:rPr lang="ru-RU" smtClean="0"/>
              <a:t>.</a:t>
            </a:r>
          </a:p>
        </p:txBody>
      </p:sp>
      <p:sp>
        <p:nvSpPr>
          <p:cNvPr id="7987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B4905AA-A2CF-4DDA-9610-68F23FEEDFB5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7987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D8FB4FC-03A8-4648-B005-CC1CBC07EECE}" type="slidenum">
              <a:rPr lang="ru-RU" smtClean="0"/>
              <a:pPr/>
              <a:t>26</a:t>
            </a:fld>
            <a:endParaRPr lang="ru-RU" smtClean="0"/>
          </a:p>
        </p:txBody>
      </p:sp>
      <p:sp>
        <p:nvSpPr>
          <p:cNvPr id="7987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600" i="1" smtClean="0"/>
              <a:t>Б. Критерії прийнятності скарг до ЄСПЛ.</a:t>
            </a:r>
            <a:endParaRPr lang="ru-RU" sz="3600" i="1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uk-UA" i="1" smtClean="0"/>
          </a:p>
          <a:p>
            <a:pPr eaLnBrk="1" hangingPunct="1">
              <a:buFont typeface="Georgia" pitchFamily="18" charset="0"/>
              <a:buNone/>
            </a:pPr>
            <a:r>
              <a:rPr lang="uk-UA" i="1" smtClean="0"/>
              <a:t>1) Вичерпання національних засобів правового захисту.</a:t>
            </a:r>
            <a:r>
              <a:rPr lang="uk-UA" smtClean="0"/>
              <a:t> 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i="1" smtClean="0"/>
              <a:t>2) Правило шестимісячного строку.</a:t>
            </a:r>
            <a:r>
              <a:rPr lang="uk-UA" smtClean="0"/>
              <a:t> </a:t>
            </a:r>
          </a:p>
          <a:p>
            <a:pPr eaLnBrk="1" hangingPunct="1">
              <a:buFont typeface="Georgia" pitchFamily="18" charset="0"/>
              <a:buNone/>
            </a:pPr>
            <a:r>
              <a:rPr lang="uk-UA" i="1" smtClean="0"/>
              <a:t>3) Правила розгляду анонімних звернень та звернень, що містять нову інформацію</a:t>
            </a:r>
            <a:r>
              <a:rPr lang="uk-UA" smtClean="0"/>
              <a:t>.</a:t>
            </a:r>
            <a:endParaRPr lang="ru-RU" smtClean="0"/>
          </a:p>
        </p:txBody>
      </p:sp>
      <p:sp>
        <p:nvSpPr>
          <p:cNvPr id="8090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9EE466D-1A8B-4677-8BCE-1D43A7861C56}" type="datetime1">
              <a:rPr lang="uk-UA" smtClean="0"/>
              <a:pPr/>
              <a:t>07.11.2014</a:t>
            </a:fld>
            <a:endParaRPr lang="ru-RU" smtClean="0"/>
          </a:p>
        </p:txBody>
      </p:sp>
      <p:sp>
        <p:nvSpPr>
          <p:cNvPr id="8090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568EB75-F9A2-483F-BD09-E79F8204257F}" type="slidenum">
              <a:rPr lang="ru-RU" smtClean="0"/>
              <a:pPr/>
              <a:t>27</a:t>
            </a:fld>
            <a:endParaRPr lang="ru-RU" smtClean="0"/>
          </a:p>
        </p:txBody>
      </p:sp>
      <p:sp>
        <p:nvSpPr>
          <p:cNvPr id="8090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М. Савчин  Права людини і основоположні свободи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4" name="Содержимое 3" descr="cate_slalomi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1882775"/>
            <a:ext cx="4572000" cy="4572000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4EF6A-24B3-471B-95D2-90118650CB3F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 верховенства права і належна правова процедура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Доповідь Венеціанської комісії про верховенство права, 25-26 березня 2011 р.;</a:t>
            </a:r>
          </a:p>
          <a:p>
            <a:r>
              <a:rPr lang="uk-UA" dirty="0" smtClean="0"/>
              <a:t>М. </a:t>
            </a:r>
            <a:r>
              <a:rPr lang="uk-UA" dirty="0" err="1" smtClean="0"/>
              <a:t>Козюбра</a:t>
            </a:r>
            <a:r>
              <a:rPr lang="uk-UA" dirty="0" smtClean="0"/>
              <a:t>. Верховенство права: українські реалії і перспектива</a:t>
            </a:r>
          </a:p>
          <a:p>
            <a:r>
              <a:rPr lang="uk-UA" dirty="0" smtClean="0"/>
              <a:t>С. Шевчук. Основи конституційної юриспруденції. К., 2000.</a:t>
            </a:r>
          </a:p>
          <a:p>
            <a:r>
              <a:rPr lang="uk-UA" dirty="0" smtClean="0"/>
              <a:t>С. Головатий. Верховенство права. В </a:t>
            </a:r>
            <a:r>
              <a:rPr lang="uk-UA" dirty="0" err="1" smtClean="0"/>
              <a:t>З-х</a:t>
            </a:r>
            <a:r>
              <a:rPr lang="uk-UA" dirty="0" smtClean="0"/>
              <a:t> т. К., 2007.</a:t>
            </a:r>
          </a:p>
          <a:p>
            <a:r>
              <a:rPr lang="ru-RU" dirty="0" err="1" smtClean="0"/>
              <a:t>Таманага</a:t>
            </a:r>
            <a:r>
              <a:rPr lang="ru-RU" dirty="0" smtClean="0"/>
              <a:t> </a:t>
            </a:r>
            <a:r>
              <a:rPr lang="ru-RU" dirty="0" err="1" smtClean="0"/>
              <a:t>Браян</a:t>
            </a:r>
            <a:r>
              <a:rPr lang="ru-RU" dirty="0" smtClean="0"/>
              <a:t>. Верховенство права. </a:t>
            </a:r>
            <a:r>
              <a:rPr lang="ru-RU" dirty="0" err="1" smtClean="0"/>
              <a:t>Історія</a:t>
            </a:r>
            <a:r>
              <a:rPr lang="ru-RU" dirty="0" smtClean="0"/>
              <a:t>. </a:t>
            </a:r>
            <a:r>
              <a:rPr lang="ru-RU" dirty="0" err="1" smtClean="0"/>
              <a:t>Політика</a:t>
            </a:r>
            <a:r>
              <a:rPr lang="ru-RU" dirty="0" smtClean="0"/>
              <a:t>. </a:t>
            </a:r>
            <a:r>
              <a:rPr lang="ru-RU" dirty="0" err="1" smtClean="0"/>
              <a:t>Теорія</a:t>
            </a:r>
            <a:r>
              <a:rPr lang="ru-RU" dirty="0" smtClean="0"/>
              <a:t>. К., 2007.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91CF-A2B3-434C-8A01-022565E6D136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Сутність </a:t>
            </a:r>
            <a:r>
              <a:rPr lang="uk-UA" dirty="0" smtClean="0"/>
              <a:t>верховенства права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Верховенства права і дотичні доктрини:</a:t>
            </a:r>
          </a:p>
          <a:p>
            <a:pPr lvl="1"/>
            <a:r>
              <a:rPr lang="en-US" dirty="0" err="1" smtClean="0"/>
              <a:t>Rechtsstaat</a:t>
            </a:r>
            <a:endParaRPr lang="en-US" dirty="0" smtClean="0"/>
          </a:p>
          <a:p>
            <a:pPr lvl="1"/>
            <a:r>
              <a:rPr lang="en-US" dirty="0" err="1" smtClean="0"/>
              <a:t>d’Etat</a:t>
            </a:r>
            <a:r>
              <a:rPr lang="en-US" dirty="0" smtClean="0"/>
              <a:t> </a:t>
            </a:r>
            <a:r>
              <a:rPr lang="en-US" dirty="0" err="1" smtClean="0"/>
              <a:t>droit</a:t>
            </a:r>
            <a:endParaRPr lang="en-US" dirty="0" smtClean="0"/>
          </a:p>
          <a:p>
            <a:pPr lvl="1"/>
            <a:r>
              <a:rPr lang="en-US" dirty="0" smtClean="0"/>
              <a:t>Estado </a:t>
            </a:r>
            <a:r>
              <a:rPr lang="en-US" dirty="0" err="1" smtClean="0"/>
              <a:t>diritto</a:t>
            </a:r>
            <a:endParaRPr lang="en-US" dirty="0" smtClean="0"/>
          </a:p>
          <a:p>
            <a:endParaRPr lang="en-US" dirty="0" smtClean="0"/>
          </a:p>
          <a:p>
            <a:r>
              <a:rPr lang="uk-UA" dirty="0" smtClean="0"/>
              <a:t>Верховенство права і верховенство закону:</a:t>
            </a:r>
          </a:p>
          <a:p>
            <a:pPr lvl="1"/>
            <a:r>
              <a:rPr lang="uk-UA" dirty="0" smtClean="0"/>
              <a:t>Законність як складова </a:t>
            </a:r>
            <a:r>
              <a:rPr lang="uk-UA" dirty="0" smtClean="0"/>
              <a:t>верховенства </a:t>
            </a:r>
            <a:r>
              <a:rPr lang="uk-UA" dirty="0" smtClean="0"/>
              <a:t>права;</a:t>
            </a:r>
          </a:p>
          <a:p>
            <a:pPr lvl="1"/>
            <a:r>
              <a:rPr lang="uk-UA" dirty="0" err="1" smtClean="0"/>
              <a:t>Соціогуманітарний</a:t>
            </a:r>
            <a:r>
              <a:rPr lang="uk-UA" dirty="0" smtClean="0"/>
              <a:t> вимір верховенства права;</a:t>
            </a:r>
          </a:p>
          <a:p>
            <a:pPr lvl="1"/>
            <a:r>
              <a:rPr lang="uk-UA" dirty="0" smtClean="0"/>
              <a:t>Верховенство закону і радянська правова доктрина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E70B-019C-4EAD-B893-108D0717FE46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Структурні елементи верховенства права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Законність;</a:t>
            </a:r>
          </a:p>
          <a:p>
            <a:r>
              <a:rPr lang="uk-UA" dirty="0" smtClean="0"/>
              <a:t>Рівність і недопущення дискримінації;</a:t>
            </a:r>
          </a:p>
          <a:p>
            <a:r>
              <a:rPr lang="uk-UA" dirty="0" smtClean="0"/>
              <a:t>Правова визначеність і обґрунтовані очікування;</a:t>
            </a:r>
          </a:p>
          <a:p>
            <a:r>
              <a:rPr lang="uk-UA" dirty="0" smtClean="0"/>
              <a:t>Повага до прав людини і основоположних свобод;</a:t>
            </a:r>
          </a:p>
          <a:p>
            <a:r>
              <a:rPr lang="uk-UA" dirty="0" smtClean="0"/>
              <a:t>Заборони свавілля;</a:t>
            </a:r>
          </a:p>
          <a:p>
            <a:r>
              <a:rPr lang="uk-UA" dirty="0" smtClean="0"/>
              <a:t>Гарантії незалежного і безстороннього суду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4551-685A-45A1-8276-254AA5C6D837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Ключові проблеми у забезпеченні верховенства права в Україні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Формалізм у праві із значною долею </a:t>
            </a:r>
            <a:r>
              <a:rPr lang="uk-UA" dirty="0" err="1" smtClean="0"/>
              <a:t>легізму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Відсутність належних гарантій незалежності і безсторонності судів;</a:t>
            </a:r>
          </a:p>
          <a:p>
            <a:r>
              <a:rPr lang="uk-UA" dirty="0" smtClean="0"/>
              <a:t>Свавільне застосування закону;</a:t>
            </a:r>
          </a:p>
          <a:p>
            <a:r>
              <a:rPr lang="uk-UA" dirty="0" smtClean="0"/>
              <a:t>Патерналізм і низька правова культура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7CC7-9574-4E83-AA4A-D4D47B7C0324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Конституційний законопроект № 2522а: ключові моменти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Обрання суддів до досягнення 70-річного віку без іспитового 5-річного терміну;</a:t>
            </a:r>
          </a:p>
          <a:p>
            <a:r>
              <a:rPr lang="uk-UA" dirty="0" smtClean="0"/>
              <a:t>Можливість звільнення суддів Президентом за </a:t>
            </a:r>
            <a:r>
              <a:rPr lang="uk-UA" dirty="0" err="1" smtClean="0"/>
              <a:t>“дисциплінарне</a:t>
            </a:r>
            <a:r>
              <a:rPr lang="uk-UA" dirty="0" smtClean="0"/>
              <a:t> </a:t>
            </a:r>
            <a:r>
              <a:rPr lang="uk-UA" dirty="0" err="1" smtClean="0"/>
              <a:t>правопорушення”</a:t>
            </a:r>
            <a:r>
              <a:rPr lang="uk-UA" dirty="0" smtClean="0"/>
              <a:t> при незабезпеченні гарантій належного розслідування;</a:t>
            </a:r>
          </a:p>
          <a:p>
            <a:r>
              <a:rPr lang="uk-UA" dirty="0" smtClean="0"/>
              <a:t>Призначення Вищою радою юстиції голів судів, окрім Верховного Суду України;</a:t>
            </a:r>
          </a:p>
          <a:p>
            <a:r>
              <a:rPr lang="uk-UA" dirty="0" smtClean="0"/>
              <a:t>Склад Вищої ради юстиції має бути переважно із числа суддів;</a:t>
            </a:r>
          </a:p>
          <a:p>
            <a:r>
              <a:rPr lang="uk-UA" dirty="0" smtClean="0"/>
              <a:t>Прирівнювання суддів Конституційного Суду до суддів загальних судів;</a:t>
            </a:r>
          </a:p>
          <a:p>
            <a:r>
              <a:rPr lang="uk-UA" dirty="0" smtClean="0"/>
              <a:t>Створення, реорганізація і ліквідація суддів виключно на основі закону.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4572-7D44-463D-87C4-8AEEEECC1A20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2. Матеріальна </a:t>
            </a:r>
            <a:r>
              <a:rPr lang="uk-UA" sz="3200" dirty="0" smtClean="0"/>
              <a:t>і процесуальна належна правова процедура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Матеріальна правова процедура:</a:t>
            </a:r>
          </a:p>
          <a:p>
            <a:pPr lvl="1">
              <a:buNone/>
            </a:pPr>
            <a:r>
              <a:rPr lang="uk-UA" dirty="0" smtClean="0"/>
              <a:t>1. вимоги до законодавчої техніки;</a:t>
            </a:r>
          </a:p>
          <a:p>
            <a:pPr lvl="1">
              <a:buNone/>
            </a:pPr>
            <a:r>
              <a:rPr lang="uk-UA" dirty="0" smtClean="0"/>
              <a:t>2. вимоги адміністративної та судової практики у сфері основних прав. </a:t>
            </a:r>
          </a:p>
          <a:p>
            <a:pPr lvl="1">
              <a:buNone/>
            </a:pPr>
            <a:r>
              <a:rPr lang="uk-UA" dirty="0" smtClean="0"/>
              <a:t>3. гарантії справедливого і чесного судового та адміністративного процесу;</a:t>
            </a:r>
          </a:p>
          <a:p>
            <a:pPr lvl="1">
              <a:buNone/>
            </a:pP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0F4A-1E80-4478-8724-DA6C7A6D3261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Процесуальна правова процедура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Право бути заслуханим перед судом;</a:t>
            </a:r>
          </a:p>
          <a:p>
            <a:r>
              <a:rPr lang="uk-UA" dirty="0" smtClean="0"/>
              <a:t>Доступ до захисту;</a:t>
            </a:r>
          </a:p>
          <a:p>
            <a:r>
              <a:rPr lang="uk-UA" dirty="0" smtClean="0"/>
              <a:t>Змагальність і рівність сторін у процесі;</a:t>
            </a:r>
          </a:p>
          <a:p>
            <a:r>
              <a:rPr lang="uk-UA" dirty="0" smtClean="0"/>
              <a:t>Презумпція невинуватості і принцип довіри;</a:t>
            </a:r>
          </a:p>
          <a:p>
            <a:r>
              <a:rPr lang="uk-UA" dirty="0" smtClean="0"/>
              <a:t>Принцип дослідження  і обґрунтованість судових рішень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D7E7-F8B8-444A-B732-80933AEA1B27}" type="datetime1">
              <a:rPr lang="uk-UA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Верховенство права і належна правова процедура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1774</Words>
  <Application>Microsoft Office PowerPoint</Application>
  <PresentationFormat>Экран (4:3)</PresentationFormat>
  <Paragraphs>257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Яркая</vt:lpstr>
      <vt:lpstr>Верховенства права і належна правова процедура</vt:lpstr>
      <vt:lpstr>Верховенства права і  належна правова процедура</vt:lpstr>
      <vt:lpstr>Принцип верховенства права і належна правова процедура</vt:lpstr>
      <vt:lpstr>1. Сутність верховенства права</vt:lpstr>
      <vt:lpstr>Структурні елементи верховенства права</vt:lpstr>
      <vt:lpstr>Ключові проблеми у забезпеченні верховенства права в Україні</vt:lpstr>
      <vt:lpstr>Конституційний законопроект № 2522а: ключові моменти</vt:lpstr>
      <vt:lpstr>2. Матеріальна і процесуальна належна правова процедура</vt:lpstr>
      <vt:lpstr>Процесуальна правова процедура</vt:lpstr>
      <vt:lpstr>3. Гарантії доступу до незалежного і безстороннього суду</vt:lpstr>
      <vt:lpstr>4. Правова визначеність і обґрунтовані очікування</vt:lpstr>
      <vt:lpstr>Принцип довіри і право бути вислуханим.</vt:lpstr>
      <vt:lpstr>5. Принцип пропорційності: легітимність обмежень прав людини</vt:lpstr>
      <vt:lpstr>Принцип пропорційності: трискладовий тест</vt:lpstr>
      <vt:lpstr>6. Основні процесуальні гарантії</vt:lpstr>
      <vt:lpstr>Нормативні гарантії належної правової процедури</vt:lpstr>
      <vt:lpstr>4.3. Гарантії справедливого і чесного судового та адміністративного процесу </vt:lpstr>
      <vt:lpstr>Розуміння ефективності засобів правового захисту</vt:lpstr>
      <vt:lpstr>4.4. Процесуальні гарантії основних прав і свобод</vt:lpstr>
      <vt:lpstr>Система процесуальних гарантій основних прав і свобод </vt:lpstr>
      <vt:lpstr>іі) прокурорські процедури</vt:lpstr>
      <vt:lpstr>Оцінка Радою Європи </vt:lpstr>
      <vt:lpstr>Захист основних прав і свобод в конституційною юрисдикцією</vt:lpstr>
      <vt:lpstr>Захист прав людини адміністративними судами</vt:lpstr>
      <vt:lpstr>Процедура захисту основних прав і свобод у Європейському суді з прав людини</vt:lpstr>
      <vt:lpstr>А. Юрисдикція ЄСПЛ</vt:lpstr>
      <vt:lpstr>Б. Критерії прийнятності скарг до ЄСПЛ.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 верховенства права і українські реалії</dc:title>
  <cp:lastModifiedBy>Misha</cp:lastModifiedBy>
  <cp:revision>17</cp:revision>
  <dcterms:modified xsi:type="dcterms:W3CDTF">2014-11-07T20:46:51Z</dcterms:modified>
</cp:coreProperties>
</file>