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041216-AC8B-4EA5-B4A3-629B8DD18D9C}" type="datetimeFigureOut">
              <a:rPr lang="uk-UA" smtClean="0"/>
              <a:pPr/>
              <a:t>03.09.2014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671E05-D8EA-4F82-94DB-684A8BC53C56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0D5D4EA-7076-4634-AC62-323543FF0EB5}" type="datetime1">
              <a:rPr lang="uk-UA" smtClean="0"/>
              <a:pPr/>
              <a:t>03.09.2014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ru-RU" smtClean="0"/>
              <a:t>Теорія конституції             (с) Михайло Савчин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602E5-CD4E-402B-91C1-0F90AEF795E5}" type="datetime1">
              <a:rPr lang="uk-UA" smtClean="0"/>
              <a:pPr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Теорія конституції             (с) Михайло Савчин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4A06B-9FCC-475A-ABE9-CCEE2C206FDE}" type="datetime1">
              <a:rPr lang="uk-UA" smtClean="0"/>
              <a:pPr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Теорія конституції             (с) Михайло Савчин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1B954EE-D32C-4F86-B74F-EE358B1ED67C}" type="datetime1">
              <a:rPr lang="uk-UA" smtClean="0"/>
              <a:pPr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r>
              <a:rPr lang="ru-RU" smtClean="0"/>
              <a:t>Теорія конституції             (с) Михайло Савчин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DE0E5C0-CD5E-4A6D-9D11-310BF0CFF6A1}" type="datetime1">
              <a:rPr lang="uk-UA" smtClean="0"/>
              <a:pPr/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r>
              <a:rPr lang="ru-RU" smtClean="0"/>
              <a:t>Теорія конституції             (с) Михайло Савчин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FCDA23C-A15D-46B9-933E-E50A50CC414C}" type="datetime1">
              <a:rPr lang="uk-UA" smtClean="0"/>
              <a:pPr/>
              <a:t>03.09.2014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r>
              <a:rPr lang="ru-RU" smtClean="0"/>
              <a:t>Теорія конституції             (с) Михайло Савчин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9330724-88D6-4A04-ABB1-ADBB193817A6}" type="datetime1">
              <a:rPr lang="uk-UA" smtClean="0"/>
              <a:pPr/>
              <a:t>03.09.2014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r>
              <a:rPr lang="ru-RU" smtClean="0"/>
              <a:t>Теорія конституції             (с) Михайло Савчин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AE17-9907-47D6-A2F6-7773965A2305}" type="datetime1">
              <a:rPr lang="uk-UA" smtClean="0"/>
              <a:pPr/>
              <a:t>03.09.2014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Теорія конституції             (с) Михайло Савчин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FD6FC5B-B951-4FE3-BEB9-1A3958276425}" type="datetime1">
              <a:rPr lang="uk-UA" smtClean="0"/>
              <a:pPr/>
              <a:t>03.09.2014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r>
              <a:rPr lang="ru-RU" smtClean="0"/>
              <a:t>Теорія конституції             (с) Михайло Савчин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820AFF1-1868-4666-B4BC-4A94604ED13E}" type="datetime1">
              <a:rPr lang="uk-UA" smtClean="0"/>
              <a:pPr/>
              <a:t>03.09.2014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ru-RU" smtClean="0"/>
              <a:t>Теорія конституції             (с) Михайло Савчин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47FD8E5-B43F-4D07-A93B-D02362B95872}" type="datetime1">
              <a:rPr lang="uk-UA" smtClean="0"/>
              <a:pPr/>
              <a:t>03.09.2014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ru-RU" smtClean="0"/>
              <a:t>Теорія конституції             (с) Михайло Савчин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B928678-BF5E-411E-9CA3-4B5407D212F6}" type="datetime1">
              <a:rPr lang="uk-UA" smtClean="0"/>
              <a:pPr/>
              <a:t>03.09.2014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Теорія конституції             (с) Михайло Савчин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msavchyn@bigmir.net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/>
              <a:t>Теорія конституції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uk-UA" dirty="0" smtClean="0"/>
              <a:t>Михайло Савчин,</a:t>
            </a:r>
            <a:br>
              <a:rPr lang="uk-UA" dirty="0" smtClean="0"/>
            </a:br>
            <a:r>
              <a:rPr lang="uk-UA" dirty="0" err="1" smtClean="0"/>
              <a:t>д</a:t>
            </a:r>
            <a:r>
              <a:rPr lang="uk-UA" dirty="0" err="1" smtClean="0"/>
              <a:t>.ю.н</a:t>
            </a:r>
            <a:r>
              <a:rPr lang="uk-UA" dirty="0" smtClean="0"/>
              <a:t>., </a:t>
            </a:r>
            <a:r>
              <a:rPr lang="uk-UA" dirty="0" smtClean="0"/>
              <a:t>проф. </a:t>
            </a:r>
            <a:r>
              <a:rPr lang="uk-UA" dirty="0" err="1" smtClean="0"/>
              <a:t>УжНУ</a:t>
            </a:r>
            <a:endParaRPr lang="uk-UA" dirty="0"/>
          </a:p>
        </p:txBody>
      </p:sp>
      <p:pic>
        <p:nvPicPr>
          <p:cNvPr id="1026" name="Picture 2" descr="C:\Users\Misha\Pictures\herb_UzhN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573016"/>
            <a:ext cx="2592288" cy="23330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2.2. Конституція номінальна </a:t>
            </a:r>
            <a:endParaRPr lang="uk-UA" dirty="0"/>
          </a:p>
        </p:txBody>
      </p:sp>
      <p:pic>
        <p:nvPicPr>
          <p:cNvPr id="5" name="Содержимое 4" descr="Red_copy_of_the_Russian_constitutio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2132856"/>
            <a:ext cx="2736304" cy="352839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uk-UA" dirty="0" smtClean="0"/>
              <a:t>Конституція, яка реально не обмежує владу і містить лише декларований </a:t>
            </a:r>
            <a:r>
              <a:rPr lang="uk-UA" dirty="0" err="1" smtClean="0"/>
              <a:t>“каталог”</a:t>
            </a:r>
            <a:r>
              <a:rPr lang="uk-UA" dirty="0" smtClean="0"/>
              <a:t> прав людини, що не є її справжніми </a:t>
            </a:r>
            <a:r>
              <a:rPr lang="uk-UA" dirty="0" smtClean="0"/>
              <a:t>цілями;</a:t>
            </a:r>
            <a:br>
              <a:rPr lang="uk-UA" dirty="0" smtClean="0"/>
            </a:br>
            <a:r>
              <a:rPr lang="uk-UA" dirty="0" smtClean="0"/>
              <a:t>конституція, положення якої частково реалізовано</a:t>
            </a:r>
            <a:endParaRPr lang="uk-UA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98E36-85D0-4D8B-8082-09FE044184F1}" type="datetime1">
              <a:rPr lang="uk-UA" smtClean="0"/>
              <a:pPr/>
              <a:t>03.09.2014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Теорія конституції             (с) Михайло Савчин</a:t>
            </a:r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2.3. Конституція реальна</a:t>
            </a:r>
            <a:endParaRPr lang="uk-UA" dirty="0"/>
          </a:p>
        </p:txBody>
      </p:sp>
      <p:pic>
        <p:nvPicPr>
          <p:cNvPr id="5" name="Содержимое 4" descr="Pylyp-orlyk-constitution-171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2276872"/>
            <a:ext cx="2512700" cy="352839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Конституція як реально діючий правопорядок, яка видозмінюється у ході суспільно-політичних процесів, виконує реальну функцію обмеження влади</a:t>
            </a:r>
            <a:endParaRPr lang="uk-UA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F8FA2-E74B-46EA-9660-D3E049D3797B}" type="datetime1">
              <a:rPr lang="uk-UA" smtClean="0"/>
              <a:pPr/>
              <a:t>03.09.2014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Теорія конституції             (с) Михайло Савчин</a:t>
            </a:r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3. Конституція формальна і матеріальна</a:t>
            </a:r>
            <a:endParaRPr 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pPr>
              <a:buNone/>
            </a:pPr>
            <a:r>
              <a:rPr lang="uk-UA" dirty="0" smtClean="0"/>
              <a:t>і) соціальна обумовленість конституції;</a:t>
            </a:r>
          </a:p>
          <a:p>
            <a:pPr>
              <a:buNone/>
            </a:pPr>
            <a:r>
              <a:rPr lang="uk-UA" dirty="0" smtClean="0"/>
              <a:t>іі) рівень правової культури та втілення положень конституції;</a:t>
            </a:r>
          </a:p>
          <a:p>
            <a:pPr>
              <a:buNone/>
            </a:pPr>
            <a:r>
              <a:rPr lang="uk-UA" dirty="0" smtClean="0"/>
              <a:t>ііі) юридична техніка та конституція.</a:t>
            </a:r>
          </a:p>
          <a:p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7950-C0D3-43CC-9D51-6C0C7D3C1667}" type="datetime1">
              <a:rPr lang="uk-UA" smtClean="0"/>
              <a:pPr/>
              <a:t>03.09.2014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Теорія конституції             (с) Михайло Савчин</a:t>
            </a: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/>
              <a:t>3.1. Співвідношення формальної і реально </a:t>
            </a:r>
            <a:r>
              <a:rPr lang="uk-UA" sz="2400" dirty="0" err="1" smtClean="0"/>
              <a:t>констиїтуції</a:t>
            </a:r>
            <a:endParaRPr lang="uk-UA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uk-UA" dirty="0" smtClean="0"/>
              <a:t>конституція як нормативний акт</a:t>
            </a: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uk-UA" dirty="0" smtClean="0"/>
              <a:t>конституція як правопорядок</a:t>
            </a:r>
            <a:endParaRPr lang="uk-UA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uk-UA" dirty="0" smtClean="0"/>
          </a:p>
          <a:p>
            <a:pPr>
              <a:buNone/>
            </a:pPr>
            <a:r>
              <a:rPr lang="uk-UA" dirty="0" smtClean="0"/>
              <a:t>і) конституція як основоположний закон;</a:t>
            </a:r>
          </a:p>
          <a:p>
            <a:pPr>
              <a:buNone/>
            </a:pPr>
            <a:r>
              <a:rPr lang="uk-UA" dirty="0" smtClean="0"/>
              <a:t>іі) верховенство конституції;</a:t>
            </a:r>
          </a:p>
          <a:p>
            <a:pPr>
              <a:buNone/>
            </a:pPr>
            <a:r>
              <a:rPr lang="uk-UA" dirty="0" smtClean="0"/>
              <a:t>ііі) стабільність конституції</a:t>
            </a:r>
            <a:endParaRPr lang="uk-UA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uk-UA" dirty="0" smtClean="0"/>
          </a:p>
          <a:p>
            <a:pPr>
              <a:buNone/>
            </a:pPr>
            <a:r>
              <a:rPr lang="uk-UA" dirty="0" smtClean="0"/>
              <a:t>і) конституція як певний тип правопорядку;</a:t>
            </a:r>
          </a:p>
          <a:p>
            <a:pPr>
              <a:buNone/>
            </a:pPr>
            <a:r>
              <a:rPr lang="uk-UA" dirty="0" smtClean="0"/>
              <a:t>іі) конституювання владних відносин та легітимація публічної влади;</a:t>
            </a:r>
          </a:p>
          <a:p>
            <a:pPr>
              <a:buNone/>
            </a:pPr>
            <a:r>
              <a:rPr lang="uk-UA" dirty="0" smtClean="0"/>
              <a:t>ііі) завдання по обмеженню владної сваволі та захисту основних прав і свобод.</a:t>
            </a:r>
          </a:p>
          <a:p>
            <a:endParaRPr lang="uk-UA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21AF8-86EB-4FFC-AD14-A90D3D0D43AD}" type="datetime1">
              <a:rPr lang="uk-UA" smtClean="0"/>
              <a:pPr/>
              <a:t>03.09.2014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Теорія конституції             (с) Михайло Савчин</a:t>
            </a:r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4. Конституція матеріальна і процесуальна</a:t>
            </a:r>
            <a:endParaRPr 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endParaRPr lang="uk-UA" dirty="0" smtClean="0"/>
          </a:p>
          <a:p>
            <a:r>
              <a:rPr lang="uk-UA" dirty="0" smtClean="0">
                <a:solidFill>
                  <a:srgbClr val="FFFF00"/>
                </a:solidFill>
              </a:rPr>
              <a:t>Конституція матеріальна:</a:t>
            </a:r>
          </a:p>
          <a:p>
            <a:pPr lvl="1"/>
            <a:r>
              <a:rPr lang="uk-UA" dirty="0" smtClean="0"/>
              <a:t>правовий захист конституції і судовий конституційний контроль;</a:t>
            </a:r>
          </a:p>
          <a:p>
            <a:pPr lvl="1"/>
            <a:r>
              <a:rPr lang="uk-UA" dirty="0" smtClean="0"/>
              <a:t>основи конституційного порядку;</a:t>
            </a:r>
          </a:p>
          <a:p>
            <a:pPr lvl="1"/>
            <a:r>
              <a:rPr lang="uk-UA" dirty="0" smtClean="0"/>
              <a:t>політична система і політичні партії;</a:t>
            </a:r>
          </a:p>
          <a:p>
            <a:pPr lvl="1"/>
            <a:r>
              <a:rPr lang="uk-UA" dirty="0" smtClean="0"/>
              <a:t>національний суверенітет і народне представництво;</a:t>
            </a:r>
          </a:p>
          <a:p>
            <a:pPr lvl="1"/>
            <a:r>
              <a:rPr lang="uk-UA" dirty="0" smtClean="0"/>
              <a:t>організація публічної влади;</a:t>
            </a:r>
          </a:p>
          <a:p>
            <a:pPr lvl="1"/>
            <a:r>
              <a:rPr lang="uk-UA" dirty="0" smtClean="0"/>
              <a:t>співвідношення  конституційного і міжнародного права.</a:t>
            </a:r>
          </a:p>
          <a:p>
            <a:pPr lvl="1"/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76AA-9B52-4B87-A7E5-187BAD91B27A}" type="datetime1">
              <a:rPr lang="uk-UA" smtClean="0"/>
              <a:pPr/>
              <a:t>03.09.2014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Теорія конституції             (с) Михайло Савчин</a:t>
            </a:r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4. Конституція процесуальна </a:t>
            </a:r>
            <a:endParaRPr 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Верховенство права і належна правова процедура;</a:t>
            </a:r>
          </a:p>
          <a:p>
            <a:r>
              <a:rPr lang="uk-UA" dirty="0" smtClean="0"/>
              <a:t>Установчий процес;</a:t>
            </a:r>
          </a:p>
          <a:p>
            <a:r>
              <a:rPr lang="uk-UA" dirty="0" smtClean="0"/>
              <a:t>Виборчий і референдумний процес;</a:t>
            </a:r>
          </a:p>
          <a:p>
            <a:r>
              <a:rPr lang="uk-UA" dirty="0" smtClean="0"/>
              <a:t>Парламентське процесуальне право;</a:t>
            </a:r>
          </a:p>
          <a:p>
            <a:r>
              <a:rPr lang="uk-UA" dirty="0" smtClean="0"/>
              <a:t>Провадження у Конституційному Суді 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32B25-F234-4A43-A841-1F856C3DEA76}" type="datetime1">
              <a:rPr lang="uk-UA" smtClean="0"/>
              <a:pPr/>
              <a:t>03.09.2014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Теорія конституції             (с) Михайло Савчин</a:t>
            </a:r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5. Зміст і структура конституції</a:t>
            </a: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endParaRPr lang="uk-UA" dirty="0" smtClean="0"/>
          </a:p>
          <a:p>
            <a:pPr>
              <a:buNone/>
            </a:pPr>
            <a:r>
              <a:rPr lang="uk-UA" dirty="0" smtClean="0"/>
              <a:t>а) кодифікований характер Конституції України;</a:t>
            </a:r>
          </a:p>
          <a:p>
            <a:pPr>
              <a:buNone/>
            </a:pPr>
            <a:r>
              <a:rPr lang="uk-UA" dirty="0" smtClean="0"/>
              <a:t>б) основні закономірності конституційного регулювання та принцип його мінімальної достатності;</a:t>
            </a:r>
          </a:p>
          <a:p>
            <a:pPr>
              <a:buNone/>
            </a:pPr>
            <a:r>
              <a:rPr lang="uk-UA" dirty="0" smtClean="0"/>
              <a:t>в) проблеми забезпечення приватної автономії індивіда та принцип соціальної держави;</a:t>
            </a:r>
          </a:p>
          <a:p>
            <a:pPr>
              <a:buNone/>
            </a:pPr>
            <a:r>
              <a:rPr lang="uk-UA" dirty="0" smtClean="0"/>
              <a:t>г) основні структурні елементи конституції.</a:t>
            </a:r>
          </a:p>
          <a:p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FEE99-7A55-4CB0-A04B-056640F44E06}" type="datetime1">
              <a:rPr lang="uk-UA" smtClean="0"/>
              <a:pPr/>
              <a:t>03.09.2014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Теорія конституції             (с) Михайло Савчин</a:t>
            </a:r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400" dirty="0" smtClean="0"/>
              <a:t>5. Структура конституції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endParaRPr lang="uk-UA" dirty="0" smtClean="0"/>
          </a:p>
          <a:p>
            <a:r>
              <a:rPr lang="uk-UA" dirty="0" smtClean="0"/>
              <a:t>Зумовленість структури конституційними цілями;</a:t>
            </a:r>
          </a:p>
          <a:p>
            <a:r>
              <a:rPr lang="uk-UA" dirty="0" smtClean="0"/>
              <a:t>Роль засобів юридичної техніки;</a:t>
            </a:r>
          </a:p>
          <a:p>
            <a:r>
              <a:rPr lang="uk-UA" dirty="0" smtClean="0"/>
              <a:t>Преамбула – основна частина – перехідні і заключні положення;</a:t>
            </a:r>
          </a:p>
          <a:p>
            <a:r>
              <a:rPr lang="uk-UA" dirty="0" smtClean="0"/>
              <a:t>Додатки до конституції;</a:t>
            </a:r>
          </a:p>
          <a:p>
            <a:r>
              <a:rPr lang="uk-UA" dirty="0" smtClean="0"/>
              <a:t>Випадки </a:t>
            </a:r>
            <a:r>
              <a:rPr lang="uk-UA" dirty="0" err="1" smtClean="0"/>
              <a:t>некодифікованої</a:t>
            </a:r>
            <a:r>
              <a:rPr lang="uk-UA" dirty="0" smtClean="0"/>
              <a:t> (Велика Британія) або частково кодифікованих конституцій (Чехія, Франція);</a:t>
            </a:r>
          </a:p>
          <a:p>
            <a:r>
              <a:rPr lang="uk-UA" dirty="0" smtClean="0"/>
              <a:t>Структура конституції і </a:t>
            </a:r>
            <a:r>
              <a:rPr lang="uk-UA" dirty="0" smtClean="0"/>
              <a:t>конституанта</a:t>
            </a:r>
            <a:endParaRPr lang="uk-UA" dirty="0" smtClean="0"/>
          </a:p>
          <a:p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1146D-C24C-4D80-9BF3-8F4AD2F0856D}" type="datetime1">
              <a:rPr lang="uk-UA" smtClean="0"/>
              <a:pPr/>
              <a:t>03.09.2014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Теорія конституції             (с) Михайло Савчин</a:t>
            </a:r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6.1.  Мова і стиль конституції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uk-UA" dirty="0" smtClean="0"/>
          </a:p>
          <a:p>
            <a:r>
              <a:rPr lang="uk-UA" dirty="0" smtClean="0"/>
              <a:t>Зумовленість нормативними конституційними цінностями:</a:t>
            </a:r>
          </a:p>
          <a:p>
            <a:pPr lvl="1"/>
            <a:r>
              <a:rPr lang="uk-UA" dirty="0" smtClean="0"/>
              <a:t>Гідність людини (ст. 3);</a:t>
            </a:r>
          </a:p>
          <a:p>
            <a:pPr lvl="1"/>
            <a:r>
              <a:rPr lang="uk-UA" dirty="0" smtClean="0"/>
              <a:t>Права людини, суверенітет і територіальна цілісність України (ст. 157);</a:t>
            </a:r>
          </a:p>
          <a:p>
            <a:r>
              <a:rPr lang="uk-UA" dirty="0" smtClean="0"/>
              <a:t>Основи конституційного порядку, демократії і гарантії конституції (особливий порядок перегляду Розділів І, ІІІ, ХІІІ);</a:t>
            </a:r>
          </a:p>
          <a:p>
            <a:r>
              <a:rPr lang="uk-UA" dirty="0" smtClean="0"/>
              <a:t>Зв’язок із універсальними цінностями.</a:t>
            </a:r>
          </a:p>
          <a:p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DBF1F-4A2E-4D53-916C-1C39EDBCCF37}" type="datetime1">
              <a:rPr lang="uk-UA" smtClean="0"/>
              <a:pPr/>
              <a:t>03.09.2014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Теорія конституції             (с) Михайло Савчин</a:t>
            </a:r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6.2. Універсальні конституційні цінності і мова конституції</a:t>
            </a:r>
            <a:endParaRPr 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uk-UA" dirty="0" smtClean="0"/>
          </a:p>
          <a:p>
            <a:r>
              <a:rPr lang="uk-UA" dirty="0" smtClean="0"/>
              <a:t>гідність індивіда;</a:t>
            </a:r>
          </a:p>
          <a:p>
            <a:r>
              <a:rPr lang="uk-UA" dirty="0" smtClean="0"/>
              <a:t>свобода людини;</a:t>
            </a:r>
          </a:p>
          <a:p>
            <a:r>
              <a:rPr lang="uk-UA" dirty="0" smtClean="0"/>
              <a:t>рівність;</a:t>
            </a:r>
          </a:p>
          <a:p>
            <a:r>
              <a:rPr lang="uk-UA" dirty="0" smtClean="0"/>
              <a:t>верховенство права</a:t>
            </a:r>
          </a:p>
          <a:p>
            <a:r>
              <a:rPr lang="uk-UA" dirty="0" smtClean="0"/>
              <a:t>солідарність;</a:t>
            </a:r>
          </a:p>
          <a:p>
            <a:r>
              <a:rPr lang="uk-UA" dirty="0" smtClean="0"/>
              <a:t>субсидіарність;</a:t>
            </a:r>
          </a:p>
          <a:p>
            <a:r>
              <a:rPr lang="uk-UA" dirty="0" smtClean="0"/>
              <a:t>толерантність</a:t>
            </a:r>
          </a:p>
          <a:p>
            <a:endParaRPr lang="uk-UA" dirty="0"/>
          </a:p>
        </p:txBody>
      </p:sp>
      <p:pic>
        <p:nvPicPr>
          <p:cNvPr id="5" name="Содержимое 4" descr="justic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314274"/>
            <a:ext cx="4038600" cy="3342290"/>
          </a:xfrm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A68F-13CF-4F6F-A35A-A89270746B50}" type="datetime1">
              <a:rPr lang="uk-UA" smtClean="0"/>
              <a:pPr/>
              <a:t>03.09.2014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Теорія конституції             (с) Михайло Савчин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Теорія конституції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uk-UA" dirty="0" smtClean="0"/>
          </a:p>
          <a:p>
            <a:pPr marL="578358" indent="-514350">
              <a:buFont typeface="+mj-lt"/>
              <a:buAutoNum type="arabicPeriod"/>
            </a:pPr>
            <a:r>
              <a:rPr lang="uk-UA" dirty="0" smtClean="0"/>
              <a:t>Основні теорії сучасного конституціоналізму. </a:t>
            </a:r>
          </a:p>
          <a:p>
            <a:pPr marL="578358" indent="-514350">
              <a:buFont typeface="+mj-lt"/>
              <a:buAutoNum type="arabicPeriod"/>
            </a:pPr>
            <a:r>
              <a:rPr lang="uk-UA" dirty="0" smtClean="0"/>
              <a:t>Конституція реальна, номінальна, символічна. </a:t>
            </a:r>
          </a:p>
          <a:p>
            <a:pPr marL="578358" indent="-514350">
              <a:buFont typeface="+mj-lt"/>
              <a:buAutoNum type="arabicPeriod"/>
            </a:pPr>
            <a:r>
              <a:rPr lang="uk-UA" dirty="0" smtClean="0"/>
              <a:t>Конституція формальна і матеріальна. </a:t>
            </a:r>
          </a:p>
          <a:p>
            <a:pPr marL="578358" indent="-514350">
              <a:buFont typeface="+mj-lt"/>
              <a:buAutoNum type="arabicPeriod"/>
            </a:pPr>
            <a:r>
              <a:rPr lang="uk-UA" dirty="0" smtClean="0"/>
              <a:t>Конституція матеріальна і процесуальна. </a:t>
            </a:r>
          </a:p>
          <a:p>
            <a:pPr marL="578358" indent="-514350">
              <a:buFont typeface="+mj-lt"/>
              <a:buAutoNum type="arabicPeriod"/>
            </a:pPr>
            <a:r>
              <a:rPr lang="uk-UA" dirty="0" smtClean="0"/>
              <a:t>Зміст і структура конституції. </a:t>
            </a:r>
          </a:p>
          <a:p>
            <a:pPr marL="578358" indent="-514350">
              <a:buFont typeface="+mj-lt"/>
              <a:buAutoNum type="arabicPeriod"/>
            </a:pPr>
            <a:r>
              <a:rPr lang="uk-UA" dirty="0" smtClean="0"/>
              <a:t>Мова і стиль конституції.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FDFF8-ACBA-4726-88A8-094F3B2406BB}" type="datetime1">
              <a:rPr lang="uk-UA" smtClean="0"/>
              <a:pPr/>
              <a:t>03.09.2014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Теорія конституції             (с) Михайло Савчин</a:t>
            </a:r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dirty="0" smtClean="0"/>
              <a:t>6.3. Стиль викладу конституції</a:t>
            </a:r>
            <a:endParaRPr 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762872" cy="4525963"/>
          </a:xfrm>
        </p:spPr>
        <p:txBody>
          <a:bodyPr>
            <a:normAutofit fontScale="77500" lnSpcReduction="20000"/>
          </a:bodyPr>
          <a:lstStyle/>
          <a:p>
            <a:endParaRPr lang="uk-UA" dirty="0" smtClean="0"/>
          </a:p>
          <a:p>
            <a:r>
              <a:rPr lang="uk-UA" dirty="0" smtClean="0"/>
              <a:t>Роль засобів юридичної техніки – конституція не Катехізис  і не детальна інструкція з побудови дельтаплана;</a:t>
            </a:r>
          </a:p>
          <a:p>
            <a:r>
              <a:rPr lang="uk-UA" dirty="0" smtClean="0"/>
              <a:t>Вимоги правової визначеності;</a:t>
            </a:r>
          </a:p>
          <a:p>
            <a:r>
              <a:rPr lang="uk-UA" dirty="0" smtClean="0"/>
              <a:t>Ступінь конкретизації і обґрунтованість очікувань;</a:t>
            </a:r>
          </a:p>
          <a:p>
            <a:r>
              <a:rPr lang="uk-UA" dirty="0" smtClean="0"/>
              <a:t>Вимоги до викладу основоположних принципів права;</a:t>
            </a:r>
          </a:p>
          <a:p>
            <a:r>
              <a:rPr lang="uk-UA" dirty="0" smtClean="0"/>
              <a:t>Роль інтерпретації конституції Конституційним Судом;</a:t>
            </a:r>
          </a:p>
          <a:p>
            <a:r>
              <a:rPr lang="uk-UA" dirty="0" smtClean="0"/>
              <a:t>Ступінь деталізації норм щодо організації влади</a:t>
            </a:r>
          </a:p>
          <a:p>
            <a:endParaRPr lang="uk-UA" dirty="0"/>
          </a:p>
        </p:txBody>
      </p:sp>
      <p:pic>
        <p:nvPicPr>
          <p:cNvPr id="5" name="Содержимое 4" descr="diva Mari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436096" y="1772816"/>
            <a:ext cx="2880320" cy="4104456"/>
          </a:xfrm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C5BC-DAED-4D22-AEEA-46A4C358AA73}" type="datetime1">
              <a:rPr lang="uk-UA" smtClean="0"/>
              <a:pPr/>
              <a:t>03.09.2014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Теорія конституції             (с) Михайло Савчин</a:t>
            </a:r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uk-UA" dirty="0"/>
          </a:p>
        </p:txBody>
      </p:sp>
      <p:pic>
        <p:nvPicPr>
          <p:cNvPr id="5" name="Содержимое 4" descr="298189_114206308679505_100002704104487_69530_723683_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28523" y="1722438"/>
            <a:ext cx="2895954" cy="452596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Михайло Савчин,</a:t>
            </a:r>
            <a:br>
              <a:rPr lang="uk-UA" dirty="0" smtClean="0"/>
            </a:br>
            <a:r>
              <a:rPr lang="uk-UA" dirty="0" err="1" smtClean="0"/>
              <a:t>д</a:t>
            </a:r>
            <a:r>
              <a:rPr lang="uk-UA" dirty="0" err="1" smtClean="0"/>
              <a:t>.ю.н</a:t>
            </a:r>
            <a:r>
              <a:rPr lang="uk-UA" dirty="0" smtClean="0"/>
              <a:t>, </a:t>
            </a:r>
            <a:r>
              <a:rPr lang="uk-UA" dirty="0" smtClean="0"/>
              <a:t>проф. </a:t>
            </a:r>
            <a:r>
              <a:rPr lang="uk-UA" dirty="0" err="1" smtClean="0"/>
              <a:t>УжНУ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en-US" sz="2400" dirty="0" smtClean="0">
                <a:hlinkClick r:id="rId3"/>
              </a:rPr>
              <a:t>msavchyn@bigmir.net</a:t>
            </a:r>
            <a:r>
              <a:rPr lang="en-US" sz="2400" dirty="0" smtClean="0"/>
              <a:t> </a:t>
            </a:r>
            <a:endParaRPr lang="uk-UA" sz="2400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10EC-4889-4E6C-A14A-76AF50A63D5D}" type="datetime1">
              <a:rPr lang="uk-UA" smtClean="0"/>
              <a:pPr/>
              <a:t>03.09.2014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Теорія конституції             (с) Михайло Савчин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Джерела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Савчин М. Конституціоналізм і природа конституції. – Ужгород: Ліра, 2009.</a:t>
            </a:r>
          </a:p>
          <a:p>
            <a:pPr lvl="0">
              <a:buNone/>
            </a:pPr>
            <a:r>
              <a:rPr lang="uk-UA" dirty="0" err="1" smtClean="0"/>
              <a:t>Сарторі</a:t>
            </a:r>
            <a:r>
              <a:rPr lang="uk-UA" dirty="0" smtClean="0"/>
              <a:t> Дж. Порівняльна конституційна інженерія. </a:t>
            </a:r>
            <a:r>
              <a:rPr lang="ru-RU" dirty="0" err="1" smtClean="0"/>
              <a:t>Дослідж</a:t>
            </a:r>
            <a:r>
              <a:rPr lang="ru-RU" dirty="0" smtClean="0"/>
              <a:t>. структур </a:t>
            </a:r>
            <a:r>
              <a:rPr lang="ru-RU" dirty="0" err="1" smtClean="0"/>
              <a:t>мотивів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: Пер. </a:t>
            </a:r>
            <a:r>
              <a:rPr lang="ru-RU" dirty="0" err="1" smtClean="0"/>
              <a:t>з</a:t>
            </a:r>
            <a:r>
              <a:rPr lang="ru-RU" dirty="0" smtClean="0"/>
              <a:t> 2-го англ. вид. </a:t>
            </a:r>
            <a:r>
              <a:rPr lang="en-US" dirty="0" smtClean="0"/>
              <a:t>– </a:t>
            </a:r>
            <a:r>
              <a:rPr lang="ru-RU" dirty="0" smtClean="0"/>
              <a:t>К.: </a:t>
            </a:r>
            <a:r>
              <a:rPr lang="ru-RU" dirty="0" err="1" smtClean="0"/>
              <a:t>АртЕк</a:t>
            </a:r>
            <a:r>
              <a:rPr lang="ru-RU" dirty="0" smtClean="0"/>
              <a:t>, 2001.</a:t>
            </a:r>
            <a:endParaRPr lang="uk-UA" dirty="0" smtClean="0"/>
          </a:p>
          <a:p>
            <a:pPr lvl="0">
              <a:buNone/>
            </a:pPr>
            <a:r>
              <a:rPr lang="en-US" dirty="0" err="1" smtClean="0"/>
              <a:t>Sartory</a:t>
            </a:r>
            <a:r>
              <a:rPr lang="en-US" dirty="0" smtClean="0"/>
              <a:t> G., Constitutionalism: A Preliminary Discussion, In 56 The American Political Science Review 853 (1962)</a:t>
            </a:r>
            <a:endParaRPr lang="uk-UA" dirty="0" smtClean="0"/>
          </a:p>
          <a:p>
            <a:pPr lvl="0">
              <a:buNone/>
            </a:pPr>
            <a:r>
              <a:rPr lang="uk-UA" dirty="0" smtClean="0"/>
              <a:t>Стецюк П. Основи теорії конституції та конституціоналізму. – Львів: Астролябія, 2003.</a:t>
            </a:r>
          </a:p>
          <a:p>
            <a:pPr>
              <a:buNone/>
            </a:pPr>
            <a:r>
              <a:rPr lang="uk-UA" dirty="0" smtClean="0"/>
              <a:t>Шевчук С. Основи конституційної юриспруденції. – К.: Реферат, 2000.</a:t>
            </a:r>
          </a:p>
          <a:p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997A0-3BD5-4F30-A352-F1CF6D8B7FE7}" type="datetime1">
              <a:rPr lang="uk-UA" smtClean="0"/>
              <a:pPr/>
              <a:t>03.09.2014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Теорія конституції             (с) Михайло Савчин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</a:t>
            </a:r>
            <a:r>
              <a:rPr lang="uk-UA" sz="3200" dirty="0" smtClean="0"/>
              <a:t>.1. Ліберальний конституціоналізм</a:t>
            </a:r>
            <a:endParaRPr lang="uk-UA" sz="3200" dirty="0"/>
          </a:p>
        </p:txBody>
      </p:sp>
      <p:pic>
        <p:nvPicPr>
          <p:cNvPr id="5" name="Содержимое 4" descr="liberties&amp;winter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527737"/>
            <a:ext cx="4038600" cy="291536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endParaRPr lang="uk-UA" dirty="0" smtClean="0"/>
          </a:p>
          <a:p>
            <a:r>
              <a:rPr lang="uk-UA" dirty="0" smtClean="0"/>
              <a:t>Свобода, рівність, належна правова процедура, права людини, демократія, громадянське суспільство</a:t>
            </a:r>
          </a:p>
          <a:p>
            <a:r>
              <a:rPr lang="uk-UA" dirty="0" smtClean="0"/>
              <a:t>Основною є доктрина верховенства права; </a:t>
            </a:r>
          </a:p>
          <a:p>
            <a:r>
              <a:rPr lang="uk-UA" dirty="0" smtClean="0"/>
              <a:t>Втручання є мінімальним і має бути належним чином обґрунтованим</a:t>
            </a:r>
          </a:p>
          <a:p>
            <a:r>
              <a:rPr lang="uk-UA" dirty="0" smtClean="0"/>
              <a:t>Ґрунтується на раціональності та природних правах і свободах людини;</a:t>
            </a:r>
          </a:p>
          <a:p>
            <a:r>
              <a:rPr lang="uk-UA" dirty="0" smtClean="0"/>
              <a:t>Незалежність судової влади є фундаментальною засадою гарантій прав людини і основоположних свобод;</a:t>
            </a:r>
          </a:p>
          <a:p>
            <a:r>
              <a:rPr lang="uk-UA" dirty="0" smtClean="0"/>
              <a:t>Імпліцитна роль конституційної юстиції у правовому захисті конституції; її провідна роль у системі конституціоналізму</a:t>
            </a:r>
          </a:p>
          <a:p>
            <a:r>
              <a:rPr lang="uk-UA" dirty="0" smtClean="0"/>
              <a:t>Парламент відіграє провідну роль народного представництва;</a:t>
            </a:r>
          </a:p>
          <a:p>
            <a:r>
              <a:rPr lang="uk-UA" dirty="0" smtClean="0"/>
              <a:t>Поділ влади розглядається як інструмент деконцентрації владних повноважень  з метою недопущення зловживання владою і раціоналізації її діяльності; </a:t>
            </a:r>
          </a:p>
          <a:p>
            <a:r>
              <a:rPr lang="uk-UA" dirty="0" smtClean="0"/>
              <a:t>Місцеве самоврядування є основою ліберальної демократії;</a:t>
            </a:r>
          </a:p>
          <a:p>
            <a:r>
              <a:rPr lang="uk-UA" dirty="0" smtClean="0"/>
              <a:t>Цивільний контроль над силовими структурами</a:t>
            </a:r>
          </a:p>
          <a:p>
            <a:endParaRPr lang="uk-UA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BDB9-46EF-4D82-9B9B-713D90726EE6}" type="datetime1">
              <a:rPr lang="uk-UA" smtClean="0"/>
              <a:pPr/>
              <a:t>03.09.2014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Теорія конституції             (с) Михайло Савчин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1.2. Ліберально-демократичний конституціоналізм</a:t>
            </a:r>
            <a:endParaRPr lang="uk-UA" sz="2800" dirty="0"/>
          </a:p>
        </p:txBody>
      </p:sp>
      <p:pic>
        <p:nvPicPr>
          <p:cNvPr id="5" name="Содержимое 4" descr="Hans_Memling_019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536571"/>
            <a:ext cx="4038600" cy="2897696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uk-UA" dirty="0" smtClean="0"/>
              <a:t>Складно структуроване громадянське суспільство, баланс інтересів більшості і меншості</a:t>
            </a:r>
          </a:p>
          <a:p>
            <a:r>
              <a:rPr lang="uk-UA" dirty="0" smtClean="0"/>
              <a:t>Верховенство права і </a:t>
            </a:r>
            <a:r>
              <a:rPr lang="uk-UA" dirty="0" err="1" smtClean="0"/>
              <a:t>деліберативна</a:t>
            </a:r>
            <a:r>
              <a:rPr lang="uk-UA" dirty="0" smtClean="0"/>
              <a:t> демократія </a:t>
            </a:r>
          </a:p>
          <a:p>
            <a:r>
              <a:rPr lang="uk-UA" dirty="0" smtClean="0"/>
              <a:t>Втручання є збалансованим і є легітимним;</a:t>
            </a:r>
          </a:p>
          <a:p>
            <a:r>
              <a:rPr lang="uk-UA" dirty="0" smtClean="0"/>
              <a:t>Судова влада є диференційована через її </a:t>
            </a:r>
            <a:r>
              <a:rPr lang="uk-UA" dirty="0" err="1" smtClean="0"/>
              <a:t>полісистемність</a:t>
            </a:r>
            <a:r>
              <a:rPr lang="uk-UA" dirty="0" smtClean="0"/>
              <a:t>; </a:t>
            </a:r>
          </a:p>
          <a:p>
            <a:r>
              <a:rPr lang="uk-UA" dirty="0" smtClean="0"/>
              <a:t>Дилема судового конституційного контролю та ідеї суверенітету парламенту; </a:t>
            </a:r>
          </a:p>
          <a:p>
            <a:r>
              <a:rPr lang="uk-UA" dirty="0" smtClean="0"/>
              <a:t>Парламент відіграє роль політичного форуму нації; окрім виконання законодавчої функції зростає роль парламенту у інвеститурі уряду та контролю за його діяльністю; </a:t>
            </a:r>
          </a:p>
          <a:p>
            <a:r>
              <a:rPr lang="uk-UA" dirty="0" smtClean="0"/>
              <a:t>Поділ влади ґрунтується на деконцентрації владних повноважень; </a:t>
            </a:r>
          </a:p>
          <a:p>
            <a:r>
              <a:rPr lang="uk-UA" dirty="0" smtClean="0"/>
              <a:t>Подальша </a:t>
            </a:r>
            <a:r>
              <a:rPr lang="uk-UA" dirty="0" err="1" smtClean="0"/>
              <a:t>деволюція</a:t>
            </a:r>
            <a:r>
              <a:rPr lang="uk-UA" dirty="0" smtClean="0"/>
              <a:t> влади по вертикалі із розширенням втручанням центральної влади на місцевий рівень з метою забезпечення когерентності</a:t>
            </a:r>
          </a:p>
          <a:p>
            <a:r>
              <a:rPr lang="uk-UA" dirty="0" smtClean="0"/>
              <a:t>Розгалужена система підзвітності силових структур парламентам та військовим омбудсманам</a:t>
            </a:r>
          </a:p>
          <a:p>
            <a:endParaRPr lang="uk-UA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93D7B-90E4-437C-8EE9-D53258607FD9}" type="datetime1">
              <a:rPr lang="uk-UA" smtClean="0"/>
              <a:pPr/>
              <a:t>03.09.2014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Теорія конституції             (с) Михайло Савчин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1.3. Соціетальний </a:t>
            </a:r>
            <a:r>
              <a:rPr lang="en-US" sz="2800" dirty="0" smtClean="0"/>
              <a:t>(societal) </a:t>
            </a:r>
            <a:r>
              <a:rPr lang="uk-UA" sz="2800" dirty="0" smtClean="0"/>
              <a:t>конституціоналізм</a:t>
            </a:r>
            <a:endParaRPr 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32500" lnSpcReduction="20000"/>
          </a:bodyPr>
          <a:lstStyle/>
          <a:p>
            <a:endParaRPr lang="uk-UA" dirty="0" smtClean="0"/>
          </a:p>
          <a:p>
            <a:r>
              <a:rPr lang="en-US" sz="3400" dirty="0" smtClean="0"/>
              <a:t>C</a:t>
            </a:r>
            <a:r>
              <a:rPr lang="uk-UA" sz="3400" dirty="0" err="1" smtClean="0"/>
              <a:t>имбіоз</a:t>
            </a:r>
            <a:r>
              <a:rPr lang="uk-UA" sz="3400" dirty="0" smtClean="0"/>
              <a:t> людства із природою, належний розподіл природних ресурсів</a:t>
            </a:r>
          </a:p>
          <a:p>
            <a:r>
              <a:rPr lang="uk-UA" sz="3400" dirty="0" smtClean="0"/>
              <a:t>Верховенство права;; гарантії свободи пов’язані із охороною довкілля, раціональним використанням природних ресурсів</a:t>
            </a:r>
          </a:p>
          <a:p>
            <a:r>
              <a:rPr lang="uk-UA" sz="3400" dirty="0" smtClean="0"/>
              <a:t>Суспільство розвивається як система, побудована на вертикальних, горизонтальних і рекурсивних зв’язках; </a:t>
            </a:r>
          </a:p>
          <a:p>
            <a:r>
              <a:rPr lang="uk-UA" sz="3400" dirty="0" smtClean="0"/>
              <a:t>При гарантіях незалежності і безсторонності судів значне зростання ролі третейських судів і медіації</a:t>
            </a:r>
          </a:p>
          <a:p>
            <a:r>
              <a:rPr lang="uk-UA" sz="3400" dirty="0" smtClean="0"/>
              <a:t>Виникнення структур і процедур електронного урядування, що посилює підзвітність і підконтрольність влади (Естонія)</a:t>
            </a:r>
          </a:p>
          <a:p>
            <a:r>
              <a:rPr lang="uk-UA" sz="3400" dirty="0" smtClean="0"/>
              <a:t>Переважно парламентські або </a:t>
            </a:r>
            <a:r>
              <a:rPr lang="uk-UA" sz="3400" dirty="0" err="1" smtClean="0"/>
              <a:t>міністеріальні</a:t>
            </a:r>
            <a:r>
              <a:rPr lang="uk-UA" sz="3400" dirty="0" smtClean="0"/>
              <a:t> форми правління. </a:t>
            </a:r>
          </a:p>
          <a:p>
            <a:r>
              <a:rPr lang="uk-UA" sz="3400" dirty="0" smtClean="0"/>
              <a:t>Поділ влади трактується як по горизонталі,так і вертикалі; поширення елементів деліберативної демократії;</a:t>
            </a:r>
          </a:p>
          <a:p>
            <a:r>
              <a:rPr lang="uk-UA" sz="3400" dirty="0" smtClean="0"/>
              <a:t>Місцеве самоврядування, суб’єкти федерації є рівнем </a:t>
            </a:r>
            <a:r>
              <a:rPr lang="uk-UA" sz="3400" dirty="0" err="1" smtClean="0"/>
              <a:t>субнаціонального</a:t>
            </a:r>
            <a:r>
              <a:rPr lang="uk-UA" sz="3400" dirty="0" smtClean="0"/>
              <a:t> конституціоналізму і виникнення наднаціонального конституціоналізму</a:t>
            </a:r>
          </a:p>
          <a:p>
            <a:r>
              <a:rPr lang="uk-UA" sz="3400" dirty="0" smtClean="0"/>
              <a:t>військово-технічне співробітництво у рамках міждержавних об’єднань; парламентський контроль над правомірністю військових операцій чи надання військової допомоги за кордоном</a:t>
            </a:r>
          </a:p>
          <a:p>
            <a:endParaRPr lang="uk-UA" dirty="0"/>
          </a:p>
        </p:txBody>
      </p:sp>
      <p:pic>
        <p:nvPicPr>
          <p:cNvPr id="5" name="Содержимое 4" descr="Oswaldo-Guayasamin-Rambla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515227"/>
            <a:ext cx="4038600" cy="2940384"/>
          </a:xfrm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86A4-BD4B-415B-ADF4-A174AA166B1D}" type="datetime1">
              <a:rPr lang="uk-UA" smtClean="0"/>
              <a:pPr/>
              <a:t>03.09.2014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Теорія конституції             (с) Михайло Савчин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1.4. Перехідний конституціоналізм і Україна</a:t>
            </a:r>
            <a:endParaRPr lang="uk-UA" sz="2800" dirty="0"/>
          </a:p>
        </p:txBody>
      </p:sp>
      <p:pic>
        <p:nvPicPr>
          <p:cNvPr id="5" name="Содержимое 4" descr="hammersicklebrush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777877"/>
            <a:ext cx="4038600" cy="2415083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endParaRPr lang="uk-UA" dirty="0" smtClean="0"/>
          </a:p>
          <a:p>
            <a:r>
              <a:rPr lang="uk-UA" sz="2800" dirty="0" smtClean="0"/>
              <a:t>Невизначені межі між свободою і сваволею, юридичний формалізм;</a:t>
            </a:r>
          </a:p>
          <a:p>
            <a:r>
              <a:rPr lang="uk-UA" sz="2800" dirty="0" smtClean="0"/>
              <a:t>Зародження конституційної традиції;; правова система нестійка</a:t>
            </a:r>
          </a:p>
          <a:p>
            <a:r>
              <a:rPr lang="uk-UA" sz="2800" dirty="0" smtClean="0"/>
              <a:t>Переплетіння ліберальних і авторитарних підходів, особливо в сфері економічних (Україна) або політичних свобод (Китай)</a:t>
            </a:r>
          </a:p>
          <a:p>
            <a:r>
              <a:rPr lang="uk-UA" sz="2800" dirty="0" smtClean="0"/>
              <a:t>Система джерел формалізована, слабко пов’язана із системою соціальних цінностей; вибіркове застосування законів</a:t>
            </a:r>
          </a:p>
          <a:p>
            <a:r>
              <a:rPr lang="uk-UA" sz="2800" dirty="0" smtClean="0"/>
              <a:t>Суди часто підконтрольні уряду і адміністрації на місцях; істотні проблеми у забезпеченні належних гарантів незалежності судів</a:t>
            </a:r>
          </a:p>
          <a:p>
            <a:r>
              <a:rPr lang="uk-UA" sz="2800" dirty="0" smtClean="0"/>
              <a:t>Роль конституційної юстиції маргінальна;</a:t>
            </a:r>
          </a:p>
          <a:p>
            <a:r>
              <a:rPr lang="uk-UA" sz="2800" dirty="0" smtClean="0"/>
              <a:t>Парламентський контроль у стані свого розвитку; </a:t>
            </a:r>
          </a:p>
          <a:p>
            <a:r>
              <a:rPr lang="uk-UA" sz="2800" dirty="0" smtClean="0"/>
              <a:t>Розподіл владних повноважень розбалансований на користь виконавчої влади, зрідка має місце деспотія парламентської більшості;</a:t>
            </a:r>
          </a:p>
          <a:p>
            <a:r>
              <a:rPr lang="uk-UA" sz="2800" dirty="0" smtClean="0"/>
              <a:t>Місцеве самоврядування не є самодостатнім в силу концентрації повноважень і ресурсів у центрі; </a:t>
            </a:r>
          </a:p>
          <a:p>
            <a:r>
              <a:rPr lang="uk-UA" sz="2800" dirty="0" smtClean="0"/>
              <a:t>Армія, поліція і спецслужби доволі закриті структури; вищі керівники призначаються переважно із кар’єрних службовців, а не цивільних осіб; парламентський контроль обмежений.</a:t>
            </a:r>
            <a:endParaRPr lang="uk-UA" sz="2800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2B69-00F4-4D80-A07A-691595F98F32}" type="datetime1">
              <a:rPr lang="uk-UA" smtClean="0"/>
              <a:pPr/>
              <a:t>03.09.2014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Теорія конституції             (с) Михайло Савчин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2. Конституція реальна, номінальна, символічна</a:t>
            </a:r>
            <a:endParaRPr 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Дуалістична природа </a:t>
            </a:r>
            <a:r>
              <a:rPr lang="uk-UA" dirty="0" smtClean="0"/>
              <a:t>конституції </a:t>
            </a:r>
            <a:br>
              <a:rPr lang="uk-UA" dirty="0" smtClean="0"/>
            </a:br>
            <a:r>
              <a:rPr lang="uk-UA" dirty="0" smtClean="0"/>
              <a:t>(за Р. </a:t>
            </a:r>
            <a:r>
              <a:rPr lang="uk-UA" dirty="0" err="1" smtClean="0"/>
              <a:t>Алексі</a:t>
            </a:r>
            <a:r>
              <a:rPr lang="uk-UA" dirty="0" smtClean="0"/>
              <a:t>):</a:t>
            </a:r>
            <a:endParaRPr lang="uk-UA" dirty="0" smtClean="0"/>
          </a:p>
          <a:p>
            <a:endParaRPr lang="uk-UA" dirty="0" smtClean="0"/>
          </a:p>
          <a:p>
            <a:pPr lvl="1"/>
            <a:r>
              <a:rPr lang="uk-UA" dirty="0" smtClean="0"/>
              <a:t>Нормативне розуміння конституції;</a:t>
            </a:r>
          </a:p>
          <a:p>
            <a:pPr lvl="1"/>
            <a:r>
              <a:rPr lang="uk-UA" dirty="0" smtClean="0"/>
              <a:t>Конституція як реально діючий ефективний </a:t>
            </a:r>
            <a:r>
              <a:rPr lang="uk-UA" dirty="0" smtClean="0"/>
              <a:t>порядок, заснований на повазі гідності особи та її захистові.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3790-6DE5-4866-AD18-A5062CBC1694}" type="datetime1">
              <a:rPr lang="uk-UA" smtClean="0"/>
              <a:pPr/>
              <a:t>03.09.2014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Теорія конституції             (с) Михайло Савчин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2.1. Конституція символічна (фальшива)</a:t>
            </a:r>
            <a:endParaRPr lang="uk-UA" dirty="0"/>
          </a:p>
        </p:txBody>
      </p:sp>
      <p:pic>
        <p:nvPicPr>
          <p:cNvPr id="5" name="Содержимое 4" descr="sovit_co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2780928"/>
            <a:ext cx="3960439" cy="3024336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uk-UA" dirty="0" smtClean="0"/>
          </a:p>
          <a:p>
            <a:r>
              <a:rPr lang="uk-UA" dirty="0" smtClean="0"/>
              <a:t>Конституція як набір символів, знаків, яка фактично не відображає реальний  процес здійснення влади, </a:t>
            </a:r>
            <a:r>
              <a:rPr lang="uk-UA" dirty="0" smtClean="0"/>
              <a:t>а </a:t>
            </a:r>
            <a:r>
              <a:rPr lang="uk-UA" dirty="0" err="1" smtClean="0"/>
              <a:t>остаання</a:t>
            </a:r>
            <a:r>
              <a:rPr lang="uk-UA" dirty="0" smtClean="0"/>
              <a:t> </a:t>
            </a:r>
            <a:r>
              <a:rPr lang="uk-UA" dirty="0" smtClean="0"/>
              <a:t>реальності є необмеженою (</a:t>
            </a:r>
            <a:r>
              <a:rPr lang="en-US" dirty="0" smtClean="0"/>
              <a:t>fake constitution</a:t>
            </a:r>
            <a:r>
              <a:rPr lang="uk-UA" dirty="0" smtClean="0"/>
              <a:t>)</a:t>
            </a:r>
            <a:endParaRPr lang="uk-UA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3A511-7DEF-4437-9337-6B840D2BEFD5}" type="datetime1">
              <a:rPr lang="uk-UA" smtClean="0"/>
              <a:pPr/>
              <a:t>03.09.2014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Теорія конституції             (с) Михайло Савчин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793</TotalTime>
  <Words>1272</Words>
  <Application>Microsoft Office PowerPoint</Application>
  <PresentationFormat>Экран (4:3)</PresentationFormat>
  <Paragraphs>211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Яркая</vt:lpstr>
      <vt:lpstr>Теорія конституції</vt:lpstr>
      <vt:lpstr>Теорія конституції</vt:lpstr>
      <vt:lpstr>Джерела</vt:lpstr>
      <vt:lpstr>1.1. Ліберальний конституціоналізм</vt:lpstr>
      <vt:lpstr>1.2. Ліберально-демократичний конституціоналізм</vt:lpstr>
      <vt:lpstr>1.3. Соціетальний (societal) конституціоналізм</vt:lpstr>
      <vt:lpstr>1.4. Перехідний конституціоналізм і Україна</vt:lpstr>
      <vt:lpstr>2. Конституція реальна, номінальна, символічна</vt:lpstr>
      <vt:lpstr>2.1. Конституція символічна (фальшива)</vt:lpstr>
      <vt:lpstr>2.2. Конституція номінальна </vt:lpstr>
      <vt:lpstr>2.3. Конституція реальна</vt:lpstr>
      <vt:lpstr>3. Конституція формальна і матеріальна</vt:lpstr>
      <vt:lpstr>3.1. Співвідношення формальної і реально констиїтуції</vt:lpstr>
      <vt:lpstr>4. Конституція матеріальна і процесуальна</vt:lpstr>
      <vt:lpstr>4. Конституція процесуальна </vt:lpstr>
      <vt:lpstr>5. Зміст і структура конституції</vt:lpstr>
      <vt:lpstr>5. Структура конституції</vt:lpstr>
      <vt:lpstr>6.1.  Мова і стиль конституції</vt:lpstr>
      <vt:lpstr>6.2. Універсальні конституційні цінності і мова конституції</vt:lpstr>
      <vt:lpstr>6.3. Стиль викладу конституції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Теорія конституції</dc:title>
  <cp:lastModifiedBy>Misha</cp:lastModifiedBy>
  <cp:revision>14</cp:revision>
  <dcterms:modified xsi:type="dcterms:W3CDTF">2014-09-03T20:13:17Z</dcterms:modified>
</cp:coreProperties>
</file>