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78" r:id="rId16"/>
    <p:sldId id="279" r:id="rId17"/>
    <p:sldId id="277" r:id="rId18"/>
    <p:sldId id="276" r:id="rId19"/>
    <p:sldId id="280" r:id="rId20"/>
    <p:sldId id="273" r:id="rId21"/>
    <p:sldId id="270" r:id="rId22"/>
    <p:sldId id="272" r:id="rId23"/>
    <p:sldId id="281" r:id="rId24"/>
    <p:sldId id="271" r:id="rId25"/>
    <p:sldId id="27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E1C"/>
    <a:srgbClr val="EFFD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A55B0-C332-4649-9E50-340B5AF0E46E}" type="datetimeFigureOut">
              <a:rPr lang="uk-UA" smtClean="0"/>
              <a:t>11.09.2014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F6FA0-6470-4998-AF99-AC115A27667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AA0C-42C8-440E-B6F8-9D094144F9AE}" type="datetime1">
              <a:rPr lang="ru-RU" smtClean="0"/>
              <a:t>11.09.2014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2F71-7439-4A91-AFF3-DEB90347A145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4B5D-EDB2-4FD3-9714-EBF89356AAF6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F18-AFAC-48C0-BE67-AD00B6ED1D6D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CD5D5-E7B4-4BAB-A618-C35F6FC4B38B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ECC3-5029-49B2-8564-31CE04372458}" type="datetime1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7A67C-D279-4196-855D-20AF23A85725}" type="datetime1">
              <a:rPr lang="ru-RU" smtClean="0"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924C-13C2-49EF-9ADB-A9A526BEB675}" type="datetime1">
              <a:rPr lang="ru-RU" smtClean="0"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CDEE-F6B6-45F5-A8C3-B0EDDB0AD30A}" type="datetime1">
              <a:rPr lang="ru-RU" smtClean="0"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A42D0-8515-47DC-9665-D52C75EF9BFD}" type="datetime1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0832-9C0B-42FD-A007-10EAD456A1D7}" type="datetime1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1AE585-8C23-459C-BCB2-B19626F70F40}" type="datetime1">
              <a:rPr lang="ru-RU" smtClean="0"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200" dirty="0" smtClean="0"/>
              <a:t>Механізм дії Конституції України</a:t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pPr algn="r"/>
            <a:r>
              <a:rPr lang="uk-UA" dirty="0" smtClean="0"/>
              <a:t>Михайло Савчин,</a:t>
            </a:r>
          </a:p>
          <a:p>
            <a:pPr algn="r"/>
            <a:r>
              <a:rPr lang="uk-UA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</a:t>
            </a:r>
            <a:r>
              <a:rPr lang="uk-UA" dirty="0" smtClean="0"/>
              <a:t>проф</a:t>
            </a:r>
            <a:r>
              <a:rPr lang="uk-UA" dirty="0" smtClean="0"/>
              <a:t>. </a:t>
            </a:r>
            <a:r>
              <a:rPr lang="uk-UA" dirty="0" err="1" smtClean="0"/>
              <a:t>УжНУ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2.3. Конституційна юриспруденція і конституанта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uk-UA" i="1" dirty="0" smtClean="0"/>
          </a:p>
          <a:p>
            <a:pPr>
              <a:buNone/>
            </a:pPr>
            <a:r>
              <a:rPr lang="uk-UA" i="1" dirty="0" smtClean="0"/>
              <a:t>„</a:t>
            </a:r>
            <a:r>
              <a:rPr lang="uk-UA" sz="6400" i="1" dirty="0" smtClean="0"/>
              <a:t>1. Положення  частини другої статті 5 Конституції  України </a:t>
            </a:r>
            <a:r>
              <a:rPr lang="uk-UA" sz="6400" i="1" dirty="0" err="1" smtClean="0"/>
              <a:t>“носієм</a:t>
            </a:r>
            <a:r>
              <a:rPr lang="uk-UA" sz="6400" i="1" dirty="0" smtClean="0"/>
              <a:t> суверенітету і єдиним джерелом влади в Україні є </a:t>
            </a:r>
            <a:r>
              <a:rPr lang="uk-UA" sz="6400" i="1" dirty="0" err="1" smtClean="0"/>
              <a:t>народ”</a:t>
            </a:r>
            <a:r>
              <a:rPr lang="uk-UA" sz="6400" i="1" dirty="0" smtClean="0"/>
              <a:t> треба розуміти так, що в Україні вся влада належить народові. Влада народу є  первинною, єдиною і невідчужуваною та здійснюється народом шляхом вільного волевиявлення через вибори, референдум, інші форми безпосередньої  демократії у порядку, визначеному Конституцією та  законами України, через органи державної влади та органи місцевого самоврядування, сформовані відповідно до Конституції та законів України. Результати народного волевиявлення у визначених Конституцією та законами України формах безпосередньої демократії є обов’язковими.      </a:t>
            </a:r>
            <a:endParaRPr lang="uk-UA" sz="6400" dirty="0" smtClean="0"/>
          </a:p>
          <a:p>
            <a:pPr>
              <a:buNone/>
            </a:pPr>
            <a:r>
              <a:rPr lang="uk-UA" sz="6400" i="1" dirty="0" smtClean="0"/>
              <a:t>2.  Положення частини третьої статті 5 Конституції  України </a:t>
            </a:r>
            <a:r>
              <a:rPr lang="uk-UA" sz="6400" i="1" dirty="0" err="1" smtClean="0"/>
              <a:t>“право</a:t>
            </a:r>
            <a:r>
              <a:rPr lang="uk-UA" sz="6400" i="1" dirty="0" smtClean="0"/>
              <a:t>  визначати  і  змінювати конституційний лад  в  Україні належить  виключно народові і не може бути узурповане  державою, її органами або  посадовими </a:t>
            </a:r>
            <a:r>
              <a:rPr lang="uk-UA" sz="6400" i="1" dirty="0" err="1" smtClean="0"/>
              <a:t>особами”</a:t>
            </a:r>
            <a:r>
              <a:rPr lang="uk-UA" sz="6400" i="1" dirty="0" smtClean="0"/>
              <a:t> треба розуміти так, що тільки народ має право безпосередньо шляхом  всеукраїнського референдуму визначати конституційний лад в Україні, який закріплюється  Конституцією   України, а також змінювати конституційний лад внесенням змін до Основного Закону України  в порядку, встановленому його  розділом ХIII.</a:t>
            </a:r>
            <a:endParaRPr lang="uk-UA" sz="6400" dirty="0" smtClean="0"/>
          </a:p>
          <a:p>
            <a:pPr>
              <a:buNone/>
            </a:pPr>
            <a:r>
              <a:rPr lang="uk-UA" sz="6400" i="1" dirty="0" smtClean="0"/>
              <a:t>Належне  виключно народові право визначати і змінювати конституційний лад в Україні не може бути привласнене  у  будь-який спосіб державою, її органами або посадовими особами.      </a:t>
            </a:r>
            <a:endParaRPr lang="uk-UA" sz="6400" dirty="0" smtClean="0"/>
          </a:p>
          <a:p>
            <a:pPr>
              <a:buNone/>
            </a:pPr>
            <a:r>
              <a:rPr lang="uk-UA" sz="6400" i="1" dirty="0" smtClean="0"/>
              <a:t>3. Положення частини четвертої статті 5 Конституції України </a:t>
            </a:r>
            <a:r>
              <a:rPr lang="uk-UA" sz="6400" i="1" dirty="0" err="1" smtClean="0"/>
              <a:t>“ніхто</a:t>
            </a:r>
            <a:r>
              <a:rPr lang="uk-UA" sz="6400" i="1" dirty="0" smtClean="0"/>
              <a:t> не може узурпувати державну </a:t>
            </a:r>
            <a:r>
              <a:rPr lang="uk-UA" sz="6400" i="1" dirty="0" err="1" smtClean="0"/>
              <a:t>владу”</a:t>
            </a:r>
            <a:r>
              <a:rPr lang="uk-UA" sz="6400" i="1" dirty="0" smtClean="0"/>
              <a:t> треба розуміти як заборону захоплення державної влади шляхом насилля або в інший неконституційний чи незаконний спосіб органами  державної влади та органами місцевого самоврядування, їх  посадовими особами, громадянами чи їх </a:t>
            </a:r>
            <a:r>
              <a:rPr lang="uk-UA" sz="6400" i="1" dirty="0" err="1" smtClean="0"/>
              <a:t>об’єднаннями”</a:t>
            </a:r>
            <a:r>
              <a:rPr lang="uk-UA" sz="6400" i="1" dirty="0" smtClean="0"/>
              <a:t>.</a:t>
            </a:r>
            <a:endParaRPr lang="uk-UA" sz="6400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5C0E-5C0A-4C4D-8328-78E676A45E67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Реалізація конституції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1. </a:t>
            </a:r>
            <a:r>
              <a:rPr lang="uk-UA" dirty="0" err="1" smtClean="0"/>
              <a:t>Мікрорівень</a:t>
            </a:r>
            <a:r>
              <a:rPr lang="uk-UA" dirty="0" smtClean="0"/>
              <a:t> реалізації конституції – реалізація конституційних норм:</a:t>
            </a:r>
          </a:p>
          <a:p>
            <a:pPr>
              <a:buNone/>
            </a:pPr>
            <a:endParaRPr lang="uk-UA" dirty="0" smtClean="0"/>
          </a:p>
          <a:p>
            <a:pPr lvl="2">
              <a:buNone/>
            </a:pPr>
            <a:r>
              <a:rPr lang="uk-UA" dirty="0" smtClean="0"/>
              <a:t>Використання;</a:t>
            </a:r>
          </a:p>
          <a:p>
            <a:pPr lvl="2">
              <a:buNone/>
            </a:pPr>
            <a:r>
              <a:rPr lang="uk-UA" dirty="0" smtClean="0"/>
              <a:t>Додержання;</a:t>
            </a:r>
          </a:p>
          <a:p>
            <a:pPr lvl="2">
              <a:buNone/>
            </a:pPr>
            <a:r>
              <a:rPr lang="uk-UA" dirty="0" smtClean="0"/>
              <a:t>Виконання;</a:t>
            </a:r>
          </a:p>
          <a:p>
            <a:pPr lvl="2">
              <a:buNone/>
            </a:pPr>
            <a:r>
              <a:rPr lang="uk-UA" dirty="0" smtClean="0"/>
              <a:t>Застосування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B4F7-3A8A-4ED1-9ABA-C6B0918BE46E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3.2. Макрорівень реалізації Конституції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1. Зв’язаність публічної влади Основним законом: </a:t>
            </a:r>
          </a:p>
          <a:p>
            <a:pPr>
              <a:buNone/>
            </a:pPr>
            <a:r>
              <a:rPr lang="uk-UA" dirty="0" smtClean="0"/>
              <a:t>	і) обов’язок органів держави і місцевого самоврядування здійснювати належно свої повноваження;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2. Пряма дія конституційних норм:</a:t>
            </a:r>
          </a:p>
          <a:p>
            <a:pPr lvl="1">
              <a:buNone/>
            </a:pPr>
            <a:r>
              <a:rPr lang="uk-UA" dirty="0" smtClean="0"/>
              <a:t>і) пряма дія конституційних норм та права людини й основоположні свободи;</a:t>
            </a:r>
          </a:p>
          <a:p>
            <a:pPr lvl="1">
              <a:buNone/>
            </a:pPr>
            <a:r>
              <a:rPr lang="uk-UA" dirty="0" smtClean="0"/>
              <a:t>іі) </a:t>
            </a:r>
            <a:r>
              <a:rPr lang="uk-UA" dirty="0" err="1" smtClean="0"/>
              <a:t>заснованість</a:t>
            </a:r>
            <a:r>
              <a:rPr lang="uk-UA" dirty="0" smtClean="0"/>
              <a:t> дій органів публічної влади на положеннях Конституції України;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3. Суспільно-політичні дебати;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4.  Розвиток конституції у поточному законодавстві;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5. Принцип соціальної держави та реалізація конституції:</a:t>
            </a:r>
          </a:p>
          <a:p>
            <a:pPr lvl="1">
              <a:buNone/>
            </a:pPr>
            <a:r>
              <a:rPr lang="uk-UA" dirty="0" smtClean="0"/>
              <a:t>і) ефективна соціальна політика уряду;</a:t>
            </a:r>
          </a:p>
          <a:p>
            <a:pPr lvl="1">
              <a:buNone/>
            </a:pPr>
            <a:r>
              <a:rPr lang="uk-UA" dirty="0" smtClean="0"/>
              <a:t>іі) делеговане законодавство.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2603-ACA6-4803-BD07-6C01F9AF8529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3.3. Постанова Пленуму Верховного Суду України від 1 листопада 1996 р.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endParaRPr lang="ru-RU" dirty="0" smtClean="0"/>
          </a:p>
          <a:p>
            <a:pPr fontAlgn="base">
              <a:buNone/>
            </a:pPr>
            <a:r>
              <a:rPr lang="uk-UA" dirty="0" smtClean="0"/>
              <a:t>Суд безпосередньо застосовує Конституцію у разі:</a:t>
            </a:r>
          </a:p>
          <a:p>
            <a:pPr fontAlgn="base">
              <a:buNone/>
            </a:pPr>
            <a:r>
              <a:rPr lang="uk-UA" dirty="0" smtClean="0"/>
              <a:t>     1) коли зі змісту норм Конституції не випливає необхідність додаткової регламентації її положень законом;</a:t>
            </a:r>
          </a:p>
          <a:p>
            <a:pPr fontAlgn="base">
              <a:buNone/>
            </a:pPr>
            <a:r>
              <a:rPr lang="uk-UA" dirty="0" smtClean="0"/>
              <a:t>     2) коли закон, який був чинним до введення в дію Конституції чи прийнятий після цього, суперечить їй;</a:t>
            </a:r>
          </a:p>
          <a:p>
            <a:pPr fontAlgn="base">
              <a:buNone/>
            </a:pPr>
            <a:r>
              <a:rPr lang="uk-UA" dirty="0" smtClean="0"/>
              <a:t>     3) коли правовідносини, що розглядаються судом, законом України не врегульовано, а нормативно-правовий акт, прийнятий Верховною Радою або Радою міністрів Автономної Республіки Крим, суперечить Конституції України;</a:t>
            </a:r>
          </a:p>
          <a:p>
            <a:pPr fontAlgn="base">
              <a:buNone/>
            </a:pPr>
            <a:r>
              <a:rPr lang="uk-UA" dirty="0" smtClean="0"/>
              <a:t>     4) коли укази Президента України, які внаслідок їх нормативно-правового характеру підлягають застосуванню судами при вирішенні конкретних судових справ, суперечать Конституції України.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33D-ECD1-43EC-A389-2BDE12F24565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4. Тлумачення Конституції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1. Інтерпретація конституції: необхідність, межі та види:</a:t>
            </a:r>
          </a:p>
          <a:p>
            <a:pPr lvl="1"/>
            <a:r>
              <a:rPr lang="uk-UA" dirty="0" smtClean="0"/>
              <a:t>загальний і абстрактний характер конституційних норм;</a:t>
            </a:r>
          </a:p>
          <a:p>
            <a:pPr lvl="1"/>
            <a:r>
              <a:rPr lang="uk-UA" dirty="0" smtClean="0"/>
              <a:t>принцип  самообмеження конституційного суду;</a:t>
            </a:r>
          </a:p>
          <a:p>
            <a:pPr lvl="1"/>
            <a:r>
              <a:rPr lang="uk-UA" dirty="0" smtClean="0"/>
              <a:t>доктрина </a:t>
            </a:r>
            <a:r>
              <a:rPr lang="uk-UA" dirty="0" err="1" smtClean="0"/>
              <a:t>“політичного</a:t>
            </a:r>
            <a:r>
              <a:rPr lang="uk-UA" dirty="0" smtClean="0"/>
              <a:t> </a:t>
            </a:r>
            <a:r>
              <a:rPr lang="uk-UA" dirty="0" err="1" smtClean="0"/>
              <a:t>питання”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2. Інтерпретація конституції органами публічної влади та конституційна юстиція</a:t>
            </a:r>
          </a:p>
          <a:p>
            <a:pPr lvl="1"/>
            <a:r>
              <a:rPr lang="uk-UA" dirty="0" smtClean="0"/>
              <a:t>інтерпретація конституції у формі законодавства;</a:t>
            </a:r>
          </a:p>
          <a:p>
            <a:pPr lvl="1"/>
            <a:r>
              <a:rPr lang="uk-UA" dirty="0" smtClean="0"/>
              <a:t>інтерпретація Конституції Конституційним Судом;</a:t>
            </a:r>
          </a:p>
          <a:p>
            <a:pPr lvl="1"/>
            <a:r>
              <a:rPr lang="uk-UA" dirty="0" smtClean="0"/>
              <a:t>інтерпретація Конституції і теорія компенсації повноважень.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C88D-DDDB-47E9-B48A-0EA88C50662E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4.1. Тлумачення Конституції і </a:t>
            </a:r>
            <a:r>
              <a:rPr lang="uk-UA" sz="2800" dirty="0" err="1" smtClean="0"/>
              <a:t>герменевтичне</a:t>
            </a:r>
            <a:r>
              <a:rPr lang="uk-UA" sz="2800" dirty="0" smtClean="0"/>
              <a:t> коло </a:t>
            </a:r>
            <a:r>
              <a:rPr lang="uk-UA" sz="2800" dirty="0" err="1" smtClean="0"/>
              <a:t>Гадамера</a:t>
            </a:r>
            <a:endParaRPr lang="uk-UA" sz="2800" dirty="0"/>
          </a:p>
        </p:txBody>
      </p:sp>
      <p:pic>
        <p:nvPicPr>
          <p:cNvPr id="6" name="Содержимое 5" descr="gadamer2888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2558256"/>
            <a:ext cx="3810000" cy="26098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Герменевтика: 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003E1C"/>
                </a:solidFill>
              </a:rPr>
              <a:t>1. Від тлумачення текстів Талмуду і Біблії (екзегеза тексту) як текстів до</a:t>
            </a:r>
          </a:p>
          <a:p>
            <a:pPr>
              <a:buNone/>
            </a:pPr>
            <a:r>
              <a:rPr lang="en-US" dirty="0" smtClean="0"/>
              <a:t>&lt;….&gt;</a:t>
            </a:r>
            <a:endParaRPr lang="uk-UA" dirty="0" smtClean="0"/>
          </a:p>
          <a:p>
            <a:pPr>
              <a:buNone/>
            </a:pPr>
            <a:r>
              <a:rPr lang="en-US" dirty="0" smtClean="0">
                <a:solidFill>
                  <a:srgbClr val="CC3300"/>
                </a:solidFill>
              </a:rPr>
              <a:t>n. </a:t>
            </a:r>
            <a:r>
              <a:rPr lang="uk-UA" dirty="0" smtClean="0">
                <a:solidFill>
                  <a:srgbClr val="CC3300"/>
                </a:solidFill>
              </a:rPr>
              <a:t>Тлумачення тексту у соціальному контексті </a:t>
            </a:r>
          </a:p>
          <a:p>
            <a:endParaRPr lang="uk-UA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DAB7-D235-4B20-A8EB-18D8D249BA8C}" type="datetime1">
              <a:rPr lang="ru-RU" smtClean="0"/>
              <a:t>11.09.2014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4.2. Приклад </a:t>
            </a:r>
            <a:r>
              <a:rPr lang="uk-UA" sz="2800" dirty="0" err="1" smtClean="0"/>
              <a:t>герменевтичного</a:t>
            </a:r>
            <a:r>
              <a:rPr lang="uk-UA" sz="2800" dirty="0" smtClean="0"/>
              <a:t> кола</a:t>
            </a:r>
            <a:endParaRPr lang="uk-UA" sz="2800" dirty="0"/>
          </a:p>
        </p:txBody>
      </p:sp>
      <p:pic>
        <p:nvPicPr>
          <p:cNvPr id="4" name="Содержимое 3" descr="slide_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56092-0EAD-4A44-BF6C-D35629DC6F50}" type="datetime1">
              <a:rPr lang="ru-RU" smtClean="0"/>
              <a:t>11.09.2014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4.3. Форми і значення тлумачення Конституції</a:t>
            </a:r>
            <a:endParaRPr lang="uk-UA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3. Основні форми інтерпретації конституції:</a:t>
            </a:r>
          </a:p>
          <a:p>
            <a:pPr lvl="2">
              <a:buNone/>
            </a:pPr>
            <a:r>
              <a:rPr lang="uk-UA" dirty="0" smtClean="0"/>
              <a:t>і) формально-юридичне (догматичне) тлумачення конституції;</a:t>
            </a:r>
          </a:p>
          <a:p>
            <a:pPr lvl="2">
              <a:buNone/>
            </a:pPr>
            <a:r>
              <a:rPr lang="uk-UA" dirty="0" smtClean="0"/>
              <a:t>іі) діалектичне (динамічне) тлумачення конституційних норм;</a:t>
            </a:r>
          </a:p>
          <a:p>
            <a:pPr lvl="2">
              <a:buNone/>
            </a:pPr>
            <a:r>
              <a:rPr lang="uk-UA" dirty="0" smtClean="0"/>
              <a:t>ііі) конституційно-конформне тлумачення законів і міжнародних договорів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3. 3начення інтерпретації конституції: </a:t>
            </a:r>
          </a:p>
          <a:p>
            <a:pPr lvl="1">
              <a:buNone/>
            </a:pPr>
            <a:r>
              <a:rPr lang="uk-UA" dirty="0" smtClean="0"/>
              <a:t>і) конкретизація конституційних норм;</a:t>
            </a:r>
          </a:p>
          <a:p>
            <a:pPr lvl="1">
              <a:buNone/>
            </a:pPr>
            <a:r>
              <a:rPr lang="uk-UA" dirty="0" smtClean="0"/>
              <a:t>іі) деталізація конституційних норм;</a:t>
            </a:r>
          </a:p>
          <a:p>
            <a:pPr lvl="1">
              <a:buNone/>
            </a:pPr>
            <a:r>
              <a:rPr lang="uk-UA" dirty="0" smtClean="0"/>
              <a:t>ііі) забезпечення єдності застосування конституційних норм.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89ED-1E36-4F1F-9147-77D0A27A974D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4.4.а. Конституційно конформне тлумачення законів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«у ситуації, коли конкретне положення правового акта (</a:t>
            </a:r>
            <a:r>
              <a:rPr lang="uk-UA" i="1" dirty="0" err="1" smtClean="0"/>
              <a:t>pravniho</a:t>
            </a:r>
            <a:r>
              <a:rPr lang="uk-UA" i="1" dirty="0" smtClean="0"/>
              <a:t> </a:t>
            </a:r>
            <a:r>
              <a:rPr lang="uk-UA" i="1" dirty="0" err="1" smtClean="0"/>
              <a:t>predpisu</a:t>
            </a:r>
            <a:r>
              <a:rPr lang="uk-UA" dirty="0" smtClean="0"/>
              <a:t>) уможливлює два різних тлумачення, причому одне з них відповідає конституційному закону та міжнародним договорам відповідно до статті 10 Конституції Чеської республіки, а інше – суперечить, не надається висновок про </a:t>
            </a:r>
            <a:r>
              <a:rPr lang="uk-UA" dirty="0" err="1" smtClean="0"/>
              <a:t>нечинність</a:t>
            </a:r>
            <a:r>
              <a:rPr lang="uk-UA" dirty="0" smtClean="0"/>
              <a:t> цього положення. При його вирішенні завданням суду є тлумачення цього положення у конституційно конформний спосіб»</a:t>
            </a:r>
          </a:p>
          <a:p>
            <a:pPr>
              <a:buNone/>
            </a:pPr>
            <a:endParaRPr lang="uk-UA" dirty="0" smtClean="0"/>
          </a:p>
          <a:p>
            <a:pPr algn="r">
              <a:buNone/>
            </a:pPr>
            <a:r>
              <a:rPr lang="uk-UA" dirty="0" smtClean="0"/>
              <a:t>рішення </a:t>
            </a:r>
            <a:r>
              <a:rPr lang="uk-UA" dirty="0" err="1" smtClean="0"/>
              <a:t>Pl</a:t>
            </a:r>
            <a:r>
              <a:rPr lang="uk-UA" dirty="0" smtClean="0"/>
              <a:t>. US 48/95 від 26.03.1996 р. Конституційного суду Чеської республіки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3BCE-2899-4F9F-B69D-9F3CEF4884FE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4.4.б. Постанова </a:t>
            </a:r>
            <a:r>
              <a:rPr lang="uk-UA" sz="2400" dirty="0" err="1" smtClean="0"/>
              <a:t>КС</a:t>
            </a:r>
            <a:r>
              <a:rPr lang="uk-UA" sz="2400" dirty="0" smtClean="0"/>
              <a:t> РФ у справі про компенсації затрат авіакомпанії від 20.12.2011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5200" dirty="0" smtClean="0"/>
              <a:t>расходы «на перевозку детей в возрасте от двух до двенадцати лет по льготному тарифу авиакомпаниям-перевозчикам, осуществляющим общественно значимую функцию, создает неопределенность в вопросе как о самом наличии, так и о способе возмещения таких расходов». Далее Суд подчеркнул: «Эта неопределенность в правовом регулировании не может быть устранена и конституционно-правовым истолкованием положения подпункта 3 пункта 2 статьи 106 Воздушного кодекса Российской Федерации, которое – исходя из его содержания и, соответственно, предназначения – не позволяет выявить волю федерального законодателя относительно решения вопроса о расходах на перевозку детей по льготному тарифу, включая определение размера этих расходов».</a:t>
            </a:r>
            <a:endParaRPr lang="uk-UA" sz="5200" dirty="0" smtClean="0"/>
          </a:p>
          <a:p>
            <a:pPr>
              <a:buNone/>
            </a:pPr>
            <a:r>
              <a:rPr lang="ru-RU" sz="5200" dirty="0" smtClean="0"/>
              <a:t>законодатель обязан «при осуществлении возложенных на него полномочий принимать во внимание необходимость обеспечения баланса конституционно значимых интересов, включая недопустимость нарушения прав и свобод других лиц при осуществлении прав и свобод человека и гражданина (статья 17, часть 3, Конституции Российской Федерации), с одной стороны, и стабильности правоотношений в интересах их участников – с другой, в настоящем деле считает возможным воздержаться от признания положения подпункта 3 пункта 2 статьи 106 Воздушного кодекса Российской Федерации не соответствующим Конституции Российской Федерации в той мере, в какой в системе действующего правового регулирования им не предусматривается механизм возмещения авиакомпании-перевозчику расходов на перевозку детей в возрасте от двух до двенадцати лет в соответствии с льготным тарифом с предоставлением им отдельных мест». </a:t>
            </a:r>
            <a:endParaRPr lang="uk-UA" sz="52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D5729-5BF7-43FB-8BBB-88AE6E54CBA3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Механізм дії Конституції України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uk-UA" dirty="0" smtClean="0"/>
          </a:p>
          <a:p>
            <a:pPr marL="651510" lvl="0" indent="-514350">
              <a:buNone/>
            </a:pPr>
            <a:r>
              <a:rPr lang="uk-UA" dirty="0" smtClean="0"/>
              <a:t>1. Дія конституції у соціальному середовищі: внутрішній і міжнародний аспекти. </a:t>
            </a:r>
          </a:p>
          <a:p>
            <a:pPr marL="651510" lvl="0" indent="-514350">
              <a:buNone/>
            </a:pPr>
            <a:r>
              <a:rPr lang="uk-UA" dirty="0" smtClean="0"/>
              <a:t>2. Установча влада і прийняття конституції</a:t>
            </a:r>
          </a:p>
          <a:p>
            <a:pPr marL="651510" lvl="0" indent="-514350">
              <a:buNone/>
            </a:pPr>
            <a:r>
              <a:rPr lang="uk-UA" dirty="0" smtClean="0"/>
              <a:t>3. Реалізація конституції: </a:t>
            </a:r>
            <a:r>
              <a:rPr lang="uk-UA" dirty="0" err="1" smtClean="0"/>
              <a:t>макро-</a:t>
            </a:r>
            <a:r>
              <a:rPr lang="uk-UA" dirty="0" smtClean="0"/>
              <a:t> і мікрорівень. </a:t>
            </a:r>
          </a:p>
          <a:p>
            <a:pPr marL="651510" lvl="0" indent="-514350">
              <a:buNone/>
            </a:pPr>
            <a:r>
              <a:rPr lang="uk-UA" dirty="0" smtClean="0"/>
              <a:t>4. Інтерпретація конституції. </a:t>
            </a:r>
          </a:p>
          <a:p>
            <a:pPr marL="651510" lvl="0" indent="-514350">
              <a:buNone/>
            </a:pPr>
            <a:r>
              <a:rPr lang="uk-UA" dirty="0" smtClean="0"/>
              <a:t>5. Правовий захист Конституції України. 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8B2-5F01-4481-90DA-A0DF38F917DA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5. Правовий захист Конституції: поняття</a:t>
            </a:r>
            <a:endParaRPr lang="uk-UA" dirty="0"/>
          </a:p>
        </p:txBody>
      </p:sp>
      <p:pic>
        <p:nvPicPr>
          <p:cNvPr id="5" name="Содержимое 4" descr="judicial re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8413"/>
            <a:ext cx="4038600" cy="26895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Правовий захист конституції – це організація і діяльність учасників конституційних правовідносин, яка утілюється в системі забезпечення непорушності правових цінностей і принципів, які складають сутнісний зміст засобів забезпечення легітимності втручання публічної влади в приватну автономію з метою забезпечення суспільного блага</a:t>
            </a:r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424-FDB1-454E-84E2-B0C1D0DF9B9B}" type="datetime1">
              <a:rPr lang="ru-RU" smtClean="0"/>
              <a:t>11.09.2014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е) встановлення факту зловживання конституційними правами та їх позбавлення; </a:t>
            </a:r>
          </a:p>
          <a:p>
            <a:pPr>
              <a:buNone/>
            </a:pPr>
            <a:r>
              <a:rPr lang="uk-UA" dirty="0" smtClean="0"/>
              <a:t>є) діяльність конституційної юстиції; </a:t>
            </a:r>
          </a:p>
          <a:p>
            <a:pPr>
              <a:buNone/>
            </a:pPr>
            <a:r>
              <a:rPr lang="uk-UA" dirty="0" smtClean="0"/>
              <a:t>ж) конституційна відповідальність; </a:t>
            </a:r>
          </a:p>
          <a:p>
            <a:pPr>
              <a:buNone/>
            </a:pPr>
            <a:r>
              <a:rPr lang="uk-UA" dirty="0" smtClean="0"/>
              <a:t>з) надзвичайні засоби (інститути надзвичайного, воєнного стану, пряме президентське правління, федеральне втручання тощо).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5.1.а Система правового захисту конституції</a:t>
            </a:r>
            <a:endParaRPr lang="ru-RU" sz="28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CA70-DED3-47BC-B6F2-2AA8532CA4D8}" type="datetime1">
              <a:rPr lang="ru-RU" smtClean="0"/>
              <a:t>11.09.2014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е) встановлення факту зловживання конституційними правами та їх позбавлення; </a:t>
            </a:r>
          </a:p>
          <a:p>
            <a:pPr>
              <a:buNone/>
            </a:pPr>
            <a:r>
              <a:rPr lang="uk-UA" dirty="0" smtClean="0"/>
              <a:t>є) діяльність конституційної юстиції; </a:t>
            </a:r>
          </a:p>
          <a:p>
            <a:pPr>
              <a:buNone/>
            </a:pPr>
            <a:r>
              <a:rPr lang="uk-UA" dirty="0" smtClean="0"/>
              <a:t>ж) конституційна відповідальність; </a:t>
            </a:r>
          </a:p>
          <a:p>
            <a:pPr>
              <a:buNone/>
            </a:pPr>
            <a:r>
              <a:rPr lang="uk-UA" dirty="0" smtClean="0"/>
              <a:t>з) надзвичайні засоби (інститути надзвичайного, воєнного стану, пряме президентське правління, федеральне втручання тощо).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5.1.б Система правового захисту конституції</a:t>
            </a:r>
            <a:endParaRPr lang="ru-RU" sz="28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839C-1D28-43EA-81A0-6389D2569C4F}" type="datetime1">
              <a:rPr lang="ru-RU" smtClean="0"/>
              <a:t>11.09.2014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5.2. Засновники конституційної юстиції</a:t>
            </a:r>
            <a:endParaRPr lang="uk-UA" sz="2400" dirty="0"/>
          </a:p>
        </p:txBody>
      </p:sp>
      <p:pic>
        <p:nvPicPr>
          <p:cNvPr id="1026" name="Picture 2" descr="C:\Documents and Settings\User\Мои документы\Downloads\pictures\Edward_c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2160240" cy="288032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Мои документы\Downloads\pictures\john marsh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980728"/>
            <a:ext cx="2309242" cy="2880320"/>
          </a:xfrm>
          <a:prstGeom prst="rect">
            <a:avLst/>
          </a:prstGeom>
          <a:noFill/>
        </p:spPr>
      </p:pic>
      <p:pic>
        <p:nvPicPr>
          <p:cNvPr id="1028" name="Picture 4" descr="C:\Documents and Settings\User\Мои документы\Downloads\pictures\hans kels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005064"/>
            <a:ext cx="2088232" cy="2592288"/>
          </a:xfrm>
          <a:prstGeom prst="rect">
            <a:avLst/>
          </a:prstGeom>
          <a:noFill/>
        </p:spPr>
      </p:pic>
      <p:pic>
        <p:nvPicPr>
          <p:cNvPr id="1029" name="Picture 5" descr="C:\Documents and Settings\User\Мои документы\Downloads\pictures\AlexanderHamilt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980728"/>
            <a:ext cx="2246561" cy="2880320"/>
          </a:xfrm>
          <a:prstGeom prst="rect">
            <a:avLst/>
          </a:prstGeom>
          <a:noFill/>
        </p:spPr>
      </p:pic>
      <p:pic>
        <p:nvPicPr>
          <p:cNvPr id="1030" name="Picture 6" descr="C:\Documents and Settings\User\Мои документы\Downloads\pictures\yuz'ko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005064"/>
            <a:ext cx="1944216" cy="2538983"/>
          </a:xfrm>
          <a:prstGeom prst="rect">
            <a:avLst/>
          </a:prstGeom>
          <a:noFill/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6367-51C6-492D-A38D-1B7AC80A27E4}" type="datetime1">
              <a:rPr lang="ru-RU" smtClean="0"/>
              <a:t>11.09.2014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err="1" smtClean="0"/>
              <a:t>Субсидіарність</a:t>
            </a:r>
            <a:r>
              <a:rPr lang="uk-UA" dirty="0" smtClean="0"/>
              <a:t> правового захисту в Конституційному Суді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Вичерпання інших засобів правового захисту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Форми захисту прав людини у Конституційному Суді:</a:t>
            </a:r>
            <a:endParaRPr lang="ru-RU" dirty="0" smtClean="0"/>
          </a:p>
          <a:p>
            <a:pPr lvl="1"/>
            <a:r>
              <a:rPr lang="uk-UA" dirty="0" smtClean="0"/>
              <a:t>Пряма – офіційне тлумачення Конституції і законів України</a:t>
            </a:r>
            <a:endParaRPr lang="ru-RU" dirty="0" smtClean="0"/>
          </a:p>
          <a:p>
            <a:pPr lvl="1"/>
            <a:r>
              <a:rPr lang="uk-UA" dirty="0" smtClean="0"/>
              <a:t>Опосередкована – здійснення конституційного контролю</a:t>
            </a:r>
            <a:endParaRPr lang="ru-RU" dirty="0" smtClean="0"/>
          </a:p>
          <a:p>
            <a:pPr lvl="1"/>
            <a:r>
              <a:rPr lang="uk-UA" dirty="0" smtClean="0"/>
              <a:t>Змішана – </a:t>
            </a:r>
            <a:r>
              <a:rPr lang="uk-UA" dirty="0" err="1" smtClean="0"/>
              <a:t>інцидентний</a:t>
            </a:r>
            <a:r>
              <a:rPr lang="uk-UA" dirty="0" smtClean="0"/>
              <a:t> конституційний контроль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/>
              <a:t>5.3. </a:t>
            </a:r>
            <a:r>
              <a:rPr lang="uk-UA" sz="2800" dirty="0" smtClean="0"/>
              <a:t>Конституційна юстиція у системі захисту прав людини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4C1A4-BA8B-4F58-85CE-2BE427372F52}" type="datetime1">
              <a:rPr lang="ru-RU" smtClean="0"/>
              <a:t>11.09.2014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</a:t>
            </a:r>
            <a:r>
              <a:rPr lang="uk-UA" dirty="0" smtClean="0"/>
              <a:t>проф</a:t>
            </a:r>
            <a:r>
              <a:rPr lang="uk-UA" dirty="0" smtClean="0"/>
              <a:t>. </a:t>
            </a:r>
            <a:r>
              <a:rPr lang="uk-UA" dirty="0" err="1" smtClean="0"/>
              <a:t>УжНУ</a:t>
            </a:r>
            <a:endParaRPr lang="uk-UA" dirty="0"/>
          </a:p>
        </p:txBody>
      </p:sp>
      <p:pic>
        <p:nvPicPr>
          <p:cNvPr id="7" name="Содержимое 6" descr="old hucu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3739" y="1600200"/>
            <a:ext cx="3005522" cy="4525963"/>
          </a:xfrm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C6E2-746C-4C07-B1BA-63A46DFB27CF}" type="datetime1">
              <a:rPr lang="ru-RU" smtClean="0"/>
              <a:t>11.09.2014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Джерела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endParaRPr lang="uk-UA" dirty="0" smtClean="0"/>
          </a:p>
          <a:p>
            <a:pPr marL="651510" lvl="0" indent="-514350">
              <a:buFont typeface="+mj-lt"/>
              <a:buAutoNum type="arabicPeriod"/>
            </a:pPr>
            <a:r>
              <a:rPr lang="uk-UA" dirty="0" err="1" smtClean="0"/>
              <a:t>Бержель</a:t>
            </a:r>
            <a:r>
              <a:rPr lang="ru-RU" dirty="0" smtClean="0"/>
              <a:t> Ж.-Л. Общая теория права. – М., 2000. </a:t>
            </a:r>
            <a:endParaRPr lang="uk-UA" dirty="0" smtClean="0"/>
          </a:p>
          <a:p>
            <a:pPr marL="651510" lvl="0" indent="-514350">
              <a:buFont typeface="+mj-lt"/>
              <a:buAutoNum type="arabicPeriod"/>
            </a:pPr>
            <a:r>
              <a:rPr lang="uk-UA" dirty="0" err="1" smtClean="0"/>
              <a:t>Государственное</a:t>
            </a:r>
            <a:r>
              <a:rPr lang="uk-UA" dirty="0" smtClean="0"/>
              <a:t> право </a:t>
            </a:r>
            <a:r>
              <a:rPr lang="uk-UA" dirty="0" err="1" smtClean="0"/>
              <a:t>Германии</a:t>
            </a:r>
            <a:r>
              <a:rPr lang="uk-UA" dirty="0" smtClean="0"/>
              <a:t>. В 2-х т. – М., 1994. 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dirty="0" err="1" smtClean="0"/>
              <a:t>Енгибарян</a:t>
            </a:r>
            <a:r>
              <a:rPr lang="ru-RU" dirty="0" smtClean="0"/>
              <a:t> Р.В., Тадевосян Э.В. Конституционное право: Учебник. – М., 2002. </a:t>
            </a:r>
            <a:endParaRPr lang="uk-UA" dirty="0" smtClean="0"/>
          </a:p>
          <a:p>
            <a:pPr marL="651510" lvl="0" indent="-514350">
              <a:buFont typeface="+mj-lt"/>
              <a:buAutoNum type="arabicPeriod"/>
            </a:pPr>
            <a:r>
              <a:rPr lang="uk-UA" dirty="0" err="1" smtClean="0"/>
              <a:t>Радбрух</a:t>
            </a:r>
            <a:r>
              <a:rPr lang="uk-UA" dirty="0" smtClean="0"/>
              <a:t> Г. </a:t>
            </a:r>
            <a:r>
              <a:rPr lang="ru-RU" dirty="0" smtClean="0"/>
              <a:t>Философия права. – К., 2004. </a:t>
            </a:r>
            <a:endParaRPr lang="uk-UA" dirty="0" smtClean="0"/>
          </a:p>
          <a:p>
            <a:pPr marL="651510" lvl="0" indent="-514350">
              <a:buFont typeface="+mj-lt"/>
              <a:buAutoNum type="arabicPeriod"/>
            </a:pPr>
            <a:r>
              <a:rPr lang="ru-RU" dirty="0" smtClean="0"/>
              <a:t>Сравнительное конституционное право / Под ред. А.И. </a:t>
            </a:r>
            <a:r>
              <a:rPr lang="ru-RU" dirty="0" err="1" smtClean="0"/>
              <a:t>Ковлера</a:t>
            </a:r>
            <a:r>
              <a:rPr lang="ru-RU" dirty="0" smtClean="0"/>
              <a:t>, В.Е. Чиркина, Ю.А. Юдина. – М., 1996.  </a:t>
            </a:r>
            <a:endParaRPr lang="uk-UA" dirty="0" smtClean="0"/>
          </a:p>
          <a:p>
            <a:pPr marL="651510" lvl="0" indent="-514350">
              <a:buFont typeface="+mj-lt"/>
              <a:buAutoNum type="arabicPeriod"/>
            </a:pPr>
            <a:r>
              <a:rPr lang="ru-RU" dirty="0" smtClean="0"/>
              <a:t>Шевчук С.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конституційної</a:t>
            </a:r>
            <a:r>
              <a:rPr lang="ru-RU" dirty="0" smtClean="0"/>
              <a:t> </a:t>
            </a:r>
            <a:r>
              <a:rPr lang="ru-RU" dirty="0" err="1" smtClean="0"/>
              <a:t>юриспруденції</a:t>
            </a:r>
            <a:r>
              <a:rPr lang="ru-RU" dirty="0" smtClean="0"/>
              <a:t>. – К., 2001. </a:t>
            </a:r>
            <a:endParaRPr lang="uk-UA" dirty="0" smtClean="0"/>
          </a:p>
          <a:p>
            <a:pPr marL="651510" lvl="0" indent="-514350">
              <a:buFont typeface="+mj-lt"/>
              <a:buAutoNum type="arabicPeriod"/>
            </a:pPr>
            <a:r>
              <a:rPr lang="ru-RU" dirty="0" err="1" smtClean="0"/>
              <a:t>Циппеліус</a:t>
            </a:r>
            <a:r>
              <a:rPr lang="ru-RU" dirty="0" smtClean="0"/>
              <a:t> Р. </a:t>
            </a:r>
            <a:r>
              <a:rPr lang="ru-RU" dirty="0" err="1" smtClean="0"/>
              <a:t>Філософія</a:t>
            </a:r>
            <a:r>
              <a:rPr lang="ru-RU" dirty="0" smtClean="0"/>
              <a:t> права. – К., 2002. 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E5170-5D79-45F3-B35B-5FC41DD4CB03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z="3100" dirty="0" smtClean="0"/>
              <a:t>1. Дія конституції у соціальному середовищі: внутрішній і міжнародний аспекти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а) чинність конституції та суспільна практика;</a:t>
            </a:r>
          </a:p>
          <a:p>
            <a:pPr>
              <a:buNone/>
            </a:pPr>
            <a:r>
              <a:rPr lang="uk-UA" dirty="0" smtClean="0"/>
              <a:t>б) чинність конституції та конституціоналізм;</a:t>
            </a:r>
          </a:p>
          <a:p>
            <a:pPr lvl="1">
              <a:buNone/>
            </a:pPr>
            <a:r>
              <a:rPr lang="uk-UA" dirty="0" smtClean="0"/>
              <a:t>і) правонаступність (континуїтет);</a:t>
            </a:r>
          </a:p>
          <a:p>
            <a:pPr lvl="1">
              <a:buNone/>
            </a:pPr>
            <a:r>
              <a:rPr lang="uk-UA" dirty="0" smtClean="0"/>
              <a:t>іі) ефективність конституції: </a:t>
            </a:r>
          </a:p>
          <a:p>
            <a:pPr lvl="2">
              <a:buNone/>
            </a:pPr>
            <a:r>
              <a:rPr lang="uk-UA" dirty="0" smtClean="0"/>
              <a:t>А. зобов’язуюча сила Основного закону;</a:t>
            </a:r>
          </a:p>
          <a:p>
            <a:pPr lvl="2">
              <a:buNone/>
            </a:pPr>
            <a:r>
              <a:rPr lang="uk-UA" dirty="0" smtClean="0"/>
              <a:t>Б. політико-ідеологічна концепція;</a:t>
            </a:r>
          </a:p>
          <a:p>
            <a:pPr>
              <a:buNone/>
            </a:pPr>
            <a:r>
              <a:rPr lang="uk-UA" dirty="0" smtClean="0"/>
              <a:t>	ііі) конституція та світовий правопорядок;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іv</a:t>
            </a:r>
            <a:r>
              <a:rPr lang="uk-UA" dirty="0" smtClean="0"/>
              <a:t>) конституція та соціальна практика.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821DD-707C-4711-A7F7-A7906D7CB9C7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1.1. Поняття механізму дії конституції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 marL="651510" indent="-514350">
              <a:buNone/>
            </a:pPr>
            <a:r>
              <a:rPr lang="uk-UA" dirty="0" smtClean="0"/>
              <a:t>1. Установча влада</a:t>
            </a:r>
          </a:p>
          <a:p>
            <a:pPr marL="651510" indent="-514350">
              <a:buNone/>
            </a:pPr>
            <a:r>
              <a:rPr lang="uk-UA" dirty="0" smtClean="0"/>
              <a:t>2. Реалізація конституції</a:t>
            </a:r>
          </a:p>
          <a:p>
            <a:pPr marL="651510" indent="-514350">
              <a:buNone/>
            </a:pPr>
            <a:r>
              <a:rPr lang="uk-UA" dirty="0" smtClean="0"/>
              <a:t>3. Інтерпретація конституції</a:t>
            </a:r>
          </a:p>
          <a:p>
            <a:pPr marL="651510" indent="-514350">
              <a:buNone/>
            </a:pPr>
            <a:r>
              <a:rPr lang="uk-UA" dirty="0" smtClean="0"/>
              <a:t>4. Правовий захист конституції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6C78-7D83-45DE-8628-9AECA7B7F3DA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Установча влада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Критерії правового змісту прийняття конституції:</a:t>
            </a:r>
          </a:p>
          <a:p>
            <a:pPr lvl="1">
              <a:buNone/>
            </a:pPr>
            <a:endParaRPr lang="uk-UA" dirty="0" smtClean="0"/>
          </a:p>
          <a:p>
            <a:pPr lvl="1">
              <a:buNone/>
            </a:pPr>
            <a:r>
              <a:rPr lang="uk-UA" dirty="0" smtClean="0"/>
              <a:t>і) організаційно-процедурне забезпечення;</a:t>
            </a:r>
          </a:p>
          <a:p>
            <a:pPr lvl="1">
              <a:buNone/>
            </a:pPr>
            <a:r>
              <a:rPr lang="uk-UA" dirty="0" smtClean="0"/>
              <a:t>іі) демократичні засади;</a:t>
            </a:r>
          </a:p>
          <a:p>
            <a:pPr lvl="1">
              <a:buNone/>
            </a:pPr>
            <a:r>
              <a:rPr lang="uk-UA" dirty="0" smtClean="0"/>
              <a:t>ііі) принцип правонаступності (континуїтету) та прийняття/перегляд конституції;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58CC-B674-447F-8826-3B825784F17A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Емануель</a:t>
            </a:r>
            <a:r>
              <a:rPr lang="uk-UA" dirty="0" smtClean="0"/>
              <a:t> Жозеф С</a:t>
            </a:r>
            <a:r>
              <a:rPr lang="en-US" dirty="0" smtClean="0"/>
              <a:t>’</a:t>
            </a:r>
            <a:r>
              <a:rPr lang="uk-UA" dirty="0" err="1" smtClean="0"/>
              <a:t>єєс</a:t>
            </a:r>
            <a:r>
              <a:rPr lang="uk-UA" dirty="0" smtClean="0"/>
              <a:t> і </a:t>
            </a:r>
            <a:br>
              <a:rPr lang="uk-UA" dirty="0" smtClean="0"/>
            </a:br>
            <a:r>
              <a:rPr lang="uk-UA" dirty="0" smtClean="0"/>
              <a:t>П</a:t>
            </a:r>
            <a:r>
              <a:rPr lang="en-US" dirty="0" smtClean="0"/>
              <a:t>’</a:t>
            </a:r>
            <a:r>
              <a:rPr lang="uk-UA" dirty="0" err="1" smtClean="0"/>
              <a:t>єр</a:t>
            </a:r>
            <a:r>
              <a:rPr lang="uk-UA" dirty="0" smtClean="0"/>
              <a:t> </a:t>
            </a:r>
            <a:r>
              <a:rPr lang="uk-UA" dirty="0" err="1" smtClean="0"/>
              <a:t>Розанвалон</a:t>
            </a:r>
            <a:endParaRPr lang="uk-UA" dirty="0"/>
          </a:p>
        </p:txBody>
      </p:sp>
      <p:pic>
        <p:nvPicPr>
          <p:cNvPr id="5" name="Содержимое 4" descr="Emmanuel_Joseph_Sieyès_-_cro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916832"/>
            <a:ext cx="2952328" cy="4104456"/>
          </a:xfrm>
        </p:spPr>
      </p:pic>
      <p:pic>
        <p:nvPicPr>
          <p:cNvPr id="6" name="Содержимое 5" descr="rosanvallo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2420888"/>
            <a:ext cx="2664296" cy="2926655"/>
          </a:xfrm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2DFD-59C5-4B0A-B2A4-996DA1BA5B90}" type="datetime1">
              <a:rPr lang="ru-RU" smtClean="0"/>
              <a:t>11.09.2014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2.2. Форми прояву установчої влади та світова практика</a:t>
            </a:r>
            <a:endParaRPr lang="uk-UA" sz="2800" dirty="0"/>
          </a:p>
        </p:txBody>
      </p:sp>
      <p:pic>
        <p:nvPicPr>
          <p:cNvPr id="5" name="Содержимое 4" descr="constituant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3816424" cy="27363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і) конституанта (установчі збори/конституційний конвент/асамблея);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іі) референдум;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ііі) парламентська процедура;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err="1" smtClean="0"/>
              <a:t>іv</a:t>
            </a:r>
            <a:r>
              <a:rPr lang="uk-UA" dirty="0" smtClean="0"/>
              <a:t>) октроювання;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v) змішані способи;</a:t>
            </a:r>
          </a:p>
          <a:p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318EF-B901-4511-B4D3-79D4466EC6BA}" type="datetime1">
              <a:rPr lang="ru-RU" smtClean="0"/>
              <a:t>11.09.2014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2.3. Умови демократичної легітимності конституанти в Україні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1. Матеріальні та процесуальні обмеження щодо внесення змін до Конституції України:</a:t>
            </a:r>
          </a:p>
          <a:p>
            <a:pPr lvl="1">
              <a:buNone/>
            </a:pPr>
            <a:r>
              <a:rPr lang="uk-UA" dirty="0" smtClean="0"/>
              <a:t>і) правило </a:t>
            </a:r>
            <a:r>
              <a:rPr lang="uk-UA" dirty="0" err="1" smtClean="0"/>
              <a:t>„трьох</a:t>
            </a:r>
            <a:r>
              <a:rPr lang="uk-UA" dirty="0" smtClean="0"/>
              <a:t> непорушних конституційних </a:t>
            </a:r>
            <a:r>
              <a:rPr lang="uk-UA" dirty="0" err="1" smtClean="0"/>
              <a:t>цінностей”</a:t>
            </a:r>
            <a:r>
              <a:rPr lang="uk-UA" dirty="0" smtClean="0"/>
              <a:t>:</a:t>
            </a:r>
          </a:p>
          <a:p>
            <a:pPr lvl="2">
              <a:buNone/>
            </a:pPr>
            <a:r>
              <a:rPr lang="uk-UA" dirty="0" smtClean="0"/>
              <a:t>А. непорушність прав людини й основоположних свобод;</a:t>
            </a:r>
          </a:p>
          <a:p>
            <a:pPr lvl="2">
              <a:buNone/>
            </a:pPr>
            <a:r>
              <a:rPr lang="uk-UA" dirty="0" smtClean="0"/>
              <a:t>Б. державний суверенітет;</a:t>
            </a:r>
          </a:p>
          <a:p>
            <a:pPr lvl="2">
              <a:buNone/>
            </a:pPr>
            <a:r>
              <a:rPr lang="uk-UA" dirty="0" smtClean="0"/>
              <a:t>В. територіальна цілісність України;</a:t>
            </a:r>
          </a:p>
          <a:p>
            <a:pPr lvl="1">
              <a:buNone/>
            </a:pPr>
            <a:r>
              <a:rPr lang="uk-UA" dirty="0" smtClean="0"/>
              <a:t>іі) технічні та процедурно-процесуальні обмеження:</a:t>
            </a:r>
          </a:p>
          <a:p>
            <a:pPr lvl="2">
              <a:buNone/>
            </a:pPr>
            <a:r>
              <a:rPr lang="uk-UA" dirty="0" smtClean="0"/>
              <a:t>А. строки перегляду;</a:t>
            </a:r>
          </a:p>
          <a:p>
            <a:pPr lvl="2">
              <a:buNone/>
            </a:pPr>
            <a:r>
              <a:rPr lang="uk-UA" dirty="0" smtClean="0"/>
              <a:t>Б. неприпустимість внесення змін в умовах воєнного і надзвичайного стану;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2. парламентська демократія та установча влада:</a:t>
            </a:r>
          </a:p>
          <a:p>
            <a:pPr lvl="1">
              <a:buNone/>
            </a:pPr>
            <a:r>
              <a:rPr lang="uk-UA" dirty="0" smtClean="0"/>
              <a:t>і) установча процедура та законодавчий процес;</a:t>
            </a:r>
          </a:p>
          <a:p>
            <a:pPr lvl="1">
              <a:buNone/>
            </a:pPr>
            <a:r>
              <a:rPr lang="uk-UA" dirty="0" smtClean="0"/>
              <a:t>іі) імперативний характер парламентської процедури;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A5AE-2CD0-4F17-93A9-39746AB1291D}" type="datetime1">
              <a:rPr lang="ru-RU" smtClean="0"/>
              <a:t>11.09.2014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    Дія конституції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586</TotalTime>
  <Words>1638</Words>
  <Application>Microsoft Office PowerPoint</Application>
  <PresentationFormat>Экран (4:3)</PresentationFormat>
  <Paragraphs>248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Механізм дії Конституції України  </vt:lpstr>
      <vt:lpstr>Механізм дії Конституції України</vt:lpstr>
      <vt:lpstr>Джерела</vt:lpstr>
      <vt:lpstr>1. Дія конституції у соціальному середовищі: внутрішній і міжнародний аспекти </vt:lpstr>
      <vt:lpstr>1.1. Поняття механізму дії конституції</vt:lpstr>
      <vt:lpstr>1. Установча влада</vt:lpstr>
      <vt:lpstr>Емануель Жозеф С’єєс і  П’єр Розанвалон</vt:lpstr>
      <vt:lpstr>2.2. Форми прояву установчої влади та світова практика</vt:lpstr>
      <vt:lpstr>2.3. Умови демократичної легітимності конституанти в Україні</vt:lpstr>
      <vt:lpstr>2.3. Конституційна юриспруденція і конституанта</vt:lpstr>
      <vt:lpstr>3. Реалізація конституції</vt:lpstr>
      <vt:lpstr>3.2. Макрорівень реалізації Конституції</vt:lpstr>
      <vt:lpstr>3.3. Постанова Пленуму Верховного Суду України від 1 листопада 1996 р.</vt:lpstr>
      <vt:lpstr>4. Тлумачення Конституції</vt:lpstr>
      <vt:lpstr>4.1. Тлумачення Конституції і герменевтичне коло Гадамера</vt:lpstr>
      <vt:lpstr>4.2. Приклад герменевтичного кола</vt:lpstr>
      <vt:lpstr>4.3. Форми і значення тлумачення Конституції</vt:lpstr>
      <vt:lpstr>4.4.а. Конституційно конформне тлумачення законів</vt:lpstr>
      <vt:lpstr>4.4.б. Постанова КС РФ у справі про компенсації затрат авіакомпанії від 20.12.2011</vt:lpstr>
      <vt:lpstr>5. Правовий захист Конституції: поняття</vt:lpstr>
      <vt:lpstr>5.1.а Система правового захисту конституції</vt:lpstr>
      <vt:lpstr>5.1.б Система правового захисту конституції</vt:lpstr>
      <vt:lpstr>5.2. Засновники конституційної юстиції</vt:lpstr>
      <vt:lpstr>5.3. Конституційна юстиція у системі захисту прав людини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Механізм дії Конституції України  </dc:title>
  <cp:lastModifiedBy>Misha</cp:lastModifiedBy>
  <cp:revision>21</cp:revision>
  <dcterms:modified xsi:type="dcterms:W3CDTF">2014-09-10T23:47:17Z</dcterms:modified>
</cp:coreProperties>
</file>