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6"/>
  </p:notesMasterIdLst>
  <p:sldIdLst>
    <p:sldId id="256" r:id="rId2"/>
    <p:sldId id="257" r:id="rId3"/>
    <p:sldId id="267" r:id="rId4"/>
    <p:sldId id="268" r:id="rId5"/>
    <p:sldId id="279" r:id="rId6"/>
    <p:sldId id="269" r:id="rId7"/>
    <p:sldId id="270" r:id="rId8"/>
    <p:sldId id="271" r:id="rId9"/>
    <p:sldId id="272" r:id="rId10"/>
    <p:sldId id="276" r:id="rId11"/>
    <p:sldId id="264" r:id="rId12"/>
    <p:sldId id="263" r:id="rId13"/>
    <p:sldId id="265" r:id="rId14"/>
    <p:sldId id="275" r:id="rId15"/>
    <p:sldId id="266" r:id="rId16"/>
    <p:sldId id="262" r:id="rId17"/>
    <p:sldId id="258" r:id="rId18"/>
    <p:sldId id="259" r:id="rId19"/>
    <p:sldId id="260" r:id="rId20"/>
    <p:sldId id="261" r:id="rId21"/>
    <p:sldId id="273" r:id="rId22"/>
    <p:sldId id="277" r:id="rId23"/>
    <p:sldId id="278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EB05"/>
    <a:srgbClr val="46AA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/>
  </p:normalViewPr>
  <p:slideViewPr>
    <p:cSldViewPr>
      <p:cViewPr varScale="1">
        <p:scale>
          <a:sx n="68" d="100"/>
          <a:sy n="68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6A921-CB13-4EC2-946C-346E778F1A74}" type="datetimeFigureOut">
              <a:rPr lang="uk-UA" smtClean="0"/>
              <a:pPr/>
              <a:t>26.01.2016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C21EC-16AE-40A8-A0C4-95CDD96B293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96A3-56D6-44EC-B752-DC3028D03F3D}" type="datetime1">
              <a:rPr lang="uk-UA" smtClean="0"/>
              <a:t>26.01.2016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(c) М. Савчин    Децентралізація і судовий захист</a:t>
            </a: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C8AB8-B759-44AA-B357-51B32774B3A6}" type="datetime1">
              <a:rPr lang="uk-UA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(c) М. Савчин    Децентралізація і судовий захист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2A28-97D9-49AD-BF7F-DABBD87ACA84}" type="datetime1">
              <a:rPr lang="uk-UA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(c) М. Савчин    Децентралізація і судовий захист</a:t>
            </a: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88215-3067-4E60-9538-DBEBFFDCCA86}" type="datetime1">
              <a:rPr lang="uk-UA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(c) М. Савчин    Децентралізація і судовий захист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(c) М. Савчин    Децентралізація і судовий захист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072C2-9787-4A9B-A94B-85BDD517DCFF}" type="datetime1">
              <a:rPr lang="uk-UA" smtClean="0"/>
              <a:t>26.01.2016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2FF7841-740E-447A-828D-FFB879753E7A}" type="datetime1">
              <a:rPr lang="uk-UA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(c) М. Савчин    Децентралізація і судовий захист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A165-AEF2-4560-BB28-E7FB7313E30E}" type="datetime1">
              <a:rPr lang="uk-UA" smtClean="0"/>
              <a:t>26.01.2016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ru-RU" smtClean="0"/>
              <a:t>(c) М. Савчин    Децентралізація і судовий захист</a:t>
            </a: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23C4-7E0F-44EA-B3B7-3A7C8532BC33}" type="datetime1">
              <a:rPr lang="uk-UA" smtClean="0"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(c) М. Савчин    Децентралізація і судовий захист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16E4-337B-437D-89E2-A0D77F343BDC}" type="datetime1">
              <a:rPr lang="uk-UA" smtClean="0"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(c) М. Савчин    Децентралізація і судовий захист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387B-F448-4BEC-B69E-682460DAC881}" type="datetime1">
              <a:rPr lang="uk-UA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ru-RU" smtClean="0"/>
              <a:t>(c) М. Савчин    Децентралізація і судовий захист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1844563-9B45-452B-ABC9-712C021F838D}" type="datetime1">
              <a:rPr lang="uk-UA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ru-RU" smtClean="0"/>
              <a:t>(c) М. Савчин    Децентралізація і судовий захист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39950EE-629F-434B-ABD0-76880D61BE1B}" type="datetime1">
              <a:rPr lang="uk-UA" smtClean="0"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(c) М. Савчин    Децентралізація і судовий захист</a:t>
            </a: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259228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Михайло Савчин,</a:t>
            </a:r>
          </a:p>
          <a:p>
            <a:r>
              <a:rPr lang="uk-UA" cap="none" dirty="0" smtClean="0">
                <a:solidFill>
                  <a:srgbClr val="FF0000"/>
                </a:solidFill>
              </a:rPr>
              <a:t>директор НДІ порівняльного публічного права та міжнародного права </a:t>
            </a:r>
            <a:r>
              <a:rPr lang="uk-UA" cap="none" dirty="0" err="1" smtClean="0">
                <a:solidFill>
                  <a:srgbClr val="FF0000"/>
                </a:solidFill>
              </a:rPr>
              <a:t>УжНУ</a:t>
            </a:r>
            <a:r>
              <a:rPr lang="uk-UA" cap="none" dirty="0" smtClean="0">
                <a:solidFill>
                  <a:srgbClr val="FF0000"/>
                </a:solidFill>
              </a:rPr>
              <a:t>,</a:t>
            </a:r>
          </a:p>
          <a:p>
            <a:r>
              <a:rPr lang="uk-UA" cap="none" dirty="0" smtClean="0">
                <a:solidFill>
                  <a:srgbClr val="FF0000"/>
                </a:solidFill>
              </a:rPr>
              <a:t>доктор юридичних наук</a:t>
            </a:r>
            <a:r>
              <a:rPr lang="uk-UA" cap="none" dirty="0" smtClean="0">
                <a:solidFill>
                  <a:srgbClr val="FF0000"/>
                </a:solidFill>
              </a:rPr>
              <a:t>, професор,</a:t>
            </a:r>
          </a:p>
          <a:p>
            <a:r>
              <a:rPr lang="uk-UA" cap="none" dirty="0" smtClean="0">
                <a:solidFill>
                  <a:srgbClr val="FF0000"/>
                </a:solidFill>
              </a:rPr>
              <a:t>радник Голови Конституційного Суду України (2008-2010)</a:t>
            </a:r>
            <a:endParaRPr lang="uk-UA" cap="none" dirty="0" smtClean="0">
              <a:solidFill>
                <a:srgbClr val="FF0000"/>
              </a:solidFill>
            </a:endParaRPr>
          </a:p>
          <a:p>
            <a:r>
              <a:rPr lang="en-US" cap="none" dirty="0" smtClean="0">
                <a:solidFill>
                  <a:srgbClr val="FF0000"/>
                </a:solidFill>
              </a:rPr>
              <a:t>e-mail: msavchyn@bigmir.net</a:t>
            </a:r>
            <a:endParaRPr lang="uk-UA" cap="none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Децентралізація влади та судовий захист місцевого самоврядування</a:t>
            </a:r>
            <a:endParaRPr lang="uk-UA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Autofit/>
          </a:bodyPr>
          <a:lstStyle/>
          <a:p>
            <a:r>
              <a:rPr lang="uk-UA" sz="2600" dirty="0" smtClean="0">
                <a:solidFill>
                  <a:srgbClr val="002060"/>
                </a:solidFill>
              </a:rPr>
              <a:t>Адміністративно-територіальний поділ Української держави гетьмана Павла Скоропадського</a:t>
            </a:r>
            <a:endParaRPr lang="uk-UA" sz="2600" dirty="0">
              <a:solidFill>
                <a:srgbClr val="00206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D09A-E0A3-4A55-AE76-0EED31DEBE68}" type="datetime1">
              <a:rPr lang="uk-UA" smtClean="0"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(c) М. Савчин    Децентралізація і судовий захист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Файл:Ukrainian State 1918 divis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620000" cy="4676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uk-UA" dirty="0" smtClean="0">
                <a:solidFill>
                  <a:srgbClr val="FF0000"/>
                </a:solidFill>
              </a:rPr>
              <a:t>. Основні критерії самодостатності громад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dirty="0" smtClean="0"/>
              <a:t>Загальні засади;</a:t>
            </a:r>
          </a:p>
          <a:p>
            <a:endParaRPr lang="uk-UA" dirty="0" smtClean="0"/>
          </a:p>
          <a:p>
            <a:r>
              <a:rPr lang="uk-UA" dirty="0" smtClean="0"/>
              <a:t>Методика формування спроможних ТГ;</a:t>
            </a:r>
          </a:p>
          <a:p>
            <a:endParaRPr lang="uk-UA" dirty="0" smtClean="0"/>
          </a:p>
          <a:p>
            <a:r>
              <a:rPr lang="uk-UA" dirty="0" smtClean="0"/>
              <a:t>Процедурні питання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6FC2-453D-42F0-B803-10C60C0FFA35}" type="datetime1">
              <a:rPr lang="uk-UA" smtClean="0"/>
              <a:t>26.01.2016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(c) М. Савчин    Децентралізація і судовий захист</a:t>
            </a: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</a:t>
            </a:r>
            <a:r>
              <a:rPr lang="uk-UA" sz="2800" dirty="0" smtClean="0">
                <a:solidFill>
                  <a:srgbClr val="FF0000"/>
                </a:solidFill>
              </a:rPr>
              <a:t>.1. Основні критерії самодостатності громад:</a:t>
            </a:r>
            <a:br>
              <a:rPr lang="uk-UA" sz="2800" dirty="0" smtClean="0">
                <a:solidFill>
                  <a:srgbClr val="FF0000"/>
                </a:solidFill>
              </a:rPr>
            </a:br>
            <a:r>
              <a:rPr lang="uk-UA" sz="2800" dirty="0" smtClean="0">
                <a:solidFill>
                  <a:srgbClr val="FF0000"/>
                </a:solidFill>
              </a:rPr>
              <a:t>загальні засади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340768"/>
            <a:ext cx="8503920" cy="5328592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Інфраструктурна спроможність:</a:t>
            </a:r>
          </a:p>
          <a:p>
            <a:pPr lvl="1"/>
            <a:r>
              <a:rPr lang="uk-UA" dirty="0" smtClean="0"/>
              <a:t>Благоустрій території;</a:t>
            </a:r>
          </a:p>
          <a:p>
            <a:pPr lvl="1"/>
            <a:r>
              <a:rPr lang="uk-UA" dirty="0" smtClean="0"/>
              <a:t>Логістика, транспорт та комунікації (20 км до </a:t>
            </a:r>
            <a:r>
              <a:rPr lang="uk-UA" dirty="0" err="1" smtClean="0"/>
              <a:t>адмінцентру</a:t>
            </a:r>
            <a:r>
              <a:rPr lang="uk-UA" dirty="0" smtClean="0"/>
              <a:t> дорогою з твердим покриття);</a:t>
            </a:r>
          </a:p>
          <a:p>
            <a:pPr lvl="1"/>
            <a:r>
              <a:rPr lang="uk-UA" dirty="0" smtClean="0"/>
              <a:t>Громадський порядок та пожежна охорона;</a:t>
            </a:r>
          </a:p>
          <a:p>
            <a:pPr lvl="1"/>
            <a:r>
              <a:rPr lang="uk-UA" dirty="0" smtClean="0"/>
              <a:t>Охорона здоров'я (доступ до послуг за 30 </a:t>
            </a:r>
            <a:r>
              <a:rPr lang="uk-UA" dirty="0" err="1" smtClean="0"/>
              <a:t>хв</a:t>
            </a:r>
            <a:r>
              <a:rPr lang="uk-UA" dirty="0" smtClean="0"/>
              <a:t> до місця локації);</a:t>
            </a:r>
          </a:p>
          <a:p>
            <a:pPr lvl="1"/>
            <a:r>
              <a:rPr lang="uk-UA" dirty="0" smtClean="0"/>
              <a:t>Шкільна справа, освіта та культурний розвиток (принаймні 100 дітей дошкільного віку та 250 дітей для навчання в ЗОШ І-ІІІ ступенів);</a:t>
            </a:r>
          </a:p>
          <a:p>
            <a:pPr lvl="1"/>
            <a:r>
              <a:rPr lang="uk-UA" dirty="0" smtClean="0"/>
              <a:t>Утримання громадських та адміністративних будівель.</a:t>
            </a:r>
          </a:p>
          <a:p>
            <a:r>
              <a:rPr lang="uk-UA" dirty="0" smtClean="0"/>
              <a:t>Доступність адміністративних послуг:</a:t>
            </a:r>
          </a:p>
          <a:p>
            <a:pPr lvl="1"/>
            <a:r>
              <a:rPr lang="uk-UA" dirty="0" smtClean="0"/>
              <a:t>органи самоорганізації  населення;</a:t>
            </a:r>
          </a:p>
          <a:p>
            <a:pPr lvl="1"/>
            <a:r>
              <a:rPr lang="uk-UA" dirty="0" smtClean="0"/>
              <a:t>старости населених пунктів </a:t>
            </a:r>
            <a:r>
              <a:rPr lang="uk-UA" dirty="0" smtClean="0"/>
              <a:t>ДОТГ;</a:t>
            </a:r>
            <a:endParaRPr lang="uk-UA" dirty="0" smtClean="0"/>
          </a:p>
          <a:p>
            <a:pPr lvl="1"/>
            <a:r>
              <a:rPr lang="uk-UA" dirty="0" smtClean="0"/>
              <a:t>муніципалітети: рада – голова – управи (виконкоми – </a:t>
            </a:r>
            <a:r>
              <a:rPr lang="uk-UA" dirty="0" smtClean="0">
                <a:solidFill>
                  <a:srgbClr val="FF0000"/>
                </a:solidFill>
              </a:rPr>
              <a:t>дрімучий совок!</a:t>
            </a:r>
            <a:r>
              <a:rPr lang="uk-UA" dirty="0" smtClean="0"/>
              <a:t>)</a:t>
            </a:r>
          </a:p>
          <a:p>
            <a:r>
              <a:rPr lang="uk-UA" dirty="0" smtClean="0"/>
              <a:t>Достатність матеріальних і фінансових ресурсів:</a:t>
            </a:r>
          </a:p>
          <a:p>
            <a:pPr lvl="1"/>
            <a:r>
              <a:rPr lang="uk-UA" dirty="0" smtClean="0"/>
              <a:t>Невирішеність земельного питання всупереч принципу повсюдності місцевого самоврядування;</a:t>
            </a:r>
          </a:p>
          <a:p>
            <a:pPr lvl="1"/>
            <a:r>
              <a:rPr lang="uk-UA" dirty="0" smtClean="0"/>
              <a:t>Розподіл податків згідно зі статтею 64 Бюджетного кодексу; згідно принципу субсидіарності – стаття 66 БК стосовно регіонального рівня;</a:t>
            </a:r>
          </a:p>
          <a:p>
            <a:pPr lvl="1"/>
            <a:r>
              <a:rPr lang="uk-UA" dirty="0" smtClean="0"/>
              <a:t>Трансфери із Державного бюджету на освіту та охорону здоров'я.</a:t>
            </a:r>
          </a:p>
          <a:p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A479-CE0B-4EFF-9D14-EAC10EF93D7A}" type="datetime1">
              <a:rPr lang="uk-UA" smtClean="0"/>
              <a:t>26.01.2016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(c) М. Савчин    Децентралізація і судовий захист</a:t>
            </a: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2.2. Методика формування спроможних ТГ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Територіальні критерії СТГ:</a:t>
            </a:r>
          </a:p>
          <a:p>
            <a:pPr lvl="1"/>
            <a:r>
              <a:rPr lang="uk-UA" dirty="0" smtClean="0"/>
              <a:t>Територія має бути нерозривною і якомога це можливо у межах одного і того ж району;</a:t>
            </a:r>
          </a:p>
          <a:p>
            <a:pPr lvl="1"/>
            <a:r>
              <a:rPr lang="uk-UA" dirty="0" smtClean="0"/>
              <a:t>Потенційний адміністративний центр має бути якомога рівновіддалений від населених пунктів та мати розвинену інфраструктуру; при їх конкуренції надається перевага </a:t>
            </a:r>
            <a:r>
              <a:rPr lang="uk-UA" dirty="0" err="1" smtClean="0"/>
              <a:t>адмінцентру</a:t>
            </a:r>
            <a:r>
              <a:rPr lang="uk-UA" dirty="0" smtClean="0"/>
              <a:t> із більш розвиненою інфраструктурою;</a:t>
            </a:r>
          </a:p>
          <a:p>
            <a:r>
              <a:rPr lang="uk-UA" dirty="0" smtClean="0"/>
              <a:t>Соціально-економічні критерії СТГ:</a:t>
            </a:r>
          </a:p>
          <a:p>
            <a:pPr lvl="1"/>
            <a:r>
              <a:rPr lang="uk-UA" dirty="0" smtClean="0"/>
              <a:t>Особливості історичного, культурного, економічного розвитку території;</a:t>
            </a:r>
          </a:p>
          <a:p>
            <a:pPr lvl="1"/>
            <a:r>
              <a:rPr lang="uk-UA" dirty="0" smtClean="0"/>
              <a:t>Фінансовий розвиток та інфраструктура території</a:t>
            </a:r>
          </a:p>
          <a:p>
            <a:r>
              <a:rPr lang="uk-UA" dirty="0" smtClean="0"/>
              <a:t>Демографічні та адміністративні критерії СТГ:</a:t>
            </a:r>
          </a:p>
          <a:p>
            <a:pPr lvl="1"/>
            <a:r>
              <a:rPr lang="uk-UA" dirty="0" smtClean="0"/>
              <a:t>Трудова міграція;</a:t>
            </a:r>
          </a:p>
          <a:p>
            <a:pPr lvl="1"/>
            <a:r>
              <a:rPr lang="uk-UA" dirty="0" smtClean="0"/>
              <a:t>Сукупність адміністративних послуг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51B7-3431-4574-B164-658D02F8F171}" type="datetime1">
              <a:rPr lang="uk-UA" smtClean="0"/>
              <a:t>26.01.2016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(c) М. Савчин    Децентралізація і судовий захист</a:t>
            </a: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A2A0-0B09-4240-9176-1269B6F3483F}" type="datetime1">
              <a:rPr lang="uk-UA" smtClean="0"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(c) М. Савчин    Децентралізація і судовий захист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026" name="Picture 2" descr="C:\Users\Misha\Pictures\povity_middl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581585" cy="5622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46AA60"/>
                </a:solidFill>
              </a:rPr>
              <a:t>2.3. Процедурні питання створення СТГ</a:t>
            </a:r>
            <a:endParaRPr lang="uk-UA" dirty="0">
              <a:solidFill>
                <a:srgbClr val="46AA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Поліцентрична структура планування, її проблеми і впровадження:</a:t>
            </a:r>
          </a:p>
          <a:p>
            <a:pPr lvl="1"/>
            <a:r>
              <a:rPr lang="uk-UA" dirty="0" smtClean="0"/>
              <a:t>Розробка перспективного плану ЗОДА, який схвалюється обласною радою (здійснюють із залученням представників громадськості, ОМС, ОСН </a:t>
            </a:r>
            <a:r>
              <a:rPr lang="uk-UA" dirty="0" smtClean="0">
                <a:solidFill>
                  <a:srgbClr val="FF0000"/>
                </a:solidFill>
              </a:rPr>
              <a:t>при потребі!!!</a:t>
            </a:r>
            <a:r>
              <a:rPr lang="uk-UA" dirty="0" smtClean="0"/>
              <a:t>);</a:t>
            </a:r>
          </a:p>
          <a:p>
            <a:pPr lvl="1"/>
            <a:r>
              <a:rPr lang="uk-UA" dirty="0" smtClean="0"/>
              <a:t>Затвердження урядом перспективних планів;</a:t>
            </a:r>
          </a:p>
          <a:p>
            <a:pPr lvl="1"/>
            <a:r>
              <a:rPr lang="uk-UA" dirty="0" smtClean="0"/>
              <a:t>ДОТГ і створення СТГ</a:t>
            </a:r>
          </a:p>
          <a:p>
            <a:r>
              <a:rPr lang="uk-UA" dirty="0" smtClean="0"/>
              <a:t>Алгоритм формування СТГ:</a:t>
            </a:r>
          </a:p>
          <a:p>
            <a:pPr lvl="1"/>
            <a:r>
              <a:rPr lang="uk-UA" dirty="0" smtClean="0"/>
              <a:t>Визначення адміністративного центру СТГ;</a:t>
            </a:r>
          </a:p>
          <a:p>
            <a:pPr lvl="1"/>
            <a:r>
              <a:rPr lang="uk-UA" dirty="0" smtClean="0"/>
              <a:t>Прив'язка адміністративного центру СТГ до наявної інфраструктури;</a:t>
            </a:r>
          </a:p>
          <a:p>
            <a:pPr lvl="1"/>
            <a:r>
              <a:rPr lang="uk-UA" dirty="0" smtClean="0"/>
              <a:t>Визначення території по зовнішніх просторових межах СТГ.</a:t>
            </a:r>
          </a:p>
          <a:p>
            <a:r>
              <a:rPr lang="uk-UA" dirty="0" smtClean="0"/>
              <a:t>Проведення консультацій по лінії ЗОДА – обласна рада – представники ОМС, їх асоціацій, суб'єктами господарювання та громадськими об'єднаннями.</a:t>
            </a:r>
          </a:p>
          <a:p>
            <a:r>
              <a:rPr lang="uk-UA" dirty="0" smtClean="0"/>
              <a:t>Розробка Перспективного плану ЗОДА, який схвалюється обласною радою і остаточно затверджується Кабінетом Міністрів.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E9D2-3AA4-41DB-A3E7-0485894DE79A}" type="datetime1">
              <a:rPr lang="uk-UA" smtClean="0"/>
              <a:t>26.01.2016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(c) М. Савчин    Децентралізація і судовий захист</a:t>
            </a:r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3. Правові засади добровільного об'єднання громад: нові інституціональні та матеріальні спроможності</a:t>
            </a:r>
            <a:endParaRPr lang="uk-UA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Закон № 157-</a:t>
            </a:r>
            <a:r>
              <a:rPr lang="en-US" dirty="0" smtClean="0"/>
              <a:t>VIII</a:t>
            </a:r>
            <a:r>
              <a:rPr lang="uk-UA" dirty="0" smtClean="0"/>
              <a:t> від</a:t>
            </a:r>
            <a:r>
              <a:rPr lang="en-US" dirty="0" smtClean="0"/>
              <a:t> </a:t>
            </a:r>
            <a:r>
              <a:rPr lang="en-US" dirty="0" smtClean="0"/>
              <a:t>05/02/2015 p. </a:t>
            </a:r>
            <a:r>
              <a:rPr lang="uk-UA" dirty="0" smtClean="0"/>
              <a:t>про добровільне об'єднання територіальних громад</a:t>
            </a:r>
          </a:p>
          <a:p>
            <a:endParaRPr lang="uk-UA" dirty="0" smtClean="0"/>
          </a:p>
          <a:p>
            <a:pPr>
              <a:buNone/>
            </a:pPr>
            <a:r>
              <a:rPr lang="uk-UA" dirty="0" smtClean="0"/>
              <a:t>3.1. Ініціювання створення добровільного об'єднання територіальних громад (ДОТГ)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3.2. Підготовка проектів рішень щодо ДОТГ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3.3. Установчі акти ДОТГ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3.4. Утворення ОТГ</a:t>
            </a:r>
          </a:p>
          <a:p>
            <a:pPr>
              <a:buNone/>
            </a:pPr>
            <a:endParaRPr lang="uk-UA" dirty="0" smtClean="0"/>
          </a:p>
          <a:p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72013-D2F5-40F3-9BA9-B328487CF3FA}" type="datetime1">
              <a:rPr lang="uk-UA" smtClean="0"/>
              <a:t>26.01.2016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(c) М. Савчин    Децентралізація і судовий захист</a:t>
            </a: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3.1. Ініціювання створення добровільного об'єднання територіальних громад (ДОТГ)</a:t>
            </a:r>
            <a:endParaRPr lang="uk-UA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uk-UA" dirty="0" smtClean="0">
                <a:solidFill>
                  <a:srgbClr val="002060"/>
                </a:solidFill>
              </a:rPr>
              <a:t>Проведення консультацій між заінтересованими громадами.</a:t>
            </a:r>
          </a:p>
          <a:p>
            <a:pPr lvl="1"/>
            <a:r>
              <a:rPr lang="uk-UA" dirty="0" smtClean="0">
                <a:solidFill>
                  <a:srgbClr val="FF0000"/>
                </a:solidFill>
              </a:rPr>
              <a:t>Строк проведення – 30 днів</a:t>
            </a:r>
            <a:r>
              <a:rPr lang="uk-UA" dirty="0" smtClean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uk-UA" dirty="0" smtClean="0">
                <a:solidFill>
                  <a:srgbClr val="002060"/>
                </a:solidFill>
              </a:rPr>
              <a:t>Ініціювання процесу:</a:t>
            </a:r>
          </a:p>
          <a:p>
            <a:pPr lvl="2"/>
            <a:r>
              <a:rPr lang="uk-UA" dirty="0" smtClean="0"/>
              <a:t>сільський, селищний, міський голова;</a:t>
            </a:r>
          </a:p>
          <a:p>
            <a:pPr lvl="2"/>
            <a:r>
              <a:rPr lang="uk-UA" dirty="0" smtClean="0"/>
              <a:t>третина депутатів відповідної ради;</a:t>
            </a:r>
          </a:p>
          <a:p>
            <a:pPr lvl="2"/>
            <a:r>
              <a:rPr lang="uk-UA" dirty="0" smtClean="0"/>
              <a:t>члени громади в порядку місцевої ініціативи (має бути врегульована принаймні у Статуті ТГ);</a:t>
            </a:r>
          </a:p>
          <a:p>
            <a:pPr lvl="2"/>
            <a:r>
              <a:rPr lang="uk-UA" dirty="0" smtClean="0"/>
              <a:t>органи самоорганізації населення</a:t>
            </a:r>
          </a:p>
          <a:p>
            <a:pPr lvl="1"/>
            <a:r>
              <a:rPr lang="uk-UA" dirty="0" smtClean="0">
                <a:solidFill>
                  <a:srgbClr val="002060"/>
                </a:solidFill>
              </a:rPr>
              <a:t>Пропозиція щодо ДОТГ:</a:t>
            </a:r>
          </a:p>
          <a:p>
            <a:pPr lvl="2"/>
            <a:r>
              <a:rPr lang="uk-UA" dirty="0" smtClean="0"/>
              <a:t>визначити основні інституціональні спроможності самодостатності ДОТГ;</a:t>
            </a:r>
          </a:p>
          <a:p>
            <a:pPr lvl="2"/>
            <a:r>
              <a:rPr lang="uk-UA" dirty="0" smtClean="0"/>
              <a:t>перелік ТГ, що підлягають проведенню ДОТГ;</a:t>
            </a:r>
          </a:p>
          <a:p>
            <a:pPr lvl="2"/>
            <a:r>
              <a:rPr lang="uk-UA" dirty="0" smtClean="0"/>
              <a:t>Визначення адміністративного центру ДОТГ.</a:t>
            </a:r>
          </a:p>
          <a:p>
            <a:pPr lvl="2"/>
            <a:endParaRPr lang="uk-UA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6E16-826A-40F2-A58C-4E72786CAEA4}" type="datetime1">
              <a:rPr lang="uk-UA" smtClean="0"/>
              <a:t>26.01.2016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(c) М. Савчин    Децентралізація і судовий захист</a:t>
            </a: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3.2. Підготовка проектів рішень щодо ДОТГ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Направлення ініціативи сільським, селищним, міським головою своєму колезі;</a:t>
            </a:r>
          </a:p>
          <a:p>
            <a:r>
              <a:rPr lang="uk-UA" dirty="0" smtClean="0"/>
              <a:t>Громадське обговорення (</a:t>
            </a:r>
            <a:r>
              <a:rPr lang="uk-UA" dirty="0" smtClean="0">
                <a:solidFill>
                  <a:srgbClr val="FF0000"/>
                </a:solidFill>
              </a:rPr>
              <a:t>чи врегульовано в Статуті ТГ?</a:t>
            </a:r>
            <a:r>
              <a:rPr lang="uk-UA" dirty="0" smtClean="0"/>
              <a:t>) пропозиції </a:t>
            </a:r>
            <a:r>
              <a:rPr lang="uk-UA" dirty="0" smtClean="0">
                <a:solidFill>
                  <a:srgbClr val="FF0000"/>
                </a:solidFill>
              </a:rPr>
              <a:t>протягом 30 днів</a:t>
            </a:r>
            <a:r>
              <a:rPr lang="uk-UA" dirty="0" smtClean="0"/>
              <a:t>;</a:t>
            </a:r>
          </a:p>
          <a:p>
            <a:r>
              <a:rPr lang="uk-UA" dirty="0" smtClean="0"/>
              <a:t>Розгляд відповідною громадою на черговій сесії питання про надання згоди на ДОТГ і прийняття рішення про делегування представників до Робочої групи по ДОТГ;</a:t>
            </a:r>
          </a:p>
          <a:p>
            <a:r>
              <a:rPr lang="uk-UA" dirty="0" smtClean="0"/>
              <a:t>Сільський, селищний, міський голова-ініціатор створює Робочу групу по ДОТГ на паритетних засадах;</a:t>
            </a:r>
          </a:p>
          <a:p>
            <a:r>
              <a:rPr lang="uk-UA" dirty="0" smtClean="0"/>
              <a:t>Інформування ЗОДА про створення Робочої групи по ДОТГ.</a:t>
            </a:r>
          </a:p>
          <a:p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62B2-6B5A-4E0C-B2EB-3D9532F83F43}" type="datetime1">
              <a:rPr lang="uk-UA" smtClean="0"/>
              <a:t>26.01.2016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(c) М. Савчин    Децентралізація і судовий захист</a:t>
            </a:r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3.3. Установчі акти ДОТГ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Громадське обговорення заходів, розроблених Робочою групою, стосовно правового регулювання ДОТГ </a:t>
            </a:r>
            <a:r>
              <a:rPr lang="uk-UA" dirty="0" smtClean="0">
                <a:solidFill>
                  <a:srgbClr val="FF0000"/>
                </a:solidFill>
              </a:rPr>
              <a:t>протягом 60 днів</a:t>
            </a:r>
            <a:r>
              <a:rPr lang="uk-UA" dirty="0" smtClean="0"/>
              <a:t>;</a:t>
            </a:r>
          </a:p>
          <a:p>
            <a:r>
              <a:rPr lang="uk-UA" dirty="0" smtClean="0"/>
              <a:t>Місцева рада відповідного рівня </a:t>
            </a:r>
            <a:r>
              <a:rPr lang="uk-UA" dirty="0" smtClean="0">
                <a:solidFill>
                  <a:srgbClr val="FF0000"/>
                </a:solidFill>
              </a:rPr>
              <a:t>протягом 30 днів </a:t>
            </a:r>
            <a:r>
              <a:rPr lang="uk-UA" dirty="0" smtClean="0"/>
              <a:t>ухвалює рішення з урахуванням результатів громадського обговорення;</a:t>
            </a:r>
          </a:p>
          <a:p>
            <a:r>
              <a:rPr lang="uk-UA" dirty="0" smtClean="0"/>
              <a:t>Висновок ЗОДА </a:t>
            </a:r>
            <a:r>
              <a:rPr lang="uk-UA" dirty="0" smtClean="0">
                <a:solidFill>
                  <a:srgbClr val="FF0000"/>
                </a:solidFill>
              </a:rPr>
              <a:t>протягом 10 днів </a:t>
            </a:r>
            <a:r>
              <a:rPr lang="uk-UA" dirty="0" smtClean="0"/>
              <a:t>з дня отримання проекту рішення місцевої ради про ДОТГ:</a:t>
            </a:r>
          </a:p>
          <a:p>
            <a:pPr lvl="1"/>
            <a:r>
              <a:rPr lang="uk-UA" dirty="0" smtClean="0">
                <a:solidFill>
                  <a:srgbClr val="00B050"/>
                </a:solidFill>
              </a:rPr>
              <a:t>повернення проекту рішення у раду на доопрацювання у разі його невідповідності Конституції і законам України;</a:t>
            </a:r>
          </a:p>
          <a:p>
            <a:pPr lvl="1"/>
            <a:r>
              <a:rPr lang="uk-UA" dirty="0" smtClean="0">
                <a:solidFill>
                  <a:srgbClr val="00B050"/>
                </a:solidFill>
              </a:rPr>
              <a:t>при позитивному висновку ЗОДА місцеві ради остаточно ухвалюють рішення про ДОТГ або оголошують рішення про проведення місцевого референдуму про ДОТГ (</a:t>
            </a:r>
            <a:r>
              <a:rPr lang="uk-UA" dirty="0" smtClean="0">
                <a:solidFill>
                  <a:srgbClr val="FF0000"/>
                </a:solidFill>
              </a:rPr>
              <a:t>закон відсутній!</a:t>
            </a:r>
            <a:r>
              <a:rPr lang="uk-UA" dirty="0" smtClean="0">
                <a:solidFill>
                  <a:srgbClr val="00B050"/>
                </a:solidFill>
              </a:rPr>
              <a:t>);</a:t>
            </a:r>
          </a:p>
          <a:p>
            <a:r>
              <a:rPr lang="uk-UA" strike="sngStrike" dirty="0" smtClean="0"/>
              <a:t>Остаточне затвердження рішення обласною радою </a:t>
            </a:r>
            <a:r>
              <a:rPr lang="uk-UA" strike="sngStrike" dirty="0" smtClean="0">
                <a:solidFill>
                  <a:srgbClr val="FF0000"/>
                </a:solidFill>
              </a:rPr>
              <a:t>протягом 60 днів</a:t>
            </a:r>
            <a:r>
              <a:rPr lang="uk-UA" strike="sngStrike" dirty="0" smtClean="0"/>
              <a:t>.</a:t>
            </a:r>
          </a:p>
          <a:p>
            <a:r>
              <a:rPr lang="uk-UA" sz="2300" dirty="0" smtClean="0">
                <a:solidFill>
                  <a:srgbClr val="FF0000"/>
                </a:solidFill>
              </a:rPr>
              <a:t>Застережний пункт!</a:t>
            </a:r>
            <a:r>
              <a:rPr lang="uk-UA" sz="2300" dirty="0" smtClean="0"/>
              <a:t>: у разі об'єднання суміжних громад, обласна рада звертається до Верховної Ради для ухвалення позитивного рішення щодо зміни адміністративних кордонів районів та схвалює остаточне рішення про ДОТГ протягом 30 днів з дня ухвалення відповідного рішення ВР.</a:t>
            </a:r>
            <a:endParaRPr lang="uk-UA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0766-3B74-471D-BEF6-1070297435DE}" type="datetime1">
              <a:rPr lang="uk-UA" smtClean="0"/>
              <a:t>26.01.2016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(c) М. Савчин    Децентралізація і судовий захист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Децентралізація влади та судовий захист місцевого самоврядування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03920" cy="4572000"/>
          </a:xfrm>
        </p:spPr>
        <p:txBody>
          <a:bodyPr>
            <a:normAutofit fontScale="85000" lnSpcReduction="20000"/>
          </a:bodyPr>
          <a:lstStyle/>
          <a:p>
            <a:endParaRPr lang="uk-UA" dirty="0" smtClean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Принцип субсидіарності та публічна адміністрація: розподіл повноважень між місцевим самоврядуванням і державними органами;</a:t>
            </a:r>
          </a:p>
          <a:p>
            <a:pPr marL="514350" indent="-514350">
              <a:buFont typeface="+mj-lt"/>
              <a:buAutoNum type="arabicPeriod"/>
            </a:pP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Основні критерії самодостатності громад;</a:t>
            </a:r>
          </a:p>
          <a:p>
            <a:pPr marL="514350" indent="-514350">
              <a:buFont typeface="+mj-lt"/>
              <a:buAutoNum type="arabicPeriod"/>
            </a:pP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Правові засади добровільного об'єднання громад: нові інституціональні та матеріальні спроможності;</a:t>
            </a:r>
          </a:p>
          <a:p>
            <a:pPr marL="514350" indent="-514350">
              <a:buFont typeface="+mj-lt"/>
              <a:buAutoNum type="arabicPeriod"/>
            </a:pP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Вирівнювання розвитку громад</a:t>
            </a:r>
            <a:r>
              <a:rPr lang="uk-UA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Судовий захист прав місцевого самоврядування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06F1-F4B1-4896-8803-360EE20A438B}" type="datetime1">
              <a:rPr lang="uk-UA" smtClean="0"/>
              <a:t>26.01.2016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(c) М. Савчин    Децентралізація і судовий захист</a:t>
            </a:r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3.4. Утворення ОТГ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Проведення виборів до новосформованих місцевої ради, сільського, селищного, міського голови, обрання </a:t>
            </a:r>
            <a:r>
              <a:rPr lang="uk-UA" dirty="0" smtClean="0"/>
              <a:t>старост, які призначаються ЦВК за поданням ЗОДА, яке ініціюється головою відповідною об'єднаної громади;</a:t>
            </a:r>
            <a:endParaRPr lang="uk-UA" dirty="0" smtClean="0"/>
          </a:p>
          <a:p>
            <a:r>
              <a:rPr lang="uk-UA" dirty="0" smtClean="0"/>
              <a:t>Припинення повноважень діючих ОМС одночасно із набуттям повноважень новообраними ОМС;</a:t>
            </a:r>
          </a:p>
          <a:p>
            <a:r>
              <a:rPr lang="uk-UA" dirty="0" smtClean="0"/>
              <a:t>Організаційні заходи щодо запровадження ДОТГ:</a:t>
            </a:r>
          </a:p>
          <a:p>
            <a:pPr lvl="1"/>
            <a:endParaRPr lang="uk-UA" dirty="0" smtClean="0"/>
          </a:p>
          <a:p>
            <a:pPr lvl="1"/>
            <a:r>
              <a:rPr lang="uk-UA" dirty="0" smtClean="0"/>
              <a:t>Правонаступництво активів і пасивів об'єднаних ТГ; бюджети старих громад виконуються до закінчення календарного року;</a:t>
            </a:r>
          </a:p>
          <a:p>
            <a:pPr lvl="1"/>
            <a:r>
              <a:rPr lang="uk-UA" dirty="0" smtClean="0"/>
              <a:t>Новою місцевою радою створюється і діє ліквідаційна комісія щодо ліквідації старих ОМС ТГ</a:t>
            </a:r>
          </a:p>
          <a:p>
            <a:endParaRPr lang="uk-UA" sz="2400" dirty="0" smtClean="0">
              <a:solidFill>
                <a:srgbClr val="FF0000"/>
              </a:solidFill>
            </a:endParaRPr>
          </a:p>
          <a:p>
            <a:r>
              <a:rPr lang="uk-UA" sz="2400" dirty="0" smtClean="0">
                <a:solidFill>
                  <a:srgbClr val="FF0000"/>
                </a:solidFill>
              </a:rPr>
              <a:t>NB!: до формування ОМС ОТГ відчуження, передача в оренду (користування), заставу (іпотеку), лізинг, концесію, оперативне управління об’єктів комунальної власності територіальних громад, що об’єдналися, забороняється</a:t>
            </a:r>
          </a:p>
          <a:p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6AB9-9664-4171-884C-E4D2EF1A1EAC}" type="datetime1">
              <a:rPr lang="uk-UA" smtClean="0"/>
              <a:t>26.01.2016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(c) М. Савчин    Децентралізація і судовий захист</a:t>
            </a:r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4. Вирівнювання розвитку громад?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Інструменти, передбачені БК:</a:t>
            </a:r>
          </a:p>
          <a:p>
            <a:pPr lvl="1"/>
            <a:r>
              <a:rPr lang="uk-UA" b="1" dirty="0" smtClean="0"/>
              <a:t>Стаття 103</a:t>
            </a:r>
            <a:r>
              <a:rPr lang="uk-UA" b="1" baseline="30000" dirty="0" smtClean="0"/>
              <a:t>-2</a:t>
            </a:r>
            <a:r>
              <a:rPr lang="uk-UA" b="1" dirty="0" smtClean="0"/>
              <a:t>.</a:t>
            </a:r>
            <a:r>
              <a:rPr lang="uk-UA" dirty="0" smtClean="0"/>
              <a:t> Освітня субвенція</a:t>
            </a:r>
          </a:p>
          <a:p>
            <a:pPr lvl="1"/>
            <a:r>
              <a:rPr lang="uk-UA" b="1" dirty="0" smtClean="0"/>
              <a:t>Стаття 103</a:t>
            </a:r>
            <a:r>
              <a:rPr lang="uk-UA" b="1" baseline="30000" dirty="0" smtClean="0"/>
              <a:t>-3</a:t>
            </a:r>
            <a:r>
              <a:rPr lang="uk-UA" b="1" dirty="0" smtClean="0"/>
              <a:t>.</a:t>
            </a:r>
            <a:r>
              <a:rPr lang="uk-UA" dirty="0" smtClean="0"/>
              <a:t> Субвенція на підготовку робітничих кадрів</a:t>
            </a:r>
          </a:p>
          <a:p>
            <a:pPr lvl="1"/>
            <a:r>
              <a:rPr lang="uk-UA" b="1" dirty="0" smtClean="0"/>
              <a:t>Стаття 103</a:t>
            </a:r>
            <a:r>
              <a:rPr lang="uk-UA" b="1" baseline="30000" dirty="0" smtClean="0"/>
              <a:t>-4</a:t>
            </a:r>
            <a:r>
              <a:rPr lang="uk-UA" b="1" dirty="0" smtClean="0"/>
              <a:t>.</a:t>
            </a:r>
            <a:r>
              <a:rPr lang="uk-UA" dirty="0" smtClean="0"/>
              <a:t> Медична субвенція</a:t>
            </a:r>
          </a:p>
          <a:p>
            <a:pPr lvl="1"/>
            <a:r>
              <a:rPr lang="uk-UA" b="1" dirty="0" smtClean="0"/>
              <a:t>Стаття 103</a:t>
            </a:r>
            <a:r>
              <a:rPr lang="uk-UA" b="1" baseline="30000" dirty="0" smtClean="0"/>
              <a:t>-5</a:t>
            </a:r>
            <a:r>
              <a:rPr lang="uk-UA" b="1" dirty="0" smtClean="0"/>
              <a:t>.</a:t>
            </a:r>
            <a:r>
              <a:rPr lang="uk-UA" dirty="0" smtClean="0"/>
              <a:t> Субвенція на забезпечення медичних заходів окремих державних програм та комплексних заходів програмного характеру</a:t>
            </a:r>
          </a:p>
          <a:p>
            <a:pPr lvl="1"/>
            <a:r>
              <a:rPr lang="uk-UA" b="1" dirty="0" smtClean="0"/>
              <a:t>Стаття 105.</a:t>
            </a:r>
            <a:r>
              <a:rPr lang="uk-UA" dirty="0" smtClean="0"/>
              <a:t> Субвенції на виконання інвестиційних проектів</a:t>
            </a:r>
          </a:p>
          <a:p>
            <a:r>
              <a:rPr lang="uk-UA" dirty="0" smtClean="0"/>
              <a:t>Порядок виплати субвенцій на відповідні цілі з обласних і районних бюджетів (статті 89, 90 БК)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712D-920F-4C1F-8AB9-F7319C81B579}" type="datetime1">
              <a:rPr lang="uk-UA" smtClean="0"/>
              <a:t>26.01.2016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(c) М. Савчин    Децентралізація і судовий захист</a:t>
            </a:r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uk-UA" dirty="0" smtClean="0"/>
          </a:p>
          <a:p>
            <a:r>
              <a:rPr lang="uk-UA" dirty="0" smtClean="0"/>
              <a:t>Заснування </a:t>
            </a:r>
            <a:r>
              <a:rPr lang="uk-UA" dirty="0" smtClean="0"/>
              <a:t>інституту префекта як органу адміністративного нагляду за </a:t>
            </a:r>
            <a:r>
              <a:rPr lang="uk-UA" dirty="0" smtClean="0"/>
              <a:t>ОМС – зупинення актів ОМС з одночасним зверненням до адміністративного суду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Екстраординарні повноваження Президента у разі порушення засад суверенітету і територіальної цілісності, прав і свобод людини сільськими, селищними, міськими головами та місцевими радами та ініціювання перед Конституційним Судом їхнього розпуску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5</a:t>
            </a:r>
            <a:r>
              <a:rPr lang="uk-UA" dirty="0" smtClean="0"/>
              <a:t>. Судовий захист місцевого самоврядування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A1AD-CE4A-453B-B608-4644BB4EB52C}" type="datetime1">
              <a:rPr lang="uk-UA" smtClean="0"/>
              <a:t>26.01.2016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(c) М. Савчин    Децентралізація і судовий захист</a:t>
            </a:r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8417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5. Судовий захист місцевого </a:t>
            </a:r>
            <a:r>
              <a:rPr lang="uk-UA" dirty="0" smtClean="0">
                <a:solidFill>
                  <a:srgbClr val="002060"/>
                </a:solidFill>
              </a:rPr>
              <a:t>самоврядування:</a:t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dirty="0" smtClean="0">
                <a:solidFill>
                  <a:srgbClr val="002060"/>
                </a:solidFill>
              </a:rPr>
              <a:t>словацький досвід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7F8E-DBE5-4920-9235-79D0A6E0957A}" type="datetime1">
              <a:rPr lang="uk-UA" smtClean="0"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(c) М. Савчин    Децентралізація і судовий захист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Перевірка правових актів ОМС на предмет відповідності правовим актам згідно із їх юридичною силою – від конституції до актів виконавчої влади; правовий акт ОМС зупиняється </a:t>
            </a:r>
            <a:r>
              <a:rPr lang="uk-UA" dirty="0" smtClean="0"/>
              <a:t>з</a:t>
            </a:r>
            <a:r>
              <a:rPr lang="uk-UA" dirty="0" smtClean="0"/>
              <a:t>а рішенням </a:t>
            </a:r>
            <a:r>
              <a:rPr lang="uk-UA" dirty="0" err="1" smtClean="0"/>
              <a:t>КС</a:t>
            </a:r>
            <a:r>
              <a:rPr lang="uk-UA" dirty="0" smtClean="0"/>
              <a:t>.</a:t>
            </a:r>
          </a:p>
          <a:p>
            <a:r>
              <a:rPr lang="uk-UA" dirty="0" smtClean="0"/>
              <a:t>Вирішує звернення ОМС щодо неконституційності або незаконності рішень органів влади, якщо це питання не вирішив інший суд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>
              <a:buNone/>
            </a:pPr>
            <a:r>
              <a:rPr lang="uk-UA" dirty="0" smtClean="0"/>
              <a:t>Михайло Савчин,</a:t>
            </a:r>
            <a:br>
              <a:rPr lang="uk-UA" dirty="0" smtClean="0"/>
            </a:br>
            <a:r>
              <a:rPr lang="uk-UA" dirty="0" err="1" smtClean="0"/>
              <a:t>д.ю.н</a:t>
            </a:r>
            <a:r>
              <a:rPr lang="uk-UA" dirty="0" smtClean="0"/>
              <a:t>., проф., </a:t>
            </a:r>
            <a:br>
              <a:rPr lang="uk-UA" dirty="0" smtClean="0"/>
            </a:br>
            <a:r>
              <a:rPr lang="uk-UA" dirty="0" smtClean="0"/>
              <a:t>директор НДІ порівняльного публічного права</a:t>
            </a:r>
            <a:br>
              <a:rPr lang="uk-UA" dirty="0" smtClean="0"/>
            </a:br>
            <a:r>
              <a:rPr lang="uk-UA" dirty="0" smtClean="0"/>
              <a:t>та міжнародного права</a:t>
            </a:r>
            <a:br>
              <a:rPr lang="uk-UA" dirty="0" smtClean="0"/>
            </a:br>
            <a:r>
              <a:rPr lang="en-US" dirty="0" smtClean="0"/>
              <a:t>e-mail</a:t>
            </a:r>
            <a:r>
              <a:rPr lang="uk-UA" dirty="0" smtClean="0"/>
              <a:t>:</a:t>
            </a:r>
            <a:r>
              <a:rPr lang="en-US" dirty="0" smtClean="0"/>
              <a:t> msavchyn@bigmir.net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8CC8-2FB1-4FA0-AA78-F0C80B693391}" type="datetime1">
              <a:rPr lang="uk-UA" smtClean="0"/>
              <a:t>26.01.2016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(c) М. Савчин    Децентралізація і судовий захист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46AA60"/>
                </a:solidFill>
              </a:rPr>
              <a:t>1. Принцип субсидіарності</a:t>
            </a:r>
            <a:endParaRPr lang="uk-UA" dirty="0">
              <a:solidFill>
                <a:srgbClr val="46AA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uk-UA" dirty="0" smtClean="0"/>
          </a:p>
          <a:p>
            <a:r>
              <a:rPr lang="uk-UA" dirty="0" smtClean="0"/>
              <a:t>Європейська доктрина стосовно принципу субсидіарності</a:t>
            </a:r>
          </a:p>
          <a:p>
            <a:endParaRPr lang="uk-UA" dirty="0" smtClean="0"/>
          </a:p>
          <a:p>
            <a:r>
              <a:rPr lang="uk-UA" dirty="0" smtClean="0"/>
              <a:t>Субсидіарність та розподіл повноважень по-вертикалі;</a:t>
            </a:r>
          </a:p>
          <a:p>
            <a:endParaRPr lang="uk-UA" dirty="0" smtClean="0"/>
          </a:p>
          <a:p>
            <a:r>
              <a:rPr lang="uk-UA" dirty="0" smtClean="0"/>
              <a:t>Субсидіарність та самодостатність громад;</a:t>
            </a:r>
          </a:p>
          <a:p>
            <a:endParaRPr lang="uk-UA" dirty="0" smtClean="0"/>
          </a:p>
          <a:p>
            <a:r>
              <a:rPr lang="uk-UA" dirty="0" smtClean="0"/>
              <a:t>Субсидіарність та адміністративно-територіальний поділ країни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3610-4599-4DB1-8694-C0B3A3099FE1}" type="datetime1">
              <a:rPr lang="uk-UA" smtClean="0"/>
              <a:t>26.01.2016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(c) М. Савчин    Децентралізація і судовий захист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1.1. Європейська доктрина стосовно принципу субсидіарності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70304"/>
          </a:xfrm>
        </p:spPr>
        <p:txBody>
          <a:bodyPr>
            <a:normAutofit/>
          </a:bodyPr>
          <a:lstStyle/>
          <a:p>
            <a:r>
              <a:rPr lang="uk-UA" dirty="0" smtClean="0"/>
              <a:t>Протокол про застосування принципів субсидіарності і пропорційності, 1997:</a:t>
            </a:r>
          </a:p>
          <a:p>
            <a:pPr lvl="1"/>
            <a:r>
              <a:rPr lang="uk-UA" dirty="0" smtClean="0">
                <a:solidFill>
                  <a:srgbClr val="7030A0"/>
                </a:solidFill>
              </a:rPr>
              <a:t>Сумісність дій із цілями Спільноти;</a:t>
            </a:r>
          </a:p>
          <a:p>
            <a:pPr lvl="1"/>
            <a:r>
              <a:rPr lang="uk-UA" dirty="0" smtClean="0">
                <a:solidFill>
                  <a:srgbClr val="7030A0"/>
                </a:solidFill>
              </a:rPr>
              <a:t>Запроваджувані дії краще реалізувати на рівні Спільноти, оскільки їх неможливо досягти на місцевому, регіональному чи національному рівні;</a:t>
            </a:r>
          </a:p>
          <a:p>
            <a:pPr lvl="1"/>
            <a:r>
              <a:rPr lang="uk-UA" dirty="0" smtClean="0">
                <a:solidFill>
                  <a:srgbClr val="7030A0"/>
                </a:solidFill>
              </a:rPr>
              <a:t>Форма дій Спільноти має бути якомога простішою задля досягнення цілей та ефективного виконання завдань;</a:t>
            </a:r>
          </a:p>
          <a:p>
            <a:pPr lvl="1"/>
            <a:r>
              <a:rPr lang="uk-UA" dirty="0" smtClean="0">
                <a:solidFill>
                  <a:srgbClr val="7030A0"/>
                </a:solidFill>
              </a:rPr>
              <a:t>З огляду на природу та масштаби дій Спільноти, заходам Спільноти належить залишати простір для національних рішень такою мірою, якою це можливо за умови збереження мети заходу та дотримання вимог </a:t>
            </a:r>
            <a:r>
              <a:rPr lang="uk-UA" dirty="0" smtClean="0">
                <a:solidFill>
                  <a:srgbClr val="7030A0"/>
                </a:solidFill>
              </a:rPr>
              <a:t>Договору</a:t>
            </a:r>
            <a:endParaRPr lang="uk-UA" dirty="0" smtClean="0">
              <a:solidFill>
                <a:srgbClr val="7030A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4001-59F5-477C-8271-52228C029ACA}" type="datetime1">
              <a:rPr lang="uk-UA" smtClean="0"/>
              <a:t>26.01.2016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(c) М. Савчин    Децентралізація і судовий захист</a:t>
            </a: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Європейська доктрина стосовно принципу субсидіарності</a:t>
            </a:r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88215-3067-4E60-9538-DBEBFFDCCA86}" type="datetime1">
              <a:rPr lang="uk-UA" smtClean="0"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(c) М. Савчин    Децентралізація і судовий захист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Стаття 4 </a:t>
            </a:r>
            <a:r>
              <a:rPr lang="uk-UA" dirty="0" err="1" smtClean="0"/>
              <a:t>ДпЄС</a:t>
            </a:r>
            <a:r>
              <a:rPr lang="uk-UA" dirty="0" smtClean="0"/>
              <a:t>, 2007:</a:t>
            </a:r>
          </a:p>
          <a:p>
            <a:pPr lvl="1"/>
            <a:r>
              <a:rPr lang="uk-UA" dirty="0" smtClean="0">
                <a:solidFill>
                  <a:srgbClr val="7030A0"/>
                </a:solidFill>
              </a:rPr>
              <a:t>Згідно з принципом субсидіарності Союз в сферах, які не відносяться до його виключної компетенції, діє лише тоді і в такій мірі, в якій мета передбачуваної дії не може достатньою мірою бути досягнута державами-членами на центральному, регіональному чи місцевому рівні, але, зважаючи масштаби або наслідки передбачуваного дії, може бути краще досягнута на рівні Союзу.</a:t>
            </a:r>
          </a:p>
          <a:p>
            <a:r>
              <a:rPr lang="uk-UA" dirty="0" smtClean="0"/>
              <a:t>Стаття 4.3 ЄХМС, 1985:</a:t>
            </a:r>
          </a:p>
          <a:p>
            <a:pPr lvl="1"/>
            <a:r>
              <a:rPr lang="uk-UA" dirty="0" smtClean="0">
                <a:solidFill>
                  <a:srgbClr val="7030A0"/>
                </a:solidFill>
              </a:rPr>
              <a:t>Публічні повноваження, як правило, здійснюються переважно тими органами публічної влади, які мають найтісніший контакт з громадянином. Наділяючи тими чи іншими повноваженнями інший орган, необхідно враховувати обсяг і характер завдання, а також вимоги досягнення ефективності та економії.</a:t>
            </a:r>
            <a:endParaRPr lang="uk-UA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46AA60"/>
                </a:solidFill>
              </a:rPr>
              <a:t>1.2. Субсидіарність та розподіл повноважень по-вертикалі</a:t>
            </a:r>
            <a:endParaRPr lang="uk-UA" sz="2800" dirty="0">
              <a:solidFill>
                <a:srgbClr val="46AA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1) Повноваження ОМС формулюються відповідно то Методики формування спроможних територіальних громад </a:t>
            </a:r>
            <a:r>
              <a:rPr lang="uk-UA" dirty="0" smtClean="0"/>
              <a:t>(див. нижче)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2) Стаття 2 КАС: …акти державних органів та органів місцевого самоврядування мають бути ухвалені:</a:t>
            </a:r>
            <a:endParaRPr lang="ru-RU" dirty="0" smtClean="0">
              <a:solidFill>
                <a:srgbClr val="FF0000"/>
              </a:solidFill>
            </a:endParaRPr>
          </a:p>
          <a:p>
            <a:pPr lvl="1" fontAlgn="base">
              <a:buNone/>
            </a:pPr>
            <a:endParaRPr lang="uk-UA" dirty="0" smtClean="0"/>
          </a:p>
          <a:p>
            <a:pPr lvl="1" fontAlgn="base">
              <a:buNone/>
            </a:pPr>
            <a:r>
              <a:rPr lang="uk-UA" dirty="0" smtClean="0"/>
              <a:t>1) на підставі, у межах повноважень та у спосіб, що передбачені Конституцією та законами України;</a:t>
            </a:r>
            <a:endParaRPr lang="ru-RU" dirty="0" smtClean="0"/>
          </a:p>
          <a:p>
            <a:pPr lvl="1" fontAlgn="base">
              <a:buNone/>
            </a:pPr>
            <a:r>
              <a:rPr lang="uk-UA" dirty="0" smtClean="0"/>
              <a:t>2) з використанням повноваження з метою, з якою це повноваження надано;</a:t>
            </a:r>
            <a:endParaRPr lang="ru-RU" dirty="0" smtClean="0"/>
          </a:p>
          <a:p>
            <a:pPr lvl="1" fontAlgn="base">
              <a:buNone/>
            </a:pPr>
            <a:r>
              <a:rPr lang="uk-UA" dirty="0" smtClean="0"/>
              <a:t>3) обґрунтовано, тобто з урахуванням усіх обставин, що мають значення для прийняття рішення (вчинення дії);</a:t>
            </a:r>
            <a:endParaRPr lang="ru-RU" dirty="0" smtClean="0"/>
          </a:p>
          <a:p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E92DE-8A87-4F61-BCF3-00CFD8443379}" type="datetime1">
              <a:rPr lang="uk-UA" smtClean="0"/>
              <a:t>26.01.2016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(c) М. Савчин    Децентралізація і судовий захист</a:t>
            </a: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Стаття 2 КАС: …акти державних органів та органів місцевого самоврядування мають бути ухвалені:</a:t>
            </a:r>
            <a:endParaRPr lang="uk-UA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uk-UA" dirty="0" smtClean="0"/>
              <a:t>4) безсторонньо (неупереджено);</a:t>
            </a:r>
            <a:endParaRPr lang="ru-RU" dirty="0" smtClean="0"/>
          </a:p>
          <a:p>
            <a:pPr fontAlgn="base">
              <a:buNone/>
            </a:pPr>
            <a:r>
              <a:rPr lang="uk-UA" dirty="0" smtClean="0"/>
              <a:t>5) добросовісно;</a:t>
            </a:r>
            <a:endParaRPr lang="ru-RU" dirty="0" smtClean="0"/>
          </a:p>
          <a:p>
            <a:pPr fontAlgn="base">
              <a:buNone/>
            </a:pPr>
            <a:r>
              <a:rPr lang="uk-UA" dirty="0" smtClean="0"/>
              <a:t>6) розсудливо;</a:t>
            </a:r>
            <a:endParaRPr lang="ru-RU" dirty="0" smtClean="0"/>
          </a:p>
          <a:p>
            <a:pPr fontAlgn="base">
              <a:buNone/>
            </a:pPr>
            <a:r>
              <a:rPr lang="uk-UA" dirty="0" smtClean="0"/>
              <a:t>7) з дотриманням принципу рівності перед законом, запобігаючи всім формам дискримінації;</a:t>
            </a:r>
            <a:endParaRPr lang="ru-RU" dirty="0" smtClean="0"/>
          </a:p>
          <a:p>
            <a:pPr fontAlgn="base">
              <a:buNone/>
            </a:pPr>
            <a:r>
              <a:rPr lang="uk-UA" dirty="0" smtClean="0"/>
              <a:t>8) пропорційно, зокрема з дотриманням необхідного балансу між будь-якими несприятливими наслідками для прав, свобод та інтересів особи і цілями, на досягнення яких спрямоване це рішення (дія);</a:t>
            </a:r>
            <a:endParaRPr lang="ru-RU" dirty="0" smtClean="0"/>
          </a:p>
          <a:p>
            <a:pPr fontAlgn="base">
              <a:buNone/>
            </a:pPr>
            <a:r>
              <a:rPr lang="uk-UA" dirty="0" smtClean="0"/>
              <a:t>9) з урахуванням права особи на участь у процесі прийняття рішення;</a:t>
            </a:r>
            <a:endParaRPr lang="ru-RU" dirty="0" smtClean="0"/>
          </a:p>
          <a:p>
            <a:pPr fontAlgn="base">
              <a:buNone/>
            </a:pPr>
            <a:r>
              <a:rPr lang="uk-UA" dirty="0" smtClean="0"/>
              <a:t>10) своєчасно, тобто протягом розумного строку.</a:t>
            </a:r>
            <a:endParaRPr lang="ru-RU" dirty="0" smtClean="0"/>
          </a:p>
          <a:p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5BF2-D582-4787-9EB1-83535173CA9C}" type="datetime1">
              <a:rPr lang="uk-UA" smtClean="0"/>
              <a:t>26.01.2016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(c) М. Савчин    Децентралізація і судовий захист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1.3.Субсидіарність та самодостатність громад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uk-UA" dirty="0" smtClean="0"/>
          </a:p>
          <a:p>
            <a:r>
              <a:rPr lang="uk-UA" dirty="0" smtClean="0"/>
              <a:t>Принцип повсюдності МС – поширення юрисдикції ОМС на всю територіальну громаду;</a:t>
            </a:r>
          </a:p>
          <a:p>
            <a:endParaRPr lang="uk-UA" dirty="0" smtClean="0"/>
          </a:p>
          <a:p>
            <a:r>
              <a:rPr lang="uk-UA" dirty="0" smtClean="0"/>
              <a:t>Виконання повноважень, необхідних для забезпечення життєво важливих питань розвитку громади;</a:t>
            </a:r>
          </a:p>
          <a:p>
            <a:endParaRPr lang="uk-UA" dirty="0" smtClean="0"/>
          </a:p>
          <a:p>
            <a:r>
              <a:rPr lang="uk-UA" dirty="0" smtClean="0"/>
              <a:t>Наближеність адміністративних послуг до жителів громади.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08E2-4370-47AE-BE29-1F2C3777277D}" type="datetime1">
              <a:rPr lang="uk-UA" smtClean="0"/>
              <a:t>26.01.2016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(c) М. Савчин    Децентралізація і судовий захист</a:t>
            </a: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34400" cy="758952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1.4. Субсидіарність та адміністративно-територіальний поділ країни</a:t>
            </a:r>
            <a:endParaRPr lang="uk-UA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AT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01514" y="1352732"/>
            <a:ext cx="7542894" cy="5028596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E7BC-E542-48EA-A9D2-82846EB85717}" type="datetime1">
              <a:rPr lang="uk-UA" smtClean="0"/>
              <a:t>26.01.2016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(c) М. Савчин    Децентралізація і судовий захист</a:t>
            </a:r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931</TotalTime>
  <Words>1793</Words>
  <Application>Microsoft Office PowerPoint</Application>
  <PresentationFormat>Экран (4:3)</PresentationFormat>
  <Paragraphs>238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Официальная</vt:lpstr>
      <vt:lpstr>Децентралізація влади та судовий захист місцевого самоврядування</vt:lpstr>
      <vt:lpstr>Децентралізація влади та судовий захист місцевого самоврядування</vt:lpstr>
      <vt:lpstr>1. Принцип субсидіарності</vt:lpstr>
      <vt:lpstr>1.1. Європейська доктрина стосовно принципу субсидіарності</vt:lpstr>
      <vt:lpstr>Європейська доктрина стосовно принципу субсидіарності</vt:lpstr>
      <vt:lpstr>1.2. Субсидіарність та розподіл повноважень по-вертикалі</vt:lpstr>
      <vt:lpstr>Стаття 2 КАС: …акти державних органів та органів місцевого самоврядування мають бути ухвалені:</vt:lpstr>
      <vt:lpstr>1.3.Субсидіарність та самодостатність громад</vt:lpstr>
      <vt:lpstr>1.4. Субсидіарність та адміністративно-територіальний поділ країни</vt:lpstr>
      <vt:lpstr>Адміністративно-територіальний поділ Української держави гетьмана Павла Скоропадського</vt:lpstr>
      <vt:lpstr>2. Основні критерії самодостатності громад</vt:lpstr>
      <vt:lpstr>2.1. Основні критерії самодостатності громад: загальні засади</vt:lpstr>
      <vt:lpstr>2.2. Методика формування спроможних ТГ</vt:lpstr>
      <vt:lpstr>Слайд 14</vt:lpstr>
      <vt:lpstr>2.3. Процедурні питання створення СТГ</vt:lpstr>
      <vt:lpstr>3. Правові засади добровільного об'єднання громад: нові інституціональні та матеріальні спроможності</vt:lpstr>
      <vt:lpstr>3.1. Ініціювання створення добровільного об'єднання територіальних громад (ДОТГ)</vt:lpstr>
      <vt:lpstr>3.2. Підготовка проектів рішень щодо ДОТГ</vt:lpstr>
      <vt:lpstr>3.3. Установчі акти ДОТГ</vt:lpstr>
      <vt:lpstr>3.4. Утворення ОТГ</vt:lpstr>
      <vt:lpstr>4. Вирівнювання розвитку громад?</vt:lpstr>
      <vt:lpstr>5. Судовий захист місцевого самоврядування</vt:lpstr>
      <vt:lpstr>5. Судовий захист місцевого самоврядування: словацький досвід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Сучасні тенденції реформування публічної адміністрації в Україні</dc:title>
  <dc:creator>Misha</dc:creator>
  <cp:lastModifiedBy>Misha</cp:lastModifiedBy>
  <cp:revision>79</cp:revision>
  <dcterms:created xsi:type="dcterms:W3CDTF">2015-05-17T09:33:51Z</dcterms:created>
  <dcterms:modified xsi:type="dcterms:W3CDTF">2016-01-26T21:21:39Z</dcterms:modified>
</cp:coreProperties>
</file>