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ABB3-C0FD-46AB-80CC-42087AEAA934}" type="datetimeFigureOut">
              <a:rPr lang="uk-UA" smtClean="0"/>
              <a:pPr/>
              <a:t>15.02.2014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77905-E976-4165-BEE0-67223443DD4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5FEC1C-E91A-438B-BA31-191208E698DD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C688-7BF4-4325-9D31-74A192757F8B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588-3188-497D-8E4B-C6231EEB09F0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9EB6D2-FE96-4F14-995F-FD3A79842964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78B199-97A5-4FAA-835F-04F63E34710F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36E1-808F-45CF-8A27-E1833EB12DBE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9CA5-39DC-4F56-9E6A-B458C624F901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3EF91-E6E9-4E7A-B54C-9E05BAF8A869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6CD1-BEEE-4499-9CC4-29B186EF5FDD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2B66DB-B3CF-467B-89CE-B18144136221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567DEF-49FC-4369-8607-791E36817737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308A48-DD16-4582-A3DB-7A9061AE849C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М. Савчин    Практика ЄСПЛ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r.n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2. Структура та організація ЄСПЛ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к.ю.н</a:t>
            </a:r>
            <a:r>
              <a:rPr lang="uk-UA" dirty="0" smtClean="0"/>
              <a:t>., доц.,</a:t>
            </a:r>
            <a:br>
              <a:rPr lang="uk-UA" dirty="0" smtClean="0"/>
            </a:br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Структура та організація ЄСПЛ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Створення </a:t>
            </a:r>
            <a:r>
              <a:rPr lang="uk-UA" dirty="0" smtClean="0"/>
              <a:t>Є</a:t>
            </a:r>
            <a:r>
              <a:rPr lang="en-US" dirty="0" smtClean="0"/>
              <a:t>C</a:t>
            </a:r>
            <a:r>
              <a:rPr lang="uk-UA" dirty="0" smtClean="0"/>
              <a:t>ПЛ</a:t>
            </a:r>
            <a:r>
              <a:rPr lang="uk-UA" dirty="0" smtClean="0"/>
              <a:t>. Правовий статус суддів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Секретаріат ЄСПЛ</a:t>
            </a:r>
            <a:r>
              <a:rPr lang="en-US" dirty="0" smtClean="0"/>
              <a:t>. </a:t>
            </a:r>
            <a:r>
              <a:rPr lang="uk-UA" dirty="0" smtClean="0"/>
              <a:t>Склад суду.</a:t>
            </a:r>
          </a:p>
          <a:p>
            <a:pPr marL="457200" indent="-457200">
              <a:buFont typeface="+mj-lt"/>
              <a:buAutoNum type="arabicPeriod"/>
            </a:pPr>
            <a:endParaRPr lang="uk-UA" dirty="0" smtClean="0"/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Організація роботи ЄСПЛ.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9F520C-D4F9-4F23-98D0-90F0E00F43AE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1. Створення ЄКПЛ. </a:t>
            </a:r>
            <a:br>
              <a:rPr lang="uk-UA" dirty="0" smtClean="0"/>
            </a:br>
            <a:r>
              <a:rPr lang="uk-UA" dirty="0" smtClean="0"/>
              <a:t>Правовий статус суддів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Створення ЄКПЛ. </a:t>
            </a:r>
          </a:p>
          <a:p>
            <a:endParaRPr lang="uk-UA" dirty="0" smtClean="0"/>
          </a:p>
          <a:p>
            <a:r>
              <a:rPr lang="uk-UA" dirty="0" smtClean="0"/>
              <a:t>Правовий статус суддів: </a:t>
            </a:r>
          </a:p>
          <a:p>
            <a:pPr lvl="1"/>
            <a:r>
              <a:rPr lang="uk-UA" dirty="0" smtClean="0"/>
              <a:t>критерії відбору кандидатів, </a:t>
            </a:r>
          </a:p>
          <a:p>
            <a:pPr lvl="1"/>
            <a:r>
              <a:rPr lang="uk-UA" dirty="0" smtClean="0"/>
              <a:t>вибори суддів, </a:t>
            </a:r>
          </a:p>
          <a:p>
            <a:pPr lvl="1"/>
            <a:r>
              <a:rPr lang="uk-UA" dirty="0" smtClean="0"/>
              <a:t>строк повноважень і </a:t>
            </a:r>
          </a:p>
          <a:p>
            <a:pPr lvl="1"/>
            <a:r>
              <a:rPr lang="uk-UA" dirty="0" smtClean="0"/>
              <a:t>звільнення з посади, </a:t>
            </a:r>
          </a:p>
          <a:p>
            <a:pPr lvl="1"/>
            <a:r>
              <a:rPr lang="uk-UA" dirty="0" smtClean="0"/>
              <a:t>привілеї та імунітети суддів.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B64C6E-1CF5-4C2C-B472-EF9A1A38B8A8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Секретаріат ЄСПЛ</a:t>
            </a:r>
            <a:r>
              <a:rPr lang="en-US" dirty="0" smtClean="0"/>
              <a:t>. </a:t>
            </a:r>
            <a:r>
              <a:rPr lang="uk-UA" dirty="0" smtClean="0"/>
              <a:t>Склад суду.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Секретаріат ЄСПЛ: </a:t>
            </a:r>
          </a:p>
          <a:p>
            <a:pPr lvl="1"/>
            <a:r>
              <a:rPr lang="uk-UA" dirty="0" smtClean="0"/>
              <a:t>канцелярія, </a:t>
            </a:r>
          </a:p>
          <a:p>
            <a:pPr lvl="1"/>
            <a:r>
              <a:rPr lang="uk-UA" dirty="0" smtClean="0"/>
              <a:t>доповідачі</a:t>
            </a:r>
            <a:r>
              <a:rPr lang="uk-UA" dirty="0" smtClean="0"/>
              <a:t>,</a:t>
            </a:r>
            <a:endParaRPr lang="uk-UA" dirty="0" smtClean="0"/>
          </a:p>
          <a:p>
            <a:pPr lvl="1"/>
            <a:r>
              <a:rPr lang="uk-UA" dirty="0" smtClean="0"/>
              <a:t>інші працівники. </a:t>
            </a:r>
          </a:p>
          <a:p>
            <a:endParaRPr lang="uk-UA" dirty="0" smtClean="0"/>
          </a:p>
          <a:p>
            <a:r>
              <a:rPr lang="uk-UA" dirty="0" smtClean="0"/>
              <a:t>Склад суду: </a:t>
            </a:r>
          </a:p>
          <a:p>
            <a:pPr lvl="1"/>
            <a:r>
              <a:rPr lang="uk-UA" dirty="0" smtClean="0"/>
              <a:t>одноособовий склад, </a:t>
            </a:r>
          </a:p>
          <a:p>
            <a:pPr lvl="1"/>
            <a:r>
              <a:rPr lang="uk-UA" dirty="0" smtClean="0"/>
              <a:t>комітети, </a:t>
            </a:r>
          </a:p>
          <a:p>
            <a:pPr lvl="1"/>
            <a:r>
              <a:rPr lang="uk-UA" dirty="0" smtClean="0"/>
              <a:t>палати і Велика палата. </a:t>
            </a:r>
          </a:p>
          <a:p>
            <a:endParaRPr lang="uk-UA" dirty="0" smtClean="0"/>
          </a:p>
          <a:p>
            <a:r>
              <a:rPr lang="uk-UA" dirty="0" smtClean="0"/>
              <a:t>Компетенція комітетів, палат і Великої палати. </a:t>
            </a:r>
          </a:p>
          <a:p>
            <a:endParaRPr lang="uk-UA" dirty="0" smtClean="0"/>
          </a:p>
          <a:p>
            <a:r>
              <a:rPr lang="uk-UA" dirty="0" smtClean="0"/>
              <a:t>Комітет міністрів.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3C440F-D604-405C-8B40-F1BA6B31C8B5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Організація роботи ЄСПЛ.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Порядок діяльності Секретаріату ЄСПЛ. </a:t>
            </a:r>
          </a:p>
          <a:p>
            <a:endParaRPr lang="uk-UA" dirty="0" smtClean="0"/>
          </a:p>
          <a:p>
            <a:r>
              <a:rPr lang="uk-UA" dirty="0" smtClean="0"/>
              <a:t>Порядок діяльності комітетів, палат і Великої палати. </a:t>
            </a:r>
          </a:p>
          <a:p>
            <a:endParaRPr lang="uk-UA" dirty="0" smtClean="0"/>
          </a:p>
          <a:p>
            <a:r>
              <a:rPr lang="uk-UA" dirty="0" smtClean="0"/>
              <a:t>Порядок діяльності Комітету міністрів.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E3657-1C9E-4648-A28D-CAC8BD1FBECF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r">
              <a:buNone/>
            </a:pPr>
            <a:r>
              <a:rPr lang="uk-UA" dirty="0" smtClean="0"/>
              <a:t>Михайло Савчин,</a:t>
            </a:r>
          </a:p>
          <a:p>
            <a:pPr algn="r">
              <a:buNone/>
            </a:pPr>
            <a:r>
              <a:rPr lang="uk-UA" dirty="0" err="1" smtClean="0"/>
              <a:t>к.ю.н</a:t>
            </a:r>
            <a:r>
              <a:rPr lang="uk-UA" dirty="0" smtClean="0"/>
              <a:t>., доц.,</a:t>
            </a:r>
          </a:p>
          <a:p>
            <a:pPr algn="r">
              <a:buNone/>
            </a:pPr>
            <a:r>
              <a:rPr lang="en-US" dirty="0" smtClean="0">
                <a:hlinkClick r:id="rId2"/>
              </a:rPr>
              <a:t>msavchyn@bigmir.net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303DB3-6C07-48C1-8C4F-B5FB42806FF1}" type="datetime1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 smtClean="0"/>
              <a:t>(с) М. Савчин    Практика ЄСПЛ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496</TotalTime>
  <Words>192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Тема 2. Структура та організація ЄСПЛ </vt:lpstr>
      <vt:lpstr>Структура та організація ЄСПЛ </vt:lpstr>
      <vt:lpstr>1. Створення ЄКПЛ.  Правовий статус суддів</vt:lpstr>
      <vt:lpstr>2. Секретаріат ЄСПЛ. Склад суду. </vt:lpstr>
      <vt:lpstr>3. Організація роботи ЄСПЛ.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Структура та організація ЄСПЛ </dc:title>
  <cp:lastModifiedBy>Misha</cp:lastModifiedBy>
  <cp:revision>6</cp:revision>
  <dcterms:modified xsi:type="dcterms:W3CDTF">2014-02-15T12:36:27Z</dcterms:modified>
</cp:coreProperties>
</file>