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60" r:id="rId4"/>
    <p:sldId id="263" r:id="rId5"/>
    <p:sldId id="264" r:id="rId6"/>
    <p:sldId id="258" r:id="rId7"/>
    <p:sldId id="266" r:id="rId8"/>
    <p:sldId id="265" r:id="rId9"/>
    <p:sldId id="267" r:id="rId10"/>
    <p:sldId id="268" r:id="rId11"/>
    <p:sldId id="269" r:id="rId12"/>
    <p:sldId id="270" r:id="rId13"/>
    <p:sldId id="259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C40A21-E563-45DD-8E40-5EFB46B148AF}" type="datetimeFigureOut">
              <a:rPr lang="uk-UA" smtClean="0"/>
              <a:t>23.02.2015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FAC6E-93AA-48A4-890E-3D633DD2BB0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2E87A30-48CA-478B-A440-9BDAB378381F}" type="datetime1">
              <a:rPr lang="uk-UA" smtClean="0"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438CE-1F9C-431C-96B7-DE28017234D9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71CB3DC-4CAE-4FE0-B5FE-A7EF5D8B4D60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57E4-A67B-44D4-93AF-D2DB3A0CC18B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FC0F7-C39C-45AB-A8FE-3324A8CF8DCA}" type="datetime1">
              <a:rPr lang="uk-UA" smtClean="0"/>
              <a:t>23.02.2015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89229CA-9501-44C8-8298-669264830EF9}" type="datetime1">
              <a:rPr lang="uk-UA" smtClean="0"/>
              <a:t>23.02.2015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9356614-27AC-44E3-BC55-59A958B4D004}" type="datetime1">
              <a:rPr lang="uk-UA" smtClean="0"/>
              <a:t>23.02.2015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52D28-3416-4861-AAAC-3A235EF38FF7}" type="datetime1">
              <a:rPr lang="uk-UA" smtClean="0"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0EF1-EC15-4973-9C0E-5AE8C5349CD8}" type="datetime1">
              <a:rPr lang="uk-UA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F5C1-C8B7-4EC4-A0A2-6F627AD26100}" type="datetime1">
              <a:rPr lang="uk-UA" smtClean="0"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5FA06C9-6A33-4BCC-8922-5666FF88C424}" type="datetime1">
              <a:rPr lang="uk-UA" smtClean="0"/>
              <a:t>23.02.2015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C9FCA5-C510-4CAF-94DD-D29D4B4C636D}" type="datetime1">
              <a:rPr lang="uk-UA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340768"/>
            <a:ext cx="6477000" cy="283691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Інтерпретація Конвенції про захист прав людини і основоположних свобод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581128"/>
            <a:ext cx="6705600" cy="1578645"/>
          </a:xfrm>
        </p:spPr>
        <p:txBody>
          <a:bodyPr>
            <a:normAutofit/>
          </a:bodyPr>
          <a:lstStyle/>
          <a:p>
            <a:pPr algn="r"/>
            <a:r>
              <a:rPr lang="uk-UA" dirty="0" smtClean="0"/>
              <a:t>Михайло Савчин,</a:t>
            </a:r>
          </a:p>
          <a:p>
            <a:pPr algn="r"/>
            <a:r>
              <a:rPr lang="uk-UA" dirty="0" err="1" smtClean="0"/>
              <a:t>д</a:t>
            </a:r>
            <a:r>
              <a:rPr lang="uk-UA" dirty="0" err="1" smtClean="0"/>
              <a:t>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err="1" smtClean="0"/>
              <a:t>екс-радник</a:t>
            </a:r>
            <a:r>
              <a:rPr lang="uk-UA" dirty="0" smtClean="0"/>
              <a:t> Голови КСУ (2008 – 2010)</a:t>
            </a:r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Свобода розсуду національних держав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Договірні Сторони до певних меж мають право діяти за власним розсудом в оцінці необхідності та ступеня такого втручання, проте даний розсуд знаходиться під наглядом з боку органів європейського контролю, що розповсюджується  як на законодавство, так і на прийняті відповідно до нього рішення, навіть винесені незалежним судом</a:t>
            </a:r>
          </a:p>
          <a:p>
            <a:pPr algn="r">
              <a:buNone/>
            </a:pPr>
            <a:r>
              <a:rPr lang="uk-UA" dirty="0" err="1" smtClean="0"/>
              <a:t>Барфод</a:t>
            </a:r>
            <a:r>
              <a:rPr lang="uk-UA" dirty="0" smtClean="0"/>
              <a:t> проти Данії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9D0-257D-43A7-8810-4E7EF0B4CD9C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Принцип автономного тлумачення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Дисциплінарна відповідальність як кримінальна (</a:t>
            </a:r>
            <a:r>
              <a:rPr lang="uk-UA" dirty="0" err="1" smtClean="0"/>
              <a:t>Енгель</a:t>
            </a:r>
            <a:r>
              <a:rPr lang="uk-UA" dirty="0" smtClean="0"/>
              <a:t> проти Нідерландів);</a:t>
            </a:r>
          </a:p>
          <a:p>
            <a:r>
              <a:rPr lang="uk-UA" dirty="0" smtClean="0"/>
              <a:t>Тривалість розгляду адміністративної справи та зміст цивільних прав і обов'язків – мати власну клініку (</a:t>
            </a:r>
            <a:r>
              <a:rPr lang="uk-UA" dirty="0" err="1" smtClean="0"/>
              <a:t>Кьоніг</a:t>
            </a:r>
            <a:r>
              <a:rPr lang="uk-UA" dirty="0" smtClean="0"/>
              <a:t> проти ФРН);</a:t>
            </a:r>
          </a:p>
          <a:p>
            <a:r>
              <a:rPr lang="uk-UA" dirty="0" smtClean="0"/>
              <a:t>Зміст окремих питань – житло, сімейне життя, майно, закон тощо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1EA38-C9F5-4E75-A45C-9F19B4A19F9B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Забезпечення міжнародних стандартів захисту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Конвенція повинна тлумачитися, наскільки це можливо, відповідно до інших принципів міжнародного права, частиною якого вона є.</a:t>
            </a:r>
          </a:p>
          <a:p>
            <a:pPr algn="r">
              <a:buNone/>
            </a:pPr>
            <a:r>
              <a:rPr lang="uk-UA" dirty="0" smtClean="0"/>
              <a:t>Справа щодо бомбардувань </a:t>
            </a:r>
            <a:br>
              <a:rPr lang="uk-UA" dirty="0" smtClean="0"/>
            </a:br>
            <a:r>
              <a:rPr lang="uk-UA" dirty="0" smtClean="0"/>
              <a:t>у колишній Югославії</a:t>
            </a:r>
            <a:endParaRPr lang="uk-UA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63746-75B7-4CFD-A4EA-780546199422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Методи тлумачення Конвенції 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sz="2800" dirty="0" smtClean="0"/>
              <a:t>філологічне </a:t>
            </a:r>
            <a:r>
              <a:rPr lang="uk-UA" sz="2800" dirty="0" smtClean="0"/>
              <a:t>тлумачення,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історичне </a:t>
            </a:r>
            <a:r>
              <a:rPr lang="uk-UA" sz="2800" dirty="0" smtClean="0"/>
              <a:t>тлумачення,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телеологічне </a:t>
            </a:r>
            <a:r>
              <a:rPr lang="uk-UA" sz="2800" dirty="0" smtClean="0"/>
              <a:t>тлумачення,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системне </a:t>
            </a:r>
            <a:r>
              <a:rPr lang="uk-UA" sz="2800" dirty="0" smtClean="0"/>
              <a:t>тлумачення, </a:t>
            </a:r>
            <a:endParaRPr lang="uk-UA" sz="2800" dirty="0" smtClean="0"/>
          </a:p>
          <a:p>
            <a:endParaRPr lang="uk-UA" sz="2800" dirty="0" smtClean="0"/>
          </a:p>
          <a:p>
            <a:r>
              <a:rPr lang="uk-UA" sz="2800" dirty="0" smtClean="0"/>
              <a:t>функціональне </a:t>
            </a:r>
            <a:r>
              <a:rPr lang="uk-UA" sz="2800" dirty="0" smtClean="0"/>
              <a:t>тлумачення.</a:t>
            </a:r>
            <a:endParaRPr lang="ru-RU" sz="2800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E1DBB-51C2-4267-BF04-6A82D02794FE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4294967295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/>
          <a:lstStyle/>
          <a:p>
            <a:fld id="{51F29515-2BFA-475A-BA3B-F2890D1ADD9F}" type="datetime1">
              <a:rPr lang="uk-UA" smtClean="0"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4294967295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(с) Михайло </a:t>
            </a:r>
            <a:r>
              <a:rPr lang="ru-RU" dirty="0" err="1" smtClean="0"/>
              <a:t>Савчин</a:t>
            </a:r>
            <a:r>
              <a:rPr lang="ru-RU" dirty="0" smtClean="0"/>
              <a:t>       </a:t>
            </a:r>
            <a:r>
              <a:rPr lang="ru-RU" dirty="0" err="1" smtClean="0"/>
              <a:t>Тлумачення</a:t>
            </a:r>
            <a:r>
              <a:rPr lang="ru-RU" dirty="0" smtClean="0"/>
              <a:t> </a:t>
            </a:r>
            <a:r>
              <a:rPr lang="ru-RU" dirty="0" err="1" smtClean="0"/>
              <a:t>Конвенції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</p:spPr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Дякую за увагу!</a:t>
            </a:r>
            <a:endParaRPr lang="uk-UA" dirty="0"/>
          </a:p>
        </p:txBody>
      </p:sp>
      <p:pic>
        <p:nvPicPr>
          <p:cNvPr id="8" name="Содержимое 7" descr="cate professo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41812"/>
            <a:ext cx="4059238" cy="4336375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 </a:t>
            </a:r>
            <a:r>
              <a:rPr lang="uk-UA" dirty="0" err="1" smtClean="0"/>
              <a:t>УжНУ</a:t>
            </a:r>
            <a:r>
              <a:rPr lang="uk-UA" dirty="0" smtClean="0"/>
              <a:t>,</a:t>
            </a:r>
            <a:br>
              <a:rPr lang="uk-UA" dirty="0" smtClean="0"/>
            </a:br>
            <a:r>
              <a:rPr lang="uk-UA" dirty="0" smtClean="0"/>
              <a:t>директор Центру правотворчості </a:t>
            </a:r>
            <a:r>
              <a:rPr lang="uk-UA" dirty="0" err="1" smtClean="0"/>
              <a:t>УжНУ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dirty="0" smtClean="0"/>
              <a:t>Практична необхідність тлумачення </a:t>
            </a:r>
            <a:r>
              <a:rPr lang="uk-UA" dirty="0" smtClean="0"/>
              <a:t>Конвенції</a:t>
            </a:r>
          </a:p>
          <a:p>
            <a:r>
              <a:rPr lang="uk-UA" dirty="0" smtClean="0"/>
              <a:t>Принципи тлумачення </a:t>
            </a:r>
            <a:r>
              <a:rPr lang="uk-UA" dirty="0" smtClean="0"/>
              <a:t>Конвенції</a:t>
            </a:r>
          </a:p>
          <a:p>
            <a:r>
              <a:rPr lang="uk-UA" dirty="0" smtClean="0"/>
              <a:t>Методи тлумачення Конвенції 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E0252-D48D-4EB7-920B-F8FF5DF576B9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</a:t>
            </a:r>
            <a:r>
              <a:rPr lang="uk-UA" dirty="0" smtClean="0"/>
              <a:t>. Практична необхідність тлумачення Конвенції</a:t>
            </a:r>
            <a:endParaRPr lang="uk-UA" dirty="0"/>
          </a:p>
        </p:txBody>
      </p:sp>
      <p:pic>
        <p:nvPicPr>
          <p:cNvPr id="5" name="Содержимое 4" descr="io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743494" y="1589088"/>
            <a:ext cx="3618411" cy="45720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Поняття тлумачення:</a:t>
            </a:r>
          </a:p>
          <a:p>
            <a:r>
              <a:rPr lang="uk-UA" dirty="0" smtClean="0"/>
              <a:t>Буквальний аналіз тексту;</a:t>
            </a:r>
          </a:p>
          <a:p>
            <a:r>
              <a:rPr lang="uk-UA" dirty="0" smtClean="0"/>
              <a:t>Догматичний аналіз тексту;</a:t>
            </a:r>
          </a:p>
          <a:p>
            <a:r>
              <a:rPr lang="uk-UA" dirty="0" smtClean="0"/>
              <a:t>Суспільно-політичний аналіз контексту</a:t>
            </a:r>
          </a:p>
          <a:p>
            <a:endParaRPr lang="uk-UA" dirty="0"/>
          </a:p>
        </p:txBody>
      </p:sp>
      <p:sp>
        <p:nvSpPr>
          <p:cNvPr id="6" name="Дата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C58067F-D764-4D15-AB1B-6F04E5B80062}" type="datetime1">
              <a:rPr lang="uk-UA" smtClean="0"/>
              <a:t>23.02.2015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</a:t>
            </a:r>
            <a:r>
              <a:rPr lang="uk-UA" sz="2400" dirty="0" smtClean="0"/>
              <a:t>.4. Тлумачення </a:t>
            </a:r>
            <a:r>
              <a:rPr lang="uk-UA" sz="2400" dirty="0" smtClean="0"/>
              <a:t>Конвенції : </a:t>
            </a:r>
            <a:r>
              <a:rPr lang="uk-UA" sz="2400" dirty="0" smtClean="0"/>
              <a:t>семіотика і герменевтика </a:t>
            </a:r>
            <a:r>
              <a:rPr lang="uk-UA" sz="2400" dirty="0" smtClean="0"/>
              <a:t>тексту</a:t>
            </a:r>
            <a:endParaRPr lang="uk-UA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Семіотика </a:t>
            </a:r>
            <a:r>
              <a:rPr lang="uk-UA" dirty="0" smtClean="0">
                <a:solidFill>
                  <a:srgbClr val="FF0000"/>
                </a:solidFill>
              </a:rPr>
              <a:t>тексту </a:t>
            </a:r>
            <a:r>
              <a:rPr lang="uk-UA" dirty="0" smtClean="0"/>
              <a:t>– </a:t>
            </a:r>
            <a:r>
              <a:rPr lang="uk-UA" dirty="0" smtClean="0"/>
              <a:t>Конвенція </a:t>
            </a:r>
            <a:r>
              <a:rPr lang="uk-UA" dirty="0" smtClean="0"/>
              <a:t>є набором певних знаків і символів із притаманними їм внутрішніми і логічними взаємозв’язками, які передають певні поняття, категорії, юридичні конструкції тощо. </a:t>
            </a:r>
          </a:p>
          <a:p>
            <a:endParaRPr lang="uk-UA" dirty="0" smtClean="0"/>
          </a:p>
          <a:p>
            <a:pPr>
              <a:buNone/>
            </a:pPr>
            <a:r>
              <a:rPr lang="uk-UA" dirty="0" smtClean="0">
                <a:solidFill>
                  <a:srgbClr val="FF0000"/>
                </a:solidFill>
              </a:rPr>
              <a:t>Конвенційна герменевтика </a:t>
            </a:r>
            <a:r>
              <a:rPr lang="uk-UA" dirty="0" smtClean="0"/>
              <a:t>– бере до уваги не лише </a:t>
            </a:r>
            <a:r>
              <a:rPr lang="uk-UA" dirty="0" smtClean="0"/>
              <a:t>текст Конвенції із </a:t>
            </a:r>
            <a:r>
              <a:rPr lang="uk-UA" dirty="0" smtClean="0"/>
              <a:t>його формальним понятійно-категоріальним апаратом, а також їхнє пристосування до конкретних історичних обставин, для чого є притаманною диференціація застосування певних понять і категорій відповідно до соціального контексту з метою з’ясування фактичного складу .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C671E-A16C-41D5-99E7-13208BDBC7C4}" type="datetime1">
              <a:rPr lang="uk-UA" smtClean="0"/>
              <a:t>23.02.2015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dirty="0" smtClean="0"/>
              <a:t>Приклад </a:t>
            </a:r>
            <a:r>
              <a:rPr lang="uk-UA" sz="2800" dirty="0" err="1" smtClean="0"/>
              <a:t>герменевтичного</a:t>
            </a:r>
            <a:r>
              <a:rPr lang="uk-UA" sz="2800" dirty="0" smtClean="0"/>
              <a:t> кола</a:t>
            </a:r>
            <a:endParaRPr lang="uk-UA" sz="2800" dirty="0"/>
          </a:p>
        </p:txBody>
      </p:sp>
      <p:pic>
        <p:nvPicPr>
          <p:cNvPr id="4" name="Содержимое 3" descr="slide_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2983" y="1600200"/>
            <a:ext cx="6278033" cy="4708525"/>
          </a:xfrm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07CB-2A1E-45D1-8687-753A298F148A}" type="datetime1">
              <a:rPr lang="uk-UA" smtClean="0"/>
              <a:t>23.02.2015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Принципи тлумачення Конвенції </a:t>
            </a:r>
            <a:endParaRPr lang="uk-UA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забезпечення </a:t>
            </a:r>
            <a:r>
              <a:rPr lang="uk-UA" dirty="0" smtClean="0"/>
              <a:t>правової визначеності, </a:t>
            </a:r>
            <a:endParaRPr lang="uk-UA" dirty="0" smtClean="0"/>
          </a:p>
          <a:p>
            <a:r>
              <a:rPr lang="uk-UA" dirty="0" smtClean="0"/>
              <a:t>ефективність </a:t>
            </a:r>
            <a:r>
              <a:rPr lang="uk-UA" dirty="0" smtClean="0"/>
              <a:t>і дієвість тлумачення, </a:t>
            </a:r>
            <a:endParaRPr lang="uk-UA" dirty="0" smtClean="0"/>
          </a:p>
          <a:p>
            <a:r>
              <a:rPr lang="uk-UA" dirty="0" smtClean="0"/>
              <a:t>принцип </a:t>
            </a:r>
            <a:r>
              <a:rPr lang="uk-UA" dirty="0" smtClean="0"/>
              <a:t>пропорційності та забезпечення балансу інтересів, </a:t>
            </a:r>
            <a:endParaRPr lang="uk-UA" dirty="0" smtClean="0"/>
          </a:p>
          <a:p>
            <a:r>
              <a:rPr lang="uk-UA" dirty="0" smtClean="0"/>
              <a:t>повага </a:t>
            </a:r>
            <a:r>
              <a:rPr lang="uk-UA" dirty="0" smtClean="0"/>
              <a:t>до свободи розсуду держави, </a:t>
            </a:r>
            <a:endParaRPr lang="uk-UA" dirty="0" smtClean="0"/>
          </a:p>
          <a:p>
            <a:r>
              <a:rPr lang="uk-UA" dirty="0" smtClean="0"/>
              <a:t>принцип </a:t>
            </a:r>
            <a:r>
              <a:rPr lang="uk-UA" dirty="0" smtClean="0"/>
              <a:t>автономного тлумачення, </a:t>
            </a:r>
            <a:endParaRPr lang="uk-UA" dirty="0" smtClean="0"/>
          </a:p>
          <a:p>
            <a:r>
              <a:rPr lang="uk-UA" dirty="0" smtClean="0"/>
              <a:t>врахування </a:t>
            </a:r>
            <a:r>
              <a:rPr lang="uk-UA" dirty="0" smtClean="0"/>
              <a:t>міжнародних стандартів і принципів міжнародного права, </a:t>
            </a:r>
            <a:endParaRPr lang="uk-UA" dirty="0" smtClean="0"/>
          </a:p>
          <a:p>
            <a:r>
              <a:rPr lang="uk-UA" dirty="0" smtClean="0"/>
              <a:t>забезпечення </a:t>
            </a:r>
            <a:r>
              <a:rPr lang="uk-UA" dirty="0" smtClean="0"/>
              <a:t>мінімальних гарантій прав людини і основоположних свобод.</a:t>
            </a:r>
            <a:endParaRPr lang="ru-RU" dirty="0" smtClean="0"/>
          </a:p>
          <a:p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5F2F2-ECBE-4BFC-B55E-8C2089546807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Забезпечення правової визначеності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Інтерпретація “…в інтересах правової визначеності та регулярного розвитку прецедентного права відповідно до Конвенції…”</a:t>
            </a:r>
          </a:p>
          <a:p>
            <a:endParaRPr lang="uk-UA" dirty="0" smtClean="0"/>
          </a:p>
          <a:p>
            <a:pPr algn="r">
              <a:buNone/>
            </a:pPr>
            <a:r>
              <a:rPr lang="uk-UA" dirty="0" err="1" smtClean="0"/>
              <a:t>Коссі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4184D-FEE7-4030-8D3E-3270057E0ED2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Ефективність </a:t>
            </a:r>
            <a:r>
              <a:rPr lang="uk-UA" dirty="0" smtClean="0"/>
              <a:t>і дієвість тлумачення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Конвенція гарантує не теоретичні й ілюзорні права, а права, які мають практичний вплив і є ефективними</a:t>
            </a:r>
          </a:p>
          <a:p>
            <a:pPr algn="r">
              <a:buNone/>
            </a:pPr>
            <a:r>
              <a:rPr lang="uk-UA" dirty="0" err="1" smtClean="0"/>
              <a:t>Ейрі</a:t>
            </a:r>
            <a:r>
              <a:rPr lang="uk-UA" dirty="0" smtClean="0"/>
              <a:t> проти Ірландії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Предмет і мета Конвенції як правового акту, що забезпечує захист прав людини, вимагає, щоб її норми тлумачилися і застосовувалися таким чином, щоб зробити її гарантії дієвими і ефективними…</a:t>
            </a:r>
          </a:p>
          <a:p>
            <a:pPr algn="r">
              <a:buNone/>
            </a:pPr>
            <a:r>
              <a:rPr lang="uk-UA" dirty="0" err="1" smtClean="0"/>
              <a:t>Сьорінг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C339F-C0C3-40E0-B32D-AEFA41051C78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Пропорційність і баланс інтересів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Трискладовий тест:</a:t>
            </a:r>
          </a:p>
          <a:p>
            <a:r>
              <a:rPr lang="uk-UA" dirty="0" smtClean="0"/>
              <a:t>На основі закону;</a:t>
            </a:r>
          </a:p>
          <a:p>
            <a:r>
              <a:rPr lang="uk-UA" dirty="0" smtClean="0"/>
              <a:t>Необхідність у демократичному суспільстві;</a:t>
            </a:r>
          </a:p>
          <a:p>
            <a:r>
              <a:rPr lang="uk-UA" dirty="0" smtClean="0"/>
              <a:t>Домірність і доречність застосовуваних заходів.</a:t>
            </a:r>
          </a:p>
          <a:p>
            <a:endParaRPr lang="uk-UA" dirty="0" smtClean="0"/>
          </a:p>
          <a:p>
            <a:pPr>
              <a:buNone/>
            </a:pPr>
            <a:r>
              <a:rPr lang="uk-UA" u="sng" dirty="0" smtClean="0"/>
              <a:t>Приклад:</a:t>
            </a:r>
          </a:p>
          <a:p>
            <a:r>
              <a:rPr lang="uk-UA" dirty="0" err="1" smtClean="0"/>
              <a:t>Прицнип</a:t>
            </a:r>
            <a:r>
              <a:rPr lang="uk-UA" dirty="0" smtClean="0"/>
              <a:t> </a:t>
            </a:r>
            <a:r>
              <a:rPr lang="uk-UA" dirty="0" err="1" smtClean="0"/>
              <a:t>“розумної</a:t>
            </a:r>
            <a:r>
              <a:rPr lang="uk-UA" dirty="0" smtClean="0"/>
              <a:t> відповідності між правомірною метою, яку переслідує наказ про викриття журналістського джерела, та засобами, використаними для її </a:t>
            </a:r>
            <a:r>
              <a:rPr lang="uk-UA" dirty="0" err="1" smtClean="0"/>
              <a:t>досягнення”</a:t>
            </a:r>
            <a:endParaRPr lang="uk-UA" dirty="0" smtClean="0"/>
          </a:p>
          <a:p>
            <a:pPr algn="r">
              <a:buNone/>
            </a:pPr>
            <a:r>
              <a:rPr lang="uk-UA" dirty="0" err="1" smtClean="0"/>
              <a:t>Гудвін</a:t>
            </a:r>
            <a:r>
              <a:rPr lang="uk-UA" dirty="0" smtClean="0"/>
              <a:t> проти СК</a:t>
            </a:r>
            <a:endParaRPr lang="uk-UA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28811-20F4-4301-BED2-B326392990CD}" type="datetime1">
              <a:rPr lang="uk-UA" smtClean="0"/>
              <a:t>23.02.2015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Михайло Савчин       Тлумачення Конвенції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104</TotalTime>
  <Words>584</Words>
  <Application>Microsoft Office PowerPoint</Application>
  <PresentationFormat>Экран (4:3)</PresentationFormat>
  <Paragraphs>110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Обычная</vt:lpstr>
      <vt:lpstr>Інтерпретація Конвенції про захист прав людини і основоположних свобод</vt:lpstr>
      <vt:lpstr>Слайд 2</vt:lpstr>
      <vt:lpstr>1. Практична необхідність тлумачення Конвенції</vt:lpstr>
      <vt:lpstr>4.4. Тлумачення Конвенції : семіотика і герменевтика тексту</vt:lpstr>
      <vt:lpstr>Приклад герменевтичного кола</vt:lpstr>
      <vt:lpstr>Принципи тлумачення Конвенції </vt:lpstr>
      <vt:lpstr>Забезпечення правової визначеності </vt:lpstr>
      <vt:lpstr>Ефективність і дієвість тлумачення</vt:lpstr>
      <vt:lpstr>Пропорційність і баланс інтересів </vt:lpstr>
      <vt:lpstr>Свобода розсуду національних держав</vt:lpstr>
      <vt:lpstr>Принцип автономного тлумачення</vt:lpstr>
      <vt:lpstr>Забезпечення міжнародних стандартів захисту </vt:lpstr>
      <vt:lpstr>Методи тлумачення Конвенції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Інтерпретація Конвенції про захист прав людини і основоположних свобод</dc:title>
  <dc:creator>Misha</dc:creator>
  <cp:lastModifiedBy>Misha</cp:lastModifiedBy>
  <cp:revision>11</cp:revision>
  <dcterms:created xsi:type="dcterms:W3CDTF">2015-02-23T07:56:59Z</dcterms:created>
  <dcterms:modified xsi:type="dcterms:W3CDTF">2015-02-23T09:46:26Z</dcterms:modified>
</cp:coreProperties>
</file>