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81" r:id="rId24"/>
    <p:sldId id="282" r:id="rId25"/>
    <p:sldId id="278" r:id="rId26"/>
    <p:sldId id="279" r:id="rId27"/>
    <p:sldId id="280"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BD62F-C345-43E8-854E-AFEC971D392A}" type="datetimeFigureOut">
              <a:rPr lang="uk-UA" smtClean="0"/>
              <a:pPr/>
              <a:t>26.02.2016</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CCF59-4C95-4884-8A93-F088FA42DE79}"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F41E191F-096E-446E-B546-B905AF5592D7}" type="datetime1">
              <a:rPr lang="ru-RU" smtClean="0"/>
              <a:pPr/>
              <a:t>26.02.2016</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r>
              <a:rPr lang="ru-RU" smtClean="0"/>
              <a:t>Право на мирне володіння власністю    (с) Михайло Савчин</a:t>
            </a:r>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0E69685-E058-4108-B62B-BD5026955B69}" type="datetime1">
              <a:rPr lang="ru-RU" smtClean="0"/>
              <a:pPr/>
              <a:t>26.02.2016</a:t>
            </a:fld>
            <a:endParaRPr lang="ru-RU"/>
          </a:p>
        </p:txBody>
      </p:sp>
      <p:sp>
        <p:nvSpPr>
          <p:cNvPr id="5" name="Нижний колонтитул 4"/>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CEC94E3-FF2D-43FF-9ED7-03C327278160}" type="datetime1">
              <a:rPr lang="ru-RU" smtClean="0"/>
              <a:pPr/>
              <a:t>26.02.2016</a:t>
            </a:fld>
            <a:endParaRPr lang="ru-RU"/>
          </a:p>
        </p:txBody>
      </p:sp>
      <p:sp>
        <p:nvSpPr>
          <p:cNvPr id="5" name="Нижний колонтитул 4"/>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69734E50-D79B-4547-9327-F1F799F9BC4F}" type="datetime1">
              <a:rPr lang="ru-RU" smtClean="0"/>
              <a:pPr/>
              <a:t>26.02.2016</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r>
              <a:rPr lang="ru-RU" smtClean="0"/>
              <a:t>Право на мирне володіння власністю    (с) Михайло Савчин</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89DCC5B5-5D1A-47B7-A63D-87A5BA3DB9B3}" type="datetime1">
              <a:rPr lang="ru-RU" smtClean="0"/>
              <a:pPr/>
              <a:t>26.02.2016</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r>
              <a:rPr lang="ru-RU" smtClean="0"/>
              <a:t>Право на мирне володіння власністю    (с) Михайло Савчин</a:t>
            </a:r>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01EF340-3857-4065-9C7A-7E8D446A716E}" type="datetime1">
              <a:rPr lang="ru-RU" smtClean="0"/>
              <a:pPr/>
              <a:t>26.02.2016</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r>
              <a:rPr lang="ru-RU" smtClean="0"/>
              <a:t>Право на мирне володіння власністю    (с) Михайло Савчин</a:t>
            </a:r>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1DE23FC4-9D7D-493D-A11E-67C129432D5A}" type="datetime1">
              <a:rPr lang="ru-RU" smtClean="0"/>
              <a:pPr/>
              <a:t>26.02.2016</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r>
              <a:rPr lang="ru-RU" smtClean="0"/>
              <a:t>Право на мирне володіння власністю    (с) Михайло Савчин</a:t>
            </a:r>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099FAB4-68CF-43F6-9E02-056CB376966D}" type="datetime1">
              <a:rPr lang="ru-RU" smtClean="0"/>
              <a:pPr/>
              <a:t>26.02.2016</a:t>
            </a:fld>
            <a:endParaRPr lang="ru-RU"/>
          </a:p>
        </p:txBody>
      </p:sp>
      <p:sp>
        <p:nvSpPr>
          <p:cNvPr id="4" name="Нижний колонтитул 3"/>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2C3DCCE3-1342-4C5D-A8BB-165E36617571}" type="datetime1">
              <a:rPr lang="ru-RU" smtClean="0"/>
              <a:pPr/>
              <a:t>26.02.2016</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r>
              <a:rPr lang="ru-RU" smtClean="0"/>
              <a:t>Право на мирне володіння власністю    (с) Михайло Савчин</a:t>
            </a:r>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D6430C8A-0ED1-4560-86E4-EDD8E36617EA}" type="datetime1">
              <a:rPr lang="ru-RU" smtClean="0"/>
              <a:pPr/>
              <a:t>26.02.2016</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r>
              <a:rPr lang="ru-RU" smtClean="0"/>
              <a:t>Право на мирне володіння власністю    (с) Михайло Савчин</a:t>
            </a:r>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68F6C78-02D0-4648-97E9-9CB60F9F01D9}" type="datetime1">
              <a:rPr lang="ru-RU" smtClean="0"/>
              <a:pPr/>
              <a:t>26.02.2016</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r>
              <a:rPr lang="ru-RU" smtClean="0"/>
              <a:t>Право на мирне володіння власністю    (с) Михайло Савчин</a:t>
            </a:r>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B211F04-B128-4D31-B3E0-6385C96CEAA4}" type="datetime1">
              <a:rPr lang="ru-RU" smtClean="0"/>
              <a:pPr/>
              <a:t>26.02.2016</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ru-RU" smtClean="0"/>
              <a:t>Право на мирне володіння власністю    (с) Михайло Савчин</a:t>
            </a:r>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3200" dirty="0" smtClean="0"/>
              <a:t>Право на мирне володіння власністю (стаття 1 Першого Протоколу ЄКПЛ)</a:t>
            </a:r>
            <a:endParaRPr lang="ru-RU" sz="3200" dirty="0"/>
          </a:p>
        </p:txBody>
      </p:sp>
      <p:sp>
        <p:nvSpPr>
          <p:cNvPr id="3" name="Подзаголовок 2"/>
          <p:cNvSpPr>
            <a:spLocks noGrp="1"/>
          </p:cNvSpPr>
          <p:nvPr>
            <p:ph type="subTitle" idx="1"/>
          </p:nvPr>
        </p:nvSpPr>
        <p:spPr/>
        <p:txBody>
          <a:bodyPr>
            <a:normAutofit lnSpcReduction="10000"/>
          </a:bodyPr>
          <a:lstStyle/>
          <a:p>
            <a:endParaRPr lang="uk-UA" dirty="0" smtClean="0"/>
          </a:p>
          <a:p>
            <a:r>
              <a:rPr lang="uk-UA" dirty="0" smtClean="0"/>
              <a:t>Михайло Савчин,</a:t>
            </a:r>
            <a:br>
              <a:rPr lang="uk-UA" dirty="0" smtClean="0"/>
            </a:br>
            <a:r>
              <a:rPr lang="uk-UA" dirty="0" err="1" smtClean="0"/>
              <a:t>д.ю.н</a:t>
            </a:r>
            <a:r>
              <a:rPr lang="uk-UA" dirty="0" smtClean="0"/>
              <a:t>., доц.,</a:t>
            </a:r>
            <a:br>
              <a:rPr lang="uk-UA" dirty="0" smtClean="0"/>
            </a:br>
            <a:r>
              <a:rPr lang="uk-UA" dirty="0" smtClean="0"/>
              <a:t>радник Голови КСУ (2008 – 2010)</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Практика ЄСПЛ щодо </a:t>
            </a:r>
            <a:r>
              <a:rPr lang="uk-UA" dirty="0" err="1" smtClean="0"/>
              <a:t>правомочностей</a:t>
            </a:r>
            <a:r>
              <a:rPr lang="uk-UA" dirty="0" smtClean="0"/>
              <a:t> власника</a:t>
            </a:r>
            <a:endParaRPr lang="uk-UA" dirty="0"/>
          </a:p>
        </p:txBody>
      </p:sp>
      <p:sp>
        <p:nvSpPr>
          <p:cNvPr id="3" name="Содержимое 2"/>
          <p:cNvSpPr>
            <a:spLocks noGrp="1"/>
          </p:cNvSpPr>
          <p:nvPr>
            <p:ph idx="1"/>
          </p:nvPr>
        </p:nvSpPr>
        <p:spPr/>
        <p:txBody>
          <a:bodyPr>
            <a:normAutofit fontScale="55000" lnSpcReduction="20000"/>
          </a:bodyPr>
          <a:lstStyle/>
          <a:p>
            <a:pPr>
              <a:buNone/>
            </a:pPr>
            <a:endParaRPr lang="ru-RU" dirty="0" smtClean="0"/>
          </a:p>
          <a:p>
            <a:pPr>
              <a:buNone/>
            </a:pPr>
            <a:r>
              <a:rPr lang="uk-UA" dirty="0" smtClean="0"/>
              <a:t> </a:t>
            </a:r>
            <a:r>
              <a:rPr lang="uk-UA" i="1" dirty="0" smtClean="0"/>
              <a:t>Ван Марле та інші проти Нідерландів</a:t>
            </a:r>
            <a:r>
              <a:rPr lang="uk-UA" dirty="0" smtClean="0"/>
              <a:t> (1986) про </a:t>
            </a:r>
            <a:r>
              <a:rPr lang="uk-UA" dirty="0" err="1" smtClean="0"/>
              <a:t>goodwill</a:t>
            </a:r>
            <a:r>
              <a:rPr lang="uk-UA" dirty="0" smtClean="0"/>
              <a:t> (добре ім’я) за певних обставин теж може розглядатись як «власність» за змістом статті 1 Протоколу № 1: </a:t>
            </a:r>
          </a:p>
          <a:p>
            <a:pPr>
              <a:buNone/>
            </a:pPr>
            <a:endParaRPr lang="uk-UA" i="1" dirty="0" smtClean="0">
              <a:effectLst>
                <a:outerShdw blurRad="38100" dist="38100" dir="2700000" algn="tl">
                  <a:srgbClr val="000000">
                    <a:alpha val="43137"/>
                  </a:srgbClr>
                </a:outerShdw>
              </a:effectLst>
            </a:endParaRPr>
          </a:p>
          <a:p>
            <a:pPr>
              <a:buNone/>
            </a:pPr>
            <a:r>
              <a:rPr lang="uk-UA" i="1" dirty="0" smtClean="0">
                <a:effectLst>
                  <a:outerShdw blurRad="38100" dist="38100" dir="2700000" algn="tl">
                    <a:srgbClr val="000000">
                      <a:alpha val="43137"/>
                    </a:srgbClr>
                  </a:outerShdw>
                </a:effectLst>
              </a:rPr>
              <a:t>Завдяки власній праці заявники створили свою клієнтуру; це в багатьох відношеннях мало характеристики приватного права, становило певну цінність і, отже, було власністю за змістом статті 1.</a:t>
            </a:r>
          </a:p>
          <a:p>
            <a:pPr>
              <a:buNone/>
            </a:pPr>
            <a:endParaRPr lang="ru-RU" dirty="0" smtClean="0"/>
          </a:p>
          <a:p>
            <a:pPr>
              <a:buNone/>
            </a:pPr>
            <a:r>
              <a:rPr lang="uk-UA" i="1" dirty="0" smtClean="0"/>
              <a:t>Маркс проти Бельгії </a:t>
            </a:r>
            <a:r>
              <a:rPr lang="uk-UA" dirty="0" smtClean="0"/>
              <a:t>(1979)</a:t>
            </a:r>
          </a:p>
          <a:p>
            <a:endParaRPr lang="uk-UA" dirty="0" smtClean="0"/>
          </a:p>
          <a:p>
            <a:pPr>
              <a:buNone/>
            </a:pPr>
            <a:r>
              <a:rPr lang="uk-UA" i="1" dirty="0" smtClean="0"/>
              <a:t>Термін «власність» поширюється на всі «безумовні права», які може довести особа, включаючи, зокрема, активи, що пов’язані з приватним правом (такі як пайові внески чи фінансові претензії, в основі яких лежить контракт або делікт), а також окремі економічні і соціальні виплати, які пов’язані з публічним правом.</a:t>
            </a:r>
            <a:br>
              <a:rPr lang="uk-UA" i="1" dirty="0" smtClean="0"/>
            </a:br>
            <a:endParaRPr lang="uk-UA" i="1" dirty="0"/>
          </a:p>
        </p:txBody>
      </p:sp>
      <p:sp>
        <p:nvSpPr>
          <p:cNvPr id="4" name="Дата 3"/>
          <p:cNvSpPr>
            <a:spLocks noGrp="1"/>
          </p:cNvSpPr>
          <p:nvPr>
            <p:ph type="dt" sz="half" idx="10"/>
          </p:nvPr>
        </p:nvSpPr>
        <p:spPr/>
        <p:txBody>
          <a:bodyPr/>
          <a:lstStyle/>
          <a:p>
            <a:fld id="{A2545400-FE00-4584-B7AF-7DC389722832}"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10</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Практика ЄСПЛ щодо </a:t>
            </a:r>
            <a:r>
              <a:rPr lang="uk-UA" dirty="0" err="1" smtClean="0"/>
              <a:t>правомочностей</a:t>
            </a:r>
            <a:r>
              <a:rPr lang="uk-UA" dirty="0" smtClean="0"/>
              <a:t> власника</a:t>
            </a:r>
            <a:endParaRPr lang="uk-UA" dirty="0"/>
          </a:p>
        </p:txBody>
      </p:sp>
      <p:pic>
        <p:nvPicPr>
          <p:cNvPr id="5" name="Содержимое 4" descr="sovtransavtoholding.jpg"/>
          <p:cNvPicPr>
            <a:picLocks noGrp="1" noChangeAspect="1"/>
          </p:cNvPicPr>
          <p:nvPr>
            <p:ph sz="half" idx="1"/>
          </p:nvPr>
        </p:nvPicPr>
        <p:blipFill>
          <a:blip r:embed="rId2" cstate="print"/>
          <a:stretch>
            <a:fillRect/>
          </a:stretch>
        </p:blipFill>
        <p:spPr>
          <a:xfrm>
            <a:off x="251520" y="3068960"/>
            <a:ext cx="4038600" cy="2479252"/>
          </a:xfrm>
        </p:spPr>
      </p:pic>
      <p:sp>
        <p:nvSpPr>
          <p:cNvPr id="4" name="Содержимое 3"/>
          <p:cNvSpPr>
            <a:spLocks noGrp="1"/>
          </p:cNvSpPr>
          <p:nvPr>
            <p:ph sz="half" idx="2"/>
          </p:nvPr>
        </p:nvSpPr>
        <p:spPr>
          <a:xfrm>
            <a:off x="3995936" y="1722437"/>
            <a:ext cx="4690864" cy="4525963"/>
          </a:xfrm>
        </p:spPr>
        <p:txBody>
          <a:bodyPr/>
          <a:lstStyle/>
          <a:p>
            <a:endParaRPr lang="uk-UA" dirty="0" smtClean="0"/>
          </a:p>
          <a:p>
            <a:pPr>
              <a:buNone/>
            </a:pPr>
            <a:r>
              <a:rPr lang="uk-UA" dirty="0" smtClean="0"/>
              <a:t>Зміст корпоративних прав –</a:t>
            </a:r>
            <a:br>
              <a:rPr lang="uk-UA" dirty="0" smtClean="0"/>
            </a:br>
            <a:r>
              <a:rPr lang="uk-UA" dirty="0" smtClean="0"/>
              <a:t>справа </a:t>
            </a:r>
            <a:r>
              <a:rPr lang="uk-UA" i="1" dirty="0" err="1" smtClean="0"/>
              <a:t>Совтрансавто-Холдинг</a:t>
            </a:r>
            <a:r>
              <a:rPr lang="uk-UA" i="1" dirty="0" smtClean="0"/>
              <a:t> проти України</a:t>
            </a:r>
            <a:endParaRPr lang="uk-UA" i="1" dirty="0"/>
          </a:p>
        </p:txBody>
      </p:sp>
      <p:sp>
        <p:nvSpPr>
          <p:cNvPr id="6" name="Дата 5"/>
          <p:cNvSpPr>
            <a:spLocks noGrp="1"/>
          </p:cNvSpPr>
          <p:nvPr>
            <p:ph type="dt" sz="half" idx="10"/>
          </p:nvPr>
        </p:nvSpPr>
        <p:spPr/>
        <p:txBody>
          <a:bodyPr/>
          <a:lstStyle/>
          <a:p>
            <a:fld id="{10FB2515-9EC8-4B95-8BD7-59B49ADDABF6}" type="datetime1">
              <a:rPr lang="ru-RU" smtClean="0"/>
              <a:pPr/>
              <a:t>26.02.2016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11</a:t>
            </a:fld>
            <a:endParaRPr lang="ru-RU"/>
          </a:p>
        </p:txBody>
      </p:sp>
      <p:sp>
        <p:nvSpPr>
          <p:cNvPr id="8" name="Нижний колонтитул 7"/>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dirty="0" smtClean="0"/>
              <a:t>3. Основні критерії обмеження права на мирне володіння власністю</a:t>
            </a:r>
            <a:endParaRPr lang="uk-UA" sz="3200" dirty="0"/>
          </a:p>
        </p:txBody>
      </p:sp>
      <p:sp>
        <p:nvSpPr>
          <p:cNvPr id="3" name="Содержимое 2"/>
          <p:cNvSpPr>
            <a:spLocks noGrp="1"/>
          </p:cNvSpPr>
          <p:nvPr>
            <p:ph idx="1"/>
          </p:nvPr>
        </p:nvSpPr>
        <p:spPr/>
        <p:txBody>
          <a:bodyPr>
            <a:normAutofit fontScale="70000" lnSpcReduction="20000"/>
          </a:bodyPr>
          <a:lstStyle/>
          <a:p>
            <a:pPr>
              <a:buNone/>
            </a:pPr>
            <a:r>
              <a:rPr lang="uk-UA" dirty="0" smtClean="0"/>
              <a:t>Трискладовий тест:</a:t>
            </a:r>
          </a:p>
          <a:p>
            <a:pPr>
              <a:buNone/>
            </a:pPr>
            <a:endParaRPr lang="uk-UA" dirty="0" smtClean="0"/>
          </a:p>
          <a:p>
            <a:pPr>
              <a:buNone/>
            </a:pPr>
            <a:r>
              <a:rPr lang="uk-UA" dirty="0" smtClean="0"/>
              <a:t>На основі закону – стаття 346 ЦК:</a:t>
            </a:r>
            <a:br>
              <a:rPr lang="uk-UA" dirty="0" smtClean="0"/>
            </a:br>
            <a:endParaRPr lang="uk-UA" dirty="0" smtClean="0"/>
          </a:p>
          <a:p>
            <a:pPr lvl="1">
              <a:buNone/>
            </a:pPr>
            <a:r>
              <a:rPr lang="uk-UA" dirty="0" smtClean="0"/>
              <a:t>а) припинення права власності на майно, яке за законом не може належати цій особі;</a:t>
            </a:r>
          </a:p>
          <a:p>
            <a:pPr lvl="1">
              <a:buNone/>
            </a:pPr>
            <a:r>
              <a:rPr lang="uk-UA" dirty="0" smtClean="0"/>
              <a:t>б) викупу пам’яток історії та культури;</a:t>
            </a:r>
          </a:p>
          <a:p>
            <a:pPr lvl="1">
              <a:buNone/>
            </a:pPr>
            <a:r>
              <a:rPr lang="uk-UA" dirty="0" smtClean="0"/>
              <a:t>в) викупу земельної ділянки в зв’язку із суспільною необхідністю;</a:t>
            </a:r>
          </a:p>
          <a:p>
            <a:pPr lvl="1">
              <a:buNone/>
            </a:pPr>
            <a:r>
              <a:rPr lang="uk-UA" dirty="0" smtClean="0"/>
              <a:t>г) викупу нерухомого майна в зв’язку з викупом з метою суспільної необхідності земельної ділянки, на якій воно розміщене;</a:t>
            </a:r>
          </a:p>
          <a:p>
            <a:pPr lvl="1">
              <a:buNone/>
            </a:pPr>
            <a:r>
              <a:rPr lang="uk-UA" dirty="0" smtClean="0"/>
              <a:t>д) звернення стягнення на майно за зобов’язаннями власника;</a:t>
            </a:r>
          </a:p>
          <a:p>
            <a:pPr lvl="1">
              <a:buNone/>
            </a:pPr>
            <a:r>
              <a:rPr lang="uk-UA" dirty="0" smtClean="0"/>
              <a:t>е) реквізиції;</a:t>
            </a:r>
          </a:p>
          <a:p>
            <a:pPr lvl="1">
              <a:buNone/>
            </a:pPr>
            <a:r>
              <a:rPr lang="uk-UA" dirty="0" smtClean="0"/>
              <a:t>з) конфіскації;</a:t>
            </a:r>
          </a:p>
          <a:p>
            <a:pPr>
              <a:buNone/>
            </a:pPr>
            <a:endParaRPr lang="uk-UA" dirty="0"/>
          </a:p>
        </p:txBody>
      </p:sp>
      <p:sp>
        <p:nvSpPr>
          <p:cNvPr id="4" name="Дата 3"/>
          <p:cNvSpPr>
            <a:spLocks noGrp="1"/>
          </p:cNvSpPr>
          <p:nvPr>
            <p:ph type="dt" sz="half" idx="10"/>
          </p:nvPr>
        </p:nvSpPr>
        <p:spPr/>
        <p:txBody>
          <a:bodyPr/>
          <a:lstStyle/>
          <a:p>
            <a:fld id="{33E1249A-1665-4666-9C7D-8FCEB350C5D6}"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12</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Основні критерії обмеження</a:t>
            </a:r>
            <a:endParaRPr lang="uk-UA" dirty="0"/>
          </a:p>
        </p:txBody>
      </p:sp>
      <p:sp>
        <p:nvSpPr>
          <p:cNvPr id="3" name="Содержимое 2"/>
          <p:cNvSpPr>
            <a:spLocks noGrp="1"/>
          </p:cNvSpPr>
          <p:nvPr>
            <p:ph idx="1"/>
          </p:nvPr>
        </p:nvSpPr>
        <p:spPr/>
        <p:txBody>
          <a:bodyPr>
            <a:normAutofit fontScale="70000" lnSpcReduction="20000"/>
          </a:bodyPr>
          <a:lstStyle/>
          <a:p>
            <a:endParaRPr lang="uk-UA" dirty="0" smtClean="0"/>
          </a:p>
          <a:p>
            <a:pPr>
              <a:buNone/>
            </a:pPr>
            <a:r>
              <a:rPr lang="uk-UA" dirty="0" smtClean="0"/>
              <a:t>Справа Джеймс проти Сполученого Королівства:</a:t>
            </a:r>
          </a:p>
          <a:p>
            <a:endParaRPr lang="uk-UA" dirty="0" smtClean="0"/>
          </a:p>
          <a:p>
            <a:pPr lvl="1">
              <a:buNone/>
            </a:pPr>
            <a:r>
              <a:rPr lang="uk-UA" i="1" dirty="0" smtClean="0">
                <a:effectLst>
                  <a:outerShdw blurRad="38100" dist="38100" dir="2700000" algn="tl">
                    <a:srgbClr val="000000">
                      <a:alpha val="43137"/>
                    </a:srgbClr>
                  </a:outerShdw>
                </a:effectLst>
              </a:rPr>
              <a:t>Поняття «суспільний інтерес» обов’язково має розширене тлумачення... Суд, вважаючи природним, що мають бути широкими межі розсуду, які надаються законодавцям для здійснення соціальної та економічної політики, поважає рішення законодавців стосовно того, що є «суспільний інтерес», коли ці рішення будуть засновані на розумних міркуваннях.</a:t>
            </a:r>
            <a:br>
              <a:rPr lang="uk-UA" i="1" dirty="0" smtClean="0">
                <a:effectLst>
                  <a:outerShdw blurRad="38100" dist="38100" dir="2700000" algn="tl">
                    <a:srgbClr val="000000">
                      <a:alpha val="43137"/>
                    </a:srgbClr>
                  </a:outerShdw>
                </a:effectLst>
              </a:rPr>
            </a:br>
            <a:endParaRPr lang="uk-UA" i="1" dirty="0" smtClean="0">
              <a:effectLst>
                <a:outerShdw blurRad="38100" dist="38100" dir="2700000" algn="tl">
                  <a:srgbClr val="000000">
                    <a:alpha val="43137"/>
                  </a:srgbClr>
                </a:outerShdw>
              </a:effectLst>
            </a:endParaRPr>
          </a:p>
          <a:p>
            <a:pPr lvl="1">
              <a:buNone/>
            </a:pPr>
            <a:r>
              <a:rPr lang="uk-UA" i="1" dirty="0" smtClean="0">
                <a:effectLst>
                  <a:outerShdw blurRad="38100" dist="38100" dir="2700000" algn="tl">
                    <a:srgbClr val="000000">
                      <a:alpha val="43137"/>
                    </a:srgbClr>
                  </a:outerShdw>
                </a:effectLst>
              </a:rPr>
              <a:t>Відчуження власності, яке здійснюється відповідно до законодавчої, соціальної, економічної політики чи з іншою метою, може відповідати «суспільним інтересам», навіть якщо суспільство в цілому безпосередньо не використовує цю відчужену власність або не володіє нею.</a:t>
            </a:r>
          </a:p>
          <a:p>
            <a:endParaRPr lang="uk-UA" dirty="0" smtClean="0"/>
          </a:p>
          <a:p>
            <a:endParaRPr lang="uk-UA" dirty="0"/>
          </a:p>
        </p:txBody>
      </p:sp>
      <p:sp>
        <p:nvSpPr>
          <p:cNvPr id="4" name="Дата 3"/>
          <p:cNvSpPr>
            <a:spLocks noGrp="1"/>
          </p:cNvSpPr>
          <p:nvPr>
            <p:ph type="dt" sz="half" idx="10"/>
          </p:nvPr>
        </p:nvSpPr>
        <p:spPr/>
        <p:txBody>
          <a:bodyPr/>
          <a:lstStyle/>
          <a:p>
            <a:fld id="{25EBDB8F-8743-49F6-AC2B-89949CCDFF24}"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13</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Основні критерії обмеження</a:t>
            </a:r>
            <a:endParaRPr lang="uk-UA" dirty="0"/>
          </a:p>
        </p:txBody>
      </p:sp>
      <p:sp>
        <p:nvSpPr>
          <p:cNvPr id="3" name="Содержимое 2"/>
          <p:cNvSpPr>
            <a:spLocks noGrp="1"/>
          </p:cNvSpPr>
          <p:nvPr>
            <p:ph idx="1"/>
          </p:nvPr>
        </p:nvSpPr>
        <p:spPr/>
        <p:txBody>
          <a:bodyPr>
            <a:normAutofit fontScale="92500" lnSpcReduction="10000"/>
          </a:bodyPr>
          <a:lstStyle/>
          <a:p>
            <a:pPr>
              <a:buNone/>
            </a:pPr>
            <a:endParaRPr lang="ru-RU" dirty="0" smtClean="0"/>
          </a:p>
          <a:p>
            <a:pPr>
              <a:buNone/>
            </a:pPr>
            <a:r>
              <a:rPr lang="uk-UA" sz="2800" dirty="0" smtClean="0"/>
              <a:t>«…позбавлення майна згідно із другою нормою може бути виправданим, тільки якщо доведена, крім іншого, наявність «інтересів суспільства» та «умов передбачених законом». Більше того, будь-яке втручання у володіння майном має задовольняти принципу пропорційності. Як Суд неодноразово зазначав, має бути встановлений справедливий баланс між інтересами суспільства в цілому та вимогою захисту основних прав індивіда».</a:t>
            </a:r>
            <a:endParaRPr lang="uk-UA" sz="2800" dirty="0"/>
          </a:p>
        </p:txBody>
      </p:sp>
      <p:sp>
        <p:nvSpPr>
          <p:cNvPr id="4" name="Дата 3"/>
          <p:cNvSpPr>
            <a:spLocks noGrp="1"/>
          </p:cNvSpPr>
          <p:nvPr>
            <p:ph type="dt" sz="half" idx="10"/>
          </p:nvPr>
        </p:nvSpPr>
        <p:spPr/>
        <p:txBody>
          <a:bodyPr/>
          <a:lstStyle/>
          <a:p>
            <a:fld id="{C1535C2C-51BE-4DF8-85D9-0A11740ADFE1}"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14</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4. Конституційний-правовий вимір власності</a:t>
            </a:r>
            <a:endParaRPr lang="uk-UA" dirty="0"/>
          </a:p>
        </p:txBody>
      </p:sp>
      <p:sp>
        <p:nvSpPr>
          <p:cNvPr id="3" name="Содержимое 2"/>
          <p:cNvSpPr>
            <a:spLocks noGrp="1"/>
          </p:cNvSpPr>
          <p:nvPr>
            <p:ph sz="half" idx="1"/>
          </p:nvPr>
        </p:nvSpPr>
        <p:spPr/>
        <p:txBody>
          <a:bodyPr>
            <a:normAutofit fontScale="85000" lnSpcReduction="20000"/>
          </a:bodyPr>
          <a:lstStyle/>
          <a:p>
            <a:pPr marL="365760" indent="-256032">
              <a:buClr>
                <a:schemeClr val="accent3"/>
              </a:buClr>
              <a:buNone/>
              <a:defRPr/>
            </a:pPr>
            <a:r>
              <a:rPr lang="uk-UA" dirty="0" smtClean="0"/>
              <a:t>1) захист права власника майна; </a:t>
            </a:r>
          </a:p>
          <a:p>
            <a:pPr marL="365760" indent="-256032">
              <a:buClr>
                <a:schemeClr val="accent3"/>
              </a:buClr>
              <a:buNone/>
              <a:defRPr/>
            </a:pPr>
            <a:r>
              <a:rPr lang="uk-UA" dirty="0" smtClean="0">
                <a:solidFill>
                  <a:schemeClr val="tx2">
                    <a:lumMod val="75000"/>
                  </a:schemeClr>
                </a:solidFill>
              </a:rPr>
              <a:t>2) захист прав добросовісного його володільця та </a:t>
            </a:r>
          </a:p>
          <a:p>
            <a:pPr marL="365760" indent="-256032">
              <a:buClr>
                <a:schemeClr val="accent3"/>
              </a:buClr>
              <a:buNone/>
              <a:defRPr/>
            </a:pPr>
            <a:r>
              <a:rPr lang="uk-UA" dirty="0" smtClean="0"/>
              <a:t>3) захист права на сервітут, емфітевзис, </a:t>
            </a:r>
            <a:r>
              <a:rPr lang="uk-UA" dirty="0" err="1" smtClean="0"/>
              <a:t>узуфрукт</a:t>
            </a:r>
            <a:r>
              <a:rPr lang="uk-UA" dirty="0" smtClean="0"/>
              <a:t> тощо.</a:t>
            </a:r>
          </a:p>
          <a:p>
            <a:pPr marL="365760" indent="-256032">
              <a:buClr>
                <a:schemeClr val="accent3"/>
              </a:buClr>
              <a:buNone/>
              <a:defRPr/>
            </a:pPr>
            <a:r>
              <a:rPr lang="uk-UA" dirty="0" smtClean="0"/>
              <a:t>.</a:t>
            </a:r>
          </a:p>
          <a:p>
            <a:endParaRPr lang="uk-UA" dirty="0"/>
          </a:p>
        </p:txBody>
      </p:sp>
      <p:sp>
        <p:nvSpPr>
          <p:cNvPr id="4" name="Содержимое 3"/>
          <p:cNvSpPr>
            <a:spLocks noGrp="1"/>
          </p:cNvSpPr>
          <p:nvPr>
            <p:ph sz="half" idx="2"/>
          </p:nvPr>
        </p:nvSpPr>
        <p:spPr/>
        <p:txBody>
          <a:bodyPr>
            <a:normAutofit fontScale="85000" lnSpcReduction="20000"/>
          </a:bodyPr>
          <a:lstStyle/>
          <a:p>
            <a:pPr marL="365760" indent="-256032">
              <a:buClr>
                <a:schemeClr val="accent3"/>
              </a:buClr>
              <a:buNone/>
              <a:defRPr/>
            </a:pPr>
            <a:r>
              <a:rPr lang="uk-UA" dirty="0" smtClean="0"/>
              <a:t>Допустима міра втручання:</a:t>
            </a:r>
          </a:p>
          <a:p>
            <a:pPr marL="365760" indent="-256032">
              <a:buClr>
                <a:schemeClr val="accent3"/>
              </a:buClr>
              <a:buNone/>
              <a:defRPr/>
            </a:pPr>
            <a:endParaRPr lang="uk-UA" dirty="0" smtClean="0"/>
          </a:p>
          <a:p>
            <a:pPr marL="365760" indent="-256032">
              <a:buClr>
                <a:schemeClr val="accent3"/>
              </a:buClr>
              <a:buNone/>
              <a:defRPr/>
            </a:pPr>
            <a:r>
              <a:rPr lang="uk-UA" dirty="0" smtClean="0">
                <a:solidFill>
                  <a:schemeClr val="tx2">
                    <a:lumMod val="75000"/>
                  </a:schemeClr>
                </a:solidFill>
              </a:rPr>
              <a:t>1) суспільна необхідність;</a:t>
            </a:r>
          </a:p>
          <a:p>
            <a:pPr marL="365760" indent="-256032">
              <a:buClr>
                <a:schemeClr val="accent3"/>
              </a:buClr>
              <a:buNone/>
              <a:defRPr/>
            </a:pPr>
            <a:r>
              <a:rPr lang="uk-UA" dirty="0" smtClean="0"/>
              <a:t>2) на основі закону з легітимною метою;</a:t>
            </a:r>
          </a:p>
          <a:p>
            <a:pPr marL="365760" indent="-256032">
              <a:buClr>
                <a:schemeClr val="accent3"/>
              </a:buClr>
              <a:buNone/>
              <a:defRPr/>
            </a:pPr>
            <a:r>
              <a:rPr lang="uk-UA" dirty="0" smtClean="0">
                <a:solidFill>
                  <a:schemeClr val="tx2">
                    <a:lumMod val="75000"/>
                  </a:schemeClr>
                </a:solidFill>
              </a:rPr>
              <a:t>3) додержання вимог належної правової процедури;</a:t>
            </a:r>
          </a:p>
          <a:p>
            <a:pPr marL="365760" indent="-256032">
              <a:buClr>
                <a:schemeClr val="accent3"/>
              </a:buClr>
              <a:buNone/>
              <a:defRPr/>
            </a:pPr>
            <a:r>
              <a:rPr lang="uk-UA" dirty="0" smtClean="0"/>
              <a:t>4) попереднє і повне відшкодування вартості;</a:t>
            </a:r>
          </a:p>
          <a:p>
            <a:pPr marL="365760" indent="-256032">
              <a:buClr>
                <a:schemeClr val="accent3"/>
              </a:buClr>
              <a:buNone/>
              <a:defRPr/>
            </a:pPr>
            <a:r>
              <a:rPr lang="uk-UA" dirty="0" smtClean="0">
                <a:solidFill>
                  <a:schemeClr val="tx2">
                    <a:lumMod val="75000"/>
                  </a:schemeClr>
                </a:solidFill>
              </a:rPr>
              <a:t>5) гарантії судового контролю над втручанням.</a:t>
            </a:r>
          </a:p>
          <a:p>
            <a:endParaRPr lang="uk-UA" dirty="0"/>
          </a:p>
        </p:txBody>
      </p:sp>
      <p:sp>
        <p:nvSpPr>
          <p:cNvPr id="5" name="Дата 4"/>
          <p:cNvSpPr>
            <a:spLocks noGrp="1"/>
          </p:cNvSpPr>
          <p:nvPr>
            <p:ph type="dt" sz="half" idx="10"/>
          </p:nvPr>
        </p:nvSpPr>
        <p:spPr/>
        <p:txBody>
          <a:bodyPr/>
          <a:lstStyle/>
          <a:p>
            <a:fld id="{5D88DE4C-E714-4890-972E-DF92EDC5F8FD}" type="datetime1">
              <a:rPr lang="ru-RU" smtClean="0"/>
              <a:pPr/>
              <a:t>26.02.2016</a:t>
            </a:fld>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15</a:t>
            </a:fld>
            <a:endParaRPr lang="ru-RU"/>
          </a:p>
        </p:txBody>
      </p:sp>
      <p:sp>
        <p:nvSpPr>
          <p:cNvPr id="7" name="Нижний колонтитул 6"/>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4. Конституційно-правовий вимір права власності</a:t>
            </a:r>
            <a:endParaRPr lang="uk-UA" dirty="0"/>
          </a:p>
        </p:txBody>
      </p:sp>
      <p:sp>
        <p:nvSpPr>
          <p:cNvPr id="3" name="Содержимое 2"/>
          <p:cNvSpPr>
            <a:spLocks noGrp="1"/>
          </p:cNvSpPr>
          <p:nvPr>
            <p:ph idx="1"/>
          </p:nvPr>
        </p:nvSpPr>
        <p:spPr/>
        <p:txBody>
          <a:bodyPr/>
          <a:lstStyle/>
          <a:p>
            <a:endParaRPr lang="uk-UA" dirty="0" smtClean="0"/>
          </a:p>
          <a:p>
            <a:r>
              <a:rPr lang="uk-UA" dirty="0" smtClean="0"/>
              <a:t>соціальна функція власності, </a:t>
            </a:r>
          </a:p>
          <a:p>
            <a:endParaRPr lang="uk-UA" dirty="0" smtClean="0"/>
          </a:p>
          <a:p>
            <a:r>
              <a:rPr lang="uk-UA" dirty="0" smtClean="0"/>
              <a:t>збалансованість, </a:t>
            </a:r>
          </a:p>
          <a:p>
            <a:endParaRPr lang="uk-UA" dirty="0" smtClean="0"/>
          </a:p>
          <a:p>
            <a:r>
              <a:rPr lang="uk-UA" dirty="0" smtClean="0"/>
              <a:t>право особи на розвиток особистості</a:t>
            </a:r>
            <a:endParaRPr lang="uk-UA" dirty="0"/>
          </a:p>
        </p:txBody>
      </p:sp>
      <p:sp>
        <p:nvSpPr>
          <p:cNvPr id="4" name="Дата 3"/>
          <p:cNvSpPr>
            <a:spLocks noGrp="1"/>
          </p:cNvSpPr>
          <p:nvPr>
            <p:ph type="dt" sz="half" idx="10"/>
          </p:nvPr>
        </p:nvSpPr>
        <p:spPr/>
        <p:txBody>
          <a:bodyPr/>
          <a:lstStyle/>
          <a:p>
            <a:fld id="{877BBE93-2795-42C2-A40E-C65594BAAF29}"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16</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Права власності та публічний економічний порядок</a:t>
            </a:r>
            <a:endParaRPr lang="uk-UA" dirty="0"/>
          </a:p>
        </p:txBody>
      </p:sp>
      <p:sp>
        <p:nvSpPr>
          <p:cNvPr id="3" name="Содержимое 2"/>
          <p:cNvSpPr>
            <a:spLocks noGrp="1"/>
          </p:cNvSpPr>
          <p:nvPr>
            <p:ph idx="1"/>
          </p:nvPr>
        </p:nvSpPr>
        <p:spPr/>
        <p:txBody>
          <a:bodyPr>
            <a:normAutofit fontScale="92500" lnSpcReduction="10000"/>
          </a:bodyPr>
          <a:lstStyle/>
          <a:p>
            <a:endParaRPr lang="uk-UA" dirty="0" smtClean="0"/>
          </a:p>
          <a:p>
            <a:pPr>
              <a:buNone/>
            </a:pPr>
            <a:r>
              <a:rPr lang="uk-UA" dirty="0" smtClean="0"/>
              <a:t>1) здійснення права власності на свій розсуд відповідно до її правового режиму; </a:t>
            </a:r>
          </a:p>
          <a:p>
            <a:pPr>
              <a:buNone/>
            </a:pPr>
            <a:r>
              <a:rPr lang="uk-UA" dirty="0" smtClean="0"/>
              <a:t>2) ефективне використання власності відповідно до її призначення та забезпечення безпеки довкілля; </a:t>
            </a:r>
          </a:p>
          <a:p>
            <a:pPr>
              <a:buNone/>
            </a:pPr>
            <a:r>
              <a:rPr lang="uk-UA" dirty="0" smtClean="0"/>
              <a:t>3) належна правова процедура відчуження власності з мотивів суспільної необхідності на основі попереднього і повного відшкодування власності; </a:t>
            </a:r>
          </a:p>
        </p:txBody>
      </p:sp>
      <p:sp>
        <p:nvSpPr>
          <p:cNvPr id="4" name="Дата 3"/>
          <p:cNvSpPr>
            <a:spLocks noGrp="1"/>
          </p:cNvSpPr>
          <p:nvPr>
            <p:ph type="dt" sz="half" idx="10"/>
          </p:nvPr>
        </p:nvSpPr>
        <p:spPr/>
        <p:txBody>
          <a:bodyPr/>
          <a:lstStyle/>
          <a:p>
            <a:fld id="{8B397549-679E-48B7-8560-AED4CF5293A5}"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17</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Права власності та публічний економічний порядок</a:t>
            </a:r>
            <a:endParaRPr lang="uk-UA" dirty="0"/>
          </a:p>
        </p:txBody>
      </p:sp>
      <p:sp>
        <p:nvSpPr>
          <p:cNvPr id="3" name="Содержимое 2"/>
          <p:cNvSpPr>
            <a:spLocks noGrp="1"/>
          </p:cNvSpPr>
          <p:nvPr>
            <p:ph idx="1"/>
          </p:nvPr>
        </p:nvSpPr>
        <p:spPr/>
        <p:txBody>
          <a:bodyPr>
            <a:normAutofit fontScale="85000" lnSpcReduction="20000"/>
          </a:bodyPr>
          <a:lstStyle/>
          <a:p>
            <a:pPr>
              <a:buNone/>
            </a:pPr>
            <a:r>
              <a:rPr lang="uk-UA" dirty="0" smtClean="0"/>
              <a:t>4) додержання рівності доступу до власності у випадку їх переходу із публічної у приватну власність на основі відкритого конкурсу або відкритої процедури розпаювання тощо; </a:t>
            </a:r>
          </a:p>
          <a:p>
            <a:pPr>
              <a:buNone/>
            </a:pPr>
            <a:r>
              <a:rPr lang="uk-UA" dirty="0" smtClean="0"/>
              <a:t>5) заборона використання власності на шкоду довкілля, правам інших людей, публічним інтересам або на погіршення її природних якостей; </a:t>
            </a:r>
          </a:p>
          <a:p>
            <a:pPr>
              <a:buNone/>
            </a:pPr>
            <a:r>
              <a:rPr lang="uk-UA" dirty="0" smtClean="0"/>
              <a:t>6) обмеження монополізму та захист конкуренції на ринку рухомого і нерухомого майна; </a:t>
            </a:r>
          </a:p>
          <a:p>
            <a:pPr>
              <a:buNone/>
            </a:pPr>
            <a:r>
              <a:rPr lang="uk-UA" dirty="0" smtClean="0"/>
              <a:t>7) ведення земельного кадастру та державного реєстру операцій з нерухомістю.</a:t>
            </a:r>
            <a:endParaRPr lang="ru-RU" dirty="0" smtClean="0"/>
          </a:p>
          <a:p>
            <a:endParaRPr lang="uk-UA" dirty="0"/>
          </a:p>
        </p:txBody>
      </p:sp>
      <p:sp>
        <p:nvSpPr>
          <p:cNvPr id="4" name="Дата 3"/>
          <p:cNvSpPr>
            <a:spLocks noGrp="1"/>
          </p:cNvSpPr>
          <p:nvPr>
            <p:ph type="dt" sz="half" idx="10"/>
          </p:nvPr>
        </p:nvSpPr>
        <p:spPr/>
        <p:txBody>
          <a:bodyPr/>
          <a:lstStyle/>
          <a:p>
            <a:fld id="{E58D3EBD-64BE-4A4D-8AA0-7AD76E8E0347}"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18</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5. Здійснення державою контролю над майном</a:t>
            </a:r>
            <a:endParaRPr lang="uk-UA" dirty="0"/>
          </a:p>
        </p:txBody>
      </p:sp>
      <p:sp>
        <p:nvSpPr>
          <p:cNvPr id="3" name="Содержимое 2"/>
          <p:cNvSpPr>
            <a:spLocks noGrp="1"/>
          </p:cNvSpPr>
          <p:nvPr>
            <p:ph idx="1"/>
          </p:nvPr>
        </p:nvSpPr>
        <p:spPr/>
        <p:txBody>
          <a:bodyPr/>
          <a:lstStyle/>
          <a:p>
            <a:endParaRPr lang="uk-UA" dirty="0" smtClean="0"/>
          </a:p>
          <a:p>
            <a:r>
              <a:rPr lang="uk-UA" dirty="0" smtClean="0"/>
              <a:t>загальний інтерес;</a:t>
            </a:r>
          </a:p>
          <a:p>
            <a:endParaRPr lang="uk-UA" dirty="0" smtClean="0"/>
          </a:p>
          <a:p>
            <a:r>
              <a:rPr lang="uk-UA" dirty="0" smtClean="0"/>
              <a:t>податки; </a:t>
            </a:r>
          </a:p>
          <a:p>
            <a:endParaRPr lang="uk-UA" dirty="0" smtClean="0"/>
          </a:p>
          <a:p>
            <a:r>
              <a:rPr lang="uk-UA" dirty="0" smtClean="0"/>
              <a:t>збори; </a:t>
            </a:r>
          </a:p>
          <a:p>
            <a:endParaRPr lang="uk-UA" dirty="0" smtClean="0"/>
          </a:p>
          <a:p>
            <a:r>
              <a:rPr lang="uk-UA" dirty="0" smtClean="0"/>
              <a:t>штрафи</a:t>
            </a:r>
            <a:endParaRPr lang="uk-UA" dirty="0"/>
          </a:p>
        </p:txBody>
      </p:sp>
      <p:sp>
        <p:nvSpPr>
          <p:cNvPr id="4" name="Дата 3"/>
          <p:cNvSpPr>
            <a:spLocks noGrp="1"/>
          </p:cNvSpPr>
          <p:nvPr>
            <p:ph type="dt" sz="half" idx="10"/>
          </p:nvPr>
        </p:nvSpPr>
        <p:spPr/>
        <p:txBody>
          <a:bodyPr/>
          <a:lstStyle/>
          <a:p>
            <a:fld id="{33D9CDB2-689F-4895-889E-B60AF5E599DC}"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19</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Право на мирне володіння власністю</a:t>
            </a:r>
            <a:endParaRPr lang="ru-RU" dirty="0"/>
          </a:p>
        </p:txBody>
      </p:sp>
      <p:sp>
        <p:nvSpPr>
          <p:cNvPr id="3" name="Содержимое 2"/>
          <p:cNvSpPr>
            <a:spLocks noGrp="1"/>
          </p:cNvSpPr>
          <p:nvPr>
            <p:ph idx="1"/>
          </p:nvPr>
        </p:nvSpPr>
        <p:spPr/>
        <p:txBody>
          <a:bodyPr>
            <a:normAutofit fontScale="85000" lnSpcReduction="20000"/>
          </a:bodyPr>
          <a:lstStyle/>
          <a:p>
            <a:endParaRPr lang="uk-UA" dirty="0" smtClean="0"/>
          </a:p>
          <a:p>
            <a:pPr>
              <a:buNone/>
            </a:pPr>
            <a:r>
              <a:rPr lang="uk-UA" dirty="0" smtClean="0"/>
              <a:t>1. Обсяг і зміст права на мирне володіння власністю. </a:t>
            </a:r>
            <a:endParaRPr lang="ru-RU" dirty="0" smtClean="0"/>
          </a:p>
          <a:p>
            <a:pPr>
              <a:buNone/>
            </a:pPr>
            <a:r>
              <a:rPr lang="uk-UA" dirty="0" smtClean="0"/>
              <a:t>2. Правомочності власника і концепція володіння. </a:t>
            </a:r>
            <a:endParaRPr lang="ru-RU" dirty="0" smtClean="0"/>
          </a:p>
          <a:p>
            <a:pPr>
              <a:buNone/>
            </a:pPr>
            <a:r>
              <a:rPr lang="uk-UA" dirty="0" smtClean="0"/>
              <a:t>3. Основні критерії обмеження. </a:t>
            </a:r>
            <a:endParaRPr lang="ru-RU" dirty="0" smtClean="0"/>
          </a:p>
          <a:p>
            <a:pPr>
              <a:buNone/>
            </a:pPr>
            <a:r>
              <a:rPr lang="uk-UA" dirty="0" smtClean="0"/>
              <a:t>4. Конституційно-правовий вимір права власності. </a:t>
            </a:r>
            <a:endParaRPr lang="ru-RU" dirty="0" smtClean="0"/>
          </a:p>
          <a:p>
            <a:pPr>
              <a:buNone/>
            </a:pPr>
            <a:r>
              <a:rPr lang="uk-UA" dirty="0" smtClean="0"/>
              <a:t>5. Здійснення державою контролю над майном.</a:t>
            </a:r>
            <a:endParaRPr lang="ru-RU" dirty="0" smtClean="0"/>
          </a:p>
          <a:p>
            <a:pPr>
              <a:buNone/>
            </a:pPr>
            <a:r>
              <a:rPr lang="uk-UA" dirty="0" smtClean="0"/>
              <a:t>6. Соціальна функція власності та соціальні пільги і привілеї.</a:t>
            </a:r>
            <a:endParaRPr lang="ru-RU" dirty="0" smtClean="0"/>
          </a:p>
          <a:p>
            <a:endParaRPr lang="ru-RU" dirty="0"/>
          </a:p>
        </p:txBody>
      </p:sp>
      <p:sp>
        <p:nvSpPr>
          <p:cNvPr id="4" name="Дата 3"/>
          <p:cNvSpPr>
            <a:spLocks noGrp="1"/>
          </p:cNvSpPr>
          <p:nvPr>
            <p:ph type="dt" sz="half" idx="10"/>
          </p:nvPr>
        </p:nvSpPr>
        <p:spPr/>
        <p:txBody>
          <a:bodyPr/>
          <a:lstStyle/>
          <a:p>
            <a:fld id="{C0383571-B337-4D22-A448-4F1D63BDB9AE}"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податки</a:t>
            </a:r>
            <a:endParaRPr lang="uk-UA" dirty="0"/>
          </a:p>
        </p:txBody>
      </p:sp>
      <p:pic>
        <p:nvPicPr>
          <p:cNvPr id="5" name="Содержимое 4" descr="tax.jpg"/>
          <p:cNvPicPr>
            <a:picLocks noGrp="1" noChangeAspect="1"/>
          </p:cNvPicPr>
          <p:nvPr>
            <p:ph sz="half" idx="1"/>
          </p:nvPr>
        </p:nvPicPr>
        <p:blipFill>
          <a:blip r:embed="rId2" cstate="print"/>
          <a:stretch>
            <a:fillRect/>
          </a:stretch>
        </p:blipFill>
        <p:spPr>
          <a:xfrm>
            <a:off x="457200" y="1788735"/>
            <a:ext cx="3106738" cy="4393367"/>
          </a:xfrm>
        </p:spPr>
      </p:pic>
      <p:sp>
        <p:nvSpPr>
          <p:cNvPr id="4" name="Содержимое 3"/>
          <p:cNvSpPr>
            <a:spLocks noGrp="1"/>
          </p:cNvSpPr>
          <p:nvPr>
            <p:ph sz="half" idx="2"/>
          </p:nvPr>
        </p:nvSpPr>
        <p:spPr>
          <a:xfrm>
            <a:off x="3707904" y="620689"/>
            <a:ext cx="4978896" cy="5627712"/>
          </a:xfrm>
        </p:spPr>
        <p:txBody>
          <a:bodyPr>
            <a:noAutofit/>
          </a:bodyPr>
          <a:lstStyle/>
          <a:p>
            <a:pPr>
              <a:buNone/>
            </a:pPr>
            <a:r>
              <a:rPr lang="uk-UA" sz="1600" dirty="0" smtClean="0"/>
              <a:t>розмір податкової застави, виходячи із загальних принципів права, має відповідати сумі податкового зобов’язання, що забезпечувало б конституційну вимогу справедливості та розмірності. Розмірність… передбачає встановлення публічно-правового обмеження розпорядження активами платника податків за несплату чи несвоєчасну сплату податкового зобов’язання та диференціювання такого обмеження залежно від розміру несплати платником податкового боргу.  право податкової застави </a:t>
            </a:r>
            <a:r>
              <a:rPr lang="en-US" sz="1600" dirty="0" smtClean="0"/>
              <a:t>[</a:t>
            </a:r>
            <a:r>
              <a:rPr lang="uk-UA" sz="1600" dirty="0" smtClean="0"/>
              <a:t>не поширюється</a:t>
            </a:r>
            <a:r>
              <a:rPr lang="en-US" sz="1600" dirty="0" smtClean="0"/>
              <a:t>] </a:t>
            </a:r>
            <a:r>
              <a:rPr lang="uk-UA" sz="1600" dirty="0" smtClean="0"/>
              <a:t>на будь-які види активів платника податків і може призвести до позбавлення такого платника не тільки прибутків, а й інших активів, ставлячи під загрозу його подальшу підприємницьку діяльність аж до її припинення.</a:t>
            </a:r>
          </a:p>
          <a:p>
            <a:pPr>
              <a:buNone/>
            </a:pPr>
            <a:endParaRPr lang="uk-UA" sz="1600" dirty="0" smtClean="0"/>
          </a:p>
          <a:p>
            <a:pPr>
              <a:buNone/>
            </a:pPr>
            <a:r>
              <a:rPr lang="uk-UA" sz="1600" dirty="0" smtClean="0">
                <a:solidFill>
                  <a:srgbClr val="FF0000"/>
                </a:solidFill>
                <a:effectLst>
                  <a:outerShdw blurRad="38100" dist="38100" dir="2700000" algn="tl">
                    <a:srgbClr val="000000">
                      <a:alpha val="43137"/>
                    </a:srgbClr>
                  </a:outerShdw>
                </a:effectLst>
              </a:rPr>
              <a:t>Рішення КСУ у справі про податкову заставу</a:t>
            </a:r>
          </a:p>
          <a:p>
            <a:pPr>
              <a:buNone/>
            </a:pPr>
            <a:endParaRPr lang="uk-UA" sz="1600" dirty="0" smtClean="0"/>
          </a:p>
          <a:p>
            <a:pPr>
              <a:buNone/>
            </a:pPr>
            <a:endParaRPr lang="uk-UA" sz="1600" dirty="0"/>
          </a:p>
        </p:txBody>
      </p:sp>
      <p:sp>
        <p:nvSpPr>
          <p:cNvPr id="6" name="Дата 5"/>
          <p:cNvSpPr>
            <a:spLocks noGrp="1"/>
          </p:cNvSpPr>
          <p:nvPr>
            <p:ph type="dt" sz="half" idx="10"/>
          </p:nvPr>
        </p:nvSpPr>
        <p:spPr/>
        <p:txBody>
          <a:bodyPr/>
          <a:lstStyle/>
          <a:p>
            <a:fld id="{A4D8CB64-ED66-4E45-BE40-6DCB75540F56}" type="datetime1">
              <a:rPr lang="ru-RU" smtClean="0"/>
              <a:pPr/>
              <a:t>26.02.2016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20</a:t>
            </a:fld>
            <a:endParaRPr lang="ru-RU"/>
          </a:p>
        </p:txBody>
      </p:sp>
      <p:sp>
        <p:nvSpPr>
          <p:cNvPr id="8" name="Нижний колонтитул 7"/>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Податки </a:t>
            </a:r>
            <a:endParaRPr lang="uk-UA" dirty="0"/>
          </a:p>
        </p:txBody>
      </p:sp>
      <p:sp>
        <p:nvSpPr>
          <p:cNvPr id="3" name="Содержимое 2"/>
          <p:cNvSpPr>
            <a:spLocks noGrp="1"/>
          </p:cNvSpPr>
          <p:nvPr>
            <p:ph sz="half" idx="1"/>
          </p:nvPr>
        </p:nvSpPr>
        <p:spPr/>
        <p:txBody>
          <a:bodyPr/>
          <a:lstStyle/>
          <a:p>
            <a:endParaRPr lang="uk-UA" dirty="0" smtClean="0"/>
          </a:p>
          <a:p>
            <a:pPr>
              <a:buNone/>
            </a:pPr>
            <a:r>
              <a:rPr lang="uk-UA" dirty="0" smtClean="0"/>
              <a:t>Справа ЗАТ </a:t>
            </a:r>
            <a:r>
              <a:rPr lang="uk-UA" dirty="0" err="1" smtClean="0"/>
              <a:t>“Такі</a:t>
            </a:r>
            <a:r>
              <a:rPr lang="uk-UA" dirty="0" smtClean="0"/>
              <a:t> </a:t>
            </a:r>
            <a:r>
              <a:rPr lang="uk-UA" dirty="0" err="1" smtClean="0"/>
              <a:t>справи”</a:t>
            </a:r>
            <a:r>
              <a:rPr lang="uk-UA" dirty="0" smtClean="0"/>
              <a:t> та зарубіжного інвестора </a:t>
            </a:r>
            <a:r>
              <a:rPr lang="lt-LT" dirty="0" smtClean="0"/>
              <a:t>«Tokios Tokelės»</a:t>
            </a:r>
            <a:r>
              <a:rPr lang="uk-UA" dirty="0" smtClean="0"/>
              <a:t> (Литва)</a:t>
            </a:r>
            <a:endParaRPr lang="uk-UA" dirty="0"/>
          </a:p>
        </p:txBody>
      </p:sp>
      <p:pic>
        <p:nvPicPr>
          <p:cNvPr id="5" name="Содержимое 4" descr="tumblr_lx6syfXTmN1qc965q.gif"/>
          <p:cNvPicPr>
            <a:picLocks noGrp="1" noChangeAspect="1"/>
          </p:cNvPicPr>
          <p:nvPr>
            <p:ph sz="half" idx="2"/>
          </p:nvPr>
        </p:nvPicPr>
        <p:blipFill>
          <a:blip r:embed="rId2" cstate="print"/>
          <a:stretch>
            <a:fillRect/>
          </a:stretch>
        </p:blipFill>
        <p:spPr>
          <a:xfrm>
            <a:off x="5500687" y="2794794"/>
            <a:ext cx="2333625" cy="2381250"/>
          </a:xfrm>
        </p:spPr>
      </p:pic>
      <p:sp>
        <p:nvSpPr>
          <p:cNvPr id="6" name="Дата 5"/>
          <p:cNvSpPr>
            <a:spLocks noGrp="1"/>
          </p:cNvSpPr>
          <p:nvPr>
            <p:ph type="dt" sz="half" idx="10"/>
          </p:nvPr>
        </p:nvSpPr>
        <p:spPr/>
        <p:txBody>
          <a:bodyPr/>
          <a:lstStyle/>
          <a:p>
            <a:fld id="{C8A6EB6A-571C-4B3A-972A-4791CA710834}" type="datetime1">
              <a:rPr lang="ru-RU" smtClean="0"/>
              <a:pPr/>
              <a:t>26.02.2016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21</a:t>
            </a:fld>
            <a:endParaRPr lang="ru-RU"/>
          </a:p>
        </p:txBody>
      </p:sp>
      <p:sp>
        <p:nvSpPr>
          <p:cNvPr id="8" name="Нижний колонтитул 7"/>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6. Соціальна функція власності та соціальні пільги і привілеї</a:t>
            </a:r>
            <a:endParaRPr lang="uk-UA" sz="3200" dirty="0"/>
          </a:p>
        </p:txBody>
      </p:sp>
      <p:sp>
        <p:nvSpPr>
          <p:cNvPr id="3" name="Содержимое 2"/>
          <p:cNvSpPr>
            <a:spLocks noGrp="1"/>
          </p:cNvSpPr>
          <p:nvPr>
            <p:ph idx="1"/>
          </p:nvPr>
        </p:nvSpPr>
        <p:spPr/>
        <p:txBody>
          <a:bodyPr/>
          <a:lstStyle/>
          <a:p>
            <a:endParaRPr lang="uk-UA" dirty="0" smtClean="0"/>
          </a:p>
          <a:p>
            <a:r>
              <a:rPr lang="uk-UA" dirty="0" smtClean="0"/>
              <a:t>правова визначеність та обґрунтовані сподівання; </a:t>
            </a:r>
          </a:p>
          <a:p>
            <a:endParaRPr lang="uk-UA" dirty="0" smtClean="0"/>
          </a:p>
          <a:p>
            <a:r>
              <a:rPr lang="uk-UA" dirty="0" smtClean="0"/>
              <a:t>функції привілею у соціальній державі;</a:t>
            </a:r>
          </a:p>
          <a:p>
            <a:endParaRPr lang="uk-UA" dirty="0" smtClean="0"/>
          </a:p>
          <a:p>
            <a:r>
              <a:rPr lang="uk-UA" dirty="0" smtClean="0"/>
              <a:t>пільги як власність</a:t>
            </a:r>
            <a:endParaRPr lang="uk-UA" dirty="0"/>
          </a:p>
        </p:txBody>
      </p:sp>
      <p:sp>
        <p:nvSpPr>
          <p:cNvPr id="4" name="Дата 3"/>
          <p:cNvSpPr>
            <a:spLocks noGrp="1"/>
          </p:cNvSpPr>
          <p:nvPr>
            <p:ph type="dt" sz="half" idx="10"/>
          </p:nvPr>
        </p:nvSpPr>
        <p:spPr/>
        <p:txBody>
          <a:bodyPr/>
          <a:lstStyle/>
          <a:p>
            <a:fld id="{E0C7AE07-F9DE-4628-A21F-C458826E92FE}"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22</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Правова визначеність</a:t>
            </a:r>
            <a:endParaRPr lang="uk-UA" dirty="0"/>
          </a:p>
        </p:txBody>
      </p:sp>
      <p:pic>
        <p:nvPicPr>
          <p:cNvPr id="5" name="Содержимое 4" descr="ovcharenko.jpg"/>
          <p:cNvPicPr>
            <a:picLocks noGrp="1" noChangeAspect="1"/>
          </p:cNvPicPr>
          <p:nvPr>
            <p:ph sz="half" idx="1"/>
          </p:nvPr>
        </p:nvPicPr>
        <p:blipFill>
          <a:blip r:embed="rId2" cstate="print"/>
          <a:stretch>
            <a:fillRect/>
          </a:stretch>
        </p:blipFill>
        <p:spPr>
          <a:xfrm>
            <a:off x="684811" y="1722438"/>
            <a:ext cx="3583378" cy="4525962"/>
          </a:xfrm>
        </p:spPr>
      </p:pic>
      <p:sp>
        <p:nvSpPr>
          <p:cNvPr id="4" name="Содержимое 3"/>
          <p:cNvSpPr>
            <a:spLocks noGrp="1"/>
          </p:cNvSpPr>
          <p:nvPr>
            <p:ph sz="half" idx="2"/>
          </p:nvPr>
        </p:nvSpPr>
        <p:spPr/>
        <p:txBody>
          <a:bodyPr/>
          <a:lstStyle/>
          <a:p>
            <a:r>
              <a:rPr lang="uk-UA" dirty="0" smtClean="0"/>
              <a:t>Рішення КСУ від 25.12.2011 та 21.01.2012 р., що стосувалися соціальних виплат</a:t>
            </a:r>
            <a:endParaRPr lang="uk-UA" dirty="0"/>
          </a:p>
        </p:txBody>
      </p:sp>
      <p:sp>
        <p:nvSpPr>
          <p:cNvPr id="6" name="Дата 5"/>
          <p:cNvSpPr>
            <a:spLocks noGrp="1"/>
          </p:cNvSpPr>
          <p:nvPr>
            <p:ph type="dt" sz="half" idx="10"/>
          </p:nvPr>
        </p:nvSpPr>
        <p:spPr/>
        <p:txBody>
          <a:bodyPr/>
          <a:lstStyle/>
          <a:p>
            <a:fld id="{46F64BA3-955B-42C8-AD4A-EF1937D7C5D6}" type="datetime1">
              <a:rPr lang="ru-RU" smtClean="0"/>
              <a:pPr/>
              <a:t>26.02.2016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23</a:t>
            </a:fld>
            <a:endParaRPr lang="ru-RU"/>
          </a:p>
        </p:txBody>
      </p:sp>
      <p:sp>
        <p:nvSpPr>
          <p:cNvPr id="8" name="Нижний колонтитул 7"/>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Рішення КСУ № 3-рп/2012 від 25.01.2012 </a:t>
            </a:r>
            <a:endParaRPr lang="uk-UA" sz="3200" dirty="0"/>
          </a:p>
        </p:txBody>
      </p:sp>
      <p:pic>
        <p:nvPicPr>
          <p:cNvPr id="5" name="Содержимое 4" descr="stationary bandit.jpg"/>
          <p:cNvPicPr>
            <a:picLocks noGrp="1" noChangeAspect="1"/>
          </p:cNvPicPr>
          <p:nvPr>
            <p:ph sz="half" idx="1"/>
          </p:nvPr>
        </p:nvPicPr>
        <p:blipFill>
          <a:blip r:embed="rId2" cstate="print"/>
          <a:stretch>
            <a:fillRect/>
          </a:stretch>
        </p:blipFill>
        <p:spPr>
          <a:xfrm>
            <a:off x="484186" y="3113881"/>
            <a:ext cx="3655765" cy="2331343"/>
          </a:xfrm>
        </p:spPr>
      </p:pic>
      <p:sp>
        <p:nvSpPr>
          <p:cNvPr id="4" name="Содержимое 3"/>
          <p:cNvSpPr>
            <a:spLocks noGrp="1"/>
          </p:cNvSpPr>
          <p:nvPr>
            <p:ph sz="half" idx="2"/>
          </p:nvPr>
        </p:nvSpPr>
        <p:spPr>
          <a:xfrm>
            <a:off x="3779912" y="1722437"/>
            <a:ext cx="4906888" cy="4525963"/>
          </a:xfrm>
        </p:spPr>
        <p:txBody>
          <a:bodyPr>
            <a:normAutofit fontScale="77500" lnSpcReduction="20000"/>
          </a:bodyPr>
          <a:lstStyle/>
          <a:p>
            <a:pPr>
              <a:buNone/>
            </a:pPr>
            <a:endParaRPr lang="ru-RU" dirty="0" smtClean="0"/>
          </a:p>
          <a:p>
            <a:pPr>
              <a:buNone/>
            </a:pPr>
            <a:r>
              <a:rPr lang="ru-RU" dirty="0" smtClean="0"/>
              <a:t>…</a:t>
            </a:r>
            <a:r>
              <a:rPr lang="uk-UA" dirty="0" smtClean="0"/>
              <a:t>повноваження Кабінету Міністрів України щодо розробки проекту закону про Державний бюджет України та забезпечення виконання відповідного закону пов’язані з його функціями, в тому числі щодо реалізації політики у сфері соціального захисту та в інших сферах. Кабінет Міністрів України регулює порядок та розміри соціальних виплат та допомоги, які фінансуються за рахунок коштів Державного бюджету України, відповідно до Конституції та законів України.</a:t>
            </a:r>
            <a:endParaRPr lang="uk-UA" dirty="0"/>
          </a:p>
        </p:txBody>
      </p:sp>
      <p:sp>
        <p:nvSpPr>
          <p:cNvPr id="6" name="Дата 5"/>
          <p:cNvSpPr>
            <a:spLocks noGrp="1"/>
          </p:cNvSpPr>
          <p:nvPr>
            <p:ph type="dt" sz="half" idx="10"/>
          </p:nvPr>
        </p:nvSpPr>
        <p:spPr/>
        <p:txBody>
          <a:bodyPr/>
          <a:lstStyle/>
          <a:p>
            <a:fld id="{625B4F78-4A02-4A7C-8016-DF03A0E6381D}" type="datetime1">
              <a:rPr lang="ru-RU" smtClean="0"/>
              <a:pPr/>
              <a:t>26.02.2016</a:t>
            </a:fld>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24</a:t>
            </a:fld>
            <a:endParaRPr lang="ru-RU"/>
          </a:p>
        </p:txBody>
      </p:sp>
      <p:sp>
        <p:nvSpPr>
          <p:cNvPr id="8" name="Нижний колонтитул 7"/>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Функції привілею у соціальній державі</a:t>
            </a:r>
            <a:endParaRPr lang="uk-UA" dirty="0"/>
          </a:p>
        </p:txBody>
      </p:sp>
      <p:sp>
        <p:nvSpPr>
          <p:cNvPr id="3" name="Содержимое 2"/>
          <p:cNvSpPr>
            <a:spLocks noGrp="1"/>
          </p:cNvSpPr>
          <p:nvPr>
            <p:ph idx="1"/>
          </p:nvPr>
        </p:nvSpPr>
        <p:spPr/>
        <p:txBody>
          <a:bodyPr>
            <a:normAutofit fontScale="55000" lnSpcReduction="20000"/>
          </a:bodyPr>
          <a:lstStyle/>
          <a:p>
            <a:endParaRPr lang="ru-RU" dirty="0" smtClean="0"/>
          </a:p>
          <a:p>
            <a:pPr>
              <a:buNone/>
            </a:pPr>
            <a:r>
              <a:rPr lang="uk-UA" sz="4200" dirty="0" smtClean="0"/>
              <a:t>Справа Юрій Миколайович Іванов проти України</a:t>
            </a:r>
          </a:p>
          <a:p>
            <a:pPr>
              <a:buNone/>
            </a:pPr>
            <a:endParaRPr lang="uk-UA" sz="3600" dirty="0" smtClean="0"/>
          </a:p>
          <a:p>
            <a:pPr>
              <a:buNone/>
            </a:pPr>
            <a:r>
              <a:rPr lang="uk-UA" dirty="0" smtClean="0"/>
              <a:t>55. Суд зауважує, що в цій справі рішення військового суду  Черкаського гарнізону від 22 серпня 2001 року досі не було  виконано в повному обсязі і що затримка у виконанні рішення становила близько семи років і десяти місяців. Рішення Ленінського  районного суду від 29 липня 2003 року залишається невиконаним вже протягом близько п'яти років і одинадцяти місяців. Доводи Уряду не містять будь-яких пояснень щодо таких значних затримок у виконанні судових рішень, винесених на користь заявника. Суд зазначає, що ці затримки спричинені поєднанням певних чинників, таких як брак бюджетних коштів, бездіяльність з боку державних виконавців та недоліки в національному законодавстві, унаслідок чого заявник не мав можливості домогтися виконання судових рішень у ситуації, коли </a:t>
            </a:r>
            <a:br>
              <a:rPr lang="uk-UA" dirty="0" smtClean="0"/>
            </a:br>
            <a:r>
              <a:rPr lang="uk-UA" dirty="0" smtClean="0"/>
              <a:t>в бюджеті не було передбачено коштів на такі цілі ... Суд вважає, що ці чинники не були поза  межами контролю органів влади і, отже, визнає повну відповідальність держави за ситуацію, що склалася. </a:t>
            </a:r>
            <a:br>
              <a:rPr lang="uk-UA" dirty="0" smtClean="0"/>
            </a:br>
            <a:endParaRPr lang="uk-UA" dirty="0"/>
          </a:p>
        </p:txBody>
      </p:sp>
      <p:sp>
        <p:nvSpPr>
          <p:cNvPr id="4" name="Дата 3"/>
          <p:cNvSpPr>
            <a:spLocks noGrp="1"/>
          </p:cNvSpPr>
          <p:nvPr>
            <p:ph type="dt" sz="half" idx="10"/>
          </p:nvPr>
        </p:nvSpPr>
        <p:spPr/>
        <p:txBody>
          <a:bodyPr/>
          <a:lstStyle/>
          <a:p>
            <a:fld id="{4D38FE18-7471-4BBB-B653-C4FAF88725B0}"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25</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Пільги як власність</a:t>
            </a:r>
            <a:endParaRPr lang="uk-UA" dirty="0"/>
          </a:p>
        </p:txBody>
      </p:sp>
      <p:sp>
        <p:nvSpPr>
          <p:cNvPr id="3" name="Содержимое 2"/>
          <p:cNvSpPr>
            <a:spLocks noGrp="1"/>
          </p:cNvSpPr>
          <p:nvPr>
            <p:ph idx="1"/>
          </p:nvPr>
        </p:nvSpPr>
        <p:spPr/>
        <p:txBody>
          <a:bodyPr>
            <a:normAutofit fontScale="70000" lnSpcReduction="20000"/>
          </a:bodyPr>
          <a:lstStyle/>
          <a:p>
            <a:endParaRPr lang="uk-UA" dirty="0" smtClean="0"/>
          </a:p>
          <a:p>
            <a:pPr>
              <a:buNone/>
            </a:pPr>
            <a:r>
              <a:rPr lang="uk-UA" dirty="0" smtClean="0"/>
              <a:t>Рішення ФКС у справі про військові пенсії, 1963:</a:t>
            </a:r>
          </a:p>
          <a:p>
            <a:pPr>
              <a:buNone/>
            </a:pPr>
            <a:endParaRPr lang="uk-UA" dirty="0" smtClean="0"/>
          </a:p>
          <a:p>
            <a:pPr>
              <a:buNone/>
            </a:pPr>
            <a:r>
              <a:rPr lang="uk-UA" dirty="0" smtClean="0"/>
              <a:t>Вимога службовця та кадрового військовослужбовця на надання йому  службового окладу та соціального забезпечення… (прийнятна пенсія для його забезпечення та утримання членів його родини) в нашому державному і правовому устрої розглядається як настільки сильна правова позиція, що має свої  коріння в публічному праві, що наближується до приватної власності на річ або до [цивільного] права вимоги. Хоча і є правильним, що службовець </a:t>
            </a:r>
            <a:r>
              <a:rPr lang="uk-UA" dirty="0" err="1" smtClean="0"/>
              <a:t>“не</a:t>
            </a:r>
            <a:r>
              <a:rPr lang="uk-UA" dirty="0" smtClean="0"/>
              <a:t> отримує по відношенню до держави статусу власника, якому з самого початку на тривалий строк відповідно до кількісних вимірів та інших способів реалізації належатиме чітко визначене </a:t>
            </a:r>
            <a:r>
              <a:rPr lang="uk-UA" dirty="0" err="1" smtClean="0"/>
              <a:t>право”</a:t>
            </a:r>
            <a:r>
              <a:rPr lang="uk-UA" dirty="0" smtClean="0"/>
              <a:t>.</a:t>
            </a:r>
          </a:p>
        </p:txBody>
      </p:sp>
      <p:sp>
        <p:nvSpPr>
          <p:cNvPr id="4" name="Дата 3"/>
          <p:cNvSpPr>
            <a:spLocks noGrp="1"/>
          </p:cNvSpPr>
          <p:nvPr>
            <p:ph type="dt" sz="half" idx="10"/>
          </p:nvPr>
        </p:nvSpPr>
        <p:spPr/>
        <p:txBody>
          <a:bodyPr/>
          <a:lstStyle/>
          <a:p>
            <a:fld id="{4671CD6B-7ECF-41B7-AA8A-D1431FD78ABC}"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26</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Пільги як власність</a:t>
            </a:r>
            <a:endParaRPr lang="uk-UA" dirty="0"/>
          </a:p>
        </p:txBody>
      </p:sp>
      <p:sp>
        <p:nvSpPr>
          <p:cNvPr id="3" name="Содержимое 2"/>
          <p:cNvSpPr>
            <a:spLocks noGrp="1"/>
          </p:cNvSpPr>
          <p:nvPr>
            <p:ph idx="1"/>
          </p:nvPr>
        </p:nvSpPr>
        <p:spPr/>
        <p:txBody>
          <a:bodyPr>
            <a:normAutofit fontScale="77500" lnSpcReduction="20000"/>
          </a:bodyPr>
          <a:lstStyle/>
          <a:p>
            <a:endParaRPr lang="uk-UA" dirty="0" smtClean="0"/>
          </a:p>
          <a:p>
            <a:pPr>
              <a:buNone/>
            </a:pPr>
            <a:r>
              <a:rPr lang="uk-UA" dirty="0" smtClean="0"/>
              <a:t>Однак це не перешкоджає визнанню за службовцем близької до стану власника позиції стосовно підстави його вимоги проти держави на надання відповідного його положенню забезпечення.</a:t>
            </a:r>
          </a:p>
          <a:p>
            <a:r>
              <a:rPr lang="uk-UA" dirty="0" smtClean="0"/>
              <a:t>У зв’язку з тим, що ст. 33 </a:t>
            </a:r>
            <a:r>
              <a:rPr lang="uk-UA" dirty="0" err="1" smtClean="0"/>
              <a:t>абз</a:t>
            </a:r>
            <a:r>
              <a:rPr lang="uk-UA" dirty="0" smtClean="0"/>
              <a:t>. 5 Основного Закону надає службовцям право,  яке близьке до основних прав (див. Рішення ФКС 8, 1 теза № 2), підставою для правової вимоги, пов’язаною із службовими відносинами [з державою], на оплату праці та надання соціального забезпечення, є ст. 33 </a:t>
            </a:r>
            <a:r>
              <a:rPr lang="uk-UA" dirty="0" err="1" smtClean="0"/>
              <a:t>абз</a:t>
            </a:r>
            <a:r>
              <a:rPr lang="uk-UA" dirty="0" smtClean="0"/>
              <a:t>. 5 у такий же спосіб, як [право власності гарантується] ст. 14 Основного Закону»</a:t>
            </a:r>
            <a:endParaRPr lang="uk-UA" dirty="0"/>
          </a:p>
        </p:txBody>
      </p:sp>
      <p:sp>
        <p:nvSpPr>
          <p:cNvPr id="4" name="Дата 3"/>
          <p:cNvSpPr>
            <a:spLocks noGrp="1"/>
          </p:cNvSpPr>
          <p:nvPr>
            <p:ph type="dt" sz="half" idx="10"/>
          </p:nvPr>
        </p:nvSpPr>
        <p:spPr/>
        <p:txBody>
          <a:bodyPr/>
          <a:lstStyle/>
          <a:p>
            <a:fld id="{B413247A-DF75-4F1B-B1D2-5C9EC47E41A5}"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27</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uk-UA" dirty="0"/>
          </a:p>
        </p:txBody>
      </p:sp>
      <p:sp>
        <p:nvSpPr>
          <p:cNvPr id="3" name="Содержимое 2"/>
          <p:cNvSpPr>
            <a:spLocks noGrp="1"/>
          </p:cNvSpPr>
          <p:nvPr>
            <p:ph idx="1"/>
          </p:nvPr>
        </p:nvSpPr>
        <p:spPr/>
        <p:txBody>
          <a:bodyPr/>
          <a:lstStyle/>
          <a:p>
            <a:r>
              <a:rPr lang="uk-UA" dirty="0" smtClean="0"/>
              <a:t>Михайло Савчин,</a:t>
            </a:r>
          </a:p>
          <a:p>
            <a:r>
              <a:rPr lang="uk-UA" dirty="0" err="1" smtClean="0"/>
              <a:t>д.ю.н</a:t>
            </a:r>
            <a:r>
              <a:rPr lang="uk-UA" dirty="0" smtClean="0"/>
              <a:t>., </a:t>
            </a:r>
            <a:r>
              <a:rPr lang="ru-RU" smtClean="0"/>
              <a:t>проф</a:t>
            </a:r>
            <a:r>
              <a:rPr lang="uk-UA" smtClean="0"/>
              <a:t>.</a:t>
            </a:r>
            <a:endParaRPr lang="uk-UA" dirty="0"/>
          </a:p>
        </p:txBody>
      </p:sp>
      <p:sp>
        <p:nvSpPr>
          <p:cNvPr id="4" name="Дата 3"/>
          <p:cNvSpPr>
            <a:spLocks noGrp="1"/>
          </p:cNvSpPr>
          <p:nvPr>
            <p:ph type="dt" sz="half" idx="10"/>
          </p:nvPr>
        </p:nvSpPr>
        <p:spPr/>
        <p:txBody>
          <a:bodyPr/>
          <a:lstStyle/>
          <a:p>
            <a:fld id="{21BE87EC-B857-4AEF-8B48-74006FF6FCA3}"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28</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1. Обсяг і зміст права на мирне володіння власністю</a:t>
            </a:r>
            <a:endParaRPr lang="ru-RU" sz="3200" dirty="0"/>
          </a:p>
        </p:txBody>
      </p:sp>
      <p:sp>
        <p:nvSpPr>
          <p:cNvPr id="3" name="Содержимое 2"/>
          <p:cNvSpPr>
            <a:spLocks noGrp="1"/>
          </p:cNvSpPr>
          <p:nvPr>
            <p:ph idx="1"/>
          </p:nvPr>
        </p:nvSpPr>
        <p:spPr/>
        <p:txBody>
          <a:bodyPr>
            <a:normAutofit fontScale="77500" lnSpcReduction="20000"/>
          </a:bodyPr>
          <a:lstStyle/>
          <a:p>
            <a:endParaRPr lang="uk-UA" dirty="0" smtClean="0"/>
          </a:p>
          <a:p>
            <a:r>
              <a:rPr lang="uk-UA" i="1" dirty="0" smtClean="0"/>
              <a:t>Стаття 1 Протоколу № 1:</a:t>
            </a:r>
            <a:endParaRPr lang="uk-UA" dirty="0" smtClean="0"/>
          </a:p>
          <a:p>
            <a:endParaRPr lang="uk-UA" dirty="0" smtClean="0"/>
          </a:p>
          <a:p>
            <a:pPr lvl="1"/>
            <a:r>
              <a:rPr lang="uk-UA" dirty="0" smtClean="0"/>
              <a:t>Кожна фізична або юридична особа має право мирно володіти своїм майном. Ніхто не може бути позбавлений свого майна інакше як в інтересах суспільства і на умовах, передбачених законом або загальними принципами міжнародного права.</a:t>
            </a:r>
            <a:br>
              <a:rPr lang="uk-UA" dirty="0" smtClean="0"/>
            </a:br>
            <a:endParaRPr lang="uk-UA" dirty="0" smtClean="0"/>
          </a:p>
          <a:p>
            <a:pPr lvl="1"/>
            <a:r>
              <a:rPr lang="uk-UA" dirty="0" smtClean="0"/>
              <a:t>Проте попередні положення жодним чином не обмежують право держави вводити в дію такі закони, які, на її думку, необхідні для здійснення контролю за користуванням майном відповідно до загальних інтересів або для забезпечення сплати податків чи інших зборів або штрафів.</a:t>
            </a:r>
          </a:p>
          <a:p>
            <a:endParaRPr lang="uk-UA" dirty="0"/>
          </a:p>
        </p:txBody>
      </p:sp>
      <p:sp>
        <p:nvSpPr>
          <p:cNvPr id="4" name="Дата 3"/>
          <p:cNvSpPr>
            <a:spLocks noGrp="1"/>
          </p:cNvSpPr>
          <p:nvPr>
            <p:ph type="dt" sz="half" idx="10"/>
          </p:nvPr>
        </p:nvSpPr>
        <p:spPr/>
        <p:txBody>
          <a:bodyPr/>
          <a:lstStyle/>
          <a:p>
            <a:fld id="{E5FFDB1C-CA5A-48CE-A726-C733A3251DD0}"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3</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Що ж таке майно?</a:t>
            </a:r>
            <a:endParaRPr lang="ru-RU" dirty="0"/>
          </a:p>
        </p:txBody>
      </p:sp>
      <p:pic>
        <p:nvPicPr>
          <p:cNvPr id="4" name="Содержимое 3" descr="zoloto_mejygirya.jpg"/>
          <p:cNvPicPr>
            <a:picLocks noGrp="1" noChangeAspect="1"/>
          </p:cNvPicPr>
          <p:nvPr>
            <p:ph idx="1"/>
          </p:nvPr>
        </p:nvPicPr>
        <p:blipFill>
          <a:blip r:embed="rId2" cstate="print"/>
          <a:stretch>
            <a:fillRect/>
          </a:stretch>
        </p:blipFill>
        <p:spPr>
          <a:xfrm>
            <a:off x="971600" y="1412776"/>
            <a:ext cx="3124599" cy="2339925"/>
          </a:xfrm>
        </p:spPr>
      </p:pic>
      <p:pic>
        <p:nvPicPr>
          <p:cNvPr id="1026" name="Picture 2" descr="C:\Users\Misha\Desktop\Halio\brot&amp;salt.jpg"/>
          <p:cNvPicPr>
            <a:picLocks noChangeAspect="1" noChangeArrowheads="1"/>
          </p:cNvPicPr>
          <p:nvPr/>
        </p:nvPicPr>
        <p:blipFill>
          <a:blip r:embed="rId3" cstate="print"/>
          <a:srcRect/>
          <a:stretch>
            <a:fillRect/>
          </a:stretch>
        </p:blipFill>
        <p:spPr bwMode="auto">
          <a:xfrm>
            <a:off x="3059831" y="2194179"/>
            <a:ext cx="3333127" cy="2386949"/>
          </a:xfrm>
          <a:prstGeom prst="rect">
            <a:avLst/>
          </a:prstGeom>
          <a:noFill/>
        </p:spPr>
      </p:pic>
      <p:pic>
        <p:nvPicPr>
          <p:cNvPr id="1027" name="Picture 3" descr="C:\Users\Misha\Desktop\Halio\yak-dovidatisya-pro-cini-na-akciyi.jpg"/>
          <p:cNvPicPr>
            <a:picLocks noChangeAspect="1" noChangeArrowheads="1"/>
          </p:cNvPicPr>
          <p:nvPr/>
        </p:nvPicPr>
        <p:blipFill>
          <a:blip r:embed="rId4" cstate="print"/>
          <a:srcRect/>
          <a:stretch>
            <a:fillRect/>
          </a:stretch>
        </p:blipFill>
        <p:spPr bwMode="auto">
          <a:xfrm>
            <a:off x="5508104" y="4148216"/>
            <a:ext cx="3466356" cy="2308593"/>
          </a:xfrm>
          <a:prstGeom prst="rect">
            <a:avLst/>
          </a:prstGeom>
          <a:noFill/>
        </p:spPr>
      </p:pic>
      <p:sp>
        <p:nvSpPr>
          <p:cNvPr id="7" name="Дата 6"/>
          <p:cNvSpPr>
            <a:spLocks noGrp="1"/>
          </p:cNvSpPr>
          <p:nvPr>
            <p:ph type="dt" sz="half" idx="10"/>
          </p:nvPr>
        </p:nvSpPr>
        <p:spPr/>
        <p:txBody>
          <a:bodyPr/>
          <a:lstStyle/>
          <a:p>
            <a:fld id="{9D777BF3-ADC8-4D41-A1E5-983BE8BDC449}" type="datetime1">
              <a:rPr lang="ru-RU" smtClean="0"/>
              <a:pPr/>
              <a:t>26.02.2016</a:t>
            </a:fld>
            <a:endParaRPr lang="ru-RU"/>
          </a:p>
        </p:txBody>
      </p:sp>
      <p:sp>
        <p:nvSpPr>
          <p:cNvPr id="8" name="Номер слайда 7"/>
          <p:cNvSpPr>
            <a:spLocks noGrp="1"/>
          </p:cNvSpPr>
          <p:nvPr>
            <p:ph type="sldNum" sz="quarter" idx="12"/>
          </p:nvPr>
        </p:nvSpPr>
        <p:spPr/>
        <p:txBody>
          <a:bodyPr/>
          <a:lstStyle/>
          <a:p>
            <a:fld id="{725C68B6-61C2-468F-89AB-4B9F7531AA68}" type="slidenum">
              <a:rPr lang="ru-RU" smtClean="0"/>
              <a:pPr/>
              <a:t>4</a:t>
            </a:fld>
            <a:endParaRPr lang="ru-RU"/>
          </a:p>
        </p:txBody>
      </p:sp>
      <p:sp>
        <p:nvSpPr>
          <p:cNvPr id="9" name="Нижний колонтитул 8"/>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Зміст права власності</a:t>
            </a:r>
            <a:endParaRPr lang="ru-RU" dirty="0"/>
          </a:p>
        </p:txBody>
      </p:sp>
      <p:sp>
        <p:nvSpPr>
          <p:cNvPr id="3" name="Содержимое 2"/>
          <p:cNvSpPr>
            <a:spLocks noGrp="1"/>
          </p:cNvSpPr>
          <p:nvPr>
            <p:ph idx="1"/>
          </p:nvPr>
        </p:nvSpPr>
        <p:spPr/>
        <p:txBody>
          <a:bodyPr>
            <a:normAutofit fontScale="77500" lnSpcReduction="20000"/>
          </a:bodyPr>
          <a:lstStyle/>
          <a:p>
            <a:endParaRPr lang="uk-UA" dirty="0" smtClean="0"/>
          </a:p>
          <a:p>
            <a:pPr>
              <a:buNone/>
            </a:pPr>
            <a:r>
              <a:rPr lang="uk-UA" dirty="0" smtClean="0"/>
              <a:t>–  перша норма, яка визначена в першому реченні першого абзацу, встановлює принцип поваги права власності;</a:t>
            </a:r>
          </a:p>
          <a:p>
            <a:pPr>
              <a:buNone/>
            </a:pPr>
            <a:endParaRPr lang="uk-UA" dirty="0" smtClean="0"/>
          </a:p>
          <a:p>
            <a:pPr>
              <a:buNone/>
            </a:pPr>
            <a:r>
              <a:rPr lang="uk-UA" dirty="0" smtClean="0"/>
              <a:t>–  друга норма, яка міститься в другому реченні першого абзацу, стосується позбавлення майна і встановлює для цього певні умови;</a:t>
            </a:r>
          </a:p>
          <a:p>
            <a:pPr>
              <a:buNone/>
            </a:pPr>
            <a:endParaRPr lang="uk-UA" dirty="0" smtClean="0"/>
          </a:p>
          <a:p>
            <a:pPr>
              <a:buNone/>
            </a:pPr>
            <a:r>
              <a:rPr lang="uk-UA" dirty="0" smtClean="0"/>
              <a:t>–  третя норма, яка закріплена в другому абзаці, визначає право Договірних сторін, крім іншого, контролювати використання майна відповідно до загальних інтересів.</a:t>
            </a:r>
          </a:p>
          <a:p>
            <a:endParaRPr lang="ru-RU" dirty="0"/>
          </a:p>
        </p:txBody>
      </p:sp>
      <p:sp>
        <p:nvSpPr>
          <p:cNvPr id="4" name="Дата 3"/>
          <p:cNvSpPr>
            <a:spLocks noGrp="1"/>
          </p:cNvSpPr>
          <p:nvPr>
            <p:ph type="dt" sz="half" idx="10"/>
          </p:nvPr>
        </p:nvSpPr>
        <p:spPr/>
        <p:txBody>
          <a:bodyPr/>
          <a:lstStyle/>
          <a:p>
            <a:fld id="{ED624CC5-63E9-4766-A66D-251D5E08D81A}"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5</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800" dirty="0" err="1" smtClean="0"/>
              <a:t>Дискусійність</a:t>
            </a:r>
            <a:r>
              <a:rPr lang="uk-UA" sz="2800" dirty="0" smtClean="0"/>
              <a:t> обсягу права власності  на противагу класичній </a:t>
            </a:r>
            <a:r>
              <a:rPr lang="uk-UA" sz="2800" dirty="0" err="1" smtClean="0"/>
              <a:t>“тріаді”</a:t>
            </a:r>
            <a:r>
              <a:rPr lang="uk-UA" sz="2800" dirty="0" smtClean="0"/>
              <a:t> (А. Оноре)</a:t>
            </a:r>
            <a:endParaRPr lang="ru-RU" sz="2800" dirty="0"/>
          </a:p>
        </p:txBody>
      </p:sp>
      <p:sp>
        <p:nvSpPr>
          <p:cNvPr id="3" name="Содержимое 2"/>
          <p:cNvSpPr>
            <a:spLocks noGrp="1"/>
          </p:cNvSpPr>
          <p:nvPr>
            <p:ph idx="1"/>
          </p:nvPr>
        </p:nvSpPr>
        <p:spPr/>
        <p:txBody>
          <a:bodyPr>
            <a:normAutofit fontScale="77500" lnSpcReduction="20000"/>
          </a:bodyPr>
          <a:lstStyle/>
          <a:p>
            <a:endParaRPr lang="uk-UA" dirty="0" smtClean="0"/>
          </a:p>
          <a:p>
            <a:pPr lvl="0"/>
            <a:r>
              <a:rPr lang="uk-UA" dirty="0" smtClean="0"/>
              <a:t>право володіння, тобто виняткового фізичного контролю над річчю;</a:t>
            </a:r>
            <a:endParaRPr lang="ru-RU" dirty="0" smtClean="0"/>
          </a:p>
          <a:p>
            <a:pPr lvl="0"/>
            <a:r>
              <a:rPr lang="uk-UA" dirty="0" smtClean="0"/>
              <a:t>право користування, тобто особистого використання речі;</a:t>
            </a:r>
            <a:endParaRPr lang="ru-RU" dirty="0" smtClean="0"/>
          </a:p>
          <a:p>
            <a:pPr lvl="0"/>
            <a:r>
              <a:rPr lang="uk-UA" dirty="0" smtClean="0"/>
              <a:t>право керування, тобто рішення, як і ким річ може бути використана;</a:t>
            </a:r>
            <a:endParaRPr lang="ru-RU" dirty="0" smtClean="0"/>
          </a:p>
          <a:p>
            <a:pPr lvl="0"/>
            <a:r>
              <a:rPr lang="uk-UA" dirty="0" smtClean="0"/>
              <a:t>право на дохід, тобто на блага, що виникають від попереднього особистого користування річчю чи дозволу іншим особам користуватися нею;</a:t>
            </a:r>
            <a:endParaRPr lang="ru-RU" dirty="0" smtClean="0"/>
          </a:p>
          <a:p>
            <a:pPr lvl="0"/>
            <a:r>
              <a:rPr lang="uk-UA" dirty="0" smtClean="0"/>
              <a:t>право на капітальну вартість речі, що припускає право на відчуження, споживання, зміну чи знищення речі;</a:t>
            </a:r>
            <a:endParaRPr lang="ru-RU" dirty="0" smtClean="0"/>
          </a:p>
          <a:p>
            <a:pPr lvl="0"/>
            <a:r>
              <a:rPr lang="uk-UA" dirty="0" smtClean="0"/>
              <a:t>право на безпеку, тобто імунітет від експропріації;</a:t>
            </a:r>
            <a:endParaRPr lang="ru-RU" dirty="0" smtClean="0"/>
          </a:p>
        </p:txBody>
      </p:sp>
      <p:sp>
        <p:nvSpPr>
          <p:cNvPr id="4" name="Дата 3"/>
          <p:cNvSpPr>
            <a:spLocks noGrp="1"/>
          </p:cNvSpPr>
          <p:nvPr>
            <p:ph type="dt" sz="half" idx="10"/>
          </p:nvPr>
        </p:nvSpPr>
        <p:spPr/>
        <p:txBody>
          <a:bodyPr/>
          <a:lstStyle/>
          <a:p>
            <a:fld id="{7C5F0533-D973-4500-AB73-2FB3FFFB25A7}"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6</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Дискусійність</a:t>
            </a:r>
            <a:r>
              <a:rPr lang="uk-UA" dirty="0" smtClean="0"/>
              <a:t> обсягу права власності</a:t>
            </a:r>
            <a:endParaRPr lang="ru-RU" dirty="0"/>
          </a:p>
        </p:txBody>
      </p:sp>
      <p:sp>
        <p:nvSpPr>
          <p:cNvPr id="3" name="Содержимое 2"/>
          <p:cNvSpPr>
            <a:spLocks noGrp="1"/>
          </p:cNvSpPr>
          <p:nvPr>
            <p:ph idx="1"/>
          </p:nvPr>
        </p:nvSpPr>
        <p:spPr/>
        <p:txBody>
          <a:bodyPr>
            <a:normAutofit fontScale="62500" lnSpcReduction="20000"/>
          </a:bodyPr>
          <a:lstStyle/>
          <a:p>
            <a:pPr lvl="0"/>
            <a:r>
              <a:rPr lang="uk-UA" dirty="0" smtClean="0"/>
              <a:t>право на перехід речі в спадщину чи за заповітом;</a:t>
            </a:r>
            <a:endParaRPr lang="ru-RU" dirty="0" smtClean="0"/>
          </a:p>
          <a:p>
            <a:pPr lvl="0"/>
            <a:r>
              <a:rPr lang="uk-UA" dirty="0" smtClean="0"/>
              <a:t>безстроковість;</a:t>
            </a:r>
            <a:endParaRPr lang="ru-RU" dirty="0" smtClean="0"/>
          </a:p>
          <a:p>
            <a:pPr lvl="0"/>
            <a:r>
              <a:rPr lang="uk-UA" dirty="0" smtClean="0"/>
              <a:t>заборона шкідливого використання, тобто обов’язок утримуватися від використання речі шкідливим для інших способом;</a:t>
            </a:r>
            <a:endParaRPr lang="ru-RU" dirty="0" smtClean="0"/>
          </a:p>
          <a:p>
            <a:pPr lvl="0"/>
            <a:r>
              <a:rPr lang="uk-UA" dirty="0" smtClean="0"/>
              <a:t>відповідальність у вигляді стягнення, тобто можливість відібрання речі на сплату боргу;</a:t>
            </a:r>
            <a:endParaRPr lang="ru-RU" dirty="0" smtClean="0"/>
          </a:p>
          <a:p>
            <a:pPr lvl="0"/>
            <a:r>
              <a:rPr lang="uk-UA" dirty="0" smtClean="0"/>
              <a:t>залишковий характер, тобто чекання «природного» повернення переданих будь-кому </a:t>
            </a:r>
            <a:r>
              <a:rPr lang="uk-UA" dirty="0" err="1" smtClean="0"/>
              <a:t>правомочностей</a:t>
            </a:r>
            <a:r>
              <a:rPr lang="uk-UA" dirty="0" smtClean="0"/>
              <a:t> після закінчення терміну передачі чи у випадку втрати нею сили з будь-якої іншої причини.</a:t>
            </a:r>
            <a:endParaRPr lang="ru-RU" dirty="0" smtClean="0"/>
          </a:p>
          <a:p>
            <a:pPr>
              <a:buNone/>
            </a:pPr>
            <a:r>
              <a:rPr lang="uk-UA" dirty="0" smtClean="0"/>
              <a:t>============================</a:t>
            </a:r>
          </a:p>
          <a:p>
            <a:pPr>
              <a:buNone/>
            </a:pPr>
            <a:r>
              <a:rPr lang="uk-UA" dirty="0" smtClean="0"/>
              <a:t>Джерела: </a:t>
            </a:r>
            <a:r>
              <a:rPr lang="en-US" dirty="0" err="1" smtClean="0"/>
              <a:t>Honore</a:t>
            </a:r>
            <a:r>
              <a:rPr lang="en-US" dirty="0" smtClean="0"/>
              <a:t> A</a:t>
            </a:r>
            <a:r>
              <a:rPr lang="uk-UA" dirty="0" smtClean="0"/>
              <a:t>.</a:t>
            </a:r>
            <a:r>
              <a:rPr lang="en-US" dirty="0" smtClean="0"/>
              <a:t>M</a:t>
            </a:r>
            <a:r>
              <a:rPr lang="uk-UA" dirty="0" smtClean="0"/>
              <a:t>. </a:t>
            </a:r>
            <a:r>
              <a:rPr lang="en-US" dirty="0" smtClean="0"/>
              <a:t>The Ownership</a:t>
            </a:r>
            <a:r>
              <a:rPr lang="uk-UA" dirty="0" smtClean="0"/>
              <a:t> / </a:t>
            </a:r>
            <a:r>
              <a:rPr lang="en-US" dirty="0" smtClean="0"/>
              <a:t>A</a:t>
            </a:r>
            <a:r>
              <a:rPr lang="uk-UA" dirty="0" smtClean="0"/>
              <a:t>.</a:t>
            </a:r>
            <a:r>
              <a:rPr lang="en-US" dirty="0" smtClean="0"/>
              <a:t>M</a:t>
            </a:r>
            <a:r>
              <a:rPr lang="uk-UA" dirty="0" smtClean="0"/>
              <a:t>. </a:t>
            </a:r>
            <a:r>
              <a:rPr lang="en-US" dirty="0" err="1" smtClean="0"/>
              <a:t>Honore</a:t>
            </a:r>
            <a:r>
              <a:rPr lang="uk-UA" dirty="0" smtClean="0"/>
              <a:t> // </a:t>
            </a:r>
            <a:r>
              <a:rPr lang="en-US" dirty="0" smtClean="0"/>
              <a:t>Oxford essays in jurisprudence</a:t>
            </a:r>
            <a:r>
              <a:rPr lang="uk-UA" dirty="0" smtClean="0"/>
              <a:t>. </a:t>
            </a:r>
            <a:r>
              <a:rPr lang="en-US" dirty="0" smtClean="0"/>
              <a:t>Ed</a:t>
            </a:r>
            <a:r>
              <a:rPr lang="uk-UA" dirty="0" smtClean="0"/>
              <a:t>. </a:t>
            </a:r>
            <a:r>
              <a:rPr lang="en-US" dirty="0" smtClean="0"/>
              <a:t>by </a:t>
            </a:r>
            <a:r>
              <a:rPr lang="en-US" dirty="0" err="1" smtClean="0"/>
              <a:t>Gest</a:t>
            </a:r>
            <a:r>
              <a:rPr lang="en-US" dirty="0" smtClean="0"/>
              <a:t> A</a:t>
            </a:r>
            <a:r>
              <a:rPr lang="uk-UA" dirty="0" smtClean="0"/>
              <a:t>.</a:t>
            </a:r>
            <a:r>
              <a:rPr lang="en-US" dirty="0" smtClean="0"/>
              <a:t>G</a:t>
            </a:r>
            <a:r>
              <a:rPr lang="uk-UA" dirty="0" smtClean="0"/>
              <a:t>. </a:t>
            </a:r>
            <a:r>
              <a:rPr lang="en-US" dirty="0" smtClean="0"/>
              <a:t>Oxford</a:t>
            </a:r>
            <a:r>
              <a:rPr lang="uk-UA" dirty="0" smtClean="0"/>
              <a:t> : </a:t>
            </a:r>
            <a:r>
              <a:rPr lang="en-US" dirty="0" smtClean="0"/>
              <a:t>Oxford University Press, 1961. P</a:t>
            </a:r>
            <a:r>
              <a:rPr lang="uk-UA" dirty="0" smtClean="0"/>
              <a:t>. 112 – 128; </a:t>
            </a:r>
            <a:r>
              <a:rPr lang="en-US" dirty="0" err="1" smtClean="0"/>
              <a:t>Clarck</a:t>
            </a:r>
            <a:r>
              <a:rPr lang="en-US" dirty="0" smtClean="0"/>
              <a:t> A</a:t>
            </a:r>
            <a:r>
              <a:rPr lang="uk-UA" dirty="0" smtClean="0"/>
              <a:t>. </a:t>
            </a:r>
            <a:r>
              <a:rPr lang="en-US" dirty="0" smtClean="0"/>
              <a:t>Property Law</a:t>
            </a:r>
            <a:r>
              <a:rPr lang="uk-UA" dirty="0" smtClean="0"/>
              <a:t>: </a:t>
            </a:r>
            <a:r>
              <a:rPr lang="en-US" dirty="0" smtClean="0"/>
              <a:t>Commentary and Materials / Alison </a:t>
            </a:r>
            <a:r>
              <a:rPr lang="en-US" dirty="0" err="1" smtClean="0"/>
              <a:t>Clarck</a:t>
            </a:r>
            <a:r>
              <a:rPr lang="en-US" dirty="0" smtClean="0"/>
              <a:t>. </a:t>
            </a:r>
            <a:r>
              <a:rPr lang="de-DE" dirty="0" smtClean="0"/>
              <a:t>Cambridge : Cambridge University Press, 2005. 729 p. P</a:t>
            </a:r>
            <a:r>
              <a:rPr lang="uk-UA" dirty="0" smtClean="0"/>
              <a:t>. 193 – 203.</a:t>
            </a:r>
            <a:endParaRPr lang="ru-RU" dirty="0" smtClean="0"/>
          </a:p>
          <a:p>
            <a:endParaRPr lang="ru-RU" dirty="0"/>
          </a:p>
        </p:txBody>
      </p:sp>
      <p:sp>
        <p:nvSpPr>
          <p:cNvPr id="4" name="Дата 3"/>
          <p:cNvSpPr>
            <a:spLocks noGrp="1"/>
          </p:cNvSpPr>
          <p:nvPr>
            <p:ph type="dt" sz="half" idx="10"/>
          </p:nvPr>
        </p:nvSpPr>
        <p:spPr/>
        <p:txBody>
          <a:bodyPr/>
          <a:lstStyle/>
          <a:p>
            <a:fld id="{C1DCB975-7369-43FD-943B-AAC3C1E3E81B}"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7</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Зміст поняття власності згідно з прецедентним правом ЄСПЛ</a:t>
            </a:r>
            <a:endParaRPr lang="ru-RU" dirty="0"/>
          </a:p>
        </p:txBody>
      </p:sp>
      <p:sp>
        <p:nvSpPr>
          <p:cNvPr id="3" name="Содержимое 2"/>
          <p:cNvSpPr>
            <a:spLocks noGrp="1"/>
          </p:cNvSpPr>
          <p:nvPr>
            <p:ph idx="1"/>
          </p:nvPr>
        </p:nvSpPr>
        <p:spPr/>
        <p:txBody>
          <a:bodyPr>
            <a:normAutofit fontScale="47500" lnSpcReduction="20000"/>
          </a:bodyPr>
          <a:lstStyle/>
          <a:p>
            <a:endParaRPr lang="uk-UA" dirty="0" smtClean="0"/>
          </a:p>
          <a:p>
            <a:endParaRPr lang="ru-RU" dirty="0" smtClean="0"/>
          </a:p>
          <a:p>
            <a:pPr>
              <a:buNone/>
            </a:pPr>
            <a:r>
              <a:rPr lang="uk-UA" dirty="0" smtClean="0"/>
              <a:t>–  акції компаній (</a:t>
            </a:r>
            <a:r>
              <a:rPr lang="uk-UA" i="1" dirty="0" err="1" smtClean="0"/>
              <a:t>Бреймлід</a:t>
            </a:r>
            <a:r>
              <a:rPr lang="uk-UA" i="1" dirty="0" smtClean="0"/>
              <a:t> і </a:t>
            </a:r>
            <a:r>
              <a:rPr lang="uk-UA" i="1" dirty="0" err="1" smtClean="0"/>
              <a:t>Мальстром</a:t>
            </a:r>
            <a:r>
              <a:rPr lang="uk-UA" i="1" dirty="0" smtClean="0"/>
              <a:t> проти Швеції</a:t>
            </a:r>
            <a:r>
              <a:rPr lang="uk-UA" dirty="0" smtClean="0"/>
              <a:t>);</a:t>
            </a:r>
          </a:p>
          <a:p>
            <a:pPr>
              <a:buNone/>
            </a:pPr>
            <a:endParaRPr lang="uk-UA" dirty="0" smtClean="0"/>
          </a:p>
          <a:p>
            <a:pPr>
              <a:buNone/>
            </a:pPr>
            <a:r>
              <a:rPr lang="uk-UA" dirty="0" smtClean="0"/>
              <a:t>–  позови про відшкодування збитків за внутрішнім законодавством;</a:t>
            </a:r>
          </a:p>
          <a:p>
            <a:pPr>
              <a:buNone/>
            </a:pPr>
            <a:endParaRPr lang="uk-UA" dirty="0" smtClean="0"/>
          </a:p>
          <a:p>
            <a:pPr>
              <a:buNone/>
            </a:pPr>
            <a:r>
              <a:rPr lang="uk-UA" dirty="0" smtClean="0"/>
              <a:t>–  рішення арбітражного органу в зв’язку зі спором (Справа </a:t>
            </a:r>
            <a:r>
              <a:rPr lang="uk-UA" i="1" dirty="0" smtClean="0"/>
              <a:t>Грецькі нафтопереробні заводи «</a:t>
            </a:r>
            <a:r>
              <a:rPr lang="uk-UA" i="1" dirty="0" err="1" smtClean="0"/>
              <a:t>Стерн</a:t>
            </a:r>
            <a:r>
              <a:rPr lang="uk-UA" i="1" dirty="0" smtClean="0"/>
              <a:t>» проти Греції</a:t>
            </a:r>
            <a:r>
              <a:rPr lang="uk-UA" dirty="0" smtClean="0"/>
              <a:t>);</a:t>
            </a:r>
          </a:p>
          <a:p>
            <a:pPr>
              <a:buNone/>
            </a:pPr>
            <a:endParaRPr lang="uk-UA" dirty="0" smtClean="0"/>
          </a:p>
          <a:p>
            <a:pPr>
              <a:buNone/>
            </a:pPr>
            <a:r>
              <a:rPr lang="uk-UA" dirty="0" smtClean="0"/>
              <a:t>–  законні розрахунки на те, що існує певне становище (Справа </a:t>
            </a:r>
            <a:r>
              <a:rPr lang="uk-UA" i="1" dirty="0" smtClean="0"/>
              <a:t>Компанії «</a:t>
            </a:r>
            <a:r>
              <a:rPr lang="uk-UA" i="1" dirty="0" err="1" smtClean="0"/>
              <a:t>Пайн</a:t>
            </a:r>
            <a:r>
              <a:rPr lang="uk-UA" i="1" dirty="0" smtClean="0"/>
              <a:t> </a:t>
            </a:r>
            <a:r>
              <a:rPr lang="uk-UA" i="1" dirty="0" err="1" smtClean="0"/>
              <a:t>Веллі</a:t>
            </a:r>
            <a:r>
              <a:rPr lang="uk-UA" i="1" dirty="0" smtClean="0"/>
              <a:t> </a:t>
            </a:r>
            <a:r>
              <a:rPr lang="uk-UA" i="1" dirty="0" err="1" smtClean="0"/>
              <a:t>девелопментс</a:t>
            </a:r>
            <a:r>
              <a:rPr lang="uk-UA" i="1" dirty="0" smtClean="0"/>
              <a:t> Лтд» проти Ірландії)</a:t>
            </a:r>
            <a:r>
              <a:rPr lang="uk-UA" dirty="0" smtClean="0"/>
              <a:t>;</a:t>
            </a:r>
          </a:p>
          <a:p>
            <a:pPr>
              <a:buNone/>
            </a:pPr>
            <a:endParaRPr lang="uk-UA" dirty="0" smtClean="0"/>
          </a:p>
          <a:p>
            <a:pPr>
              <a:buNone/>
            </a:pPr>
            <a:r>
              <a:rPr lang="uk-UA" dirty="0" smtClean="0"/>
              <a:t>–  господарські інтереси, пов’язанні з управлінням бізнесом, а також управління клієнтурою (ділова репутація, нематеріальні активи тощо) (Справа </a:t>
            </a:r>
            <a:r>
              <a:rPr lang="uk-UA" i="1" dirty="0" err="1" smtClean="0"/>
              <a:t>Іатрідіс</a:t>
            </a:r>
            <a:r>
              <a:rPr lang="uk-UA" i="1" dirty="0" smtClean="0"/>
              <a:t> проти Греції, </a:t>
            </a:r>
            <a:r>
              <a:rPr lang="uk-UA" dirty="0" smtClean="0"/>
              <a:t>Справа </a:t>
            </a:r>
            <a:r>
              <a:rPr lang="uk-UA" i="1" dirty="0" smtClean="0"/>
              <a:t>Ван Марле та інші проти Нідерландів</a:t>
            </a:r>
            <a:r>
              <a:rPr lang="uk-UA" dirty="0" smtClean="0"/>
              <a:t>);</a:t>
            </a:r>
          </a:p>
          <a:p>
            <a:pPr>
              <a:buNone/>
            </a:pPr>
            <a:endParaRPr lang="uk-UA" dirty="0" smtClean="0"/>
          </a:p>
          <a:p>
            <a:pPr>
              <a:buNone/>
            </a:pPr>
            <a:r>
              <a:rPr lang="uk-UA" dirty="0" smtClean="0"/>
              <a:t>–  право на пенсію (якщо протягом якогось періоду робилися внески) (Справа </a:t>
            </a:r>
            <a:r>
              <a:rPr lang="uk-UA" i="1" dirty="0" smtClean="0"/>
              <a:t>Мюллер проти Австрії</a:t>
            </a:r>
            <a:r>
              <a:rPr lang="uk-UA" dirty="0" smtClean="0"/>
              <a:t>) .</a:t>
            </a:r>
          </a:p>
          <a:p>
            <a:endParaRPr lang="ru-RU" dirty="0"/>
          </a:p>
        </p:txBody>
      </p:sp>
      <p:sp>
        <p:nvSpPr>
          <p:cNvPr id="4" name="Дата 3"/>
          <p:cNvSpPr>
            <a:spLocks noGrp="1"/>
          </p:cNvSpPr>
          <p:nvPr>
            <p:ph type="dt" sz="half" idx="10"/>
          </p:nvPr>
        </p:nvSpPr>
        <p:spPr/>
        <p:txBody>
          <a:bodyPr/>
          <a:lstStyle/>
          <a:p>
            <a:fld id="{E4D277D0-DB0A-4A34-B396-DE9ECE2C2BC4}"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8</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2. Правомочності власника і концепція володіння</a:t>
            </a:r>
            <a:endParaRPr lang="uk-UA" dirty="0"/>
          </a:p>
        </p:txBody>
      </p:sp>
      <p:sp>
        <p:nvSpPr>
          <p:cNvPr id="3" name="Содержимое 2"/>
          <p:cNvSpPr>
            <a:spLocks noGrp="1"/>
          </p:cNvSpPr>
          <p:nvPr>
            <p:ph idx="1"/>
          </p:nvPr>
        </p:nvSpPr>
        <p:spPr/>
        <p:txBody>
          <a:bodyPr/>
          <a:lstStyle/>
          <a:p>
            <a:pPr>
              <a:buNone/>
            </a:pPr>
            <a:endParaRPr lang="uk-UA" dirty="0" smtClean="0"/>
          </a:p>
          <a:p>
            <a:pPr>
              <a:buNone/>
            </a:pPr>
            <a:r>
              <a:rPr lang="uk-UA" dirty="0" smtClean="0"/>
              <a:t>Ст. 316 ЦК України:</a:t>
            </a:r>
          </a:p>
          <a:p>
            <a:endParaRPr lang="uk-UA" i="1" dirty="0" smtClean="0"/>
          </a:p>
          <a:p>
            <a:r>
              <a:rPr lang="uk-UA" i="1" dirty="0" smtClean="0"/>
              <a:t>право власності – це право особи на річ (майно), яке вона реалізує відповідно до закону за своєю волею, незалежно від волі інших осіб </a:t>
            </a:r>
            <a:r>
              <a:rPr lang="uk-UA" dirty="0" smtClean="0"/>
              <a:t>(стаття 316 Цивільного кодексу України).</a:t>
            </a:r>
            <a:endParaRPr lang="uk-UA" dirty="0"/>
          </a:p>
        </p:txBody>
      </p:sp>
      <p:sp>
        <p:nvSpPr>
          <p:cNvPr id="4" name="Дата 3"/>
          <p:cNvSpPr>
            <a:spLocks noGrp="1"/>
          </p:cNvSpPr>
          <p:nvPr>
            <p:ph type="dt" sz="half" idx="10"/>
          </p:nvPr>
        </p:nvSpPr>
        <p:spPr/>
        <p:txBody>
          <a:bodyPr/>
          <a:lstStyle/>
          <a:p>
            <a:fld id="{0DFDB616-0344-4294-ACB6-35F75AC4886B}" type="datetime1">
              <a:rPr lang="ru-RU" smtClean="0"/>
              <a:pPr/>
              <a:t>26.02.2016</a:t>
            </a:fld>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9</a:t>
            </a:fld>
            <a:endParaRPr lang="ru-RU"/>
          </a:p>
        </p:txBody>
      </p:sp>
      <p:sp>
        <p:nvSpPr>
          <p:cNvPr id="6" name="Нижний колонтитул 5"/>
          <p:cNvSpPr>
            <a:spLocks noGrp="1"/>
          </p:cNvSpPr>
          <p:nvPr>
            <p:ph type="ftr" sz="quarter" idx="11"/>
          </p:nvPr>
        </p:nvSpPr>
        <p:spPr/>
        <p:txBody>
          <a:bodyPr/>
          <a:lstStyle/>
          <a:p>
            <a:r>
              <a:rPr lang="ru-RU" smtClean="0"/>
              <a:t>Право на мирне володіння власністю    (с) Михайло Савчин</a:t>
            </a: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557</TotalTime>
  <Words>1745</Words>
  <Application>Microsoft Office PowerPoint</Application>
  <PresentationFormat>Экран (4:3)</PresentationFormat>
  <Paragraphs>247</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Яркая</vt:lpstr>
      <vt:lpstr>Право на мирне володіння власністю (стаття 1 Першого Протоколу ЄКПЛ)</vt:lpstr>
      <vt:lpstr>Право на мирне володіння власністю</vt:lpstr>
      <vt:lpstr>1. Обсяг і зміст права на мирне володіння власністю</vt:lpstr>
      <vt:lpstr>Що ж таке майно?</vt:lpstr>
      <vt:lpstr>Зміст права власності</vt:lpstr>
      <vt:lpstr>Дискусійність обсягу права власності  на противагу класичній “тріаді” (А. Оноре)</vt:lpstr>
      <vt:lpstr>Дискусійність обсягу права власності</vt:lpstr>
      <vt:lpstr>Зміст поняття власності згідно з прецедентним правом ЄСПЛ</vt:lpstr>
      <vt:lpstr>2. Правомочності власника і концепція володіння</vt:lpstr>
      <vt:lpstr>Практика ЄСПЛ щодо правомочностей власника</vt:lpstr>
      <vt:lpstr>Практика ЄСПЛ щодо правомочностей власника</vt:lpstr>
      <vt:lpstr>3. Основні критерії обмеження права на мирне володіння власністю</vt:lpstr>
      <vt:lpstr>Основні критерії обмеження</vt:lpstr>
      <vt:lpstr>Основні критерії обмеження</vt:lpstr>
      <vt:lpstr>4. Конституційний-правовий вимір власності</vt:lpstr>
      <vt:lpstr>4. Конституційно-правовий вимір права власності</vt:lpstr>
      <vt:lpstr>Права власності та публічний економічний порядок</vt:lpstr>
      <vt:lpstr>Права власності та публічний економічний порядок</vt:lpstr>
      <vt:lpstr>5. Здійснення державою контролю над майном</vt:lpstr>
      <vt:lpstr>податки</vt:lpstr>
      <vt:lpstr>Податки </vt:lpstr>
      <vt:lpstr>6. Соціальна функція власності та соціальні пільги і привілеї</vt:lpstr>
      <vt:lpstr>Правова визначеність</vt:lpstr>
      <vt:lpstr>Рішення КСУ № 3-рп/2012 від 25.01.2012 </vt:lpstr>
      <vt:lpstr>Функції привілею у соціальній державі</vt:lpstr>
      <vt:lpstr>Пільги як власність</vt:lpstr>
      <vt:lpstr>Пільги як власність</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 на мирне володіння власністю (стаття 1 Першого Протоколу ЄКПЛ)</dc:title>
  <dc:creator>Misha</dc:creator>
  <cp:lastModifiedBy>Misha</cp:lastModifiedBy>
  <cp:revision>41</cp:revision>
  <dcterms:created xsi:type="dcterms:W3CDTF">2014-04-08T19:00:52Z</dcterms:created>
  <dcterms:modified xsi:type="dcterms:W3CDTF">2016-02-26T14:25:31Z</dcterms:modified>
</cp:coreProperties>
</file>