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4" r:id="rId48"/>
    <p:sldId id="305" r:id="rId49"/>
    <p:sldId id="306" r:id="rId50"/>
    <p:sldId id="307" r:id="rId51"/>
    <p:sldId id="309" r:id="rId52"/>
    <p:sldId id="310" r:id="rId53"/>
    <p:sldId id="308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21" r:id="rId62"/>
    <p:sldId id="318" r:id="rId63"/>
    <p:sldId id="319" r:id="rId64"/>
    <p:sldId id="320" r:id="rId6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A9ECBBD-EA74-4C6B-A390-9058C847FDAB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6E9D73-2FBA-46F4-B2E6-A85390DE3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831E4-2FE6-41E7-BC85-17504ED01395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FFF99-93CF-423D-B4FD-BA20F045D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122D5-8822-43E2-9D2F-6E7A5E161B3A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BE77C-47C1-473F-B8CC-A23C396C5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4ADEE-00F9-4CA1-871A-180E2BAC0C9F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5455-58B1-407C-B71F-FC3775CFB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423BF-A2D9-43C2-8BF3-5D3F752BA579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8F3A-93FF-483A-BB9D-5E61978FC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7FE38-E7BC-459F-B794-236EAC6C9BA7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9254E-5D01-4240-877C-6CEC22849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5B0C-8B99-4060-80DA-BD38AA0C1A62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24F80-4347-4ADB-82D7-16F92C1C9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BCA9-4FB7-420D-B12B-84DB30267CE3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21781-B380-4127-BA60-2D5E593F0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0A24-836A-48E6-86B8-ADF0D412DFED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26A35-7B45-467A-A612-AE14706C1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E8A9-DB66-47C8-AD09-91171C6C25CB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6BFE6-B7A8-4F0B-B6F5-778640D97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D2E4E-4BFA-4D22-9931-37EF39C1ABF6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199F8-AD97-4145-9D8D-2EC919C25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07563-3609-4905-B528-1A5FDD43B143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2511D-8CB4-4891-AEAD-0998FA5B43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0070C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84A196-BC27-4668-BE32-D4196100FCB5}" type="datetimeFigureOut">
              <a:rPr lang="ru-RU"/>
              <a:pPr>
                <a:defRPr/>
              </a:pPr>
              <a:t>23.10.2011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56D434-DBA1-4A78-8ED3-AF42566699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755650" y="404813"/>
            <a:ext cx="7772400" cy="1801812"/>
          </a:xfrm>
        </p:spPr>
        <p:txBody>
          <a:bodyPr/>
          <a:lstStyle/>
          <a:p>
            <a:pPr eaLnBrk="1" hangingPunct="1"/>
            <a:r>
              <a:rPr lang="uk-UA" sz="2400" smtClean="0">
                <a:latin typeface="Impact" pitchFamily="34" charset="0"/>
              </a:rPr>
              <a:t>Тема лекції: </a:t>
            </a:r>
            <a:br>
              <a:rPr lang="uk-UA" sz="2400" smtClean="0">
                <a:latin typeface="Impact" pitchFamily="34" charset="0"/>
              </a:rPr>
            </a:br>
            <a:r>
              <a:rPr lang="uk-UA" smtClean="0">
                <a:latin typeface="Impact" pitchFamily="34" charset="0"/>
              </a:rPr>
              <a:t>“Внутрішні води України”</a:t>
            </a:r>
            <a:endParaRPr lang="ru-RU" smtClean="0">
              <a:latin typeface="Impact" pitchFamily="34" charset="0"/>
            </a:endParaRPr>
          </a:p>
        </p:txBody>
      </p:sp>
      <p:pic>
        <p:nvPicPr>
          <p:cNvPr id="14338" name="Picture 16" descr="C:\Documents and Settings\Мартуся\Рабочий стол\пара\тис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2060575"/>
            <a:ext cx="22320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1" descr="C:\Documents and Settings\Мартуся\Рабочий стол\пара\дунай\вилково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292600"/>
            <a:ext cx="302418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2" descr="C:\Documents and Settings\Мартуся\Рабочий стол\пара\озера\ялпуг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2211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0" descr="C:\Documents and Settings\Мартуся\Рабочий стол\пара\дністер\дністер Подільські_товтри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2060575"/>
            <a:ext cx="30241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8" descr="C:\Documents and Settings\Мартуся\Рабочий стол\пара\дніпро\1.дніпр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2060575"/>
            <a:ext cx="30241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Содержимое 3" descr="7 дніпро в каневі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Дніпро в м. Канів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3" descr="8 канів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2575" cy="6165850"/>
          </a:xfrm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Канівська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Содержимое 3" descr="9 Kr_ges-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Кременчуцька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Содержимое 3" descr="10 Hydroelectric_Dniprodzerzhynsk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Дніпродзержинська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Содержимое 5" descr="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о. Хортиця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Содержимое 3" descr="12 Дніпрогес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Дніпровська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Documents and Settings\Мартуся\Рабочий стол\пара\дніпро\13 DneproH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Дніпровська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Содержимое 5" descr="14 каховське море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96025"/>
            <a:ext cx="91440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“Каховське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море”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Содержимое 3" descr="15 Водозливна_гребля_Каховської_ГЕС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6205538"/>
            <a:ext cx="9144000" cy="65246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Каховська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Содержимое 3" descr="16 гирло дніпр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uk-UA" sz="2800" b="1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sz="28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981075"/>
            <a:ext cx="8147050" cy="1079500"/>
          </a:xfrm>
        </p:spPr>
        <p:txBody>
          <a:bodyPr rtlCol="0">
            <a:normAutofit fontScale="25000" lnSpcReduction="20000"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Водні ресурси України, їх склад та особливості.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Поверхневі й підземні води.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Україна – морська держава.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400" dirty="0"/>
          </a:p>
        </p:txBody>
      </p:sp>
      <p:sp>
        <p:nvSpPr>
          <p:cNvPr id="15363" name="Содержимое 3"/>
          <p:cNvSpPr>
            <a:spLocks noGrp="1"/>
          </p:cNvSpPr>
          <p:nvPr>
            <p:ph sz="half" idx="2"/>
          </p:nvPr>
        </p:nvSpPr>
        <p:spPr>
          <a:xfrm>
            <a:off x="468313" y="2349500"/>
            <a:ext cx="7991475" cy="1295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Мета лекції: </a:t>
            </a: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ознайомитись з особливостями територіального розміщення внутрішніх вод України та розглянути екологічні проблеми стану річок, озер та особливості їхнього господарського використання. 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ru-RU" sz="700" smtClean="0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539750" y="3933825"/>
            <a:ext cx="7993063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uk-UA" sz="2400" b="1">
                <a:latin typeface="Times New Roman" pitchFamily="18" charset="0"/>
                <a:cs typeface="Times New Roman" pitchFamily="18" charset="0"/>
              </a:rPr>
              <a:t>Завдання: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 1) розглянути роль та значення річок, озер, водосховищ у  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 господарському використанні;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 2) р. Дніпро як «природний та національний символ»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 українського народу;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 3) виокремити та охарактеризувати  Волинські озера,  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  Причорноморські та Придунайські озера;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4) вивчити  особливості гірських озер досліджуваної </a:t>
            </a:r>
          </a:p>
          <a:p>
            <a:pPr marL="457200" indent="-457200"/>
            <a:r>
              <a:rPr lang="uk-UA" sz="2000">
                <a:latin typeface="Times New Roman" pitchFamily="18" charset="0"/>
                <a:cs typeface="Times New Roman" pitchFamily="18" charset="0"/>
              </a:rPr>
              <a:t>                           території.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Содержимое 5" descr="2 overview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басейн р. Дністер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Содержимое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Дністер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Содержимое 3" descr="3 дністер заліщики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0" y="6205538"/>
            <a:ext cx="9144000" cy="65246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Дністер у м. Заліщики (Тернопільська обл.)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Содержимое 9" descr="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0" y="6205538"/>
            <a:ext cx="9144000" cy="65246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Хотинська фортеця на р. Дністер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Содержимое 3" descr="5 дністер Подільські_товтри_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96025"/>
            <a:ext cx="91440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р. Дністер на території НПП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“Подільські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Товтри”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Содержимое 3" descr="6 Bilhorod_Dnistrovsky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0" y="6237288"/>
            <a:ext cx="9144000" cy="6207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Білгород-Дністровська фортеця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Содержимое 5" descr="5 дністер рафтінг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2413" cy="63087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рафтинг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по р. Дністер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Содержимое 3" descr="3 тиса початок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0" y="6205538"/>
            <a:ext cx="9144000" cy="65246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витік р. Тиса (злиття Білої та Чорної Тиси)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Содержимое 3" descr="5 тиса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356100" y="23813"/>
            <a:ext cx="4787900" cy="6834187"/>
          </a:xfrm>
        </p:spPr>
      </p:pic>
      <p:pic>
        <p:nvPicPr>
          <p:cNvPr id="41986" name="Picture 2" descr="C:\Documents and Settings\Мартуся\Рабочий стол\пара\4 тис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5610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323850" y="5445125"/>
            <a:ext cx="3538538" cy="114300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Тиса (Закарпатська обл.)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Содержимое 3" descr="6 pivdennyj_bug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9238" cy="6237288"/>
          </a:xfrm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0" y="6276975"/>
            <a:ext cx="9144000" cy="581025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Південний Буг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8"/>
          <p:cNvSpPr>
            <a:spLocks noGrp="1"/>
          </p:cNvSpPr>
          <p:nvPr>
            <p:ph type="title"/>
          </p:nvPr>
        </p:nvSpPr>
        <p:spPr>
          <a:xfrm>
            <a:off x="179388" y="188913"/>
            <a:ext cx="8229600" cy="836612"/>
          </a:xfrm>
        </p:spPr>
        <p:txBody>
          <a:bodyPr/>
          <a:lstStyle/>
          <a:p>
            <a:pPr eaLnBrk="1" hangingPunct="1"/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Основна література:</a:t>
            </a:r>
            <a:br>
              <a:rPr lang="uk-UA" sz="2400" b="1" smtClean="0">
                <a:latin typeface="Times New Roman" pitchFamily="18" charset="0"/>
                <a:cs typeface="Times New Roman" pitchFamily="18" charset="0"/>
              </a:rPr>
            </a:b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endParaRPr lang="uk-UA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Вишневський В.І. Річки й водойми України. Стан і використання: Монографія. – К.: Віпол, 2000.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О.П. Маринич, П.Г. Шищенко. Фізична географія України. Підручник. – Київ.: Знання, 2006.</a:t>
            </a: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П.О. Масляк, П.Г. Шищенко. Хрестоматія з географії України. – Київ. В-во “Генеза”, 1994.</a:t>
            </a:r>
          </a:p>
          <a:p>
            <a:pPr marL="514350" indent="-514350" algn="ctr" eaLnBrk="1" hangingPunct="1">
              <a:lnSpc>
                <a:spcPct val="80000"/>
              </a:lnSpc>
              <a:buFont typeface="Calibri" pitchFamily="34" charset="0"/>
              <a:buNone/>
            </a:pPr>
            <a:endParaRPr lang="uk-UA" sz="2400" b="1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eaLnBrk="1" hangingPunct="1">
              <a:lnSpc>
                <a:spcPct val="80000"/>
              </a:lnSpc>
              <a:buFont typeface="Calibri" pitchFamily="34" charset="0"/>
              <a:buNone/>
            </a:pPr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Додаткова література</a:t>
            </a:r>
          </a:p>
          <a:p>
            <a:pPr marL="514350" indent="-514350" algn="ctr" eaLnBrk="1" hangingPunct="1">
              <a:lnSpc>
                <a:spcPct val="80000"/>
              </a:lnSpc>
              <a:buFont typeface="Calibri" pitchFamily="34" charset="0"/>
              <a:buNone/>
            </a:pPr>
            <a:endParaRPr lang="uk-UA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Малі річки України: Довідник /За ред.. А.В. Яцика. – К.: Урожай, 1991.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Ромащенко М.І., Савчук Д.П. Водні стихії. Карпатські повені. Статистика, причини, регулювання /за ред.. М.І. Ромащенка. – К.: Аграрна наука, 2002.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Синевирське озеро // Легенди нашого краю. – В-во: «Карпати», - Ужгород, 1972.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Швець Г.І. Голубі перлини України. – В-во «Радянська школа». – Київ, 1969.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Calibri" pitchFamily="34" charset="0"/>
              <a:buAutoNum type="arabicPeriod"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Інтернет-джерела.</a:t>
            </a:r>
            <a:endParaRPr lang="ru-RU" sz="200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Содержимое 3" descr="7 пд буг варварівський міст миколаїв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850"/>
          </a:xfrm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0" y="6132513"/>
            <a:ext cx="9144000" cy="725487"/>
          </a:xfrm>
        </p:spPr>
        <p:txBody>
          <a:bodyPr/>
          <a:lstStyle/>
          <a:p>
            <a:pPr eaLnBrk="1" hangingPunct="1"/>
            <a:r>
              <a:rPr lang="uk-UA" sz="2800" smtClean="0">
                <a:latin typeface="Times New Roman" pitchFamily="18" charset="0"/>
                <a:cs typeface="Times New Roman" pitchFamily="18" charset="0"/>
              </a:rPr>
              <a:t>Варварівський міст через р. Південний Буг у м. Миколаїв</a:t>
            </a:r>
            <a:endParaRPr lang="ru-RU" sz="28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Содержимое 3" descr="8 Donrivermap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850"/>
          </a:xfrm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0" y="6092825"/>
            <a:ext cx="9144000" cy="765175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Сіверський Донець, яка впадає в р. Дон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Содержимое 3" descr="8 Sviatohirsk_Monastery_(Donetsk_Oblast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68313" y="6224588"/>
            <a:ext cx="82296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Сіверський Донець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Содержимое 3" descr="1 Danubemap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басейн р. Дунай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Содержимое 3" descr="2 0k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458788"/>
            <a:ext cx="9144000" cy="6264276"/>
          </a:xfrm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0" y="5805488"/>
            <a:ext cx="9144000" cy="1052512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Знак «Нульовий кілометр» в українській частині дельти нижче м. Вилкове на о. Анкудінов. Звідси починається відлік довжини Дунаю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Содержимое 3" descr="3 дунай ульм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Дунай в м. Ульм (Німеччина)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Содержимое 3" descr="4 дунай вен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Дунай в м. Відень(Австрія)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Содержимое 3" descr="5 дунай братислав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850"/>
          </a:xfr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Дунай в м. Братислава (Словаччина)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Содержимое 3" descr="6 дуна будапешт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Дунай в м. Будапешт (Угорщина)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Содержимое 3" descr="7 дунай белград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850"/>
          </a:xfrm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Дунай в м. Белград (Сербія)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Содержимое 5" descr="1 басейн дніпра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>
          <a:xfrm>
            <a:off x="0" y="6137275"/>
            <a:ext cx="3887788" cy="720725"/>
          </a:xfrm>
        </p:spPr>
        <p:txBody>
          <a:bodyPr/>
          <a:lstStyle/>
          <a:p>
            <a:pPr eaLnBrk="1" hangingPunct="1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басейн   р. Дніпро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Содержимое 3" descr="8 dunay-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850"/>
          </a:xfrm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0" y="6075363"/>
            <a:ext cx="9144000" cy="7826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Дунай в Україні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Содержимое 5" descr="9 вилково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м. Вилково – “Українська Венеція” на р. Дунай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Содержимое 3" descr="10 вилково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40463"/>
          </a:xfrm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0" y="6219825"/>
            <a:ext cx="9144000" cy="638175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м. Вилково – “Українська Венеція” на р. Дунай</a:t>
            </a:r>
            <a:endParaRPr lang="ru-RU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Содержимое 3" descr="західний буг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468313" y="6224588"/>
            <a:ext cx="82296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Західний Буг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Содержимое 3" descr="гирло західного бугу палев польщ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0" y="6237288"/>
            <a:ext cx="9144000" cy="6207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гирло р. Західний Буг м. Палев (Польща)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9394" name="Содержимое 3" descr="1 шацькі озер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6" descr="5 Світязь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5" descr="5 Світяз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048000"/>
            <a:ext cx="9144000" cy="533400"/>
          </a:xfrm>
        </p:spPr>
        <p:txBody>
          <a:bodyPr/>
          <a:lstStyle/>
          <a:p>
            <a:pPr eaLnBrk="1" hangingPunct="1"/>
            <a:r>
              <a:rPr lang="uk-UA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Озеро Світязь – найбільше з Шацьких озер</a:t>
            </a:r>
            <a:endParaRPr lang="ru-RU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1219200"/>
            <a:ext cx="3276600" cy="1143000"/>
          </a:xfrm>
        </p:spPr>
        <p:txBody>
          <a:bodyPr/>
          <a:lstStyle/>
          <a:p>
            <a:pPr eaLnBrk="1" hangingPunct="1"/>
            <a:r>
              <a:rPr lang="uk-UA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Пулемецьке озеро</a:t>
            </a:r>
            <a:endParaRPr lang="ru-RU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6" descr="7 люцимер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4913" y="3259138"/>
            <a:ext cx="5399087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7" descr="6 пулемецьке озеро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9908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8"/>
          <p:cNvSpPr>
            <a:spLocks noChangeArrowheads="1"/>
          </p:cNvSpPr>
          <p:nvPr/>
        </p:nvSpPr>
        <p:spPr bwMode="auto">
          <a:xfrm>
            <a:off x="304800" y="4572000"/>
            <a:ext cx="327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озеро Люцимир</a:t>
            </a:r>
            <a:endParaRPr lang="ru-RU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5" descr="8 Нечим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949950"/>
            <a:ext cx="9144000" cy="90805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uk-UA" sz="2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Озеро Нечимне (Нечімле) – надихнуло Лесю Українку на написання драми-феєрії “Лісова пісня”.</a:t>
            </a:r>
            <a:endParaRPr lang="ru-RU" sz="28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3" descr="C:\Documents and Settings\Мартуся\Рабочий стол\пара\12 озера\7 кагу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356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Содержимое 6" descr="5 ялпуг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500438"/>
            <a:ext cx="4500563" cy="3357562"/>
          </a:xfrm>
        </p:spPr>
      </p:pic>
      <p:sp>
        <p:nvSpPr>
          <p:cNvPr id="63491" name="Заголовок 2"/>
          <p:cNvSpPr>
            <a:spLocks noGrp="1"/>
          </p:cNvSpPr>
          <p:nvPr>
            <p:ph type="title"/>
          </p:nvPr>
        </p:nvSpPr>
        <p:spPr>
          <a:xfrm>
            <a:off x="5364163" y="765175"/>
            <a:ext cx="3779837" cy="2016125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Придунайські озера: Кагул (зліва) та Ялпуг (знизу)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2" name="Picture 2" descr="C:\Documents and Settings\Мартуся\Рабочий стол\пара\12 озера\6 ялпуг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500438"/>
            <a:ext cx="47164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Содержимое 3" descr="2 Dnepr_in_Smolensk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6165850"/>
            <a:ext cx="9144000" cy="69215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Дніпро у м. Смоленськ (Російська Федерація</a:t>
            </a:r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C:\Documents and Settings\Мартуся\Рабочий стол\пара\12 озера\8 сасик-кунду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245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>
          <a:xfrm>
            <a:off x="5534025" y="0"/>
            <a:ext cx="3609975" cy="3068638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Причорноморські озера: </a:t>
            </a:r>
            <a:br>
              <a:rPr lang="uk-UA" sz="320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Сасик-Кундук(1), Алібей(2), Шагани(3)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5" name="Содержимое 8" descr="10 алібей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429000"/>
            <a:ext cx="4572000" cy="3429000"/>
          </a:xfrm>
        </p:spPr>
      </p:pic>
      <p:pic>
        <p:nvPicPr>
          <p:cNvPr id="64516" name="Picture 6" descr="C:\Documents and Settings\Мартуся\Рабочий стол\пара\12 озера\9 шаган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559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11"/>
          <p:cNvSpPr txBox="1">
            <a:spLocks noChangeArrowheads="1"/>
          </p:cNvSpPr>
          <p:nvPr/>
        </p:nvSpPr>
        <p:spPr bwMode="auto">
          <a:xfrm>
            <a:off x="0" y="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alibri" pitchFamily="34" charset="0"/>
              </a:rPr>
              <a:t>1</a:t>
            </a:r>
            <a:endParaRPr lang="ru-RU">
              <a:latin typeface="Calibri" pitchFamily="34" charset="0"/>
            </a:endParaRPr>
          </a:p>
        </p:txBody>
      </p:sp>
      <p:sp>
        <p:nvSpPr>
          <p:cNvPr id="64518" name="TextBox 12"/>
          <p:cNvSpPr txBox="1">
            <a:spLocks noChangeArrowheads="1"/>
          </p:cNvSpPr>
          <p:nvPr/>
        </p:nvSpPr>
        <p:spPr bwMode="auto">
          <a:xfrm>
            <a:off x="0" y="34290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alibri" pitchFamily="34" charset="0"/>
              </a:rPr>
              <a:t>2</a:t>
            </a:r>
            <a:endParaRPr lang="ru-RU">
              <a:latin typeface="Calibri" pitchFamily="34" charset="0"/>
            </a:endParaRPr>
          </a:p>
        </p:txBody>
      </p:sp>
      <p:sp>
        <p:nvSpPr>
          <p:cNvPr id="64519" name="TextBox 13"/>
          <p:cNvSpPr txBox="1">
            <a:spLocks noChangeArrowheads="1"/>
          </p:cNvSpPr>
          <p:nvPr/>
        </p:nvSpPr>
        <p:spPr bwMode="auto">
          <a:xfrm>
            <a:off x="4643438" y="35004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alibri" pitchFamily="34" charset="0"/>
              </a:rPr>
              <a:t>3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28 оз Бребенеску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6308725"/>
            <a:ext cx="8964612" cy="549275"/>
          </a:xfrm>
        </p:spPr>
        <p:txBody>
          <a:bodyPr/>
          <a:lstStyle/>
          <a:p>
            <a:pPr algn="l" eaLnBrk="1" hangingPunct="1"/>
            <a:r>
              <a:rPr lang="uk-UA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озеро Бребенескул (1801 м) –</a:t>
            </a:r>
            <a:r>
              <a:rPr lang="ru-RU" sz="2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найбільш високогірне озеро України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31 синеви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237288"/>
            <a:ext cx="9144000" cy="620712"/>
          </a:xfrm>
        </p:spPr>
        <p:txBody>
          <a:bodyPr/>
          <a:lstStyle/>
          <a:p>
            <a:pPr eaLnBrk="1" hangingPunct="1"/>
            <a:r>
              <a:rPr lang="uk-UA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озеро Синевир – “морське око” Карпат</a:t>
            </a:r>
            <a:endParaRPr lang="ru-RU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Содержимое 11" descr="13 дніпро-донбас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2852738"/>
          </a:xfrm>
        </p:spPr>
      </p:pic>
      <p:pic>
        <p:nvPicPr>
          <p:cNvPr id="67586" name="Содержимое 12" descr="14 дніпродонбас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852738"/>
            <a:ext cx="9144000" cy="4005262"/>
          </a:xfrm>
        </p:spPr>
      </p:pic>
      <p:sp>
        <p:nvSpPr>
          <p:cNvPr id="67587" name="Заголовок 8"/>
          <p:cNvSpPr>
            <a:spLocks noGrp="1"/>
          </p:cNvSpPr>
          <p:nvPr>
            <p:ph type="title"/>
          </p:nvPr>
        </p:nvSpPr>
        <p:spPr>
          <a:xfrm>
            <a:off x="468313" y="2924175"/>
            <a:ext cx="8229600" cy="706438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канал Дніпро - Донбас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Содержимое 4" descr="15 ВП_Северокрым_канал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3995738" cy="6858000"/>
          </a:xfrm>
        </p:spPr>
      </p:pic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3995738" y="908050"/>
            <a:ext cx="5148262" cy="108585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Північно-Кримський канал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1" name="Содержимое 5" descr="16 пн-кримський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95738" y="2997200"/>
            <a:ext cx="5148262" cy="386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Содержимое 4" descr="17 полісся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219700" cy="3213100"/>
          </a:xfrm>
        </p:spPr>
      </p:pic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5148263" y="908050"/>
            <a:ext cx="3995737" cy="114300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болота Полісся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5" name="Содержимое 5" descr="18 полісся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178175"/>
            <a:ext cx="9144000" cy="3679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0658" name="Содержимое 6" descr="трускавець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18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Содержимое 7" descr="труск_либідь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0"/>
            <a:ext cx="4356100" cy="3213100"/>
          </a:xfrm>
        </p:spPr>
      </p:pic>
      <p:pic>
        <p:nvPicPr>
          <p:cNvPr id="71682" name="Содержимое 6" descr="труск_кристал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211638" cy="3165475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8313" y="3141663"/>
            <a:ext cx="8229600" cy="48895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2900" smtClean="0">
                <a:latin typeface="Times New Roman" pitchFamily="18" charset="0"/>
                <a:cs typeface="Times New Roman" pitchFamily="18" charset="0"/>
              </a:rPr>
              <a:t>санаторно-курортні заклади Трускавця</a:t>
            </a:r>
            <a:endParaRPr lang="ru-RU" sz="29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4" name="Picture 2" descr="C:\Documents and Settings\Мартуся\Рабочий стол\пара\курорти мін вод\труск_янта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98875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3" descr="C:\Documents and Settings\Мартуся\Рабочий стол\пара\курорти мін вод\труск_рубі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7425" y="3716338"/>
            <a:ext cx="43465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Содержимое 6" descr="3 моршин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148263" cy="6858000"/>
          </a:xfrm>
        </p:spPr>
      </p:pic>
      <p:sp>
        <p:nvSpPr>
          <p:cNvPr id="72706" name="Заголовок 4"/>
          <p:cNvSpPr>
            <a:spLocks noGrp="1"/>
          </p:cNvSpPr>
          <p:nvPr>
            <p:ph type="title"/>
          </p:nvPr>
        </p:nvSpPr>
        <p:spPr>
          <a:xfrm>
            <a:off x="5148263" y="1196975"/>
            <a:ext cx="3995737" cy="114300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бальнеологічний курорт Моршин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7" name="Picture 2" descr="C:\Documents and Settings\Мартуся\Рабочий стол\пара\курорти мін вод\4 моршин_бюве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429000"/>
            <a:ext cx="39957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Содержимое 7" descr="4 моршин_перлина прикарпаття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0"/>
            <a:ext cx="4140200" cy="6021388"/>
          </a:xfrm>
        </p:spPr>
      </p:pic>
      <p:pic>
        <p:nvPicPr>
          <p:cNvPr id="73730" name="Содержимое 6" descr="4 моршин_лаванда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003800" cy="6021388"/>
          </a:xfrm>
        </p:spPr>
      </p:pic>
      <p:sp>
        <p:nvSpPr>
          <p:cNvPr id="73731" name="Заголовок 3"/>
          <p:cNvSpPr>
            <a:spLocks noGrp="1"/>
          </p:cNvSpPr>
          <p:nvPr>
            <p:ph type="title"/>
          </p:nvPr>
        </p:nvSpPr>
        <p:spPr>
          <a:xfrm>
            <a:off x="0" y="60213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санаторно-курортні заклади Моршина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Содержимое 3" descr="3 дніпро у лоєві, білорусія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Дніпро у м. Лоєв (Білорусія)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4754" name="Содержимое 4" descr="5 миргород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4149725"/>
          </a:xfrm>
        </p:spPr>
      </p:pic>
      <p:pic>
        <p:nvPicPr>
          <p:cNvPr id="74755" name="Содержимое 5" descr="5 миргород_миргород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789363"/>
            <a:ext cx="4572000" cy="3068637"/>
          </a:xfrm>
        </p:spPr>
      </p:pic>
      <p:pic>
        <p:nvPicPr>
          <p:cNvPr id="74756" name="Picture 2" descr="C:\Documents and Settings\Мартуся\Рабочий стол\пара\курорти мін вод\5 миргород_хорол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89363"/>
            <a:ext cx="45720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Содержимое 6" descr="солотвино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021388"/>
          </a:xfrm>
        </p:spPr>
      </p:pic>
      <p:sp>
        <p:nvSpPr>
          <p:cNvPr id="75778" name="Заголовок 4"/>
          <p:cNvSpPr>
            <a:spLocks noGrp="1"/>
          </p:cNvSpPr>
          <p:nvPr>
            <p:ph type="title"/>
          </p:nvPr>
        </p:nvSpPr>
        <p:spPr>
          <a:xfrm>
            <a:off x="0" y="60213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бальнеологічний курорт Солотвино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>
          <a:xfrm>
            <a:off x="5292725" y="0"/>
            <a:ext cx="3851275" cy="114300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санаторно-курортні заклади Сваляви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Содержимое 4" descr="6 сон зак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56100" cy="4365625"/>
          </a:xfrm>
        </p:spPr>
      </p:pic>
      <p:pic>
        <p:nvPicPr>
          <p:cNvPr id="76803" name="Содержимое 5" descr="6 кв пол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2708275"/>
            <a:ext cx="4787900" cy="4149725"/>
          </a:xfrm>
        </p:spPr>
      </p:pic>
      <p:sp>
        <p:nvSpPr>
          <p:cNvPr id="76804" name="TextBox 6"/>
          <p:cNvSpPr txBox="1">
            <a:spLocks noChangeArrowheads="1"/>
          </p:cNvSpPr>
          <p:nvPr/>
        </p:nvSpPr>
        <p:spPr bwMode="auto">
          <a:xfrm>
            <a:off x="6335713" y="2205038"/>
            <a:ext cx="28082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“Квітка Полонини”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805" name="TextBox 7"/>
          <p:cNvSpPr txBox="1">
            <a:spLocks noChangeArrowheads="1"/>
          </p:cNvSpPr>
          <p:nvPr/>
        </p:nvSpPr>
        <p:spPr bwMode="auto">
          <a:xfrm>
            <a:off x="0" y="4365625"/>
            <a:ext cx="3095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latin typeface="Times New Roman" pitchFamily="18" charset="0"/>
                <a:cs typeface="Times New Roman" pitchFamily="18" charset="0"/>
              </a:rPr>
              <a:t>“Сонячне Закарпаття”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Содержимое 9" descr="1105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37075" cy="3570288"/>
          </a:xfrm>
        </p:spPr>
      </p:pic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>
          <a:xfrm>
            <a:off x="5810250" y="4437063"/>
            <a:ext cx="3333750" cy="1143000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санаторій “Карпати”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7" name="Рисунок 10" descr="1250927780_200906271203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0"/>
            <a:ext cx="4643437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2" descr="C:\Documents and Settings\Мартуся\Рабочий стол\пара\курорти мін вод\1267621093_1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73463"/>
            <a:ext cx="579596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525" y="1484313"/>
            <a:ext cx="3419475" cy="10525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санаторно-курортні  заклади с.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Шаян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0" name="Содержимое 4" descr="MVD_a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580063" cy="3695700"/>
          </a:xfrm>
        </p:spPr>
      </p:pic>
      <p:pic>
        <p:nvPicPr>
          <p:cNvPr id="78851" name="Рисунок 11" descr="shayan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08400"/>
            <a:ext cx="3779838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Рисунок 13" descr="s_shayan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3716338"/>
            <a:ext cx="536416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3" descr="4 дніпро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308725"/>
          </a:xfrm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0" y="6196013"/>
            <a:ext cx="9144000" cy="66198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р. Дніпро в Києві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Содержимое 3" descr="5 Киевское_правобережье_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237288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6224588"/>
            <a:ext cx="9144000" cy="633412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Київське Правобережжя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Содержимое 3" descr="6 Kv_ges-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165850"/>
          </a:xfr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6151563"/>
            <a:ext cx="9144000" cy="706437"/>
          </a:xfrm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Київська ГЕС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440</Words>
  <Application>Microsoft Office PowerPoint</Application>
  <PresentationFormat>On-screen Show (4:3)</PresentationFormat>
  <Paragraphs>90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Arial</vt:lpstr>
      <vt:lpstr>Calibri</vt:lpstr>
      <vt:lpstr>Impact</vt:lpstr>
      <vt:lpstr>Times New Roman</vt:lpstr>
      <vt:lpstr>Тема Office</vt:lpstr>
      <vt:lpstr>Тема лекції:  “Внутрішні води України”</vt:lpstr>
      <vt:lpstr>План</vt:lpstr>
      <vt:lpstr>Основна література: </vt:lpstr>
      <vt:lpstr>басейн   р. Дніпро</vt:lpstr>
      <vt:lpstr>р. Дніпро у м. Смоленськ (Російська Федерація)</vt:lpstr>
      <vt:lpstr>р. Дніпро у м. Лоєв (Білорусія)</vt:lpstr>
      <vt:lpstr>р. Дніпро в Києві</vt:lpstr>
      <vt:lpstr>Київське Правобережжя</vt:lpstr>
      <vt:lpstr>Київська ГЕС</vt:lpstr>
      <vt:lpstr>р. Дніпро в м. Канів</vt:lpstr>
      <vt:lpstr>Канівська ГЕС</vt:lpstr>
      <vt:lpstr>Кременчуцька ГЕС</vt:lpstr>
      <vt:lpstr>Дніпродзержинська ГЕС</vt:lpstr>
      <vt:lpstr>о. Хортиця</vt:lpstr>
      <vt:lpstr>Дніпровська ГЕС</vt:lpstr>
      <vt:lpstr>Дніпровська ГЕС</vt:lpstr>
      <vt:lpstr>“Каховське море”</vt:lpstr>
      <vt:lpstr>Каховська ГЕС</vt:lpstr>
      <vt:lpstr>Слайд 19</vt:lpstr>
      <vt:lpstr>басейн р. Дністер</vt:lpstr>
      <vt:lpstr>р. Дністер</vt:lpstr>
      <vt:lpstr>р. Дністер у м. Заліщики (Тернопільська обл.)</vt:lpstr>
      <vt:lpstr>Хотинська фортеця на р. Дністер</vt:lpstr>
      <vt:lpstr>р. Дністер на території НПП “Подільські Товтри”</vt:lpstr>
      <vt:lpstr>Білгород-Дністровська фортеця</vt:lpstr>
      <vt:lpstr>рафтинг по р. Дністер</vt:lpstr>
      <vt:lpstr>витік р. Тиса (злиття Білої та Чорної Тиси)</vt:lpstr>
      <vt:lpstr>р. Тиса (Закарпатська обл.)</vt:lpstr>
      <vt:lpstr>р. Південний Буг</vt:lpstr>
      <vt:lpstr>Варварівський міст через р. Південний Буг у м. Миколаїв</vt:lpstr>
      <vt:lpstr>р. Сіверський Донець, яка впадає в р. Дон</vt:lpstr>
      <vt:lpstr>р. Сіверський Донець</vt:lpstr>
      <vt:lpstr>басейн р. Дунай</vt:lpstr>
      <vt:lpstr>Знак «Нульовий кілометр» в українській частині дельти нижче м. Вилкове на о. Анкудінов. Звідси починається відлік довжини Дунаю</vt:lpstr>
      <vt:lpstr>р. Дунай в м. Ульм (Німеччина)</vt:lpstr>
      <vt:lpstr>р. Дунай в м. Відень(Австрія)</vt:lpstr>
      <vt:lpstr>р. Дунай в м. Братислава (Словаччина)</vt:lpstr>
      <vt:lpstr>р. Дунай в м. Будапешт (Угорщина)</vt:lpstr>
      <vt:lpstr>р. Дунай в м. Белград (Сербія)</vt:lpstr>
      <vt:lpstr>р. Дунай в Україні</vt:lpstr>
      <vt:lpstr>м. Вилково – “Українська Венеція” на р. Дунай</vt:lpstr>
      <vt:lpstr>м. Вилково – “Українська Венеція” на р. Дунай</vt:lpstr>
      <vt:lpstr>р. Західний Буг</vt:lpstr>
      <vt:lpstr>гирло р. Західний Буг м. Палев (Польща)</vt:lpstr>
      <vt:lpstr>Слайд 45</vt:lpstr>
      <vt:lpstr>Озеро Світязь – найбільше з Шацьких озер</vt:lpstr>
      <vt:lpstr>Пулемецьке озеро</vt:lpstr>
      <vt:lpstr>Озеро Нечимне (Нечімле) – надихнуло Лесю Українку на написання драми-феєрії “Лісова пісня”.</vt:lpstr>
      <vt:lpstr>Придунайські озера: Кагул (зліва) та Ялпуг (знизу)</vt:lpstr>
      <vt:lpstr>Причорноморські озера:  Сасик-Кундук(1), Алібей(2), Шагани(3)</vt:lpstr>
      <vt:lpstr>озеро Бребенескул (1801 м) – найбільш високогірне озеро України</vt:lpstr>
      <vt:lpstr>озеро Синевир – “морське око” Карпат</vt:lpstr>
      <vt:lpstr>канал Дніпро - Донбас</vt:lpstr>
      <vt:lpstr>Північно-Кримський канал</vt:lpstr>
      <vt:lpstr>болота Полісся</vt:lpstr>
      <vt:lpstr>Слайд 56</vt:lpstr>
      <vt:lpstr>санаторно-курортні заклади Трускавця</vt:lpstr>
      <vt:lpstr>бальнеологічний курорт Моршин</vt:lpstr>
      <vt:lpstr>санаторно-курортні заклади Моршина</vt:lpstr>
      <vt:lpstr>Слайд 60</vt:lpstr>
      <vt:lpstr>бальнеологічний курорт Солотвино</vt:lpstr>
      <vt:lpstr>санаторно-курортні заклади Сваляви</vt:lpstr>
      <vt:lpstr>санаторій “Карпати”</vt:lpstr>
      <vt:lpstr>санаторно-курортні  заклади с. Шаян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лекції:  “Внутрішні води України”</dc:title>
  <cp:lastModifiedBy>Натали</cp:lastModifiedBy>
  <cp:revision>39</cp:revision>
  <dcterms:modified xsi:type="dcterms:W3CDTF">2011-10-23T12:19:59Z</dcterms:modified>
</cp:coreProperties>
</file>