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84" r:id="rId3"/>
    <p:sldId id="261" r:id="rId4"/>
    <p:sldId id="285" r:id="rId5"/>
    <p:sldId id="286" r:id="rId6"/>
    <p:sldId id="287" r:id="rId7"/>
    <p:sldId id="262" r:id="rId8"/>
    <p:sldId id="264" r:id="rId9"/>
    <p:sldId id="265" r:id="rId10"/>
    <p:sldId id="288" r:id="rId11"/>
    <p:sldId id="267" r:id="rId12"/>
    <p:sldId id="289" r:id="rId13"/>
    <p:sldId id="280" r:id="rId14"/>
    <p:sldId id="290" r:id="rId15"/>
    <p:sldId id="291" r:id="rId16"/>
    <p:sldId id="276" r:id="rId17"/>
    <p:sldId id="277" r:id="rId18"/>
    <p:sldId id="278" r:id="rId19"/>
    <p:sldId id="269" r:id="rId20"/>
    <p:sldId id="279" r:id="rId21"/>
    <p:sldId id="270" r:id="rId22"/>
    <p:sldId id="282" r:id="rId23"/>
    <p:sldId id="258" r:id="rId24"/>
    <p:sldId id="271" r:id="rId25"/>
    <p:sldId id="272" r:id="rId26"/>
    <p:sldId id="259" r:id="rId27"/>
    <p:sldId id="260" r:id="rId28"/>
    <p:sldId id="283" r:id="rId29"/>
    <p:sldId id="273" r:id="rId30"/>
    <p:sldId id="281"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D505C-A59F-4881-A606-94622CF0BCBE}" type="datetimeFigureOut">
              <a:rPr lang="uk-UA" smtClean="0"/>
              <a:pPr/>
              <a:t>26.07.2016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454452-4AF6-48F4-86AA-810622EC96A1}"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16DF30C0-C004-4E60-AACE-EB8FA4C849EC}" type="datetime1">
              <a:rPr lang="ru-RU" smtClean="0"/>
              <a:pPr/>
              <a:t>26.07.2016</a:t>
            </a:fld>
            <a:endParaRPr lang="ru-RU"/>
          </a:p>
        </p:txBody>
      </p:sp>
      <p:sp>
        <p:nvSpPr>
          <p:cNvPr id="17" name="Нижний колонтитул 16"/>
          <p:cNvSpPr>
            <a:spLocks noGrp="1"/>
          </p:cNvSpPr>
          <p:nvPr>
            <p:ph type="ftr" sz="quarter" idx="11"/>
          </p:nvPr>
        </p:nvSpPr>
        <p:spPr/>
        <p:txBody>
          <a:bodyPr/>
          <a:lstStyle/>
          <a:p>
            <a:r>
              <a:rPr lang="ru-RU" smtClean="0"/>
              <a:t>V Літня школа            (с) Михайло Савчин</a:t>
            </a:r>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7D29C4-D4FF-4FC1-BAE1-4F2F0D2596DF}" type="datetime1">
              <a:rPr lang="ru-RU" smtClean="0"/>
              <a:pPr/>
              <a:t>26.07.2016</a:t>
            </a:fld>
            <a:endParaRPr lang="ru-RU"/>
          </a:p>
        </p:txBody>
      </p:sp>
      <p:sp>
        <p:nvSpPr>
          <p:cNvPr id="5" name="Нижний колонтитул 4"/>
          <p:cNvSpPr>
            <a:spLocks noGrp="1"/>
          </p:cNvSpPr>
          <p:nvPr>
            <p:ph type="ftr" sz="quarter" idx="11"/>
          </p:nvPr>
        </p:nvSpPr>
        <p:spPr/>
        <p:txBody>
          <a:bodyPr/>
          <a:lstStyle/>
          <a:p>
            <a:r>
              <a:rPr lang="ru-RU" smtClean="0"/>
              <a:t>V Літня школа            (с) Михайло Савчин</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993D3A-E426-4BC2-9873-A86D2E2F9F7E}" type="datetime1">
              <a:rPr lang="ru-RU" smtClean="0"/>
              <a:pPr/>
              <a:t>26.07.2016</a:t>
            </a:fld>
            <a:endParaRPr lang="ru-RU"/>
          </a:p>
        </p:txBody>
      </p:sp>
      <p:sp>
        <p:nvSpPr>
          <p:cNvPr id="5" name="Нижний колонтитул 4"/>
          <p:cNvSpPr>
            <a:spLocks noGrp="1"/>
          </p:cNvSpPr>
          <p:nvPr>
            <p:ph type="ftr" sz="quarter" idx="11"/>
          </p:nvPr>
        </p:nvSpPr>
        <p:spPr/>
        <p:txBody>
          <a:bodyPr/>
          <a:lstStyle/>
          <a:p>
            <a:r>
              <a:rPr lang="ru-RU" smtClean="0"/>
              <a:t>V Літня школа            (с) Михайло Савчин</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BAD4576-BA8E-4E5E-94E0-B9361755414B}" type="datetime1">
              <a:rPr lang="ru-RU" smtClean="0"/>
              <a:pPr/>
              <a:t>26.07.2016</a:t>
            </a:fld>
            <a:endParaRPr lang="ru-RU"/>
          </a:p>
        </p:txBody>
      </p:sp>
      <p:sp>
        <p:nvSpPr>
          <p:cNvPr id="5" name="Нижний колонтитул 4"/>
          <p:cNvSpPr>
            <a:spLocks noGrp="1"/>
          </p:cNvSpPr>
          <p:nvPr>
            <p:ph type="ftr" sz="quarter" idx="11"/>
          </p:nvPr>
        </p:nvSpPr>
        <p:spPr/>
        <p:txBody>
          <a:bodyPr/>
          <a:lstStyle/>
          <a:p>
            <a:r>
              <a:rPr lang="ru-RU" smtClean="0"/>
              <a:t>V Літня школа            (с) Михайло Савчин</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AD101F4-CE46-4FD3-AEC2-E63BFD64D307}" type="datetime1">
              <a:rPr lang="ru-RU" smtClean="0"/>
              <a:pPr/>
              <a:t>26.07.2016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r>
              <a:rPr lang="ru-RU" smtClean="0"/>
              <a:t>V Літня школа            (с) Михайло Савчин</a:t>
            </a:r>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A1E2DA2-D2B0-4050-8526-F0C7B31BA600}" type="datetime1">
              <a:rPr lang="ru-RU" smtClean="0"/>
              <a:pPr/>
              <a:t>26.07.2016</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D9931378-A62E-47C3-B2FD-28537899F6C6}" type="datetime1">
              <a:rPr lang="ru-RU" smtClean="0"/>
              <a:pPr/>
              <a:t>26.07.2016</a:t>
            </a:fld>
            <a:endParaRPr lang="ru-RU"/>
          </a:p>
        </p:txBody>
      </p:sp>
      <p:sp>
        <p:nvSpPr>
          <p:cNvPr id="8" name="Нижний колонтитул 7"/>
          <p:cNvSpPr>
            <a:spLocks noGrp="1"/>
          </p:cNvSpPr>
          <p:nvPr>
            <p:ph type="ftr" sz="quarter" idx="11"/>
          </p:nvPr>
        </p:nvSpPr>
        <p:spPr/>
        <p:txBody>
          <a:bodyPr/>
          <a:lstStyle/>
          <a:p>
            <a:r>
              <a:rPr lang="ru-RU" smtClean="0"/>
              <a:t>V Літня школа            (с) Михайло Савчин</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57202D0-43F7-4BF4-95EF-FDFF8477E621}"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BED83C-B258-4B64-8511-9971BA1FE45A}" type="datetime1">
              <a:rPr lang="ru-RU" smtClean="0"/>
              <a:pPr/>
              <a:t>26.07.2016</a:t>
            </a:fld>
            <a:endParaRPr lang="ru-RU"/>
          </a:p>
        </p:txBody>
      </p:sp>
      <p:sp>
        <p:nvSpPr>
          <p:cNvPr id="3" name="Нижний колонтитул 2"/>
          <p:cNvSpPr>
            <a:spLocks noGrp="1"/>
          </p:cNvSpPr>
          <p:nvPr>
            <p:ph type="ftr" sz="quarter" idx="11"/>
          </p:nvPr>
        </p:nvSpPr>
        <p:spPr/>
        <p:txBody>
          <a:bodyPr/>
          <a:lstStyle/>
          <a:p>
            <a:r>
              <a:rPr lang="ru-RU" smtClean="0"/>
              <a:t>V Літня школа            (с) Михайло Савчин</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BE4B37C-4804-4C47-BA01-9F2442AB7724}" type="datetime1">
              <a:rPr lang="ru-RU" smtClean="0"/>
              <a:pPr/>
              <a:t>26.07.2016</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B3EB469-EBE5-45F2-956E-82033B538AB3}" type="datetime1">
              <a:rPr lang="ru-RU" smtClean="0"/>
              <a:pPr/>
              <a:t>26.07.2016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r>
              <a:rPr lang="ru-RU" smtClean="0"/>
              <a:t>V Літня школа            (с) Михайло Савчин</a:t>
            </a:r>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379593-22F3-4F3A-A6A5-EA432444A5A3}" type="datetime1">
              <a:rPr lang="ru-RU" smtClean="0"/>
              <a:pPr/>
              <a:t>26.07.2016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ru-RU" smtClean="0"/>
              <a:t>V Літня школа            (с) Михайло Савчин</a:t>
            </a:r>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Autofit/>
          </a:bodyPr>
          <a:lstStyle/>
          <a:p>
            <a:endParaRPr lang="en-US" sz="1800" b="1" dirty="0" smtClean="0"/>
          </a:p>
          <a:p>
            <a:r>
              <a:rPr lang="uk-UA" sz="4000" b="1" dirty="0" smtClean="0"/>
              <a:t>Якість закону в світлі принципу верховенства права</a:t>
            </a:r>
            <a:endParaRPr lang="ru-RU" sz="4000" dirty="0" smtClean="0"/>
          </a:p>
        </p:txBody>
      </p:sp>
      <p:sp>
        <p:nvSpPr>
          <p:cNvPr id="2" name="Заголовок 1"/>
          <p:cNvSpPr>
            <a:spLocks noGrp="1"/>
          </p:cNvSpPr>
          <p:nvPr>
            <p:ph type="ctrTitle"/>
          </p:nvPr>
        </p:nvSpPr>
        <p:spPr/>
        <p:txBody>
          <a:bodyPr>
            <a:normAutofit fontScale="90000"/>
          </a:bodyPr>
          <a:lstStyle/>
          <a:p>
            <a:pPr algn="r"/>
            <a:r>
              <a:rPr lang="uk-UA" sz="2800" dirty="0" smtClean="0">
                <a:solidFill>
                  <a:schemeClr val="tx1"/>
                </a:solidFill>
              </a:rPr>
              <a:t>Савчин Михайло Васильович</a:t>
            </a:r>
            <a:r>
              <a:rPr lang="uk-UA" sz="2800" dirty="0" smtClean="0"/>
              <a:t>,</a:t>
            </a:r>
            <a:br>
              <a:rPr lang="uk-UA" sz="2800" dirty="0" smtClean="0"/>
            </a:br>
            <a:r>
              <a:rPr lang="uk-UA" sz="2800" b="1" dirty="0" err="1" smtClean="0"/>
              <a:t>д.ю.н</a:t>
            </a:r>
            <a:r>
              <a:rPr lang="uk-UA" sz="2800" b="1" dirty="0" smtClean="0"/>
              <a:t>., проф., радник Голови </a:t>
            </a:r>
            <a:br>
              <a:rPr lang="uk-UA" sz="2800" b="1" dirty="0" smtClean="0"/>
            </a:br>
            <a:r>
              <a:rPr lang="uk-UA" sz="2800" b="1" dirty="0" smtClean="0"/>
              <a:t>Конституційного Суду України (2008-2010),</a:t>
            </a:r>
            <a:br>
              <a:rPr lang="uk-UA" sz="2800" b="1" dirty="0" smtClean="0"/>
            </a:br>
            <a:r>
              <a:rPr lang="uk-UA" sz="2800" b="1" dirty="0" smtClean="0"/>
              <a:t>директор НДІ порівняльного публічного права та міжнародного права </a:t>
            </a:r>
            <a:r>
              <a:rPr lang="uk-UA" sz="2800" b="1" dirty="0" err="1" smtClean="0"/>
              <a:t>УжНУ</a:t>
            </a:r>
            <a:r>
              <a:rPr lang="uk-UA" sz="2800" b="1" dirty="0" smtClean="0"/>
              <a:t/>
            </a:r>
            <a:br>
              <a:rPr lang="uk-UA" sz="2800" b="1" dirty="0" smtClean="0"/>
            </a:br>
            <a:endParaRPr lang="uk-UA"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Фактори, що впливають на формулювання правил</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pic>
        <p:nvPicPr>
          <p:cNvPr id="8" name="Содержимое 7" descr="Buchanan.jpg"/>
          <p:cNvPicPr>
            <a:picLocks noGrp="1" noChangeAspect="1"/>
          </p:cNvPicPr>
          <p:nvPr>
            <p:ph sz="quarter" idx="1"/>
          </p:nvPr>
        </p:nvPicPr>
        <p:blipFill>
          <a:blip r:embed="rId2" cstate="print"/>
          <a:stretch>
            <a:fillRect/>
          </a:stretch>
        </p:blipFill>
        <p:spPr>
          <a:xfrm>
            <a:off x="539552" y="1700808"/>
            <a:ext cx="2571147" cy="3925416"/>
          </a:xfrm>
        </p:spPr>
      </p:pic>
      <p:sp>
        <p:nvSpPr>
          <p:cNvPr id="7" name="Содержимое 6"/>
          <p:cNvSpPr>
            <a:spLocks noGrp="1"/>
          </p:cNvSpPr>
          <p:nvPr>
            <p:ph sz="quarter" idx="2"/>
          </p:nvPr>
        </p:nvSpPr>
        <p:spPr>
          <a:xfrm>
            <a:off x="3347864" y="1447800"/>
            <a:ext cx="5335126" cy="4572000"/>
          </a:xfrm>
        </p:spPr>
        <p:txBody>
          <a:bodyPr>
            <a:normAutofit fontScale="85000" lnSpcReduction="20000"/>
          </a:bodyPr>
          <a:lstStyle/>
          <a:p>
            <a:pPr>
              <a:spcBef>
                <a:spcPts val="600"/>
              </a:spcBef>
              <a:spcAft>
                <a:spcPts val="600"/>
              </a:spcAft>
              <a:buNone/>
            </a:pPr>
            <a:r>
              <a:rPr lang="uk-UA" dirty="0" smtClean="0"/>
              <a:t>…можливості ринково вибору у нормальних умовах знаходяться у конфлікті між собою тільки в тому сенсі, що діє закон віддачі, яка зменшується… Якщо індивід бажає придбати більше конкретного товару чи конкретних послуг, то в нормі ринок вимагає від нього лише, щоб він придбав менше іншого товару чи інших послуг…</a:t>
            </a:r>
          </a:p>
          <a:p>
            <a:pPr>
              <a:spcBef>
                <a:spcPts val="600"/>
              </a:spcBef>
              <a:spcAft>
                <a:spcPts val="600"/>
              </a:spcAft>
              <a:buNone/>
            </a:pPr>
            <a:r>
              <a:rPr lang="uk-UA" dirty="0" smtClean="0"/>
              <a:t>…можливості електорального вибору володіють виключним характером, а саме: один вибір виключає інший. </a:t>
            </a:r>
          </a:p>
          <a:p>
            <a:pPr algn="r">
              <a:spcBef>
                <a:spcPts val="600"/>
              </a:spcBef>
              <a:spcAft>
                <a:spcPts val="600"/>
              </a:spcAft>
              <a:buNone/>
            </a:pPr>
            <a:r>
              <a:rPr lang="en-US" dirty="0" smtClean="0"/>
              <a:t>James Buchanan, “Individual Choices in Voting and in the Market,”</a:t>
            </a:r>
            <a:r>
              <a:rPr lang="uk-UA" dirty="0" smtClean="0"/>
              <a:t> </a:t>
            </a:r>
            <a:r>
              <a:rPr lang="en-US" i="1" dirty="0" smtClean="0"/>
              <a:t>Journal of Political Economy, 1954</a:t>
            </a:r>
            <a:endParaRPr lang="uk-UA" dirty="0" smtClean="0"/>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Представництво і якість закону</a:t>
            </a:r>
            <a:endParaRPr lang="uk-UA" dirty="0"/>
          </a:p>
        </p:txBody>
      </p:sp>
      <p:sp>
        <p:nvSpPr>
          <p:cNvPr id="3" name="Содержимое 2"/>
          <p:cNvSpPr>
            <a:spLocks noGrp="1"/>
          </p:cNvSpPr>
          <p:nvPr>
            <p:ph sz="quarter" idx="1"/>
          </p:nvPr>
        </p:nvSpPr>
        <p:spPr/>
        <p:txBody>
          <a:bodyPr>
            <a:normAutofit fontScale="85000" lnSpcReduction="10000"/>
          </a:bodyPr>
          <a:lstStyle/>
          <a:p>
            <a:pPr>
              <a:buNone/>
            </a:pPr>
            <a:endParaRPr lang="uk-UA" dirty="0" smtClean="0"/>
          </a:p>
          <a:p>
            <a:pPr>
              <a:spcBef>
                <a:spcPts val="600"/>
              </a:spcBef>
              <a:spcAft>
                <a:spcPts val="600"/>
              </a:spcAft>
              <a:buNone/>
            </a:pPr>
            <a:r>
              <a:rPr lang="uk-UA" dirty="0" smtClean="0"/>
              <a:t>Представницькі установи виявляться недійсними і будуть служити лише простим знаряддям тиранії та інтриг, якщо більшість виборців так мало зацікавлені у тій формі правління, що не бажає навіть брати участь у виборах, або якщо і подають голос, то не керуються міркуваннями суспільного блага, а продають їх за гроші або вотують за вказівкою особи, від якої вони залежать, або того, якого вони хотіли бачити за власними міркуваннями звернути на власну користь. Такого роду виборні зібрання замість того, щоб служити дійсною гарантією проти поганого  правління,  найчастіше бувають придатковим колесом у його механізмі.</a:t>
            </a:r>
          </a:p>
          <a:p>
            <a:pPr algn="r">
              <a:spcBef>
                <a:spcPts val="600"/>
              </a:spcBef>
              <a:spcAft>
                <a:spcPts val="600"/>
              </a:spcAft>
              <a:buNone/>
            </a:pPr>
            <a:r>
              <a:rPr lang="en-US" dirty="0" smtClean="0"/>
              <a:t>John Stuart Mill, </a:t>
            </a:r>
            <a:r>
              <a:rPr lang="en-US" i="1" dirty="0" smtClean="0"/>
              <a:t>Considerations on Representative Government</a:t>
            </a:r>
            <a:endParaRPr lang="uk-UA" dirty="0" smtClean="0"/>
          </a:p>
        </p:txBody>
      </p:sp>
      <p:sp>
        <p:nvSpPr>
          <p:cNvPr id="4" name="Дата 3"/>
          <p:cNvSpPr>
            <a:spLocks noGrp="1"/>
          </p:cNvSpPr>
          <p:nvPr>
            <p:ph type="dt" sz="half" idx="10"/>
          </p:nvPr>
        </p:nvSpPr>
        <p:spPr/>
        <p:txBody>
          <a:bodyPr/>
          <a:lstStyle/>
          <a:p>
            <a:fld id="{B0A7C7D9-3A94-48C2-B87C-E1E77961E77C}"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Закон як продукт розвитку суспільства</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sp>
        <p:nvSpPr>
          <p:cNvPr id="7" name="Содержимое 6"/>
          <p:cNvSpPr>
            <a:spLocks noGrp="1"/>
          </p:cNvSpPr>
          <p:nvPr>
            <p:ph sz="quarter" idx="2"/>
          </p:nvPr>
        </p:nvSpPr>
        <p:spPr>
          <a:xfrm>
            <a:off x="3563888" y="1447800"/>
            <a:ext cx="5119102" cy="4572000"/>
          </a:xfrm>
        </p:spPr>
        <p:txBody>
          <a:bodyPr>
            <a:normAutofit fontScale="92500" lnSpcReduction="20000"/>
          </a:bodyPr>
          <a:lstStyle/>
          <a:p>
            <a:pPr>
              <a:buNone/>
            </a:pPr>
            <a:endParaRPr lang="uk-UA" i="1" dirty="0" smtClean="0"/>
          </a:p>
          <a:p>
            <a:pPr>
              <a:buNone/>
            </a:pPr>
            <a:r>
              <a:rPr lang="en-US" i="1" dirty="0" err="1" smtClean="0"/>
              <a:t>Juristenrecht</a:t>
            </a:r>
            <a:r>
              <a:rPr lang="uk-UA" dirty="0" smtClean="0"/>
              <a:t>, право юристів, введене у кодекси, було скорочене і пересказане, але в такій формі, яку юристи-сучасники кодексів легко сприймали за рахунок відсилання до літератури і до практики судочинства, з якою вони були прекрасно знайомі до ухвалення кодексів.</a:t>
            </a:r>
          </a:p>
          <a:p>
            <a:pPr>
              <a:buNone/>
            </a:pPr>
            <a:endParaRPr lang="uk-UA" dirty="0" smtClean="0"/>
          </a:p>
          <a:p>
            <a:pPr algn="r">
              <a:buNone/>
            </a:pPr>
            <a:r>
              <a:rPr lang="de-DE" dirty="0" smtClean="0"/>
              <a:t>Eugen Ehrlich, </a:t>
            </a:r>
            <a:r>
              <a:rPr lang="de-DE" i="1" dirty="0" smtClean="0"/>
              <a:t>Juristische Logik, Tu</a:t>
            </a:r>
            <a:r>
              <a:rPr lang="en-US" i="1" dirty="0" smtClean="0"/>
              <a:t>e</a:t>
            </a:r>
            <a:r>
              <a:rPr lang="de-DE" i="1" dirty="0" err="1" smtClean="0"/>
              <a:t>bingen</a:t>
            </a:r>
            <a:r>
              <a:rPr lang="de-DE" i="1" dirty="0" smtClean="0"/>
              <a:t>: Mohr, 1918</a:t>
            </a:r>
            <a:endParaRPr lang="uk-UA" dirty="0" smtClean="0"/>
          </a:p>
          <a:p>
            <a:endParaRPr lang="uk-UA"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827584" y="1988840"/>
            <a:ext cx="2745907" cy="361427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Номер слайда 5"/>
          <p:cNvSpPr>
            <a:spLocks noGrp="1"/>
          </p:cNvSpPr>
          <p:nvPr>
            <p:ph type="sldNum" sz="quarter" idx="4294967295"/>
          </p:nvPr>
        </p:nvSpPr>
        <p:spPr>
          <a:xfrm>
            <a:off x="6781800" y="6248400"/>
            <a:ext cx="1905000" cy="457200"/>
          </a:xfrm>
          <a:prstGeom prst="rect">
            <a:avLst/>
          </a:prstGeom>
          <a:noFill/>
        </p:spPr>
        <p:txBody>
          <a:bodyPr/>
          <a:lstStyle/>
          <a:p>
            <a:fld id="{9FB3CE62-C05F-4CBB-B776-C2CB24133B17}" type="slidenum">
              <a:rPr lang="ru-RU" smtClean="0"/>
              <a:pPr/>
              <a:t>13</a:t>
            </a:fld>
            <a:endParaRPr lang="ru-RU" dirty="0" smtClean="0"/>
          </a:p>
        </p:txBody>
      </p:sp>
      <p:sp>
        <p:nvSpPr>
          <p:cNvPr id="4101" name="Rectangle 2"/>
          <p:cNvSpPr>
            <a:spLocks noGrp="1" noChangeArrowheads="1"/>
          </p:cNvSpPr>
          <p:nvPr>
            <p:ph type="title"/>
          </p:nvPr>
        </p:nvSpPr>
        <p:spPr/>
        <p:txBody>
          <a:bodyPr/>
          <a:lstStyle/>
          <a:p>
            <a:pPr eaLnBrk="1" hangingPunct="1"/>
            <a:r>
              <a:rPr lang="uk-UA" sz="3200" dirty="0" smtClean="0"/>
              <a:t>Природа конституційних цінностей та </a:t>
            </a:r>
            <a:br>
              <a:rPr lang="uk-UA" sz="3200" dirty="0" smtClean="0"/>
            </a:br>
            <a:r>
              <a:rPr lang="uk-UA" sz="3200" dirty="0" smtClean="0"/>
              <a:t>зміст законів</a:t>
            </a:r>
            <a:endParaRPr lang="ru-RU" sz="3200" dirty="0" smtClean="0"/>
          </a:p>
        </p:txBody>
      </p:sp>
      <p:sp>
        <p:nvSpPr>
          <p:cNvPr id="4102" name="Rectangle 3"/>
          <p:cNvSpPr>
            <a:spLocks noGrp="1" noChangeArrowheads="1"/>
          </p:cNvSpPr>
          <p:nvPr>
            <p:ph type="body" idx="1"/>
          </p:nvPr>
        </p:nvSpPr>
        <p:spPr>
          <a:xfrm>
            <a:off x="914400" y="1447800"/>
            <a:ext cx="7772400" cy="5005536"/>
          </a:xfrm>
          <a:solidFill>
            <a:srgbClr val="7030A0"/>
          </a:solidFill>
          <a:ln/>
        </p:spPr>
        <p:style>
          <a:lnRef idx="1">
            <a:schemeClr val="accent5"/>
          </a:lnRef>
          <a:fillRef idx="1003">
            <a:schemeClr val="dk2"/>
          </a:fillRef>
          <a:effectRef idx="2">
            <a:schemeClr val="accent5"/>
          </a:effectRef>
          <a:fontRef idx="minor">
            <a:schemeClr val="lt1"/>
          </a:fontRef>
        </p:style>
        <p:txBody>
          <a:bodyPr>
            <a:normAutofit/>
          </a:bodyPr>
          <a:lstStyle/>
          <a:p>
            <a:pPr eaLnBrk="1" hangingPunct="1">
              <a:buFont typeface="Wingdings" pitchFamily="2" charset="2"/>
              <a:buNone/>
              <a:defRPr/>
            </a:pPr>
            <a:r>
              <a:rPr lang="uk-UA" sz="2400" dirty="0" smtClean="0">
                <a:solidFill>
                  <a:srgbClr val="FFFF00"/>
                </a:solidFill>
              </a:rPr>
              <a:t>Природа конституційних цінностей:</a:t>
            </a:r>
          </a:p>
          <a:p>
            <a:pPr eaLnBrk="1" hangingPunct="1">
              <a:buFont typeface="Wingdings" pitchFamily="2" charset="2"/>
              <a:buNone/>
              <a:defRPr/>
            </a:pPr>
            <a:endParaRPr lang="uk-UA" sz="2400" dirty="0" smtClean="0">
              <a:solidFill>
                <a:srgbClr val="FF33CC"/>
              </a:solidFill>
            </a:endParaRPr>
          </a:p>
          <a:p>
            <a:pPr eaLnBrk="1" hangingPunct="1">
              <a:buFont typeface="Wingdings" pitchFamily="2" charset="2"/>
              <a:buChar char="Ø"/>
              <a:defRPr/>
            </a:pPr>
            <a:r>
              <a:rPr lang="uk-UA" sz="2000" dirty="0" err="1" smtClean="0">
                <a:solidFill>
                  <a:schemeClr val="bg1"/>
                </a:solidFill>
              </a:rPr>
              <a:t>надпозитивність</a:t>
            </a:r>
            <a:r>
              <a:rPr lang="uk-UA" sz="2000" dirty="0" smtClean="0">
                <a:solidFill>
                  <a:schemeClr val="bg1"/>
                </a:solidFill>
              </a:rPr>
              <a:t> конституційних цінностей: конституція як </a:t>
            </a:r>
            <a:r>
              <a:rPr lang="uk-UA" sz="2000" dirty="0" err="1" smtClean="0">
                <a:solidFill>
                  <a:schemeClr val="bg1"/>
                </a:solidFill>
              </a:rPr>
              <a:t>“відкрита”</a:t>
            </a:r>
            <a:r>
              <a:rPr lang="uk-UA" sz="2000" dirty="0" smtClean="0">
                <a:solidFill>
                  <a:schemeClr val="bg1"/>
                </a:solidFill>
              </a:rPr>
              <a:t>  нормативна система;</a:t>
            </a:r>
          </a:p>
          <a:p>
            <a:pPr eaLnBrk="1" hangingPunct="1">
              <a:buFont typeface="Wingdings" pitchFamily="2" charset="2"/>
              <a:buChar char="Ø"/>
              <a:defRPr/>
            </a:pPr>
            <a:r>
              <a:rPr lang="uk-UA" sz="2000" dirty="0" smtClean="0">
                <a:solidFill>
                  <a:schemeClr val="bg1"/>
                </a:solidFill>
              </a:rPr>
              <a:t>відображають суспільний консенсус щодо соціальних і духовних благ, які гарантуються конституційним захистом;</a:t>
            </a:r>
          </a:p>
          <a:p>
            <a:pPr eaLnBrk="1" hangingPunct="1">
              <a:buFont typeface="Wingdings" pitchFamily="2" charset="2"/>
              <a:buChar char="Ø"/>
              <a:defRPr/>
            </a:pPr>
            <a:r>
              <a:rPr lang="uk-UA" sz="2000" dirty="0" smtClean="0">
                <a:solidFill>
                  <a:schemeClr val="bg1"/>
                </a:solidFill>
              </a:rPr>
              <a:t>існує кореляція між цінностями, що залежить від структури суспільства і його архетипу;</a:t>
            </a:r>
          </a:p>
          <a:p>
            <a:pPr eaLnBrk="1" hangingPunct="1">
              <a:buFont typeface="Wingdings" pitchFamily="2" charset="2"/>
              <a:buChar char="Ø"/>
              <a:defRPr/>
            </a:pPr>
            <a:r>
              <a:rPr lang="uk-UA" sz="2000" dirty="0" smtClean="0">
                <a:solidFill>
                  <a:schemeClr val="bg1"/>
                </a:solidFill>
              </a:rPr>
              <a:t>виступають методологічною основою для забезпечення балансу інтересів у багатоукладному суспільстві;</a:t>
            </a:r>
          </a:p>
          <a:p>
            <a:pPr eaLnBrk="1" hangingPunct="1">
              <a:buFont typeface="Wingdings" pitchFamily="2" charset="2"/>
              <a:buChar char="Ø"/>
              <a:defRPr/>
            </a:pPr>
            <a:r>
              <a:rPr lang="uk-UA" sz="2000" dirty="0" smtClean="0">
                <a:solidFill>
                  <a:schemeClr val="bg1"/>
                </a:solidFill>
              </a:rPr>
              <a:t>конституційні цінності як правові </a:t>
            </a:r>
            <a:r>
              <a:rPr lang="uk-UA" sz="2000" dirty="0" err="1" smtClean="0">
                <a:solidFill>
                  <a:schemeClr val="bg1"/>
                </a:solidFill>
              </a:rPr>
              <a:t>універсалії</a:t>
            </a:r>
            <a:r>
              <a:rPr lang="uk-UA" sz="2000" dirty="0" smtClean="0">
                <a:solidFill>
                  <a:schemeClr val="bg1"/>
                </a:solidFill>
              </a:rPr>
              <a:t>.</a:t>
            </a:r>
          </a:p>
          <a:p>
            <a:pPr eaLnBrk="1" hangingPunct="1">
              <a:defRPr/>
            </a:pPr>
            <a:endParaRPr lang="ru-RU" sz="2000" dirty="0" smtClean="0"/>
          </a:p>
        </p:txBody>
      </p:sp>
      <p:sp>
        <p:nvSpPr>
          <p:cNvPr id="7" name="Дата 6"/>
          <p:cNvSpPr>
            <a:spLocks noGrp="1"/>
          </p:cNvSpPr>
          <p:nvPr>
            <p:ph type="dt" sz="half" idx="10"/>
          </p:nvPr>
        </p:nvSpPr>
        <p:spPr/>
        <p:txBody>
          <a:bodyPr/>
          <a:lstStyle/>
          <a:p>
            <a:fld id="{1FA169F2-80C6-4317-9916-4469BF109F07}" type="datetime1">
              <a:rPr lang="ru-RU" smtClean="0"/>
              <a:pPr/>
              <a:t>26.07.2016</a:t>
            </a:fld>
            <a:endParaRPr lang="ru-RU"/>
          </a:p>
        </p:txBody>
      </p:sp>
      <p:sp>
        <p:nvSpPr>
          <p:cNvPr id="10" name="Нижний колонтитул 9"/>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FF0000"/>
                </a:solidFill>
              </a:rPr>
              <a:t>Правова визначеність та верховенство права: дилема делегування повноважень</a:t>
            </a:r>
            <a:endParaRPr lang="uk-UA" sz="3200" dirty="0">
              <a:solidFill>
                <a:srgbClr val="FF0000"/>
              </a:solidFill>
            </a:endParaRPr>
          </a:p>
        </p:txBody>
      </p:sp>
      <p:sp>
        <p:nvSpPr>
          <p:cNvPr id="3" name="Дата 2"/>
          <p:cNvSpPr>
            <a:spLocks noGrp="1"/>
          </p:cNvSpPr>
          <p:nvPr>
            <p:ph type="dt" sz="half" idx="10"/>
          </p:nvPr>
        </p:nvSpPr>
        <p:spPr/>
        <p:txBody>
          <a:bodyPr/>
          <a:lstStyle/>
          <a:p>
            <a:fld id="{4A1E2DA2-D2B0-4050-8526-F0C7B31BA600}"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14</a:t>
            </a:fld>
            <a:endParaRPr lang="ru-RU"/>
          </a:p>
        </p:txBody>
      </p:sp>
      <p:pic>
        <p:nvPicPr>
          <p:cNvPr id="8" name="Содержимое 7" descr="220px-Friedrich_August_von_Hayek_1981.jpg"/>
          <p:cNvPicPr>
            <a:picLocks noGrp="1" noChangeAspect="1"/>
          </p:cNvPicPr>
          <p:nvPr>
            <p:ph sz="quarter" idx="1"/>
          </p:nvPr>
        </p:nvPicPr>
        <p:blipFill>
          <a:blip r:embed="rId2" cstate="print"/>
          <a:stretch>
            <a:fillRect/>
          </a:stretch>
        </p:blipFill>
        <p:spPr>
          <a:xfrm>
            <a:off x="539552" y="1988840"/>
            <a:ext cx="2794000" cy="3670300"/>
          </a:xfrm>
        </p:spPr>
      </p:pic>
      <p:sp>
        <p:nvSpPr>
          <p:cNvPr id="7" name="Содержимое 6"/>
          <p:cNvSpPr>
            <a:spLocks noGrp="1"/>
          </p:cNvSpPr>
          <p:nvPr>
            <p:ph sz="quarter" idx="2"/>
          </p:nvPr>
        </p:nvSpPr>
        <p:spPr>
          <a:xfrm>
            <a:off x="3419872" y="1447800"/>
            <a:ext cx="5263118" cy="4861520"/>
          </a:xfrm>
        </p:spPr>
        <p:txBody>
          <a:bodyPr>
            <a:normAutofit fontScale="77500" lnSpcReduction="20000"/>
          </a:bodyPr>
          <a:lstStyle/>
          <a:p>
            <a:pPr>
              <a:spcBef>
                <a:spcPts val="600"/>
              </a:spcBef>
              <a:spcAft>
                <a:spcPts val="600"/>
              </a:spcAft>
              <a:buNone/>
            </a:pPr>
            <a:r>
              <a:rPr lang="uk-UA" dirty="0" smtClean="0"/>
              <a:t>…делегування правотворчості якому-небудь невиборному органу не обов'язково суперечить правовій державі до тих пір, поки цей орган зобов'язаний формулювати і публікувати закони до їх застосування…</a:t>
            </a:r>
          </a:p>
          <a:p>
            <a:pPr>
              <a:spcBef>
                <a:spcPts val="600"/>
              </a:spcBef>
              <a:spcAft>
                <a:spcPts val="600"/>
              </a:spcAft>
              <a:buNone/>
            </a:pPr>
            <a:r>
              <a:rPr lang="uk-UA" dirty="0" smtClean="0"/>
              <a:t>…проблема із широко поширеним використанням делегуванням полягає не в делегуванні правотворчих повноважень, а в тім, що владі надаються повноваження на використання примусу без правил, тому що для здійснення таких повноважень неможливо сформулювати яке-небудь загальне правило.</a:t>
            </a:r>
          </a:p>
          <a:p>
            <a:pPr algn="r">
              <a:spcBef>
                <a:spcPts val="600"/>
              </a:spcBef>
              <a:spcAft>
                <a:spcPts val="600"/>
              </a:spcAft>
              <a:buNone/>
            </a:pPr>
            <a:r>
              <a:rPr lang="uk-UA" dirty="0" smtClean="0"/>
              <a:t>Фрідріх фон </a:t>
            </a:r>
            <a:r>
              <a:rPr lang="uk-UA" dirty="0" err="1" smtClean="0"/>
              <a:t>Гаєк</a:t>
            </a:r>
            <a:r>
              <a:rPr lang="uk-UA" dirty="0" smtClean="0"/>
              <a:t>. </a:t>
            </a:r>
            <a:br>
              <a:rPr lang="uk-UA" dirty="0" smtClean="0"/>
            </a:br>
            <a:r>
              <a:rPr lang="uk-UA" i="1" dirty="0" smtClean="0"/>
              <a:t>Політичний ідеал верховенства права</a:t>
            </a:r>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Забезпечення правової визначеності: приклад інтерпретації ЄСПЛ </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27.07.2016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15</a:t>
            </a:fld>
            <a:endParaRPr lang="ru-RU"/>
          </a:p>
        </p:txBody>
      </p:sp>
      <p:sp>
        <p:nvSpPr>
          <p:cNvPr id="6" name="Содержимое 5"/>
          <p:cNvSpPr>
            <a:spLocks noGrp="1"/>
          </p:cNvSpPr>
          <p:nvPr>
            <p:ph sz="quarter" idx="1"/>
          </p:nvPr>
        </p:nvSpPr>
        <p:spPr>
          <a:xfrm>
            <a:off x="914400" y="1447800"/>
            <a:ext cx="6537920" cy="4717504"/>
          </a:xfrm>
        </p:spPr>
        <p:txBody>
          <a:bodyPr>
            <a:normAutofit fontScale="9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uk-UA" dirty="0" smtClean="0"/>
              <a:t>Інтерпретація </a:t>
            </a:r>
            <a:r>
              <a:rPr lang="uk-UA" dirty="0" smtClean="0"/>
              <a:t>“…в інтересах правової визначеності та регулярного розвитку прецедентного права відповідно до Конвенції…”</a:t>
            </a:r>
          </a:p>
          <a:p>
            <a:endParaRPr lang="uk-UA" dirty="0" smtClean="0"/>
          </a:p>
          <a:p>
            <a:pPr algn="r">
              <a:buNone/>
            </a:pPr>
            <a:r>
              <a:rPr lang="uk-UA" dirty="0" err="1" smtClean="0"/>
              <a:t>Коссі</a:t>
            </a:r>
            <a:r>
              <a:rPr lang="uk-UA" dirty="0" smtClean="0"/>
              <a:t> проти </a:t>
            </a:r>
            <a:r>
              <a:rPr lang="uk-UA" dirty="0" smtClean="0"/>
              <a:t>СК</a:t>
            </a:r>
            <a:endParaRPr lang="uk-UA" dirty="0" smtClean="0"/>
          </a:p>
        </p:txBody>
      </p:sp>
      <p:pic>
        <p:nvPicPr>
          <p:cNvPr id="8" name="Содержимое 7" descr="ECtHR_build.jpg"/>
          <p:cNvPicPr>
            <a:picLocks noGrp="1" noChangeAspect="1"/>
          </p:cNvPicPr>
          <p:nvPr>
            <p:ph sz="quarter" idx="2"/>
          </p:nvPr>
        </p:nvPicPr>
        <p:blipFill>
          <a:blip r:embed="rId2" cstate="print"/>
          <a:stretch>
            <a:fillRect/>
          </a:stretch>
        </p:blipFill>
        <p:spPr>
          <a:xfrm>
            <a:off x="4067944" y="1412776"/>
            <a:ext cx="4397747" cy="252028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Ефективність і дієвість тлумачення : приклад інтерпретації ЄСПЛ</a:t>
            </a:r>
            <a:endParaRPr lang="uk-UA" dirty="0"/>
          </a:p>
        </p:txBody>
      </p:sp>
      <p:sp>
        <p:nvSpPr>
          <p:cNvPr id="3" name="Содержимое 2"/>
          <p:cNvSpPr>
            <a:spLocks noGrp="1"/>
          </p:cNvSpPr>
          <p:nvPr>
            <p:ph sz="quarter" idx="1"/>
          </p:nvPr>
        </p:nvSpPr>
        <p:spPr/>
        <p:txBody>
          <a:bodyPr>
            <a:normAutofit lnSpcReduction="10000"/>
          </a:bodyPr>
          <a:lstStyle/>
          <a:p>
            <a:r>
              <a:rPr lang="uk-UA" dirty="0" smtClean="0"/>
              <a:t>Конвенція гарантує не теоретичні й ілюзорні права, а права, які мають практичний вплив і є ефективними</a:t>
            </a:r>
          </a:p>
          <a:p>
            <a:pPr algn="r">
              <a:buNone/>
            </a:pPr>
            <a:r>
              <a:rPr lang="uk-UA" dirty="0" err="1" smtClean="0"/>
              <a:t>Ейрі</a:t>
            </a:r>
            <a:r>
              <a:rPr lang="uk-UA" dirty="0" smtClean="0"/>
              <a:t> проти Ірландії</a:t>
            </a:r>
          </a:p>
          <a:p>
            <a:endParaRPr lang="uk-UA" dirty="0" smtClean="0"/>
          </a:p>
          <a:p>
            <a:r>
              <a:rPr lang="uk-UA" dirty="0" smtClean="0"/>
              <a:t>Предмет і мета Конвенції як правового акту, що забезпечує захист прав людини, вимагає, щоб її норми тлумачилися і застосовувалися таким чином, щоб зробити її гарантії дієвими і ефективними…</a:t>
            </a:r>
          </a:p>
          <a:p>
            <a:pPr algn="r">
              <a:buNone/>
            </a:pPr>
            <a:r>
              <a:rPr lang="uk-UA" dirty="0" err="1" smtClean="0"/>
              <a:t>Сьорінг</a:t>
            </a:r>
            <a:r>
              <a:rPr lang="uk-UA" dirty="0" smtClean="0"/>
              <a:t> проти СК</a:t>
            </a:r>
            <a:endParaRPr lang="uk-UA" dirty="0"/>
          </a:p>
        </p:txBody>
      </p:sp>
      <p:sp>
        <p:nvSpPr>
          <p:cNvPr id="4" name="Дата 3"/>
          <p:cNvSpPr>
            <a:spLocks noGrp="1"/>
          </p:cNvSpPr>
          <p:nvPr>
            <p:ph type="dt" sz="half" idx="10"/>
          </p:nvPr>
        </p:nvSpPr>
        <p:spPr/>
        <p:txBody>
          <a:bodyPr/>
          <a:lstStyle/>
          <a:p>
            <a:fld id="{E449DF0F-03AA-4694-AEBD-8CE7C8905CF0}" type="datetime1">
              <a:rPr lang="ru-RU" smtClean="0"/>
              <a:pPr/>
              <a:t>26.07.2016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16</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Пропорційність і баланс інтересів : приклад інтерпретації ЄСПЛ </a:t>
            </a:r>
            <a:endParaRPr lang="uk-UA" dirty="0"/>
          </a:p>
        </p:txBody>
      </p:sp>
      <p:sp>
        <p:nvSpPr>
          <p:cNvPr id="3" name="Содержимое 2"/>
          <p:cNvSpPr>
            <a:spLocks noGrp="1"/>
          </p:cNvSpPr>
          <p:nvPr>
            <p:ph sz="quarter" idx="1"/>
          </p:nvPr>
        </p:nvSpPr>
        <p:spPr/>
        <p:txBody>
          <a:bodyPr>
            <a:normAutofit fontScale="92500" lnSpcReduction="10000"/>
          </a:bodyPr>
          <a:lstStyle/>
          <a:p>
            <a:pPr>
              <a:buNone/>
            </a:pPr>
            <a:r>
              <a:rPr lang="uk-UA" dirty="0" smtClean="0"/>
              <a:t>Трискладовий тест:</a:t>
            </a:r>
          </a:p>
          <a:p>
            <a:r>
              <a:rPr lang="uk-UA" dirty="0" smtClean="0"/>
              <a:t>На основі закону;</a:t>
            </a:r>
          </a:p>
          <a:p>
            <a:r>
              <a:rPr lang="uk-UA" dirty="0" smtClean="0"/>
              <a:t>Необхідність у демократичному суспільстві;</a:t>
            </a:r>
          </a:p>
          <a:p>
            <a:r>
              <a:rPr lang="uk-UA" dirty="0" smtClean="0"/>
              <a:t>Домірність і доречність застосовуваних заходів.</a:t>
            </a:r>
          </a:p>
          <a:p>
            <a:endParaRPr lang="uk-UA" dirty="0" smtClean="0"/>
          </a:p>
          <a:p>
            <a:pPr>
              <a:buNone/>
            </a:pPr>
            <a:r>
              <a:rPr lang="uk-UA" u="sng" dirty="0" smtClean="0"/>
              <a:t>Приклад:</a:t>
            </a:r>
          </a:p>
          <a:p>
            <a:r>
              <a:rPr lang="uk-UA" dirty="0" err="1" smtClean="0"/>
              <a:t>Прицнип</a:t>
            </a:r>
            <a:r>
              <a:rPr lang="uk-UA" dirty="0" smtClean="0"/>
              <a:t> </a:t>
            </a:r>
            <a:r>
              <a:rPr lang="uk-UA" dirty="0" err="1" smtClean="0"/>
              <a:t>“розумної</a:t>
            </a:r>
            <a:r>
              <a:rPr lang="uk-UA" dirty="0" smtClean="0"/>
              <a:t> відповідності між правомірною метою, яку переслідує наказ про викриття журналістського джерела, та засобами, використаними для її </a:t>
            </a:r>
            <a:r>
              <a:rPr lang="uk-UA" dirty="0" err="1" smtClean="0"/>
              <a:t>досягнення”</a:t>
            </a:r>
            <a:endParaRPr lang="uk-UA" dirty="0" smtClean="0"/>
          </a:p>
          <a:p>
            <a:pPr algn="r">
              <a:buNone/>
            </a:pPr>
            <a:r>
              <a:rPr lang="uk-UA" dirty="0" err="1" smtClean="0"/>
              <a:t>Гудвін</a:t>
            </a:r>
            <a:r>
              <a:rPr lang="uk-UA" dirty="0" smtClean="0"/>
              <a:t> проти СК</a:t>
            </a:r>
            <a:endParaRPr lang="uk-UA" dirty="0"/>
          </a:p>
        </p:txBody>
      </p:sp>
      <p:sp>
        <p:nvSpPr>
          <p:cNvPr id="4" name="Дата 3"/>
          <p:cNvSpPr>
            <a:spLocks noGrp="1"/>
          </p:cNvSpPr>
          <p:nvPr>
            <p:ph type="dt" sz="half" idx="10"/>
          </p:nvPr>
        </p:nvSpPr>
        <p:spPr/>
        <p:txBody>
          <a:bodyPr/>
          <a:lstStyle/>
          <a:p>
            <a:fld id="{6B556E83-19C5-4103-9867-88461351AE6E}" type="datetime1">
              <a:rPr lang="ru-RU" smtClean="0"/>
              <a:pPr/>
              <a:t>26.07.2016</a:t>
            </a:fld>
            <a:endParaRPr lang="ru-RU"/>
          </a:p>
        </p:txBody>
      </p:sp>
      <p:sp>
        <p:nvSpPr>
          <p:cNvPr id="5" name="Номер слайда 4"/>
          <p:cNvSpPr>
            <a:spLocks noGrp="1"/>
          </p:cNvSpPr>
          <p:nvPr>
            <p:ph type="sldNum" sz="quarter" idx="12"/>
          </p:nvPr>
        </p:nvSpPr>
        <p:spPr/>
        <p:txBody>
          <a:bodyPr>
            <a:normAutofit/>
          </a:bodyPr>
          <a:lstStyle/>
          <a:p>
            <a:fld id="{725C68B6-61C2-468F-89AB-4B9F7531AA68}" type="slidenum">
              <a:rPr lang="ru-RU" smtClean="0"/>
              <a:pPr/>
              <a:t>17</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Горизонтальний ефект конституції і поточне законодавство</a:t>
            </a:r>
            <a:endParaRPr lang="uk-UA" dirty="0"/>
          </a:p>
        </p:txBody>
      </p:sp>
      <p:sp>
        <p:nvSpPr>
          <p:cNvPr id="3" name="Содержимое 2"/>
          <p:cNvSpPr>
            <a:spLocks noGrp="1"/>
          </p:cNvSpPr>
          <p:nvPr>
            <p:ph sz="quarter" idx="1"/>
          </p:nvPr>
        </p:nvSpPr>
        <p:spPr/>
        <p:style>
          <a:lnRef idx="0">
            <a:schemeClr val="accent4"/>
          </a:lnRef>
          <a:fillRef idx="3">
            <a:schemeClr val="accent4"/>
          </a:fillRef>
          <a:effectRef idx="3">
            <a:schemeClr val="accent4"/>
          </a:effectRef>
          <a:fontRef idx="minor">
            <a:schemeClr val="lt1"/>
          </a:fontRef>
        </p:style>
        <p:txBody>
          <a:bodyPr>
            <a:normAutofit fontScale="85000" lnSpcReduction="20000"/>
          </a:bodyPr>
          <a:lstStyle/>
          <a:p>
            <a:pPr>
              <a:buNone/>
            </a:pPr>
            <a:endParaRPr lang="en-US" dirty="0" smtClean="0"/>
          </a:p>
          <a:p>
            <a:pPr>
              <a:buNone/>
            </a:pPr>
            <a:r>
              <a:rPr lang="uk-UA" dirty="0" smtClean="0"/>
              <a:t>«</a:t>
            </a:r>
            <a:r>
              <a:rPr lang="en-US" dirty="0" smtClean="0"/>
              <a:t>[</a:t>
            </a:r>
            <a:r>
              <a:rPr lang="uk-UA" dirty="0" smtClean="0"/>
              <a:t>Конституція</a:t>
            </a:r>
            <a:r>
              <a:rPr lang="en-US" dirty="0" smtClean="0"/>
              <a:t>] </a:t>
            </a:r>
            <a:r>
              <a:rPr lang="uk-UA" dirty="0" smtClean="0"/>
              <a:t>встановлює об’єктивний порядок цінностей, що істотно зміцнює ефективність чинності основоположних прав. Цю систему цінностей, у центрі якої знаходиться індивід, що вільно розвивається, та його гідність, слід розглядати як основоположне, фундаментальне конституційне рішення, яке здійснює вплив на всі галузі права і слугує пріоритетом розвитку законодавства, державного управління та правосуддя. Таким чином, очевидно, що ця система цінностей здійснює вплив на цивільне право. Кожна цивільно-правова норма повинна бути сумісною з цією системою і трактуватися відповідно до її духу».</a:t>
            </a:r>
            <a:endParaRPr lang="en-US" dirty="0" smtClean="0"/>
          </a:p>
          <a:p>
            <a:pPr>
              <a:buNone/>
            </a:pPr>
            <a:endParaRPr lang="en-US" dirty="0" smtClean="0"/>
          </a:p>
          <a:p>
            <a:pPr algn="r">
              <a:buNone/>
            </a:pPr>
            <a:r>
              <a:rPr lang="en-US" i="1" dirty="0" err="1" smtClean="0"/>
              <a:t>BVerGE</a:t>
            </a:r>
            <a:r>
              <a:rPr lang="en-US" i="1" dirty="0" smtClean="0"/>
              <a:t>, </a:t>
            </a:r>
            <a:r>
              <a:rPr lang="uk-UA" i="1" dirty="0" err="1" smtClean="0"/>
              <a:t>Lueth</a:t>
            </a:r>
            <a:r>
              <a:rPr lang="uk-UA" dirty="0" smtClean="0"/>
              <a:t> (1953) </a:t>
            </a:r>
            <a:endParaRPr lang="en-US" dirty="0" smtClean="0"/>
          </a:p>
          <a:p>
            <a:pPr>
              <a:buNone/>
            </a:pPr>
            <a:endParaRPr lang="uk-UA" dirty="0" smtClean="0"/>
          </a:p>
          <a:p>
            <a:endParaRPr lang="uk-UA" dirty="0"/>
          </a:p>
        </p:txBody>
      </p:sp>
      <p:sp>
        <p:nvSpPr>
          <p:cNvPr id="4" name="Дата 3"/>
          <p:cNvSpPr>
            <a:spLocks noGrp="1"/>
          </p:cNvSpPr>
          <p:nvPr>
            <p:ph type="dt" sz="half" idx="10"/>
          </p:nvPr>
        </p:nvSpPr>
        <p:spPr/>
        <p:txBody>
          <a:bodyPr/>
          <a:lstStyle/>
          <a:p>
            <a:fld id="{F9F76EA0-D8C1-4079-88A9-B30C6B246B44}"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18</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Законодавство і юриспруденція Конституційного Суду України</a:t>
            </a:r>
            <a:endParaRPr lang="uk-UA" dirty="0"/>
          </a:p>
        </p:txBody>
      </p:sp>
      <p:sp>
        <p:nvSpPr>
          <p:cNvPr id="3" name="Содержимое 2"/>
          <p:cNvSpPr>
            <a:spLocks noGrp="1"/>
          </p:cNvSpPr>
          <p:nvPr>
            <p:ph sz="quarter" idx="1"/>
          </p:nvPr>
        </p:nvSpPr>
        <p:spPr/>
        <p:txBody>
          <a:bodyPr>
            <a:normAutofit lnSpcReduction="10000"/>
          </a:bodyPr>
          <a:lstStyle/>
          <a:p>
            <a:pPr>
              <a:buNone/>
            </a:pPr>
            <a:endParaRPr lang="uk-UA" dirty="0" smtClean="0"/>
          </a:p>
          <a:p>
            <a:pPr>
              <a:spcBef>
                <a:spcPts val="600"/>
              </a:spcBef>
              <a:spcAft>
                <a:spcPts val="600"/>
              </a:spcAft>
              <a:buNone/>
            </a:pPr>
            <a:r>
              <a:rPr lang="uk-UA" dirty="0" smtClean="0"/>
              <a:t>термін «законодавство» охоплює закони України, чинні міжнародні договори України, згода на обов’язковість яких надана Верховною радою України, а також укази Президента України, декрети і постанови Кабінету Міністрів України, прийняті у межах повноважень та відповідно до Конституції і законів України. Ця справа стосувалася лише правової форми визначення правого регулювання трудового контракту. </a:t>
            </a:r>
          </a:p>
          <a:p>
            <a:pPr algn="r">
              <a:spcBef>
                <a:spcPts val="600"/>
              </a:spcBef>
              <a:spcAft>
                <a:spcPts val="600"/>
              </a:spcAft>
              <a:buNone/>
            </a:pPr>
            <a:r>
              <a:rPr lang="uk-UA" dirty="0" smtClean="0"/>
              <a:t>рішення № 12-рп/98 від 09.07.1998 р. </a:t>
            </a:r>
            <a:endParaRPr lang="ru-RU" dirty="0" smtClean="0"/>
          </a:p>
          <a:p>
            <a:pPr>
              <a:buNone/>
            </a:pPr>
            <a:endParaRPr lang="uk-UA" dirty="0"/>
          </a:p>
        </p:txBody>
      </p:sp>
      <p:sp>
        <p:nvSpPr>
          <p:cNvPr id="4" name="Дата 3"/>
          <p:cNvSpPr>
            <a:spLocks noGrp="1"/>
          </p:cNvSpPr>
          <p:nvPr>
            <p:ph type="dt" sz="half" idx="10"/>
          </p:nvPr>
        </p:nvSpPr>
        <p:spPr/>
        <p:txBody>
          <a:bodyPr/>
          <a:lstStyle/>
          <a:p>
            <a:fld id="{5254E7EE-FABA-4CB0-AB52-261620893212}"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19</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Топік проблем</a:t>
            </a:r>
            <a:endParaRPr lang="uk-UA" dirty="0"/>
          </a:p>
        </p:txBody>
      </p:sp>
      <p:sp>
        <p:nvSpPr>
          <p:cNvPr id="3" name="Дата 2"/>
          <p:cNvSpPr>
            <a:spLocks noGrp="1"/>
          </p:cNvSpPr>
          <p:nvPr>
            <p:ph type="dt" sz="half" idx="10"/>
          </p:nvPr>
        </p:nvSpPr>
        <p:spPr/>
        <p:txBody>
          <a:bodyPr/>
          <a:lstStyle/>
          <a:p>
            <a:fld id="{9BAD4576-BA8E-4E5E-94E0-B9361755414B}"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a:p>
        </p:txBody>
      </p:sp>
      <p:sp>
        <p:nvSpPr>
          <p:cNvPr id="6" name="Содержимое 5"/>
          <p:cNvSpPr>
            <a:spLocks noGrp="1"/>
          </p:cNvSpPr>
          <p:nvPr>
            <p:ph sz="quarter" idx="1"/>
          </p:nvPr>
        </p:nvSpPr>
        <p:spPr/>
        <p:txBody>
          <a:bodyPr/>
          <a:lstStyle/>
          <a:p>
            <a:endParaRPr lang="uk-UA" dirty="0" smtClean="0"/>
          </a:p>
          <a:p>
            <a:r>
              <a:rPr lang="uk-UA" dirty="0" smtClean="0"/>
              <a:t>Чи можна зводити закон до писаного акту? </a:t>
            </a:r>
          </a:p>
          <a:p>
            <a:r>
              <a:rPr lang="uk-UA" dirty="0" smtClean="0"/>
              <a:t>Який зв’язок закону із вимогою правової визначеності?</a:t>
            </a:r>
          </a:p>
          <a:p>
            <a:r>
              <a:rPr lang="uk-UA" dirty="0" smtClean="0"/>
              <a:t>Що означає свобода розсуду?</a:t>
            </a:r>
          </a:p>
          <a:p>
            <a:r>
              <a:rPr lang="uk-UA" dirty="0" smtClean="0"/>
              <a:t>Які межі конкретизації закону?</a:t>
            </a: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Зміст законів та конституційні принципи</a:t>
            </a:r>
            <a:endParaRPr lang="uk-UA" dirty="0"/>
          </a:p>
        </p:txBody>
      </p:sp>
      <p:sp>
        <p:nvSpPr>
          <p:cNvPr id="3" name="Содержимое 2"/>
          <p:cNvSpPr>
            <a:spLocks noGrp="1"/>
          </p:cNvSpPr>
          <p:nvPr>
            <p:ph sz="quarter" idx="1"/>
          </p:nvPr>
        </p:nvSpPr>
        <p:spPr/>
        <p:txBody>
          <a:bodyPr>
            <a:normAutofit fontScale="77500" lnSpcReduction="20000"/>
          </a:bodyPr>
          <a:lstStyle/>
          <a:p>
            <a:pPr>
              <a:buNone/>
            </a:pPr>
            <a:endParaRPr lang="uk-UA" i="1" dirty="0" smtClean="0"/>
          </a:p>
          <a:p>
            <a:pPr>
              <a:buNone/>
            </a:pPr>
            <a:r>
              <a:rPr lang="uk-UA" i="1" dirty="0" smtClean="0"/>
              <a:t>Якщо хтось бажає у дусі </a:t>
            </a:r>
            <a:r>
              <a:rPr lang="uk-UA" i="1" dirty="0" err="1" smtClean="0"/>
              <a:t>легізму</a:t>
            </a:r>
            <a:r>
              <a:rPr lang="uk-UA" i="1" dirty="0" smtClean="0"/>
              <a:t> зводити всі права до приписів державних законодавців, то залишається відкритим ряд питань, і насамперед питання, на якій підставі слід дотримуватися приписів наділених примусовою силою центральної влади. Оправдання цього можна було б шукати в думках, що тільки таким способом гарантується правовий мир і безпека. Однак ця підстава недостатня, щоб виправдати все державне право, яке повинне створювати не лише надійний, але й справедливий порядок. Лише той, хто вважає, що критичний підхід до державних законів взагалі не має сенсу чи непотрібний, навіть якщо це расистські закони та накази про винищення цілих народів, що їх видавав Гітлер, може твердити, що для його правосвідомості питання справедливості не </a:t>
            </a:r>
            <a:r>
              <a:rPr lang="uk-UA" i="1" dirty="0" err="1" smtClean="0"/>
              <a:t>стоїть”</a:t>
            </a:r>
            <a:r>
              <a:rPr lang="uk-UA" i="1" dirty="0" smtClean="0"/>
              <a:t>. </a:t>
            </a:r>
            <a:endParaRPr lang="uk-UA" dirty="0" smtClean="0"/>
          </a:p>
          <a:p>
            <a:endParaRPr lang="uk-UA" dirty="0" smtClean="0"/>
          </a:p>
          <a:p>
            <a:pPr algn="r"/>
            <a:r>
              <a:rPr lang="uk-UA" dirty="0" err="1" smtClean="0"/>
              <a:t>Циппеліус</a:t>
            </a:r>
            <a:r>
              <a:rPr lang="uk-UA" dirty="0" smtClean="0"/>
              <a:t> Р. Філософія права. – К., 2000.</a:t>
            </a:r>
          </a:p>
          <a:p>
            <a:endParaRPr lang="uk-UA" dirty="0"/>
          </a:p>
        </p:txBody>
      </p:sp>
      <p:sp>
        <p:nvSpPr>
          <p:cNvPr id="4" name="Дата 3"/>
          <p:cNvSpPr>
            <a:spLocks noGrp="1"/>
          </p:cNvSpPr>
          <p:nvPr>
            <p:ph type="dt" sz="half" idx="10"/>
          </p:nvPr>
        </p:nvSpPr>
        <p:spPr/>
        <p:txBody>
          <a:bodyPr/>
          <a:lstStyle/>
          <a:p>
            <a:fld id="{F7A7E2EA-7618-475F-91A7-6252F4E55F16}"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20</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dirty="0" smtClean="0"/>
              <a:t>Законодавство згідно із Доповіддю Венеційської комісії про верховенство права від 25-26 березня 2011 р. </a:t>
            </a:r>
            <a:endParaRPr lang="uk-UA" sz="2800" dirty="0"/>
          </a:p>
        </p:txBody>
      </p:sp>
      <p:sp>
        <p:nvSpPr>
          <p:cNvPr id="3" name="Содержимое 2"/>
          <p:cNvSpPr>
            <a:spLocks noGrp="1"/>
          </p:cNvSpPr>
          <p:nvPr>
            <p:ph sz="quarter" idx="1"/>
          </p:nvPr>
        </p:nvSpPr>
        <p:spPr/>
        <p:txBody>
          <a:bodyPr/>
          <a:lstStyle/>
          <a:p>
            <a:pPr>
              <a:buNone/>
            </a:pPr>
            <a:endParaRPr lang="uk-UA" dirty="0" smtClean="0"/>
          </a:p>
          <a:p>
            <a:pPr>
              <a:spcBef>
                <a:spcPts val="600"/>
              </a:spcBef>
              <a:spcAft>
                <a:spcPts val="600"/>
              </a:spcAft>
              <a:buNone/>
            </a:pPr>
            <a:r>
              <a:rPr lang="uk-UA" dirty="0" smtClean="0"/>
              <a:t>а) всі нормативно-правові акти, ухвалені компетентними органами,</a:t>
            </a:r>
          </a:p>
          <a:p>
            <a:pPr>
              <a:spcBef>
                <a:spcPts val="600"/>
              </a:spcBef>
              <a:spcAft>
                <a:spcPts val="600"/>
              </a:spcAft>
              <a:buNone/>
            </a:pPr>
            <a:r>
              <a:rPr lang="uk-UA" dirty="0" smtClean="0"/>
              <a:t>б) міжнародні договори та </a:t>
            </a:r>
          </a:p>
          <a:p>
            <a:pPr>
              <a:spcBef>
                <a:spcPts val="600"/>
              </a:spcBef>
              <a:spcAft>
                <a:spcPts val="600"/>
              </a:spcAft>
              <a:buNone/>
            </a:pPr>
            <a:r>
              <a:rPr lang="uk-UA" dirty="0" smtClean="0"/>
              <a:t>в) судова практика, заснована на законові і міжнародних договорах</a:t>
            </a:r>
            <a:endParaRPr lang="uk-UA" dirty="0"/>
          </a:p>
        </p:txBody>
      </p:sp>
      <p:sp>
        <p:nvSpPr>
          <p:cNvPr id="4" name="Дата 3"/>
          <p:cNvSpPr>
            <a:spLocks noGrp="1"/>
          </p:cNvSpPr>
          <p:nvPr>
            <p:ph type="dt" sz="half" idx="10"/>
          </p:nvPr>
        </p:nvSpPr>
        <p:spPr/>
        <p:txBody>
          <a:bodyPr/>
          <a:lstStyle/>
          <a:p>
            <a:fld id="{723F4218-B60B-482E-A142-323C17C0A0EA}"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21</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Динамічне поняття закону та конституційна скарга в Україні</a:t>
            </a:r>
            <a:endParaRPr lang="uk-UA" dirty="0"/>
          </a:p>
        </p:txBody>
      </p:sp>
      <p:sp>
        <p:nvSpPr>
          <p:cNvPr id="3" name="Дата 2"/>
          <p:cNvSpPr>
            <a:spLocks noGrp="1"/>
          </p:cNvSpPr>
          <p:nvPr>
            <p:ph type="dt" sz="half" idx="10"/>
          </p:nvPr>
        </p:nvSpPr>
        <p:spPr/>
        <p:txBody>
          <a:bodyPr/>
          <a:lstStyle/>
          <a:p>
            <a:fld id="{9BAD4576-BA8E-4E5E-94E0-B9361755414B}"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22</a:t>
            </a:fld>
            <a:endParaRPr lang="ru-RU"/>
          </a:p>
        </p:txBody>
      </p:sp>
      <p:sp>
        <p:nvSpPr>
          <p:cNvPr id="6" name="Содержимое 5"/>
          <p:cNvSpPr>
            <a:spLocks noGrp="1"/>
          </p:cNvSpPr>
          <p:nvPr>
            <p:ph sz="quarter" idx="1"/>
          </p:nvPr>
        </p:nvSpPr>
        <p:spPr/>
        <p:txBody>
          <a:bodyPr/>
          <a:lstStyle/>
          <a:p>
            <a:endParaRPr lang="uk-UA" dirty="0" smtClean="0"/>
          </a:p>
          <a:p>
            <a:pPr>
              <a:buNone/>
            </a:pPr>
            <a:r>
              <a:rPr lang="uk-UA" b="1" dirty="0" smtClean="0"/>
              <a:t>Стаття 151</a:t>
            </a:r>
            <a:r>
              <a:rPr lang="uk-UA" b="1" baseline="30000" dirty="0" smtClean="0"/>
              <a:t>-1</a:t>
            </a:r>
            <a:r>
              <a:rPr lang="uk-UA" b="1" dirty="0" smtClean="0"/>
              <a:t>.</a:t>
            </a:r>
            <a:r>
              <a:rPr lang="uk-UA" dirty="0" smtClean="0"/>
              <a:t> Конституційний Суд України вирішує питання про відповідність Конституції України (конституційність) </a:t>
            </a:r>
            <a:r>
              <a:rPr lang="uk-UA" dirty="0" smtClean="0">
                <a:solidFill>
                  <a:srgbClr val="FF0000"/>
                </a:solidFill>
              </a:rPr>
              <a:t>закону України </a:t>
            </a:r>
            <a:r>
              <a:rPr lang="uk-UA" dirty="0" smtClean="0"/>
              <a:t>за конституційною скаргою особи, яка вважає, </a:t>
            </a:r>
            <a:r>
              <a:rPr lang="uk-UA" dirty="0" smtClean="0">
                <a:solidFill>
                  <a:srgbClr val="FF0000"/>
                </a:solidFill>
              </a:rPr>
              <a:t>що застосований</a:t>
            </a:r>
            <a:r>
              <a:rPr lang="uk-UA" dirty="0" smtClean="0"/>
              <a:t> в остаточному судовому рішенні в її справі закон України суперечить Конституції України. Конституційна скарга може бути подана в разі, якщо всі інші національні засоби юридичного захисту вичерпано.</a:t>
            </a: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Визначеність закону у руслі накладення обтяжень і покарань</a:t>
            </a:r>
            <a:endParaRPr lang="uk-UA" dirty="0"/>
          </a:p>
        </p:txBody>
      </p:sp>
      <p:sp>
        <p:nvSpPr>
          <p:cNvPr id="3" name="Содержимое 2"/>
          <p:cNvSpPr>
            <a:spLocks noGrp="1"/>
          </p:cNvSpPr>
          <p:nvPr>
            <p:ph sz="quarter" idx="1"/>
          </p:nvPr>
        </p:nvSpPr>
        <p:spPr/>
        <p:txBody>
          <a:bodyPr/>
          <a:lstStyle/>
          <a:p>
            <a:pPr>
              <a:buNone/>
            </a:pPr>
            <a:endParaRPr lang="uk-UA" dirty="0" smtClean="0"/>
          </a:p>
          <a:p>
            <a:pPr>
              <a:buNone/>
            </a:pPr>
            <a:r>
              <a:rPr lang="uk-UA" dirty="0" smtClean="0"/>
              <a:t>…судові заборони не створюють законів. Вони лише використовують на практиці принципи вже чинних законів, і профспілки часто їх використовують з цією метою проти роботодавців та проти конкуруючих профспілок</a:t>
            </a:r>
          </a:p>
          <a:p>
            <a:pPr>
              <a:buNone/>
            </a:pPr>
            <a:endParaRPr lang="uk-UA" dirty="0" smtClean="0"/>
          </a:p>
          <a:p>
            <a:pPr algn="r">
              <a:buNone/>
            </a:pPr>
            <a:r>
              <a:rPr lang="uk-UA" dirty="0" err="1" smtClean="0"/>
              <a:t>Орвел</a:t>
            </a:r>
            <a:r>
              <a:rPr lang="uk-UA" dirty="0" smtClean="0"/>
              <a:t> </a:t>
            </a:r>
            <a:r>
              <a:rPr lang="uk-UA" dirty="0" err="1" smtClean="0"/>
              <a:t>Воттс</a:t>
            </a:r>
            <a:r>
              <a:rPr lang="uk-UA" dirty="0" smtClean="0"/>
              <a:t>, Монополія профспілок</a:t>
            </a:r>
            <a:endParaRPr lang="uk-UA" dirty="0"/>
          </a:p>
        </p:txBody>
      </p:sp>
      <p:sp>
        <p:nvSpPr>
          <p:cNvPr id="4" name="Дата 3"/>
          <p:cNvSpPr>
            <a:spLocks noGrp="1"/>
          </p:cNvSpPr>
          <p:nvPr>
            <p:ph type="dt" sz="half" idx="10"/>
          </p:nvPr>
        </p:nvSpPr>
        <p:spPr/>
        <p:txBody>
          <a:bodyPr/>
          <a:lstStyle/>
          <a:p>
            <a:fld id="{659ADF4C-2272-4E24-8F0D-7444FA44CF66}"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23</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Визначеність закону у практиці ЄСПЛ</a:t>
            </a:r>
            <a:endParaRPr lang="uk-UA" dirty="0"/>
          </a:p>
        </p:txBody>
      </p:sp>
      <p:sp>
        <p:nvSpPr>
          <p:cNvPr id="3" name="Содержимое 2"/>
          <p:cNvSpPr>
            <a:spLocks noGrp="1"/>
          </p:cNvSpPr>
          <p:nvPr>
            <p:ph sz="quarter" idx="1"/>
          </p:nvPr>
        </p:nvSpPr>
        <p:spPr>
          <a:xfrm>
            <a:off x="914400" y="1447800"/>
            <a:ext cx="7772400" cy="5005536"/>
          </a:xfrm>
        </p:spPr>
        <p:txBody>
          <a:bodyPr>
            <a:normAutofit fontScale="77500" lnSpcReduction="20000"/>
          </a:bodyPr>
          <a:lstStyle/>
          <a:p>
            <a:pPr>
              <a:spcAft>
                <a:spcPts val="600"/>
              </a:spcAft>
              <a:buNone/>
            </a:pPr>
            <a:r>
              <a:rPr lang="uk-UA" dirty="0" smtClean="0"/>
              <a:t>На думку Суду, із вислову «передбачено законом» випливають наступні дві вимоги. По-перше, право повинно мати відповідну обставинам можливість орієнтуватися у тому, які правові норми застосовуються до цього випадку. По-друге, норма не може вважатися «законом», якщо вона не сформульована із достатнім ступенем точності, що дозволяє громадянину співвідносити свою поведінку: він повинен мати можливість – користуючись при необхідності порадами – передбачати, у розумній стосовно до обставин мірі, наслідки, які може потягнути за собою</a:t>
            </a:r>
            <a:r>
              <a:rPr lang="uk-UA" i="1" dirty="0" smtClean="0"/>
              <a:t> </a:t>
            </a:r>
            <a:r>
              <a:rPr lang="uk-UA" dirty="0" smtClean="0"/>
              <a:t>така дія.</a:t>
            </a:r>
            <a:r>
              <a:rPr lang="uk-UA" i="1" dirty="0" smtClean="0"/>
              <a:t> </a:t>
            </a:r>
            <a:r>
              <a:rPr lang="uk-UA" dirty="0" smtClean="0"/>
              <a:t>Ці наслідки необов’язково передбачати з абсолютною впевненістю: досвід показує, що це недосяжно. Більш того, хоча визначеність вельми бажана, вона може супроводжуватися рисами окаменілості, тоді як право повинно володіти здатністю йти в ногу із обставинами, що змінюються. Відповідно, багато законів неухильно користуються термінами, які більшою або меншою мірою розпливчасті: їх тлумачення і застосування – завдання практики».</a:t>
            </a:r>
          </a:p>
          <a:p>
            <a:pPr algn="r">
              <a:spcAft>
                <a:spcPts val="600"/>
              </a:spcAft>
              <a:buNone/>
            </a:pPr>
            <a:r>
              <a:rPr lang="uk-UA" dirty="0" smtClean="0"/>
              <a:t>Санді </a:t>
            </a:r>
            <a:r>
              <a:rPr lang="uk-UA" dirty="0" err="1" smtClean="0"/>
              <a:t>Таймз</a:t>
            </a:r>
            <a:r>
              <a:rPr lang="uk-UA" dirty="0" smtClean="0"/>
              <a:t> проти Сполученого Королівства</a:t>
            </a:r>
            <a:endParaRPr lang="uk-UA" dirty="0"/>
          </a:p>
        </p:txBody>
      </p:sp>
      <p:sp>
        <p:nvSpPr>
          <p:cNvPr id="4" name="Дата 3"/>
          <p:cNvSpPr>
            <a:spLocks noGrp="1"/>
          </p:cNvSpPr>
          <p:nvPr>
            <p:ph type="dt" sz="half" idx="10"/>
          </p:nvPr>
        </p:nvSpPr>
        <p:spPr/>
        <p:txBody>
          <a:bodyPr/>
          <a:lstStyle/>
          <a:p>
            <a:fld id="{C4ADB0A7-7D13-41A7-8C00-FCF74BE311DC}"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Міра визначеності закону</a:t>
            </a:r>
            <a:endParaRPr lang="uk-UA" dirty="0"/>
          </a:p>
        </p:txBody>
      </p:sp>
      <p:sp>
        <p:nvSpPr>
          <p:cNvPr id="3" name="Содержимое 2"/>
          <p:cNvSpPr>
            <a:spLocks noGrp="1"/>
          </p:cNvSpPr>
          <p:nvPr>
            <p:ph sz="quarter" idx="1"/>
          </p:nvPr>
        </p:nvSpPr>
        <p:spPr/>
        <p:txBody>
          <a:bodyPr>
            <a:normAutofit fontScale="92500"/>
          </a:bodyPr>
          <a:lstStyle/>
          <a:p>
            <a:pPr>
              <a:buNone/>
            </a:pPr>
            <a:endParaRPr lang="uk-UA" dirty="0" smtClean="0"/>
          </a:p>
          <a:p>
            <a:pPr>
              <a:spcAft>
                <a:spcPts val="600"/>
              </a:spcAft>
              <a:buNone/>
            </a:pPr>
            <a:r>
              <a:rPr lang="uk-UA" dirty="0" smtClean="0"/>
              <a:t>Абсолютно точні правові норми зустрічаються рідко, якщо вони загалом існують. Постає запитання: чи встановив законодавчий орган зрозумілий стандарт, згідно з яким повинна діяти судова влада. Завдання тлумачення того, як цей стандарт застосовується у конкретних випадках, має завжди супроводжуватися дискреційним елементом, оскільки стандарт ніколи не може охоплювати всі випадки, в яких він застосовується. </a:t>
            </a:r>
          </a:p>
          <a:p>
            <a:pPr algn="r">
              <a:spcAft>
                <a:spcPts val="600"/>
              </a:spcAft>
              <a:buNone/>
            </a:pPr>
            <a:r>
              <a:rPr lang="uk-UA" dirty="0" smtClean="0"/>
              <a:t>Із практики Верховного суду Канади</a:t>
            </a:r>
            <a:endParaRPr lang="ru-RU" dirty="0" smtClean="0"/>
          </a:p>
          <a:p>
            <a:pPr>
              <a:buNone/>
            </a:pPr>
            <a:endParaRPr lang="uk-UA" dirty="0"/>
          </a:p>
        </p:txBody>
      </p:sp>
      <p:sp>
        <p:nvSpPr>
          <p:cNvPr id="4" name="Дата 3"/>
          <p:cNvSpPr>
            <a:spLocks noGrp="1"/>
          </p:cNvSpPr>
          <p:nvPr>
            <p:ph type="dt" sz="half" idx="10"/>
          </p:nvPr>
        </p:nvSpPr>
        <p:spPr/>
        <p:txBody>
          <a:bodyPr/>
          <a:lstStyle/>
          <a:p>
            <a:fld id="{74E458AB-7E18-4C67-882F-003EC30B3749}"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Закон і його вибіркове застосування</a:t>
            </a:r>
            <a:endParaRPr lang="uk-UA" dirty="0"/>
          </a:p>
        </p:txBody>
      </p:sp>
      <p:sp>
        <p:nvSpPr>
          <p:cNvPr id="3" name="Содержимое 2"/>
          <p:cNvSpPr>
            <a:spLocks noGrp="1"/>
          </p:cNvSpPr>
          <p:nvPr>
            <p:ph sz="quarter" idx="1"/>
          </p:nvPr>
        </p:nvSpPr>
        <p:spPr/>
        <p:txBody>
          <a:bodyPr/>
          <a:lstStyle/>
          <a:p>
            <a:endParaRPr lang="uk-UA" dirty="0" smtClean="0"/>
          </a:p>
          <a:p>
            <a:pPr>
              <a:buNone/>
            </a:pPr>
            <a:r>
              <a:rPr lang="uk-UA" dirty="0" smtClean="0"/>
              <a:t>- Коли я беру слово, воно означає те, що я хочу, не більше і не менше, - сказав </a:t>
            </a:r>
            <a:r>
              <a:rPr lang="uk-UA" dirty="0" err="1" smtClean="0"/>
              <a:t>Шалтай</a:t>
            </a:r>
            <a:r>
              <a:rPr lang="uk-UA" dirty="0" smtClean="0"/>
              <a:t> презирливо.</a:t>
            </a:r>
          </a:p>
          <a:p>
            <a:pPr>
              <a:buNone/>
            </a:pPr>
            <a:r>
              <a:rPr lang="uk-UA" dirty="0" smtClean="0"/>
              <a:t>- Справа в тім, чи підпорядкується воно вам, - сказала Аліса.</a:t>
            </a:r>
          </a:p>
          <a:p>
            <a:pPr>
              <a:buNone/>
            </a:pPr>
            <a:r>
              <a:rPr lang="uk-UA" dirty="0" smtClean="0"/>
              <a:t>- Справа в тім, хто із нас тут хазяїн. – сказав </a:t>
            </a:r>
            <a:r>
              <a:rPr lang="uk-UA" dirty="0" err="1" smtClean="0"/>
              <a:t>Шалтай-Болтай</a:t>
            </a:r>
            <a:r>
              <a:rPr lang="uk-UA" dirty="0" smtClean="0"/>
              <a:t>. – Ось у чім питання!</a:t>
            </a:r>
          </a:p>
          <a:p>
            <a:pPr>
              <a:buNone/>
            </a:pPr>
            <a:endParaRPr lang="uk-UA" dirty="0" smtClean="0"/>
          </a:p>
          <a:p>
            <a:pPr algn="r">
              <a:buNone/>
            </a:pPr>
            <a:r>
              <a:rPr lang="uk-UA" dirty="0" err="1" smtClean="0"/>
              <a:t>Люїс</a:t>
            </a:r>
            <a:r>
              <a:rPr lang="uk-UA" dirty="0" smtClean="0"/>
              <a:t> </a:t>
            </a:r>
            <a:r>
              <a:rPr lang="uk-UA" dirty="0" err="1" smtClean="0"/>
              <a:t>Керолл</a:t>
            </a:r>
            <a:r>
              <a:rPr lang="uk-UA" dirty="0" smtClean="0"/>
              <a:t>. Пригоди Аліси в країні чудес.</a:t>
            </a:r>
            <a:endParaRPr lang="uk-UA" dirty="0"/>
          </a:p>
        </p:txBody>
      </p:sp>
      <p:sp>
        <p:nvSpPr>
          <p:cNvPr id="4" name="Дата 3"/>
          <p:cNvSpPr>
            <a:spLocks noGrp="1"/>
          </p:cNvSpPr>
          <p:nvPr>
            <p:ph type="dt" sz="half" idx="10"/>
          </p:nvPr>
        </p:nvSpPr>
        <p:spPr/>
        <p:txBody>
          <a:bodyPr/>
          <a:lstStyle/>
          <a:p>
            <a:fld id="{4B1FD55B-8C9E-43D3-9A14-D5E77A311EA4}"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26</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Верховенство права та конкретизація закону</a:t>
            </a:r>
            <a:endParaRPr lang="uk-UA" dirty="0"/>
          </a:p>
        </p:txBody>
      </p:sp>
      <p:sp>
        <p:nvSpPr>
          <p:cNvPr id="3" name="Содержимое 2"/>
          <p:cNvSpPr>
            <a:spLocks noGrp="1"/>
          </p:cNvSpPr>
          <p:nvPr>
            <p:ph sz="quarter" idx="1"/>
          </p:nvPr>
        </p:nvSpPr>
        <p:spPr/>
        <p:txBody>
          <a:bodyPr/>
          <a:lstStyle/>
          <a:p>
            <a:pPr>
              <a:buNone/>
            </a:pPr>
            <a:r>
              <a:rPr lang="uk-UA" dirty="0" smtClean="0"/>
              <a:t>…доля нашої свободи вирішується в ході технічного спору про деталі адміністративного права.</a:t>
            </a:r>
          </a:p>
          <a:p>
            <a:pPr algn="r">
              <a:spcBef>
                <a:spcPts val="600"/>
              </a:spcBef>
              <a:spcAft>
                <a:spcPts val="600"/>
              </a:spcAft>
              <a:buNone/>
            </a:pPr>
            <a:r>
              <a:rPr lang="uk-UA" dirty="0" smtClean="0"/>
              <a:t>Фрідріх фон </a:t>
            </a:r>
            <a:r>
              <a:rPr lang="uk-UA" dirty="0" err="1" smtClean="0"/>
              <a:t>Гаєк</a:t>
            </a:r>
            <a:r>
              <a:rPr lang="uk-UA" dirty="0" smtClean="0"/>
              <a:t>, Конституція свободи</a:t>
            </a:r>
          </a:p>
          <a:p>
            <a:pPr>
              <a:buNone/>
            </a:pPr>
            <a:endParaRPr lang="uk-UA" dirty="0" smtClean="0"/>
          </a:p>
          <a:p>
            <a:pPr algn="r">
              <a:buNone/>
            </a:pPr>
            <a:endParaRPr lang="uk-UA" dirty="0"/>
          </a:p>
        </p:txBody>
      </p:sp>
      <p:sp>
        <p:nvSpPr>
          <p:cNvPr id="4" name="Дата 3"/>
          <p:cNvSpPr>
            <a:spLocks noGrp="1"/>
          </p:cNvSpPr>
          <p:nvPr>
            <p:ph type="dt" sz="half" idx="10"/>
          </p:nvPr>
        </p:nvSpPr>
        <p:spPr/>
        <p:txBody>
          <a:bodyPr/>
          <a:lstStyle/>
          <a:p>
            <a:fld id="{4874F5C6-64AF-45D9-95CC-E734EBB3CE3F}"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27</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Верховенство права та конкретизація закону</a:t>
            </a:r>
            <a:endParaRPr lang="uk-UA" dirty="0"/>
          </a:p>
        </p:txBody>
      </p:sp>
      <p:sp>
        <p:nvSpPr>
          <p:cNvPr id="3" name="Дата 2"/>
          <p:cNvSpPr>
            <a:spLocks noGrp="1"/>
          </p:cNvSpPr>
          <p:nvPr>
            <p:ph type="dt" sz="half" idx="10"/>
          </p:nvPr>
        </p:nvSpPr>
        <p:spPr/>
        <p:txBody>
          <a:bodyPr/>
          <a:lstStyle/>
          <a:p>
            <a:fld id="{9BAD4576-BA8E-4E5E-94E0-B9361755414B}"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28</a:t>
            </a:fld>
            <a:endParaRPr lang="ru-RU"/>
          </a:p>
        </p:txBody>
      </p:sp>
      <p:sp>
        <p:nvSpPr>
          <p:cNvPr id="6" name="Содержимое 5"/>
          <p:cNvSpPr>
            <a:spLocks noGrp="1"/>
          </p:cNvSpPr>
          <p:nvPr>
            <p:ph sz="quarter" idx="1"/>
          </p:nvPr>
        </p:nvSpPr>
        <p:spPr/>
        <p:txBody>
          <a:bodyPr>
            <a:normAutofit fontScale="85000" lnSpcReduction="10000"/>
          </a:bodyPr>
          <a:lstStyle/>
          <a:p>
            <a:pPr>
              <a:buNone/>
            </a:pPr>
            <a:r>
              <a:rPr lang="uk-UA" dirty="0" smtClean="0"/>
              <a:t>«Якщо </a:t>
            </a:r>
            <a:r>
              <a:rPr lang="uk-UA" dirty="0" err="1" smtClean="0"/>
              <a:t>нормотворення</a:t>
            </a:r>
            <a:r>
              <a:rPr lang="uk-UA" dirty="0" smtClean="0"/>
              <a:t> здійснюють органи, які з юридичного погляду належать до організаційної сфери держави, то до процедури принципово застосовуються ті самі вимоги принципів законності, наявності легітимації та пов’язаної з ними вимоги прозорості й зваженості, яких так само треба дотримуватися й у прийнятті постанов або адміністративних приписів. Також у відношенні до вагомої ролі експертів слід забезпечувати такий рівень відповідальності за рішення, який притаманний легітимованим посадовим особам. Значне віддалення від експертних органів є виправданим тільки в тому разі, якщо вони відповідають передбаченій організаційним правом вимозі </a:t>
            </a:r>
            <a:r>
              <a:rPr lang="uk-UA" dirty="0" err="1" smtClean="0"/>
              <a:t>консистентності</a:t>
            </a:r>
            <a:r>
              <a:rPr lang="uk-UA" dirty="0" smtClean="0"/>
              <a:t>» </a:t>
            </a:r>
            <a:endParaRPr lang="en-US" dirty="0" smtClean="0"/>
          </a:p>
          <a:p>
            <a:pPr algn="r">
              <a:buNone/>
            </a:pPr>
            <a:r>
              <a:rPr lang="uk-UA" dirty="0" err="1" smtClean="0"/>
              <a:t>Шмідт-Ассманн</a:t>
            </a:r>
            <a:r>
              <a:rPr lang="uk-UA" dirty="0" smtClean="0"/>
              <a:t>, </a:t>
            </a:r>
            <a:r>
              <a:rPr lang="uk-UA" dirty="0" smtClean="0"/>
              <a:t> Загальне адміністративне право</a:t>
            </a:r>
            <a:endParaRPr lang="ru-RU" dirty="0" smtClean="0"/>
          </a:p>
          <a:p>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Вимоги щодо якості закону</a:t>
            </a:r>
            <a:endParaRPr lang="uk-UA" dirty="0"/>
          </a:p>
        </p:txBody>
      </p:sp>
      <p:sp>
        <p:nvSpPr>
          <p:cNvPr id="3" name="Содержимое 2"/>
          <p:cNvSpPr>
            <a:spLocks noGrp="1"/>
          </p:cNvSpPr>
          <p:nvPr>
            <p:ph sz="quarter" idx="1"/>
          </p:nvPr>
        </p:nvSpPr>
        <p:spPr/>
        <p:txBody>
          <a:bodyPr/>
          <a:lstStyle/>
          <a:p>
            <a:pPr>
              <a:buNone/>
            </a:pPr>
            <a:endParaRPr lang="uk-UA" dirty="0" smtClean="0"/>
          </a:p>
          <a:p>
            <a:pPr>
              <a:buNone/>
            </a:pPr>
            <a:r>
              <a:rPr lang="en-US" dirty="0" err="1" smtClean="0"/>
              <a:t>i</a:t>
            </a:r>
            <a:r>
              <a:rPr lang="uk-UA" dirty="0" smtClean="0"/>
              <a:t>) Повнота (інтенсивність) законодавчого регулювання. </a:t>
            </a:r>
          </a:p>
          <a:p>
            <a:pPr>
              <a:buNone/>
            </a:pPr>
            <a:r>
              <a:rPr lang="en-US" dirty="0" smtClean="0"/>
              <a:t>ii</a:t>
            </a:r>
            <a:r>
              <a:rPr lang="ru-RU" dirty="0" smtClean="0"/>
              <a:t>)</a:t>
            </a:r>
            <a:r>
              <a:rPr lang="uk-UA" dirty="0" smtClean="0"/>
              <a:t> Організаційна та процедурна забезпеченість виконання закону. </a:t>
            </a:r>
          </a:p>
          <a:p>
            <a:pPr>
              <a:buNone/>
            </a:pPr>
            <a:r>
              <a:rPr lang="en-US" dirty="0" smtClean="0"/>
              <a:t>iii</a:t>
            </a:r>
            <a:r>
              <a:rPr lang="ru-RU" dirty="0" smtClean="0"/>
              <a:t>)</a:t>
            </a:r>
            <a:r>
              <a:rPr lang="uk-UA" dirty="0" smtClean="0"/>
              <a:t> Фінансова та ресурсна обґрунтованість закону. </a:t>
            </a:r>
          </a:p>
          <a:p>
            <a:pPr>
              <a:spcBef>
                <a:spcPts val="600"/>
              </a:spcBef>
              <a:spcAft>
                <a:spcPts val="600"/>
              </a:spcAft>
              <a:buNone/>
            </a:pPr>
            <a:r>
              <a:rPr lang="en-US" dirty="0" smtClean="0"/>
              <a:t>iv</a:t>
            </a:r>
            <a:r>
              <a:rPr lang="ru-RU" dirty="0" smtClean="0"/>
              <a:t>)</a:t>
            </a:r>
            <a:r>
              <a:rPr lang="uk-UA" dirty="0" smtClean="0"/>
              <a:t> Закон як сукупність правил загального характеру.</a:t>
            </a:r>
          </a:p>
          <a:p>
            <a:pPr>
              <a:buNone/>
            </a:pPr>
            <a:r>
              <a:rPr lang="en-US" dirty="0" smtClean="0"/>
              <a:t>v</a:t>
            </a:r>
            <a:r>
              <a:rPr lang="ru-RU" dirty="0" smtClean="0"/>
              <a:t>)</a:t>
            </a:r>
            <a:r>
              <a:rPr lang="uk-UA" dirty="0" smtClean="0"/>
              <a:t> Чіткість і однозначність змісту положень закону.</a:t>
            </a:r>
            <a:endParaRPr lang="uk-UA" dirty="0"/>
          </a:p>
        </p:txBody>
      </p:sp>
      <p:sp>
        <p:nvSpPr>
          <p:cNvPr id="4" name="Дата 3"/>
          <p:cNvSpPr>
            <a:spLocks noGrp="1"/>
          </p:cNvSpPr>
          <p:nvPr>
            <p:ph type="dt" sz="half" idx="10"/>
          </p:nvPr>
        </p:nvSpPr>
        <p:spPr/>
        <p:txBody>
          <a:bodyPr/>
          <a:lstStyle/>
          <a:p>
            <a:fld id="{6CD1EBE8-BE77-4FB4-A82D-B8645395DFDC}"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29</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Розуміння закону</a:t>
            </a:r>
            <a:endParaRPr lang="uk-UA" dirty="0"/>
          </a:p>
        </p:txBody>
      </p:sp>
      <p:sp>
        <p:nvSpPr>
          <p:cNvPr id="3" name="Содержимое 2"/>
          <p:cNvSpPr>
            <a:spLocks noGrp="1"/>
          </p:cNvSpPr>
          <p:nvPr>
            <p:ph sz="quarter" idx="1"/>
          </p:nvPr>
        </p:nvSpPr>
        <p:spPr/>
        <p:txBody>
          <a:bodyPr>
            <a:normAutofit fontScale="85000" lnSpcReduction="20000"/>
          </a:bodyPr>
          <a:lstStyle/>
          <a:p>
            <a:pPr>
              <a:buNone/>
            </a:pPr>
            <a:endParaRPr lang="uk-UA" dirty="0" smtClean="0"/>
          </a:p>
          <a:p>
            <a:pPr>
              <a:spcBef>
                <a:spcPts val="600"/>
              </a:spcBef>
              <a:spcAft>
                <a:spcPts val="600"/>
              </a:spcAft>
              <a:buNone/>
            </a:pPr>
            <a:r>
              <a:rPr lang="uk-UA" dirty="0" smtClean="0"/>
              <a:t>Закон вище короля, тому що і король, і всі його піддані підкоряються законові, і без нього не було ні короля, ні королівства</a:t>
            </a:r>
          </a:p>
          <a:p>
            <a:pPr algn="r">
              <a:spcBef>
                <a:spcPts val="600"/>
              </a:spcBef>
              <a:spcAft>
                <a:spcPts val="600"/>
              </a:spcAft>
              <a:buNone/>
            </a:pPr>
            <a:r>
              <a:rPr lang="uk-UA" dirty="0" smtClean="0"/>
              <a:t>Стара постанова англійського суду (</a:t>
            </a:r>
            <a:r>
              <a:rPr lang="uk-UA" dirty="0" err="1" smtClean="0"/>
              <a:t>цит</a:t>
            </a:r>
            <a:r>
              <a:rPr lang="uk-UA" dirty="0" smtClean="0"/>
              <a:t>. за </a:t>
            </a:r>
            <a:r>
              <a:rPr lang="uk-UA" dirty="0" err="1" smtClean="0"/>
              <a:t>Дайсі</a:t>
            </a:r>
            <a:r>
              <a:rPr lang="uk-UA" dirty="0" smtClean="0"/>
              <a:t>)</a:t>
            </a:r>
          </a:p>
          <a:p>
            <a:pPr>
              <a:spcBef>
                <a:spcPts val="600"/>
              </a:spcBef>
              <a:spcAft>
                <a:spcPts val="600"/>
              </a:spcAft>
              <a:buNone/>
            </a:pPr>
            <a:r>
              <a:rPr lang="uk-UA" dirty="0" smtClean="0"/>
              <a:t>«Закони повинні виконуватись відповідно до точного та буквального їх змісту, без будь-якої зміни чи розширення. Всі без винятку </a:t>
            </a:r>
            <a:r>
              <a:rPr lang="en-US" dirty="0" smtClean="0"/>
              <a:t>[</a:t>
            </a:r>
            <a:r>
              <a:rPr lang="uk-UA" dirty="0" smtClean="0"/>
              <a:t>посадовці</a:t>
            </a:r>
            <a:r>
              <a:rPr lang="en-US" dirty="0" smtClean="0"/>
              <a:t>]</a:t>
            </a:r>
            <a:r>
              <a:rPr lang="uk-UA" dirty="0" smtClean="0"/>
              <a:t> …у будь-якому випадку повинні затверджувати свої ухвали на точних словах закону, не змінюючи в них без доповіді Імператорській Величності жодної букви і не допускаючи оманливої непостійності самовільних тлумачень»</a:t>
            </a:r>
          </a:p>
          <a:p>
            <a:pPr algn="r">
              <a:spcBef>
                <a:spcPts val="600"/>
              </a:spcBef>
              <a:spcAft>
                <a:spcPts val="600"/>
              </a:spcAft>
              <a:buNone/>
            </a:pPr>
            <a:r>
              <a:rPr lang="uk-UA" dirty="0" smtClean="0"/>
              <a:t>стаття 65 Зводу Законів Російської імперії </a:t>
            </a:r>
          </a:p>
          <a:p>
            <a:pPr>
              <a:spcBef>
                <a:spcPts val="600"/>
              </a:spcBef>
              <a:spcAft>
                <a:spcPts val="600"/>
              </a:spcAft>
              <a:buNone/>
            </a:pPr>
            <a:endParaRPr lang="uk-UA" dirty="0"/>
          </a:p>
        </p:txBody>
      </p:sp>
      <p:sp>
        <p:nvSpPr>
          <p:cNvPr id="4" name="Дата 3"/>
          <p:cNvSpPr>
            <a:spLocks noGrp="1"/>
          </p:cNvSpPr>
          <p:nvPr>
            <p:ph type="dt" sz="half" idx="10"/>
          </p:nvPr>
        </p:nvSpPr>
        <p:spPr/>
        <p:txBody>
          <a:bodyPr/>
          <a:lstStyle/>
          <a:p>
            <a:fld id="{95E856B9-146C-4B23-A9D2-8E5A010F0AD5}"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sp>
        <p:nvSpPr>
          <p:cNvPr id="3" name="Дата 2"/>
          <p:cNvSpPr>
            <a:spLocks noGrp="1"/>
          </p:cNvSpPr>
          <p:nvPr>
            <p:ph type="dt" sz="half" idx="10"/>
          </p:nvPr>
        </p:nvSpPr>
        <p:spPr/>
        <p:txBody>
          <a:bodyPr/>
          <a:lstStyle/>
          <a:p>
            <a:fld id="{9BAD4576-BA8E-4E5E-94E0-B9361755414B}"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30</a:t>
            </a:fld>
            <a:endParaRPr lang="ru-RU"/>
          </a:p>
        </p:txBody>
      </p:sp>
      <p:pic>
        <p:nvPicPr>
          <p:cNvPr id="7" name="Содержимое 6" descr="friends.jpg"/>
          <p:cNvPicPr>
            <a:picLocks noGrp="1" noChangeAspect="1"/>
          </p:cNvPicPr>
          <p:nvPr>
            <p:ph sz="quarter" idx="1"/>
          </p:nvPr>
        </p:nvPicPr>
        <p:blipFill>
          <a:blip r:embed="rId2" cstate="print"/>
          <a:stretch>
            <a:fillRect/>
          </a:stretch>
        </p:blipFill>
        <p:spPr>
          <a:xfrm>
            <a:off x="1471612" y="1647825"/>
            <a:ext cx="6657975" cy="41719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Писане право і закон</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4</a:t>
            </a:fld>
            <a:endParaRPr lang="ru-RU"/>
          </a:p>
        </p:txBody>
      </p:sp>
      <p:pic>
        <p:nvPicPr>
          <p:cNvPr id="8" name="Содержимое 7" descr="Leoni.jpg"/>
          <p:cNvPicPr>
            <a:picLocks noGrp="1" noChangeAspect="1"/>
          </p:cNvPicPr>
          <p:nvPr>
            <p:ph sz="quarter" idx="1"/>
          </p:nvPr>
        </p:nvPicPr>
        <p:blipFill>
          <a:blip r:embed="rId2" cstate="print"/>
          <a:stretch>
            <a:fillRect/>
          </a:stretch>
        </p:blipFill>
        <p:spPr>
          <a:xfrm>
            <a:off x="1093018" y="2420888"/>
            <a:ext cx="2008385" cy="2952327"/>
          </a:xfrm>
        </p:spPr>
      </p:pic>
      <p:sp>
        <p:nvSpPr>
          <p:cNvPr id="7" name="Содержимое 6"/>
          <p:cNvSpPr>
            <a:spLocks noGrp="1"/>
          </p:cNvSpPr>
          <p:nvPr>
            <p:ph sz="quarter" idx="2"/>
          </p:nvPr>
        </p:nvSpPr>
        <p:spPr>
          <a:xfrm>
            <a:off x="3347864" y="1447800"/>
            <a:ext cx="5796136" cy="4933528"/>
          </a:xfrm>
        </p:spPr>
        <p:txBody>
          <a:bodyPr>
            <a:noAutofit/>
          </a:bodyPr>
          <a:lstStyle/>
          <a:p>
            <a:pPr>
              <a:buNone/>
            </a:pPr>
            <a:r>
              <a:rPr lang="uk-UA" sz="2000" dirty="0" smtClean="0"/>
              <a:t>…юридична система, в центрі якої знаходиться законодавство, у свою чергу, нагадує… централізовану економіку, в які всі істотні рішення ухвалює купка директорів, чиї знання про загальну ситуацію фатально обмежені та чия повага до побажань народу, якщо вони взагалі поважають його бажання, страждають від наслідків цієї обмеженості.</a:t>
            </a:r>
          </a:p>
          <a:p>
            <a:pPr>
              <a:buNone/>
            </a:pPr>
            <a:endParaRPr lang="uk-UA" sz="2000" dirty="0" smtClean="0"/>
          </a:p>
          <a:p>
            <a:pPr>
              <a:buNone/>
            </a:pPr>
            <a:r>
              <a:rPr lang="uk-UA" sz="2000" dirty="0" smtClean="0"/>
              <a:t>Творення закону є  у більшій мірі теоретичним процесом, ніж акт волі, а теоретичний процес не може бути результатом рішень, ухвалених владними групами за рахунок інакомислячої меншості</a:t>
            </a:r>
            <a:r>
              <a:rPr lang="uk-UA" sz="2000" dirty="0" smtClean="0"/>
              <a:t>.</a:t>
            </a:r>
            <a:endParaRPr lang="uk-UA" sz="2000" dirty="0" smtClean="0"/>
          </a:p>
          <a:p>
            <a:pPr algn="r">
              <a:buNone/>
            </a:pPr>
            <a:r>
              <a:rPr lang="uk-UA" sz="2000" dirty="0" smtClean="0"/>
              <a:t>Бруно Леоні, Свобода і </a:t>
            </a:r>
            <a:r>
              <a:rPr lang="uk-UA" sz="2000" dirty="0" smtClean="0"/>
              <a:t>закон</a:t>
            </a:r>
            <a:endParaRPr lang="uk-UA"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Писане право і закон</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Содержимое 5"/>
          <p:cNvSpPr>
            <a:spLocks noGrp="1"/>
          </p:cNvSpPr>
          <p:nvPr>
            <p:ph sz="quarter" idx="1"/>
          </p:nvPr>
        </p:nvSpPr>
        <p:spPr/>
        <p:txBody>
          <a:bodyPr/>
          <a:lstStyle/>
          <a:p>
            <a:pPr>
              <a:buNone/>
            </a:pPr>
            <a:endParaRPr lang="uk-UA" dirty="0" smtClean="0"/>
          </a:p>
          <a:p>
            <a:pPr>
              <a:buNone/>
            </a:pPr>
            <a:r>
              <a:rPr lang="uk-UA" dirty="0" smtClean="0"/>
              <a:t>Суверен </a:t>
            </a:r>
            <a:r>
              <a:rPr lang="uk-UA" dirty="0" smtClean="0"/>
              <a:t>– це не джерело, а лише сховище закону, із якого – по тисячу каналів – індивід отримує закон і справедливість</a:t>
            </a:r>
          </a:p>
          <a:p>
            <a:pPr>
              <a:buNone/>
            </a:pPr>
            <a:endParaRPr lang="uk-UA" dirty="0" smtClean="0"/>
          </a:p>
          <a:p>
            <a:pPr algn="r">
              <a:buNone/>
            </a:pPr>
            <a:r>
              <a:rPr lang="uk-UA" dirty="0" err="1" smtClean="0"/>
              <a:t>Блекстоун</a:t>
            </a:r>
            <a:endParaRPr lang="uk-UA" dirty="0"/>
          </a:p>
        </p:txBody>
      </p:sp>
      <p:pic>
        <p:nvPicPr>
          <p:cNvPr id="8" name="Содержимое 7" descr="SirWilliamBlackstone.jpg"/>
          <p:cNvPicPr>
            <a:picLocks noGrp="1" noChangeAspect="1"/>
          </p:cNvPicPr>
          <p:nvPr>
            <p:ph sz="quarter" idx="2"/>
          </p:nvPr>
        </p:nvPicPr>
        <p:blipFill>
          <a:blip r:embed="rId2" cstate="print"/>
          <a:stretch>
            <a:fillRect/>
          </a:stretch>
        </p:blipFill>
        <p:spPr>
          <a:xfrm>
            <a:off x="5013920" y="1447800"/>
            <a:ext cx="3589734"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Закон у світлі верховенства права за А.</a:t>
            </a:r>
            <a:r>
              <a:rPr lang="uk-UA" dirty="0" err="1" smtClean="0"/>
              <a:t>Дайсі</a:t>
            </a:r>
            <a:endParaRPr lang="uk-UA" dirty="0"/>
          </a:p>
        </p:txBody>
      </p:sp>
      <p:sp>
        <p:nvSpPr>
          <p:cNvPr id="3" name="Дата 2"/>
          <p:cNvSpPr>
            <a:spLocks noGrp="1"/>
          </p:cNvSpPr>
          <p:nvPr>
            <p:ph type="dt" sz="half" idx="10"/>
          </p:nvPr>
        </p:nvSpPr>
        <p:spPr/>
        <p:txBody>
          <a:bodyPr/>
          <a:lstStyle/>
          <a:p>
            <a:fld id="{4A1E2DA2-D2B0-4050-8526-F0C7B31BA600}" type="datetime1">
              <a:rPr lang="ru-RU" smtClean="0"/>
              <a:pPr/>
              <a:t>26.07.2016</a:t>
            </a:fld>
            <a:endParaRPr lang="ru-RU"/>
          </a:p>
        </p:txBody>
      </p:sp>
      <p:sp>
        <p:nvSpPr>
          <p:cNvPr id="4" name="Нижний колонтитул 3"/>
          <p:cNvSpPr>
            <a:spLocks noGrp="1"/>
          </p:cNvSpPr>
          <p:nvPr>
            <p:ph type="ftr" sz="quarter" idx="11"/>
          </p:nvPr>
        </p:nvSpPr>
        <p:spPr/>
        <p:txBody>
          <a:bodyPr/>
          <a:lstStyle/>
          <a:p>
            <a:r>
              <a:rPr lang="ru-RU" smtClean="0"/>
              <a:t>V Літня школа            (с) Михайло Савчин</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pic>
        <p:nvPicPr>
          <p:cNvPr id="8" name="Содержимое 7" descr="Albert_Venn_Dicey.jpg"/>
          <p:cNvPicPr>
            <a:picLocks noGrp="1" noChangeAspect="1"/>
          </p:cNvPicPr>
          <p:nvPr>
            <p:ph sz="quarter" idx="1"/>
          </p:nvPr>
        </p:nvPicPr>
        <p:blipFill>
          <a:blip r:embed="rId2" cstate="print"/>
          <a:stretch>
            <a:fillRect/>
          </a:stretch>
        </p:blipFill>
        <p:spPr>
          <a:xfrm>
            <a:off x="1230460" y="1772816"/>
            <a:ext cx="3034417" cy="4032448"/>
          </a:xfrm>
        </p:spPr>
      </p:pic>
      <p:sp>
        <p:nvSpPr>
          <p:cNvPr id="7" name="Содержимое 6"/>
          <p:cNvSpPr>
            <a:spLocks noGrp="1"/>
          </p:cNvSpPr>
          <p:nvPr>
            <p:ph sz="quarter" idx="2"/>
          </p:nvPr>
        </p:nvSpPr>
        <p:spPr>
          <a:xfrm>
            <a:off x="4427984" y="1447800"/>
            <a:ext cx="4255006" cy="4572000"/>
          </a:xfrm>
        </p:spPr>
        <p:txBody>
          <a:bodyPr>
            <a:normAutofit lnSpcReduction="10000"/>
          </a:bodyPr>
          <a:lstStyle/>
          <a:p>
            <a:pPr>
              <a:spcBef>
                <a:spcPts val="600"/>
              </a:spcBef>
              <a:spcAft>
                <a:spcPts val="600"/>
              </a:spcAft>
              <a:buNone/>
            </a:pPr>
            <a:r>
              <a:rPr lang="uk-UA" dirty="0" smtClean="0"/>
              <a:t>1) Відсутність в уряду довільних повноважень карати громадян чи вчиняти дії, спрямовані проти життя і власності;</a:t>
            </a:r>
          </a:p>
          <a:p>
            <a:pPr>
              <a:spcBef>
                <a:spcPts val="600"/>
              </a:spcBef>
              <a:spcAft>
                <a:spcPts val="600"/>
              </a:spcAft>
              <a:buNone/>
            </a:pPr>
            <a:r>
              <a:rPr lang="uk-UA" dirty="0" smtClean="0"/>
              <a:t>2) Підпорядкування будь-якої людини, незалежно від її стану і положення, загальному закону країни та судам загальної юрисдикції;</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Закон у світлі верховенства права за А.</a:t>
            </a:r>
            <a:r>
              <a:rPr lang="uk-UA" dirty="0" err="1" smtClean="0"/>
              <a:t>Дайсі</a:t>
            </a:r>
            <a:endParaRPr lang="uk-UA" dirty="0"/>
          </a:p>
        </p:txBody>
      </p:sp>
      <p:sp>
        <p:nvSpPr>
          <p:cNvPr id="3" name="Содержимое 2"/>
          <p:cNvSpPr>
            <a:spLocks noGrp="1"/>
          </p:cNvSpPr>
          <p:nvPr>
            <p:ph sz="quarter" idx="1"/>
          </p:nvPr>
        </p:nvSpPr>
        <p:spPr/>
        <p:txBody>
          <a:bodyPr>
            <a:normAutofit/>
          </a:bodyPr>
          <a:lstStyle/>
          <a:p>
            <a:pPr>
              <a:buNone/>
            </a:pPr>
            <a:endParaRPr lang="uk-UA" dirty="0" smtClean="0"/>
          </a:p>
          <a:p>
            <a:pPr>
              <a:spcBef>
                <a:spcPts val="600"/>
              </a:spcBef>
              <a:spcAft>
                <a:spcPts val="600"/>
              </a:spcAft>
              <a:buNone/>
            </a:pPr>
            <a:r>
              <a:rPr lang="uk-UA" dirty="0" smtClean="0"/>
              <a:t>3</a:t>
            </a:r>
            <a:r>
              <a:rPr lang="uk-UA" dirty="0" smtClean="0"/>
              <a:t>) Панування духу законності в англійських інститутах завдяки тому, що загальні принципи англійської конституції є результатом судових рішень… в той час як в багатьох зарубіжних конституціях  гарантії особистих прав випивають із загальних (абстрактних)  принципів конституції.</a:t>
            </a:r>
            <a:endParaRPr lang="uk-UA" dirty="0"/>
          </a:p>
        </p:txBody>
      </p:sp>
      <p:sp>
        <p:nvSpPr>
          <p:cNvPr id="4" name="Дата 3"/>
          <p:cNvSpPr>
            <a:spLocks noGrp="1"/>
          </p:cNvSpPr>
          <p:nvPr>
            <p:ph type="dt" sz="half" idx="10"/>
          </p:nvPr>
        </p:nvSpPr>
        <p:spPr/>
        <p:txBody>
          <a:bodyPr/>
          <a:lstStyle/>
          <a:p>
            <a:fld id="{2C6CDEE2-1F1D-4236-857B-23233382FA8D}"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7</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Римська концепція визначеності закону</a:t>
            </a:r>
            <a:endParaRPr lang="uk-UA" sz="3200" dirty="0"/>
          </a:p>
        </p:txBody>
      </p:sp>
      <p:sp>
        <p:nvSpPr>
          <p:cNvPr id="3" name="Содержимое 2"/>
          <p:cNvSpPr>
            <a:spLocks noGrp="1"/>
          </p:cNvSpPr>
          <p:nvPr>
            <p:ph sz="quarter" idx="1"/>
          </p:nvPr>
        </p:nvSpPr>
        <p:spPr/>
        <p:txBody>
          <a:bodyPr>
            <a:normAutofit lnSpcReduction="10000"/>
          </a:bodyPr>
          <a:lstStyle/>
          <a:p>
            <a:pPr>
              <a:buNone/>
            </a:pPr>
            <a:endParaRPr lang="uk-UA" dirty="0" smtClean="0"/>
          </a:p>
          <a:p>
            <a:pPr>
              <a:buNone/>
            </a:pPr>
            <a:r>
              <a:rPr lang="uk-UA" dirty="0" smtClean="0"/>
              <a:t>Ідея довгострокової визначеності закону:</a:t>
            </a:r>
          </a:p>
          <a:p>
            <a:pPr>
              <a:buNone/>
            </a:pPr>
            <a:endParaRPr lang="uk-UA" dirty="0" smtClean="0"/>
          </a:p>
          <a:p>
            <a:pPr>
              <a:buNone/>
            </a:pPr>
            <a:r>
              <a:rPr lang="uk-UA" dirty="0" smtClean="0"/>
              <a:t>Закон не може бути змінений зненацька і непередбаченим чином. </a:t>
            </a:r>
          </a:p>
          <a:p>
            <a:pPr>
              <a:buNone/>
            </a:pPr>
            <a:r>
              <a:rPr lang="uk-UA" dirty="0" smtClean="0"/>
              <a:t>Закон не може бути наданий на розгляд будь-кого (законодавче зібрання чи окремий індивід, від сенатора до вищих посадовців) і не залежить від довільних побажань чи довільних повноважень.</a:t>
            </a:r>
          </a:p>
          <a:p>
            <a:pPr>
              <a:buNone/>
            </a:pPr>
            <a:endParaRPr lang="uk-UA" dirty="0" smtClean="0"/>
          </a:p>
          <a:p>
            <a:pPr algn="r">
              <a:buNone/>
            </a:pPr>
            <a:r>
              <a:rPr lang="uk-UA" dirty="0" smtClean="0"/>
              <a:t>Бруно Леоні, Свобода і закон.</a:t>
            </a:r>
            <a:endParaRPr lang="uk-UA" dirty="0"/>
          </a:p>
        </p:txBody>
      </p:sp>
      <p:sp>
        <p:nvSpPr>
          <p:cNvPr id="4" name="Дата 3"/>
          <p:cNvSpPr>
            <a:spLocks noGrp="1"/>
          </p:cNvSpPr>
          <p:nvPr>
            <p:ph type="dt" sz="half" idx="10"/>
          </p:nvPr>
        </p:nvSpPr>
        <p:spPr/>
        <p:txBody>
          <a:bodyPr/>
          <a:lstStyle/>
          <a:p>
            <a:fld id="{DDF26C71-D47A-44A8-B4B0-43CF3FFA8E73}"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Два концепти визначеності закону за Бруно Леоні</a:t>
            </a:r>
            <a:endParaRPr lang="uk-UA" dirty="0"/>
          </a:p>
        </p:txBody>
      </p:sp>
      <p:sp>
        <p:nvSpPr>
          <p:cNvPr id="3" name="Содержимое 2"/>
          <p:cNvSpPr>
            <a:spLocks noGrp="1"/>
          </p:cNvSpPr>
          <p:nvPr>
            <p:ph sz="quarter" idx="1"/>
          </p:nvPr>
        </p:nvSpPr>
        <p:spPr/>
        <p:txBody>
          <a:bodyPr/>
          <a:lstStyle/>
          <a:p>
            <a:pPr>
              <a:buNone/>
            </a:pPr>
            <a:endParaRPr lang="uk-UA" dirty="0" smtClean="0"/>
          </a:p>
          <a:p>
            <a:pPr>
              <a:buNone/>
            </a:pPr>
            <a:r>
              <a:rPr lang="uk-UA" dirty="0" smtClean="0"/>
              <a:t>…з одного боку, точність письмового тексту, що виходить від законодавця, та, з іншої сторони, відкрита індивідам можливість будувати довгострокові плани на основі сукупності правил, які приймаються людьми в якості загальних правил стихійно і при необхідності підтверджуються суддями протягом століть і поколінь в ході судових розглядів.</a:t>
            </a:r>
            <a:endParaRPr lang="uk-UA" dirty="0"/>
          </a:p>
        </p:txBody>
      </p:sp>
      <p:sp>
        <p:nvSpPr>
          <p:cNvPr id="4" name="Дата 3"/>
          <p:cNvSpPr>
            <a:spLocks noGrp="1"/>
          </p:cNvSpPr>
          <p:nvPr>
            <p:ph type="dt" sz="half" idx="10"/>
          </p:nvPr>
        </p:nvSpPr>
        <p:spPr/>
        <p:txBody>
          <a:bodyPr/>
          <a:lstStyle/>
          <a:p>
            <a:fld id="{735C0911-8E8F-4DA5-AB06-9BA54908A54C}" type="datetime1">
              <a:rPr lang="ru-RU" smtClean="0"/>
              <a:pPr/>
              <a:t>26.07.2016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
        <p:nvSpPr>
          <p:cNvPr id="6" name="Нижний колонтитул 5"/>
          <p:cNvSpPr>
            <a:spLocks noGrp="1"/>
          </p:cNvSpPr>
          <p:nvPr>
            <p:ph type="ftr" sz="quarter" idx="11"/>
          </p:nvPr>
        </p:nvSpPr>
        <p:spPr/>
        <p:txBody>
          <a:bodyPr/>
          <a:lstStyle/>
          <a:p>
            <a:r>
              <a:rPr lang="ru-RU" smtClean="0"/>
              <a:t>V Літня школа            (с) Михайло Савчин</a:t>
            </a: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351</TotalTime>
  <Words>2230</Words>
  <Application>Microsoft Office PowerPoint</Application>
  <PresentationFormat>Экран (4:3)</PresentationFormat>
  <Paragraphs>235</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Справедливость</vt:lpstr>
      <vt:lpstr>Савчин Михайло Васильович, д.ю.н., проф., радник Голови  Конституційного Суду України (2008-2010), директор НДІ порівняльного публічного права та міжнародного права УжНУ </vt:lpstr>
      <vt:lpstr>Топік проблем</vt:lpstr>
      <vt:lpstr>Розуміння закону</vt:lpstr>
      <vt:lpstr>Писане право і закон</vt:lpstr>
      <vt:lpstr>Писане право і закон</vt:lpstr>
      <vt:lpstr>Закон у світлі верховенства права за А.Дайсі</vt:lpstr>
      <vt:lpstr>Закон у світлі верховенства права за А.Дайсі</vt:lpstr>
      <vt:lpstr>Римська концепція визначеності закону</vt:lpstr>
      <vt:lpstr>Два концепти визначеності закону за Бруно Леоні</vt:lpstr>
      <vt:lpstr>Фактори, що впливають на формулювання правил</vt:lpstr>
      <vt:lpstr>Представництво і якість закону</vt:lpstr>
      <vt:lpstr>Закон як продукт розвитку суспільства</vt:lpstr>
      <vt:lpstr>Природа конституційних цінностей та  зміст законів</vt:lpstr>
      <vt:lpstr>Правова визначеність та верховенство права: дилема делегування повноважень</vt:lpstr>
      <vt:lpstr>Забезпечення правової визначеності: приклад інтерпретації ЄСПЛ </vt:lpstr>
      <vt:lpstr>Ефективність і дієвість тлумачення : приклад інтерпретації ЄСПЛ</vt:lpstr>
      <vt:lpstr>Пропорційність і баланс інтересів : приклад інтерпретації ЄСПЛ </vt:lpstr>
      <vt:lpstr>Горизонтальний ефект конституції і поточне законодавство</vt:lpstr>
      <vt:lpstr>Законодавство і юриспруденція Конституційного Суду України</vt:lpstr>
      <vt:lpstr>Зміст законів та конституційні принципи</vt:lpstr>
      <vt:lpstr>Законодавство згідно із Доповіддю Венеційської комісії про верховенство права від 25-26 березня 2011 р. </vt:lpstr>
      <vt:lpstr>Динамічне поняття закону та конституційна скарга в Україні</vt:lpstr>
      <vt:lpstr>Визначеність закону у руслі накладення обтяжень і покарань</vt:lpstr>
      <vt:lpstr>Визначеність закону у практиці ЄСПЛ</vt:lpstr>
      <vt:lpstr>Міра визначеності закону</vt:lpstr>
      <vt:lpstr>Закон і його вибіркове застосування</vt:lpstr>
      <vt:lpstr>Верховенство права та конкретизація закону</vt:lpstr>
      <vt:lpstr>Верховенство права та конкретизація закону</vt:lpstr>
      <vt:lpstr>Вимоги щодо якості закону</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Савчин Михайло Васильович, д.ю.н, проф., радник Голови  Конституційного Суду України (2008-2010), директор НДІ порівняльного публічного права та міжнародного права УжНУ </dc:title>
  <dc:creator>Misha</dc:creator>
  <cp:lastModifiedBy>Misha</cp:lastModifiedBy>
  <cp:revision>52</cp:revision>
  <dcterms:created xsi:type="dcterms:W3CDTF">2016-07-24T20:10:21Z</dcterms:created>
  <dcterms:modified xsi:type="dcterms:W3CDTF">2016-07-26T21:15:14Z</dcterms:modified>
</cp:coreProperties>
</file>