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8" r:id="rId4"/>
    <p:sldId id="281" r:id="rId5"/>
    <p:sldId id="282" r:id="rId6"/>
    <p:sldId id="284" r:id="rId7"/>
    <p:sldId id="285" r:id="rId8"/>
    <p:sldId id="283" r:id="rId9"/>
    <p:sldId id="286" r:id="rId10"/>
    <p:sldId id="28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8" r:id="rId33"/>
    <p:sldId id="290" r:id="rId34"/>
    <p:sldId id="293" r:id="rId35"/>
    <p:sldId id="291" r:id="rId36"/>
    <p:sldId id="292" r:id="rId37"/>
    <p:sldId id="28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CDAA8-60DA-4287-808F-E95D63DDA1C0}" type="datetimeFigureOut">
              <a:rPr lang="uk-UA" smtClean="0"/>
              <a:t>15.09.2016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C3F85-54A1-4E8E-8ECF-EFE7F973A41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A11-AC0E-414A-8670-4FFE80791C5A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4ADC-C2BD-45A3-888E-BBB4657923FE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A877-4600-44A3-A421-569ED015AA1E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E012-2ABA-46BB-B8F3-F6C3CB510D76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8138-3C44-496E-9338-F174D49868AE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F58C-A3FB-4FDE-A05E-0B262C252546}" type="datetime1">
              <a:rPr lang="uk-UA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E6FC-FBA6-4ECD-B535-102400674EBA}" type="datetime1">
              <a:rPr lang="uk-UA" smtClean="0"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7309-BC2C-4349-91A5-5746BD72A2F2}" type="datetime1">
              <a:rPr lang="uk-UA" smtClean="0"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231F-B0D2-4392-A9C2-1E1CFC3F8336}" type="datetime1">
              <a:rPr lang="uk-UA" smtClean="0"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7B07-8ADA-473E-AEE9-8FC2FCD93EA2}" type="datetime1">
              <a:rPr lang="uk-UA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F56F-5D9D-4C58-A133-22C23F6750DB}" type="datetime1">
              <a:rPr lang="uk-UA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061D0-C303-4FB3-8872-380B87CBAB55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.ru/article/2004/09/03/roach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Юридична сила конституції 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Михайло Савчин,</a:t>
            </a:r>
            <a:b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д.ю.н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., проф.,</a:t>
            </a:r>
          </a:p>
          <a:p>
            <a:pPr algn="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радник Голови КСУ (2008 – 2010)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err="1" smtClean="0"/>
              <a:t>Синтетизм</a:t>
            </a:r>
            <a:r>
              <a:rPr lang="uk-UA" dirty="0" smtClean="0"/>
              <a:t> (правовий плюралізм)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968552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Р</a:t>
            </a:r>
            <a:r>
              <a:rPr lang="uk-UA" dirty="0" smtClean="0"/>
              <a:t>озуміння конституції як втілення ідей конституціоналізму, які виражають національну конституційну традицію;</a:t>
            </a:r>
          </a:p>
          <a:p>
            <a:r>
              <a:rPr lang="uk-UA" dirty="0"/>
              <a:t>К</a:t>
            </a:r>
            <a:r>
              <a:rPr lang="uk-UA" dirty="0" smtClean="0"/>
              <a:t>онституція як інструмент забезпечення участі держави у прийнятті владних рішень і реалізації народного суверенітету на наднаціональному рівні публічної влади;</a:t>
            </a:r>
          </a:p>
          <a:p>
            <a:r>
              <a:rPr lang="uk-UA" dirty="0"/>
              <a:t>С</a:t>
            </a:r>
            <a:r>
              <a:rPr lang="uk-UA" dirty="0" smtClean="0"/>
              <a:t>истема соціальних цінностей, які забезпечуються правовим захистом і складають сутнісне ядро розуміння конституції;</a:t>
            </a:r>
          </a:p>
          <a:p>
            <a:r>
              <a:rPr lang="uk-UA" dirty="0"/>
              <a:t>М</a:t>
            </a:r>
            <a:r>
              <a:rPr lang="uk-UA" dirty="0" smtClean="0"/>
              <a:t>еханізм чинності конституції</a:t>
            </a:r>
            <a:r>
              <a:rPr lang="uk-UA" dirty="0"/>
              <a:t>, який включає: </a:t>
            </a:r>
            <a:endParaRPr lang="uk-UA" dirty="0" smtClean="0"/>
          </a:p>
          <a:p>
            <a:pPr lvl="1"/>
            <a:r>
              <a:rPr lang="uk-UA" dirty="0" err="1" smtClean="0"/>
              <a:t>мікрорівень</a:t>
            </a:r>
            <a:r>
              <a:rPr lang="uk-UA" dirty="0" smtClean="0"/>
              <a:t> </a:t>
            </a:r>
            <a:r>
              <a:rPr lang="uk-UA" dirty="0"/>
              <a:t>через реалізацію конституційних норм у формі використання, виконання, додержання і застосування </a:t>
            </a:r>
            <a:r>
              <a:rPr lang="uk-UA" dirty="0" smtClean="0"/>
              <a:t>;</a:t>
            </a:r>
          </a:p>
          <a:p>
            <a:pPr lvl="1"/>
            <a:r>
              <a:rPr lang="uk-UA" dirty="0" err="1" smtClean="0"/>
              <a:t>Мезорівень</a:t>
            </a:r>
            <a:r>
              <a:rPr lang="uk-UA" dirty="0" smtClean="0"/>
              <a:t> – суспільно-політичні дебати щодо її реалізації, інтерпретація конституції та</a:t>
            </a:r>
          </a:p>
          <a:p>
            <a:pPr lvl="1"/>
            <a:r>
              <a:rPr lang="uk-UA" dirty="0" smtClean="0"/>
              <a:t>макрорівень </a:t>
            </a:r>
            <a:r>
              <a:rPr lang="uk-UA" dirty="0"/>
              <a:t>через її установчий характер, верховенство і пряму </a:t>
            </a:r>
            <a:r>
              <a:rPr lang="uk-UA" dirty="0" smtClean="0"/>
              <a:t>дію та </a:t>
            </a:r>
            <a:r>
              <a:rPr lang="uk-UA" dirty="0"/>
              <a:t>правовий захист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8F55-99B8-4E5F-A94B-B8D17323CF05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2. Конституція реальна, номінальна, символічна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Дуалістична природа конституції </a:t>
            </a:r>
            <a:br>
              <a:rPr lang="uk-UA" dirty="0" smtClean="0"/>
            </a:br>
            <a:r>
              <a:rPr lang="uk-UA" dirty="0" smtClean="0"/>
              <a:t>(за Р. </a:t>
            </a:r>
            <a:r>
              <a:rPr lang="uk-UA" dirty="0" err="1" smtClean="0"/>
              <a:t>Алексі</a:t>
            </a:r>
            <a:r>
              <a:rPr lang="uk-UA" dirty="0" smtClean="0"/>
              <a:t>):</a:t>
            </a:r>
          </a:p>
          <a:p>
            <a:endParaRPr lang="uk-UA" dirty="0" smtClean="0"/>
          </a:p>
          <a:p>
            <a:pPr lvl="1"/>
            <a:r>
              <a:rPr lang="uk-UA" dirty="0" smtClean="0"/>
              <a:t>Нормативне розуміння конституції;</a:t>
            </a:r>
          </a:p>
          <a:p>
            <a:pPr lvl="1"/>
            <a:r>
              <a:rPr lang="uk-UA" dirty="0" smtClean="0"/>
              <a:t>Конституція як реально діючий ефективний порядок, заснований на повазі гідності особи та її захистові.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8DB6-0A23-406C-B956-D53A0ECA0145}" type="datetime1">
              <a:rPr lang="uk-UA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2.1. Конституція символічна (фальшива)</a:t>
            </a:r>
            <a:endParaRPr lang="uk-UA" dirty="0"/>
          </a:p>
        </p:txBody>
      </p:sp>
      <p:pic>
        <p:nvPicPr>
          <p:cNvPr id="5" name="Содержимое 4" descr="sovit_c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5524" y="2564904"/>
            <a:ext cx="4144986" cy="24869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716016" cy="4525963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/>
              <a:t>Конституція як набір символів, знаків, яка фактично не відображає реальний  процес здійснення влади, а остання реальності є необмеженою (</a:t>
            </a:r>
            <a:r>
              <a:rPr lang="en-US" dirty="0" smtClean="0"/>
              <a:t>fake constitution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7DE6-AC61-458C-9531-8BD2E021D731}" type="datetime1">
              <a:rPr lang="uk-UA" smtClean="0"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2.2. Конституція номінальна </a:t>
            </a:r>
            <a:endParaRPr lang="uk-UA" dirty="0"/>
          </a:p>
        </p:txBody>
      </p:sp>
      <p:pic>
        <p:nvPicPr>
          <p:cNvPr id="5" name="Содержимое 4" descr="Red_copy_of_the_Russian_constituti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01154" y="1916832"/>
            <a:ext cx="2926222" cy="36724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uk-UA" dirty="0" smtClean="0"/>
              <a:t>Конституція, яка реально не обмежує владу і містить лише декларований </a:t>
            </a:r>
            <a:r>
              <a:rPr lang="uk-UA" dirty="0" err="1" smtClean="0"/>
              <a:t>“каталог”</a:t>
            </a:r>
            <a:r>
              <a:rPr lang="uk-UA" dirty="0" smtClean="0"/>
              <a:t> прав людини, що не є її справжніми цілями;</a:t>
            </a:r>
            <a:br>
              <a:rPr lang="uk-UA" dirty="0" smtClean="0"/>
            </a:br>
            <a:r>
              <a:rPr lang="uk-UA" dirty="0" smtClean="0"/>
              <a:t>конституція, положення якої частково реалізовано</a:t>
            </a:r>
            <a:endParaRPr lang="uk-UA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D96-69C5-452D-A1CF-07DAC61BA398}" type="datetime1">
              <a:rPr lang="uk-UA" smtClean="0"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2.3. Конституція реальна</a:t>
            </a:r>
            <a:endParaRPr lang="uk-UA" dirty="0"/>
          </a:p>
        </p:txBody>
      </p:sp>
      <p:pic>
        <p:nvPicPr>
          <p:cNvPr id="5" name="Содержимое 4" descr="Pylyp-orlyk-constitution-17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75937" y="1988840"/>
            <a:ext cx="2077803" cy="299448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/>
              <a:t>Конституція як реально діючий правопорядок, яка видозмінюється у ході суспільно-політичних процесів, виконує реальну функцію обмеження </a:t>
            </a:r>
            <a:r>
              <a:rPr lang="uk-UA" dirty="0" smtClean="0"/>
              <a:t>влади та гарантій прав людини</a:t>
            </a:r>
            <a:endParaRPr lang="uk-UA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BF1A-A5A6-42A9-BE75-FDDDC4219241}" type="datetime1">
              <a:rPr lang="uk-UA" smtClean="0"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2.4. Конституція формальна і матеріальна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/>
              <a:t>і) соціальна обумовленість конституції;</a:t>
            </a:r>
          </a:p>
          <a:p>
            <a:pPr>
              <a:buNone/>
            </a:pPr>
            <a:r>
              <a:rPr lang="uk-UA" dirty="0" smtClean="0"/>
              <a:t>іі) рівень правової культури та втілення положень конституції;</a:t>
            </a:r>
          </a:p>
          <a:p>
            <a:pPr>
              <a:buNone/>
            </a:pPr>
            <a:r>
              <a:rPr lang="uk-UA" dirty="0" smtClean="0"/>
              <a:t>ііі) юридична техніка та конституція.</a:t>
            </a:r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EC68-D43E-4013-B30A-A0971750EBDB}" type="datetime1">
              <a:rPr lang="uk-UA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2.5. Співвідношення формальної і реально </a:t>
            </a:r>
            <a:r>
              <a:rPr lang="uk-UA" sz="2400" dirty="0" err="1" smtClean="0"/>
              <a:t>констиїтуції</a:t>
            </a:r>
            <a:endParaRPr lang="uk-UA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конституція як нормативний акт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/>
              <a:t>і) конституція як основоположний закон;</a:t>
            </a:r>
          </a:p>
          <a:p>
            <a:pPr>
              <a:buNone/>
            </a:pPr>
            <a:r>
              <a:rPr lang="uk-UA" dirty="0" smtClean="0"/>
              <a:t>іі) верховенство конституції;</a:t>
            </a:r>
          </a:p>
          <a:p>
            <a:pPr>
              <a:buNone/>
            </a:pPr>
            <a:r>
              <a:rPr lang="uk-UA" dirty="0" smtClean="0"/>
              <a:t>ііі) стабільність конституції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r>
              <a:rPr lang="uk-UA" dirty="0" smtClean="0"/>
              <a:t>конституція як правопорядок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/>
              <a:t>і) конституція як певний тип правопорядку;</a:t>
            </a:r>
          </a:p>
          <a:p>
            <a:pPr>
              <a:buNone/>
            </a:pPr>
            <a:r>
              <a:rPr lang="uk-UA" dirty="0" smtClean="0"/>
              <a:t>іі) конституювання владних відносин та легітимація публічної влади;</a:t>
            </a:r>
          </a:p>
          <a:p>
            <a:pPr>
              <a:buNone/>
            </a:pPr>
            <a:r>
              <a:rPr lang="uk-UA" dirty="0" smtClean="0"/>
              <a:t>ііі) завдання по обмеженню владної сваволі та захисту основних прав і свобод.</a:t>
            </a:r>
          </a:p>
          <a:p>
            <a:endParaRPr lang="uk-UA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0419-03EE-4546-AD11-E0E600FB8A15}" type="datetime1">
              <a:rPr lang="uk-UA" smtClean="0"/>
              <a:t>15.09.2016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3</a:t>
            </a:r>
            <a:r>
              <a:rPr lang="uk-UA" dirty="0" smtClean="0">
                <a:solidFill>
                  <a:srgbClr val="FFFF00"/>
                </a:solidFill>
              </a:rPr>
              <a:t>. Установча влада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Критерії правового змісту прийняття конституції:</a:t>
            </a:r>
          </a:p>
          <a:p>
            <a:pPr lvl="1">
              <a:buNone/>
            </a:pPr>
            <a:endParaRPr lang="uk-UA" dirty="0" smtClean="0"/>
          </a:p>
          <a:p>
            <a:pPr lvl="1">
              <a:buNone/>
            </a:pPr>
            <a:r>
              <a:rPr lang="uk-UA" dirty="0" smtClean="0"/>
              <a:t>і) організаційно-процедурне забезпечення;</a:t>
            </a:r>
          </a:p>
          <a:p>
            <a:pPr lvl="1">
              <a:buNone/>
            </a:pPr>
            <a:r>
              <a:rPr lang="uk-UA" dirty="0" smtClean="0"/>
              <a:t>іі) демократичні засади;</a:t>
            </a:r>
          </a:p>
          <a:p>
            <a:pPr lvl="1">
              <a:buNone/>
            </a:pPr>
            <a:r>
              <a:rPr lang="uk-UA" dirty="0" smtClean="0"/>
              <a:t>ііі) принцип правонаступності (континуїтету) та прийняття/перегляд конституції;</a:t>
            </a:r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F21A-F2A2-46D1-9ACA-BF9DBE487992}" type="datetime1">
              <a:rPr lang="uk-UA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3.1.Емануель Жозеф С</a:t>
            </a:r>
            <a:r>
              <a:rPr lang="en-US" sz="3200" dirty="0" smtClean="0"/>
              <a:t>’</a:t>
            </a:r>
            <a:r>
              <a:rPr lang="uk-UA" sz="3200" dirty="0" err="1" smtClean="0"/>
              <a:t>єєс</a:t>
            </a:r>
            <a:r>
              <a:rPr lang="uk-UA" sz="3200" dirty="0" smtClean="0"/>
              <a:t> і </a:t>
            </a:r>
            <a:br>
              <a:rPr lang="uk-UA" sz="3200" dirty="0" smtClean="0"/>
            </a:br>
            <a:r>
              <a:rPr lang="uk-UA" sz="3200" dirty="0" smtClean="0"/>
              <a:t>П</a:t>
            </a:r>
            <a:r>
              <a:rPr lang="en-US" sz="3200" dirty="0" smtClean="0"/>
              <a:t>’</a:t>
            </a:r>
            <a:r>
              <a:rPr lang="uk-UA" sz="3200" dirty="0" err="1" smtClean="0"/>
              <a:t>єр</a:t>
            </a:r>
            <a:r>
              <a:rPr lang="uk-UA" sz="3200" dirty="0" smtClean="0"/>
              <a:t> </a:t>
            </a:r>
            <a:r>
              <a:rPr lang="uk-UA" sz="3200" dirty="0" err="1" smtClean="0"/>
              <a:t>Розанвалон</a:t>
            </a:r>
            <a:endParaRPr lang="uk-UA" sz="3200" dirty="0"/>
          </a:p>
        </p:txBody>
      </p:sp>
      <p:pic>
        <p:nvPicPr>
          <p:cNvPr id="5" name="Содержимое 4" descr="Emmanuel_Joseph_Sieyès_-_crop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2263270"/>
            <a:ext cx="2448272" cy="3139034"/>
          </a:xfrm>
        </p:spPr>
      </p:pic>
      <p:pic>
        <p:nvPicPr>
          <p:cNvPr id="6" name="Содержимое 5" descr="rosanvallo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95421" y="2204864"/>
            <a:ext cx="2860955" cy="3142679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58A-F2E6-487B-A78C-801A2B019C3E}" type="datetime1">
              <a:rPr lang="uk-UA" smtClean="0"/>
              <a:t>15.09.2016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3</a:t>
            </a:r>
            <a:r>
              <a:rPr lang="uk-UA" sz="2800" dirty="0" smtClean="0"/>
              <a:t>.2. Форми прояву установчої влади та світова практика</a:t>
            </a:r>
            <a:endParaRPr lang="uk-UA" sz="2800" dirty="0"/>
          </a:p>
        </p:txBody>
      </p:sp>
      <p:pic>
        <p:nvPicPr>
          <p:cNvPr id="5" name="Содержимое 4" descr="constituant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3816424" cy="27363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6371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uk-UA" dirty="0" smtClean="0"/>
              <a:t>і) конституанта (установчі збори/конституційний конвент/асамблея);</a:t>
            </a:r>
          </a:p>
          <a:p>
            <a:pPr>
              <a:spcAft>
                <a:spcPts val="600"/>
              </a:spcAft>
              <a:buNone/>
            </a:pPr>
            <a:r>
              <a:rPr lang="uk-UA" dirty="0" smtClean="0"/>
              <a:t>іі) референдум;</a:t>
            </a:r>
          </a:p>
          <a:p>
            <a:pPr>
              <a:spcAft>
                <a:spcPts val="600"/>
              </a:spcAft>
              <a:buNone/>
            </a:pPr>
            <a:r>
              <a:rPr lang="uk-UA" dirty="0" smtClean="0"/>
              <a:t>ііі) парламентська процедура;</a:t>
            </a:r>
          </a:p>
          <a:p>
            <a:pPr>
              <a:spcAft>
                <a:spcPts val="600"/>
              </a:spcAft>
              <a:buNone/>
            </a:pPr>
            <a:r>
              <a:rPr lang="uk-UA" dirty="0" err="1" smtClean="0"/>
              <a:t>іv</a:t>
            </a:r>
            <a:r>
              <a:rPr lang="uk-UA" dirty="0" smtClean="0"/>
              <a:t>) октроювання;</a:t>
            </a:r>
          </a:p>
          <a:p>
            <a:pPr>
              <a:spcAft>
                <a:spcPts val="600"/>
              </a:spcAft>
              <a:buNone/>
            </a:pPr>
            <a:r>
              <a:rPr lang="uk-UA" dirty="0" smtClean="0"/>
              <a:t>v) змішані способи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6DB-A8BB-462D-B160-B6C4BE5FA9D4}" type="datetime1">
              <a:rPr lang="uk-UA" smtClean="0"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Юридична сила конституції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Основні</a:t>
            </a:r>
            <a:r>
              <a:rPr lang="uk-UA" b="1" dirty="0" smtClean="0"/>
              <a:t> </a:t>
            </a:r>
            <a:r>
              <a:rPr lang="uk-UA" dirty="0" smtClean="0"/>
              <a:t>теорії у співвідношенні із конституціоналізмом: юридичний позитивізм, природне право, природні права та конституційне судочинство, </a:t>
            </a:r>
            <a:r>
              <a:rPr lang="uk-UA" dirty="0" err="1" smtClean="0"/>
              <a:t>синтетизм</a:t>
            </a:r>
            <a:r>
              <a:rPr lang="uk-UA" dirty="0" smtClean="0"/>
              <a:t> (правовий плюралізм).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Поняття конституції: конституція символічна, номінальна та реальна.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Установча влада та конституція.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Інтерпретація конституції та принципи її тлумачення: загальні засади, автономне, динамічне, </a:t>
            </a:r>
            <a:r>
              <a:rPr lang="uk-UA" dirty="0" err="1" smtClean="0"/>
              <a:t>оригіналіст</a:t>
            </a:r>
            <a:r>
              <a:rPr lang="ru-RU" dirty="0" err="1" smtClean="0"/>
              <a:t>сь</a:t>
            </a:r>
            <a:r>
              <a:rPr lang="uk-UA" dirty="0" smtClean="0"/>
              <a:t>ке (текстуальне).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Основні моделі правового захисту конституції.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Тероризм та екстраординарні засоби захисту конституції (</a:t>
            </a:r>
            <a:r>
              <a:rPr lang="en-US" dirty="0" smtClean="0"/>
              <a:t>Emergency State</a:t>
            </a:r>
            <a:r>
              <a:rPr lang="uk-UA" dirty="0" smtClean="0"/>
              <a:t>). 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2A50-8826-4C91-9002-FC83D5C13DC4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4. Тлумачення Конституції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/>
              <a:t>1. Інтерпретація конституції: необхідність, межі та види:</a:t>
            </a:r>
          </a:p>
          <a:p>
            <a:pPr lvl="1"/>
            <a:r>
              <a:rPr lang="uk-UA" dirty="0" smtClean="0"/>
              <a:t>загальний і абстрактний характер конституційних норм;</a:t>
            </a:r>
          </a:p>
          <a:p>
            <a:pPr lvl="1"/>
            <a:r>
              <a:rPr lang="uk-UA" dirty="0" smtClean="0"/>
              <a:t>принцип  самообмеження конституційного суду;</a:t>
            </a:r>
          </a:p>
          <a:p>
            <a:pPr lvl="1"/>
            <a:r>
              <a:rPr lang="uk-UA" dirty="0" smtClean="0"/>
              <a:t>доктрина </a:t>
            </a:r>
            <a:r>
              <a:rPr lang="uk-UA" dirty="0" err="1" smtClean="0"/>
              <a:t>“політичного</a:t>
            </a:r>
            <a:r>
              <a:rPr lang="uk-UA" dirty="0" smtClean="0"/>
              <a:t> </a:t>
            </a:r>
            <a:r>
              <a:rPr lang="uk-UA" dirty="0" err="1" smtClean="0"/>
              <a:t>питання”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2. Інтерпретація конституції органами публічної влади та конституційна юстиція</a:t>
            </a:r>
          </a:p>
          <a:p>
            <a:pPr lvl="1"/>
            <a:r>
              <a:rPr lang="uk-UA" dirty="0" smtClean="0"/>
              <a:t>інтерпретація конституції у формі законодавства;</a:t>
            </a:r>
          </a:p>
          <a:p>
            <a:pPr lvl="1"/>
            <a:r>
              <a:rPr lang="uk-UA" dirty="0" smtClean="0"/>
              <a:t>інтерпретація </a:t>
            </a:r>
            <a:r>
              <a:rPr lang="uk-UA" dirty="0"/>
              <a:t>к</a:t>
            </a:r>
            <a:r>
              <a:rPr lang="uk-UA" dirty="0" smtClean="0"/>
              <a:t>онституції конституційним </a:t>
            </a:r>
            <a:r>
              <a:rPr lang="uk-UA" dirty="0"/>
              <a:t>с</a:t>
            </a:r>
            <a:r>
              <a:rPr lang="uk-UA" dirty="0" smtClean="0"/>
              <a:t>удом</a:t>
            </a:r>
            <a:r>
              <a:rPr lang="uk-UA" dirty="0" smtClean="0"/>
              <a:t>;</a:t>
            </a:r>
          </a:p>
          <a:p>
            <a:pPr lvl="1"/>
            <a:r>
              <a:rPr lang="uk-UA" dirty="0" smtClean="0"/>
              <a:t>інтерпретація </a:t>
            </a:r>
            <a:r>
              <a:rPr lang="uk-UA" dirty="0" smtClean="0"/>
              <a:t>конституції </a:t>
            </a:r>
            <a:r>
              <a:rPr lang="uk-UA" dirty="0" smtClean="0"/>
              <a:t>і теорія компенсації повноважень.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4BD6-D3C5-4EFE-9F0F-9C63FCD46F95}" type="datetime1">
              <a:rPr lang="uk-UA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4.1. Тлумачення Конституції і </a:t>
            </a:r>
            <a:r>
              <a:rPr lang="uk-UA" sz="2800" dirty="0" err="1" smtClean="0"/>
              <a:t>герменевтичне</a:t>
            </a:r>
            <a:r>
              <a:rPr lang="uk-UA" sz="2800" dirty="0" smtClean="0"/>
              <a:t> коло </a:t>
            </a:r>
            <a:r>
              <a:rPr lang="uk-UA" sz="2800" dirty="0" err="1" smtClean="0"/>
              <a:t>Гадамера</a:t>
            </a:r>
            <a:endParaRPr lang="uk-UA" sz="2800" dirty="0"/>
          </a:p>
        </p:txBody>
      </p:sp>
      <p:pic>
        <p:nvPicPr>
          <p:cNvPr id="6" name="Содержимое 5" descr="gadamer2888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" y="2558256"/>
            <a:ext cx="3810000" cy="26098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Герменевтика: 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003E1C"/>
                </a:solidFill>
              </a:rPr>
              <a:t>1. Від тлумачення текстів Талмуду і Біблії (екзегеза тексту) як текстів до</a:t>
            </a:r>
          </a:p>
          <a:p>
            <a:pPr>
              <a:buNone/>
            </a:pPr>
            <a:r>
              <a:rPr lang="en-US" dirty="0" smtClean="0"/>
              <a:t>&lt;….&gt;</a:t>
            </a:r>
            <a:endParaRPr lang="uk-UA" dirty="0" smtClean="0"/>
          </a:p>
          <a:p>
            <a:pPr>
              <a:buNone/>
            </a:pPr>
            <a:r>
              <a:rPr lang="en-US" dirty="0" smtClean="0">
                <a:solidFill>
                  <a:srgbClr val="CC3300"/>
                </a:solidFill>
              </a:rPr>
              <a:t>n. </a:t>
            </a:r>
            <a:r>
              <a:rPr lang="uk-UA" dirty="0" smtClean="0">
                <a:solidFill>
                  <a:srgbClr val="CC3300"/>
                </a:solidFill>
              </a:rPr>
              <a:t>Тлумачення тексту у соціальному контексті </a:t>
            </a:r>
          </a:p>
          <a:p>
            <a:endParaRPr lang="uk-UA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F33-3DCD-4C98-A456-576EF9528E05}" type="datetime1">
              <a:rPr lang="uk-UA" smtClean="0"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4.2. Приклад </a:t>
            </a:r>
            <a:r>
              <a:rPr lang="uk-UA" sz="2800" dirty="0" err="1" smtClean="0"/>
              <a:t>герменевтичного</a:t>
            </a:r>
            <a:r>
              <a:rPr lang="uk-UA" sz="2800" dirty="0" smtClean="0"/>
              <a:t> кола</a:t>
            </a:r>
            <a:endParaRPr lang="uk-UA" sz="2800" dirty="0"/>
          </a:p>
        </p:txBody>
      </p:sp>
      <p:pic>
        <p:nvPicPr>
          <p:cNvPr id="4" name="Содержимое 3" descr="slide_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FDDB-DB3D-41FC-9F82-FD8A99CE15C3}" type="datetime1">
              <a:rPr lang="uk-UA" smtClean="0"/>
              <a:t>15.09.2016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4.3. Форми і значення тлумачення Конституції</a:t>
            </a: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3. Основні форми інтерпретації конституції:</a:t>
            </a:r>
          </a:p>
          <a:p>
            <a:pPr lvl="2">
              <a:buNone/>
            </a:pPr>
            <a:r>
              <a:rPr lang="uk-UA" dirty="0" smtClean="0"/>
              <a:t>і) формально-юридичне (догматичне) тлумачення конституції;</a:t>
            </a:r>
          </a:p>
          <a:p>
            <a:pPr lvl="2">
              <a:buNone/>
            </a:pPr>
            <a:r>
              <a:rPr lang="uk-UA" dirty="0" smtClean="0"/>
              <a:t>іі) діалектичне (динамічне) тлумачення конституційних норм;</a:t>
            </a:r>
          </a:p>
          <a:p>
            <a:pPr lvl="2">
              <a:buNone/>
            </a:pPr>
            <a:r>
              <a:rPr lang="uk-UA" dirty="0" smtClean="0"/>
              <a:t>ііі) конституційно-конформне тлумачення законів і міжнародних договорів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3. 3начення інтерпретації конституції: </a:t>
            </a:r>
          </a:p>
          <a:p>
            <a:pPr lvl="1">
              <a:buNone/>
            </a:pPr>
            <a:r>
              <a:rPr lang="uk-UA" dirty="0" smtClean="0"/>
              <a:t>і) конкретизація конституційних норм;</a:t>
            </a:r>
          </a:p>
          <a:p>
            <a:pPr lvl="1">
              <a:buNone/>
            </a:pPr>
            <a:r>
              <a:rPr lang="uk-UA" dirty="0" smtClean="0"/>
              <a:t>іі) деталізація конституційних норм;</a:t>
            </a:r>
          </a:p>
          <a:p>
            <a:pPr lvl="1">
              <a:buNone/>
            </a:pPr>
            <a:r>
              <a:rPr lang="uk-UA" dirty="0" smtClean="0"/>
              <a:t>ііі) забезпечення єдності застосування конституційних норм.</a:t>
            </a:r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547F-E74E-4778-968E-C2E3311B1311}" type="datetime1">
              <a:rPr lang="uk-UA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правила тлумачення конституції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uk-UA" dirty="0" smtClean="0"/>
          </a:p>
          <a:p>
            <a:pPr marL="708660" indent="-571500">
              <a:buFont typeface="+mj-lt"/>
              <a:buAutoNum type="romanLcPeriod"/>
            </a:pPr>
            <a:r>
              <a:rPr lang="uk-UA" dirty="0" smtClean="0"/>
              <a:t>Тлумачення конституційного тексту як цілісного;</a:t>
            </a:r>
          </a:p>
          <a:p>
            <a:pPr marL="708660" indent="-571500">
              <a:buFont typeface="+mj-lt"/>
              <a:buAutoNum type="romanLcPeriod"/>
            </a:pPr>
            <a:r>
              <a:rPr lang="uk-UA" dirty="0" smtClean="0"/>
              <a:t>Взаємні зв'язки між конституційними положеннями та зворотні відсилання;</a:t>
            </a:r>
          </a:p>
          <a:p>
            <a:pPr marL="708660" indent="-571500">
              <a:buFont typeface="+mj-lt"/>
              <a:buAutoNum type="romanLcPeriod"/>
            </a:pPr>
            <a:r>
              <a:rPr lang="uk-UA" dirty="0" smtClean="0">
                <a:solidFill>
                  <a:srgbClr val="FF0000"/>
                </a:solidFill>
              </a:rPr>
              <a:t>Практична значущість та захист прав людини;</a:t>
            </a:r>
          </a:p>
          <a:p>
            <a:pPr marL="708660" indent="-571500">
              <a:buFont typeface="+mj-lt"/>
              <a:buAutoNum type="romanLcPeriod"/>
            </a:pPr>
            <a:r>
              <a:rPr lang="uk-UA" dirty="0" smtClean="0"/>
              <a:t>Ефективність та обмеження влади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C219-4F80-4E99-B943-EC2349270279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4.4.а. Конституційно конформне тлумачення законів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«у ситуації, коли конкретне положення правового акта (</a:t>
            </a:r>
            <a:r>
              <a:rPr lang="uk-UA" i="1" dirty="0" err="1" smtClean="0"/>
              <a:t>pravniho</a:t>
            </a:r>
            <a:r>
              <a:rPr lang="uk-UA" i="1" dirty="0" smtClean="0"/>
              <a:t> </a:t>
            </a:r>
            <a:r>
              <a:rPr lang="uk-UA" i="1" dirty="0" err="1" smtClean="0"/>
              <a:t>predpisu</a:t>
            </a:r>
            <a:r>
              <a:rPr lang="uk-UA" dirty="0" smtClean="0"/>
              <a:t>) уможливлює два різних тлумачення, причому одне з них відповідає конституційному закону та міжнародним договорам відповідно до статті 10 Конституції Чеської республіки, а інше – суперечить, не надається висновок про </a:t>
            </a:r>
            <a:r>
              <a:rPr lang="uk-UA" dirty="0" err="1" smtClean="0"/>
              <a:t>нечинність</a:t>
            </a:r>
            <a:r>
              <a:rPr lang="uk-UA" dirty="0" smtClean="0"/>
              <a:t> цього положення. При його вирішенні завданням суду є тлумачення цього положення у конституційно конформний спосіб»</a:t>
            </a:r>
          </a:p>
          <a:p>
            <a:pPr>
              <a:buNone/>
            </a:pPr>
            <a:endParaRPr lang="uk-UA" dirty="0" smtClean="0"/>
          </a:p>
          <a:p>
            <a:pPr algn="r">
              <a:buNone/>
            </a:pPr>
            <a:r>
              <a:rPr lang="uk-UA" dirty="0" smtClean="0"/>
              <a:t>рішення </a:t>
            </a:r>
            <a:r>
              <a:rPr lang="uk-UA" dirty="0" err="1" smtClean="0"/>
              <a:t>Pl</a:t>
            </a:r>
            <a:r>
              <a:rPr lang="uk-UA" dirty="0" smtClean="0"/>
              <a:t>. US 48/95 від 26.03.1996 р. Конституційного суду Чеської республіки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F81D-CD23-446C-AFF4-4BCA08C1D0AA}" type="datetime1">
              <a:rPr lang="uk-UA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4.4.б. Постанова </a:t>
            </a:r>
            <a:r>
              <a:rPr lang="uk-UA" sz="2400" dirty="0" err="1" smtClean="0"/>
              <a:t>КС</a:t>
            </a:r>
            <a:r>
              <a:rPr lang="uk-UA" sz="2400" dirty="0" smtClean="0"/>
              <a:t> РФ у справі про компенсації затрат авіакомпанії від 20.12.2011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18457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[</a:t>
            </a:r>
            <a:r>
              <a:rPr lang="ru-RU" sz="1800" dirty="0" smtClean="0"/>
              <a:t>Расходы </a:t>
            </a:r>
            <a:r>
              <a:rPr lang="en-US" sz="1800" dirty="0" smtClean="0"/>
              <a:t> </a:t>
            </a:r>
            <a:r>
              <a:rPr lang="ru-RU" sz="1800" dirty="0" smtClean="0"/>
              <a:t>на </a:t>
            </a:r>
            <a:r>
              <a:rPr lang="ru-RU" sz="1800" dirty="0" smtClean="0"/>
              <a:t>перевозку детей в возрасте от двух до двенадцати лет по льготному тарифу авиакомпаниям-перевозчикам, осуществляющим общественно значимую функцию, создает неопределенность в вопросе как о самом наличии, так и о способе возмещения таких </a:t>
            </a:r>
            <a:r>
              <a:rPr lang="ru-RU" sz="1800" dirty="0" smtClean="0"/>
              <a:t>расходов</a:t>
            </a:r>
          </a:p>
          <a:p>
            <a:pPr>
              <a:buNone/>
            </a:pPr>
            <a:r>
              <a:rPr lang="en-US" sz="1800" dirty="0" smtClean="0"/>
              <a:t>[</a:t>
            </a:r>
            <a:r>
              <a:rPr lang="ru-RU" sz="1800" dirty="0" smtClean="0"/>
              <a:t>законодатель обязан</a:t>
            </a:r>
            <a:r>
              <a:rPr lang="en-US" sz="1800" dirty="0" smtClean="0"/>
              <a:t>]</a:t>
            </a:r>
            <a:r>
              <a:rPr lang="ru-RU" sz="1800" dirty="0" smtClean="0"/>
              <a:t> при </a:t>
            </a:r>
            <a:r>
              <a:rPr lang="ru-RU" sz="1800" dirty="0" smtClean="0"/>
              <a:t>осуществлении возложенных на него полномочий принимать во внимание необходимость обеспечения баланса конституционно значимых интересов, включая недопустимость нарушения прав и свобод других лиц при осуществлении прав и свобод человека и гражданина (статья 17, часть 3, Конституции Российской Федерации), с одной стороны, и стабильности правоотношений в интересах их участников – с другой, в настоящем деле считает возможным воздержаться от признания положения подпункта 3 пункта 2 статьи 106 Воздушного кодекса Российской Федерации не соответствующим Конституции Российской Федерации в той мере, в какой в системе действующего правового регулирования им не предусматривается механизм возмещения авиакомпании-перевозчику расходов на перевозку детей в возрасте от двух до двенадцати лет в соответствии с льготным тарифом с предоставлением им отдельных </a:t>
            </a:r>
            <a:r>
              <a:rPr lang="ru-RU" sz="1800" dirty="0" smtClean="0"/>
              <a:t>мест. </a:t>
            </a:r>
            <a:endParaRPr lang="uk-UA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6DBA-42F8-4FEC-8BA0-96AF63C51973}" type="datetime1">
              <a:rPr lang="uk-UA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dirty="0" smtClean="0"/>
              <a:t>5. </a:t>
            </a:r>
            <a:r>
              <a:rPr lang="uk-UA" sz="3200" dirty="0" smtClean="0"/>
              <a:t>Основні моделі правового захисту конституції</a:t>
            </a:r>
            <a:endParaRPr lang="uk-UA" sz="3200" dirty="0"/>
          </a:p>
        </p:txBody>
      </p:sp>
      <p:pic>
        <p:nvPicPr>
          <p:cNvPr id="5" name="Содержимое 4" descr="judicial re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8413"/>
            <a:ext cx="4038600" cy="2689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8531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Правовий захист конституції – це організація і діяльність учасників конституційних правовідносин, яка утілюється в системі забезпечення непорушності правових цінностей і принципів, які складають сутнісний зміст засобів забезпечення легітимності втручання публічної влади в приватну автономію</a:t>
            </a:r>
            <a:endParaRPr lang="uk-UA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A831-A0D5-4874-8571-BA7A3E0B1923}" type="datetime1">
              <a:rPr lang="uk-UA" smtClean="0"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5.1.а Система правового захисту конституції</a:t>
            </a:r>
            <a:endParaRPr lang="ru-RU" sz="28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е) встановлення факту зловживання конституційними правами та їх позбавлення; </a:t>
            </a:r>
          </a:p>
          <a:p>
            <a:pPr>
              <a:buNone/>
            </a:pPr>
            <a:r>
              <a:rPr lang="uk-UA" dirty="0" smtClean="0"/>
              <a:t>є) діяльність конституційної юстиції; </a:t>
            </a:r>
          </a:p>
          <a:p>
            <a:pPr>
              <a:buNone/>
            </a:pPr>
            <a:r>
              <a:rPr lang="uk-UA" dirty="0" smtClean="0"/>
              <a:t>ж) конституційна відповідальність; </a:t>
            </a:r>
          </a:p>
          <a:p>
            <a:pPr>
              <a:buNone/>
            </a:pPr>
            <a:r>
              <a:rPr lang="uk-UA" dirty="0" smtClean="0"/>
              <a:t>з) надзвичайні засоби (інститути надзвичайного, воєнного стану, пряме президентське правління, федеральне втручання тощо).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B00-DAD1-49D3-BB11-17C248434520}" type="datetime1">
              <a:rPr lang="uk-UA" smtClean="0"/>
              <a:t>15.09.2016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5.1.б Система правового захисту конституції</a:t>
            </a:r>
            <a:endParaRPr lang="ru-RU" sz="28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е) встановлення факту зловживання конституційними правами та їх позбавлення; </a:t>
            </a:r>
          </a:p>
          <a:p>
            <a:pPr>
              <a:buNone/>
            </a:pPr>
            <a:r>
              <a:rPr lang="uk-UA" dirty="0" smtClean="0"/>
              <a:t>є) діяльність конституційної юстиції; </a:t>
            </a:r>
          </a:p>
          <a:p>
            <a:pPr>
              <a:buNone/>
            </a:pPr>
            <a:r>
              <a:rPr lang="uk-UA" dirty="0" smtClean="0"/>
              <a:t>ж) конституційна відповідальність; </a:t>
            </a:r>
          </a:p>
          <a:p>
            <a:pPr>
              <a:buNone/>
            </a:pPr>
            <a:r>
              <a:rPr lang="uk-UA" dirty="0" smtClean="0"/>
              <a:t>з) надзвичайні засоби (інститути надзвичайного, воєнного стану, пряме президентське правління, федеральне втручання тощо).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8CE7-3CC3-4356-83E6-DEF014AEAF48}" type="datetime1">
              <a:rPr lang="uk-UA" smtClean="0"/>
              <a:t>15.09.2016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uk-UA" dirty="0" err="1" smtClean="0"/>
              <a:t>Алекси</a:t>
            </a:r>
            <a:r>
              <a:rPr lang="uk-UA" dirty="0" smtClean="0"/>
              <a:t> Р (2011). </a:t>
            </a:r>
            <a:r>
              <a:rPr lang="uk-UA" dirty="0" err="1" smtClean="0"/>
              <a:t>Дуальная</a:t>
            </a:r>
            <a:r>
              <a:rPr lang="uk-UA" dirty="0" smtClean="0"/>
              <a:t> природа права, 11 </a:t>
            </a:r>
            <a:r>
              <a:rPr lang="uk-UA" i="1" dirty="0" smtClean="0"/>
              <a:t>Право </a:t>
            </a:r>
            <a:r>
              <a:rPr lang="uk-UA" i="1" dirty="0" err="1" smtClean="0"/>
              <a:t>Украины</a:t>
            </a:r>
            <a:r>
              <a:rPr lang="uk-UA" dirty="0" smtClean="0"/>
              <a:t>, 45–58.</a:t>
            </a:r>
            <a:endParaRPr lang="ru-RU" dirty="0" smtClean="0"/>
          </a:p>
          <a:p>
            <a:pPr lvl="0"/>
            <a:r>
              <a:rPr lang="ru-RU" dirty="0" err="1" smtClean="0"/>
              <a:t>Гамільтон</a:t>
            </a:r>
            <a:r>
              <a:rPr lang="ru-RU" dirty="0" smtClean="0"/>
              <a:t>/</a:t>
            </a:r>
            <a:r>
              <a:rPr lang="ru-RU" dirty="0" err="1" smtClean="0"/>
              <a:t>Медісон</a:t>
            </a:r>
            <a:r>
              <a:rPr lang="ru-RU" dirty="0" smtClean="0"/>
              <a:t>/</a:t>
            </a:r>
            <a:r>
              <a:rPr lang="ru-RU" dirty="0" err="1" smtClean="0"/>
              <a:t>Джей</a:t>
            </a:r>
            <a:r>
              <a:rPr lang="ru-RU" dirty="0" smtClean="0"/>
              <a:t> (</a:t>
            </a:r>
            <a:r>
              <a:rPr lang="uk-UA" dirty="0" smtClean="0"/>
              <a:t>2002</a:t>
            </a:r>
            <a:r>
              <a:rPr lang="ru-RU" dirty="0" smtClean="0"/>
              <a:t>), </a:t>
            </a:r>
            <a:r>
              <a:rPr lang="ru-RU" dirty="0" err="1" smtClean="0"/>
              <a:t>Федераліст</a:t>
            </a:r>
            <a:r>
              <a:rPr lang="ru-RU" dirty="0" smtClean="0"/>
              <a:t>, </a:t>
            </a:r>
            <a:r>
              <a:rPr lang="uk-UA" dirty="0" smtClean="0"/>
              <a:t>Київ, Вид-во Сфера</a:t>
            </a:r>
            <a:r>
              <a:rPr lang="ru-RU" dirty="0" smtClean="0"/>
              <a:t>.</a:t>
            </a:r>
          </a:p>
          <a:p>
            <a:pPr lvl="0"/>
            <a:r>
              <a:rPr lang="uk-UA" dirty="0" err="1" smtClean="0"/>
              <a:t>Гончаров</a:t>
            </a:r>
            <a:r>
              <a:rPr lang="uk-UA" dirty="0" smtClean="0"/>
              <a:t> (2009),</a:t>
            </a:r>
            <a:r>
              <a:rPr lang="ru-RU" dirty="0" smtClean="0"/>
              <a:t> До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функціональне</a:t>
            </a:r>
            <a:r>
              <a:rPr lang="ru-RU" dirty="0" smtClean="0"/>
              <a:t> </a:t>
            </a:r>
            <a:r>
              <a:rPr lang="ru-RU" dirty="0" err="1" smtClean="0"/>
              <a:t>тлумачення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юридичних</a:t>
            </a:r>
            <a:r>
              <a:rPr lang="ru-RU" dirty="0" smtClean="0"/>
              <a:t> норм</a:t>
            </a:r>
            <a:r>
              <a:rPr lang="uk-UA" dirty="0" smtClean="0"/>
              <a:t>, 50 </a:t>
            </a:r>
            <a:r>
              <a:rPr lang="uk-UA" i="1" dirty="0" smtClean="0"/>
              <a:t>Актуальні проблеми держави і права</a:t>
            </a:r>
            <a:r>
              <a:rPr lang="ru-RU" dirty="0" smtClean="0"/>
              <a:t> 270-276. </a:t>
            </a:r>
          </a:p>
          <a:p>
            <a:pPr lvl="0"/>
            <a:r>
              <a:rPr lang="uk-UA" dirty="0" err="1" smtClean="0"/>
              <a:t>Ковлер</a:t>
            </a:r>
            <a:r>
              <a:rPr lang="uk-UA" dirty="0" smtClean="0"/>
              <a:t>/</a:t>
            </a:r>
            <a:r>
              <a:rPr lang="uk-UA" dirty="0" err="1" smtClean="0"/>
              <a:t>Чиркин</a:t>
            </a:r>
            <a:r>
              <a:rPr lang="uk-UA" dirty="0" smtClean="0"/>
              <a:t>/Юдин (1996), </a:t>
            </a:r>
            <a:r>
              <a:rPr lang="uk-UA" dirty="0" err="1" smtClean="0"/>
              <a:t>Сравнительное</a:t>
            </a:r>
            <a:r>
              <a:rPr lang="uk-UA" dirty="0" smtClean="0"/>
              <a:t> </a:t>
            </a:r>
            <a:r>
              <a:rPr lang="uk-UA" dirty="0" err="1" smtClean="0"/>
              <a:t>конституционное</a:t>
            </a:r>
            <a:r>
              <a:rPr lang="uk-UA" dirty="0" smtClean="0"/>
              <a:t> право, Москва, Манускрипт.</a:t>
            </a:r>
            <a:endParaRPr lang="ru-RU" dirty="0" smtClean="0"/>
          </a:p>
          <a:p>
            <a:pPr lvl="0"/>
            <a:r>
              <a:rPr lang="uk-UA" dirty="0" err="1" smtClean="0"/>
              <a:t>Лемак</a:t>
            </a:r>
            <a:r>
              <a:rPr lang="uk-UA" dirty="0" smtClean="0"/>
              <a:t> (2010), Принцип верховенства права в Україні: основні загрози, 3 </a:t>
            </a:r>
            <a:r>
              <a:rPr lang="uk-UA" i="1" dirty="0" smtClean="0"/>
              <a:t>Право України</a:t>
            </a:r>
            <a:r>
              <a:rPr lang="uk-UA" dirty="0" smtClean="0"/>
              <a:t> 44-51</a:t>
            </a:r>
            <a:endParaRPr lang="ru-RU" dirty="0" smtClean="0"/>
          </a:p>
          <a:p>
            <a:pPr lvl="0"/>
            <a:r>
              <a:rPr lang="uk-UA" dirty="0" err="1" smtClean="0"/>
              <a:t>Роч</a:t>
            </a:r>
            <a:r>
              <a:rPr lang="uk-UA" dirty="0" smtClean="0"/>
              <a:t> (2004) </a:t>
            </a:r>
            <a:r>
              <a:rPr lang="uk-UA" dirty="0" err="1" smtClean="0"/>
              <a:t>Воинствующая</a:t>
            </a:r>
            <a:r>
              <a:rPr lang="uk-UA" dirty="0" smtClean="0"/>
              <a:t> </a:t>
            </a:r>
            <a:r>
              <a:rPr lang="uk-UA" dirty="0" err="1" smtClean="0"/>
              <a:t>демократия</a:t>
            </a:r>
            <a:r>
              <a:rPr lang="uk-UA" dirty="0" smtClean="0"/>
              <a:t> и </a:t>
            </a:r>
            <a:r>
              <a:rPr lang="uk-UA" dirty="0" err="1" smtClean="0"/>
              <a:t>антитерроризм</a:t>
            </a:r>
            <a:r>
              <a:rPr lang="uk-UA" dirty="0" smtClean="0"/>
              <a:t>, 2-3 </a:t>
            </a:r>
            <a:r>
              <a:rPr lang="uk-UA" dirty="0" err="1" smtClean="0"/>
              <a:t>Сравнительное</a:t>
            </a:r>
            <a:r>
              <a:rPr lang="uk-UA" dirty="0" smtClean="0"/>
              <a:t> </a:t>
            </a:r>
            <a:r>
              <a:rPr lang="uk-UA" dirty="0" err="1" smtClean="0"/>
              <a:t>конституционное</a:t>
            </a:r>
            <a:r>
              <a:rPr lang="uk-UA" dirty="0" smtClean="0"/>
              <a:t> </a:t>
            </a:r>
            <a:r>
              <a:rPr lang="uk-UA" dirty="0" err="1" smtClean="0"/>
              <a:t>обозрение</a:t>
            </a:r>
            <a:r>
              <a:rPr lang="uk-UA" dirty="0" smtClean="0"/>
              <a:t> </a:t>
            </a:r>
            <a:r>
              <a:rPr lang="uk-UA" u="sng" dirty="0" smtClean="0">
                <a:hlinkClick r:id="rId3"/>
              </a:rPr>
              <a:t>http://polit.ru/article/2004/09/03/roach/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Савчин (2009), </a:t>
            </a:r>
            <a:r>
              <a:rPr lang="ru-RU" dirty="0" err="1" smtClean="0"/>
              <a:t>Конституціоналізм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природа </a:t>
            </a:r>
            <a:r>
              <a:rPr lang="ru-RU" dirty="0" err="1" smtClean="0"/>
              <a:t>конституції</a:t>
            </a:r>
            <a:r>
              <a:rPr lang="ru-RU" dirty="0" smtClean="0"/>
              <a:t>, Ужгород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smtClean="0"/>
              <a:t>Шаповал В.М. Сучасний конституціоналізм: Монографія / В. Шаповал. – К.: Юридична фірма «</a:t>
            </a:r>
            <a:r>
              <a:rPr lang="uk-UA" dirty="0" err="1" smtClean="0"/>
              <a:t>Салком</a:t>
            </a:r>
            <a:r>
              <a:rPr lang="uk-UA" dirty="0" smtClean="0"/>
              <a:t>», 2005.</a:t>
            </a:r>
            <a:endParaRPr lang="ru-RU" dirty="0" smtClean="0"/>
          </a:p>
          <a:p>
            <a:pPr lvl="0"/>
            <a:r>
              <a:rPr lang="uk-UA" dirty="0" smtClean="0"/>
              <a:t>Шевчук (2010), Доктрина верховенства права та конституціоналізму: історична ґенеза та співвідношення, </a:t>
            </a:r>
            <a:r>
              <a:rPr lang="uk-UA" u="sng" dirty="0" smtClean="0"/>
              <a:t>3 </a:t>
            </a:r>
            <a:r>
              <a:rPr lang="uk-UA" i="1" u="sng" dirty="0" smtClean="0"/>
              <a:t>Право України</a:t>
            </a:r>
            <a:r>
              <a:rPr lang="uk-UA" u="sng" dirty="0" smtClean="0"/>
              <a:t> 52-61</a:t>
            </a:r>
            <a:endParaRPr lang="ru-RU" dirty="0" smtClean="0"/>
          </a:p>
          <a:p>
            <a:pPr lvl="0"/>
            <a:r>
              <a:rPr lang="uk-UA" dirty="0" smtClean="0"/>
              <a:t>Шевчук (2001). Основи конституційної юриспруденції, Київ, Центр правничих студій.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E8B7-5B39-418F-93A6-86077DBB2E41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5.2. Засновники конституційної юстиції</a:t>
            </a:r>
            <a:endParaRPr lang="uk-UA" sz="240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5C24-DED1-4160-9795-1B2AE02339D3}" type="datetime1">
              <a:rPr lang="uk-UA" smtClean="0"/>
              <a:t>15.09.2016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026" name="Picture 2" descr="C:\Documents and Settings\User\Мои документы\Downloads\pictures\Edward_c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2160240" cy="288032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Downloads\pictures\john marsh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980728"/>
            <a:ext cx="2309242" cy="288032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Downloads\pictures\hans kels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005064"/>
            <a:ext cx="2088232" cy="2592288"/>
          </a:xfrm>
          <a:prstGeom prst="rect">
            <a:avLst/>
          </a:prstGeom>
          <a:noFill/>
        </p:spPr>
      </p:pic>
      <p:pic>
        <p:nvPicPr>
          <p:cNvPr id="1029" name="Picture 5" descr="C:\Documents and Settings\User\Мои документы\Downloads\pictures\AlexanderHamilt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980728"/>
            <a:ext cx="2246561" cy="288032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Мои документы\Downloads\pictures\yuz'ko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005064"/>
            <a:ext cx="1944216" cy="2538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smtClean="0"/>
              <a:t>5.3. </a:t>
            </a:r>
            <a:r>
              <a:rPr lang="uk-UA" sz="2800" dirty="0" smtClean="0"/>
              <a:t>Конституційна юстиція у системі захисту прав людини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Субсидіарність </a:t>
            </a:r>
            <a:r>
              <a:rPr lang="uk-UA" dirty="0" smtClean="0"/>
              <a:t>правового захисту в </a:t>
            </a:r>
            <a:r>
              <a:rPr lang="uk-UA" dirty="0"/>
              <a:t>к</a:t>
            </a:r>
            <a:r>
              <a:rPr lang="uk-UA" dirty="0" smtClean="0"/>
              <a:t>онституційному </a:t>
            </a:r>
            <a:r>
              <a:rPr lang="uk-UA" dirty="0"/>
              <a:t>с</a:t>
            </a:r>
            <a:r>
              <a:rPr lang="uk-UA" dirty="0" smtClean="0"/>
              <a:t>уді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Вичерпання </a:t>
            </a:r>
            <a:r>
              <a:rPr lang="uk-UA" dirty="0" smtClean="0"/>
              <a:t>інших засобів правового захисту</a:t>
            </a:r>
          </a:p>
          <a:p>
            <a:pPr>
              <a:buNone/>
            </a:pPr>
            <a:r>
              <a:rPr lang="uk-UA" dirty="0" smtClean="0"/>
              <a:t>Форми </a:t>
            </a:r>
            <a:r>
              <a:rPr lang="uk-UA" dirty="0" smtClean="0"/>
              <a:t>захисту прав людини у </a:t>
            </a:r>
            <a:r>
              <a:rPr lang="uk-UA" dirty="0" smtClean="0"/>
              <a:t>конституційному </a:t>
            </a:r>
            <a:r>
              <a:rPr lang="uk-UA" dirty="0" smtClean="0"/>
              <a:t>с</a:t>
            </a:r>
            <a:r>
              <a:rPr lang="uk-UA" dirty="0" smtClean="0"/>
              <a:t>уді чи аналогічному інституті:</a:t>
            </a:r>
            <a:endParaRPr lang="en-US" dirty="0" smtClean="0"/>
          </a:p>
          <a:p>
            <a:pPr lvl="1"/>
            <a:r>
              <a:rPr lang="uk-UA" dirty="0" smtClean="0"/>
              <a:t>Конституційна скарга;</a:t>
            </a:r>
            <a:endParaRPr lang="ru-RU" dirty="0" smtClean="0"/>
          </a:p>
          <a:p>
            <a:pPr lvl="1"/>
            <a:r>
              <a:rPr lang="uk-UA" dirty="0" err="1" smtClean="0"/>
              <a:t>Ампаро</a:t>
            </a:r>
            <a:r>
              <a:rPr lang="uk-UA" dirty="0" smtClean="0"/>
              <a:t>;</a:t>
            </a:r>
            <a:endParaRPr lang="ru-RU" dirty="0" smtClean="0"/>
          </a:p>
          <a:p>
            <a:pPr lvl="1"/>
            <a:r>
              <a:rPr lang="en-US" dirty="0" smtClean="0"/>
              <a:t>Habeas corpus, mandamus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C706-DEB1-4E50-846B-56CFF9769213}" type="datetime1">
              <a:rPr lang="uk-UA" smtClean="0"/>
              <a:t>15.09.2016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6. </a:t>
            </a:r>
            <a:r>
              <a:rPr lang="uk-UA" sz="2800" dirty="0" smtClean="0"/>
              <a:t>Тероризм та екстраординарні засоби захисту конституції (</a:t>
            </a:r>
            <a:r>
              <a:rPr lang="en-US" sz="2800" dirty="0" smtClean="0"/>
              <a:t>Emergency State</a:t>
            </a:r>
            <a:r>
              <a:rPr lang="uk-UA" sz="2800" dirty="0" smtClean="0"/>
              <a:t>)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Система надзвичайних </a:t>
            </a:r>
            <a:r>
              <a:rPr lang="uk-UA" dirty="0"/>
              <a:t>засобів захисту </a:t>
            </a:r>
            <a:r>
              <a:rPr lang="uk-UA" dirty="0" smtClean="0"/>
              <a:t>конституції – сукупність заходів, які </a:t>
            </a:r>
            <a:r>
              <a:rPr lang="uk-UA" dirty="0"/>
              <a:t>застосовують у разі реальної і невідворотної загрози правам і свободам людини, суверенітету, територіальної цілісності та економічного добробуту держави відповідно до засад верховенства права та вимог належної процедури, які потребують невідкладного та негайного втручання;</a:t>
            </a:r>
            <a:endParaRPr lang="ru-RU" dirty="0"/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38CE-3CAE-4BF3-B267-12071A3A8897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6</a:t>
            </a:r>
            <a:r>
              <a:rPr lang="uk-UA" dirty="0" smtClean="0"/>
              <a:t>.1. Поняття </a:t>
            </a:r>
            <a:r>
              <a:rPr lang="uk-UA" dirty="0" smtClean="0"/>
              <a:t>і типологія тероризму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/>
              <a:t>Політичний тероризм – політично вмотивований та обґрунтований метод використання радикального насилля, головна мета якого – досягнення певного психічного ефекту, що своєю досяжністю виразно переходить межі прямих жертв чи свідків насильницького акту, ефекту, безпосередній нищівний фізичний вчинок насильницького акту якого є другорядним, з погляду на початкове політичне значення.</a:t>
            </a:r>
          </a:p>
          <a:p>
            <a:endParaRPr lang="uk-UA" dirty="0" smtClean="0"/>
          </a:p>
          <a:p>
            <a:pPr algn="r">
              <a:buNone/>
            </a:pPr>
            <a:r>
              <a:rPr lang="uk-UA" i="1" dirty="0" err="1" smtClean="0"/>
              <a:t>Стрміска</a:t>
            </a:r>
            <a:r>
              <a:rPr lang="uk-UA" i="1" dirty="0" smtClean="0"/>
              <a:t> Максиміліан. </a:t>
            </a:r>
            <a:r>
              <a:rPr lang="uk-UA" i="1" dirty="0" err="1" smtClean="0"/>
              <a:t>Субверзивний</a:t>
            </a:r>
            <a:r>
              <a:rPr lang="uk-UA" i="1" dirty="0" smtClean="0"/>
              <a:t> політичний тероризм у сучасних демократичних державах: вступні студії, журнал Ї, 25/2002</a:t>
            </a:r>
            <a:endParaRPr lang="uk-UA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B191-A0BA-4BAB-A5FF-E624F7C0FB88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6.2. Т</a:t>
            </a:r>
            <a:r>
              <a:rPr lang="uk-UA" sz="3200" dirty="0" smtClean="0"/>
              <a:t>ри моделі забезпечення конституційного порядку за допомогою екстраординарних інститутів 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248472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Парламентська</a:t>
            </a:r>
          </a:p>
          <a:p>
            <a:r>
              <a:rPr lang="uk-UA" dirty="0" smtClean="0"/>
              <a:t>Виконавча </a:t>
            </a:r>
            <a:r>
              <a:rPr lang="uk-UA" dirty="0"/>
              <a:t>та </a:t>
            </a:r>
            <a:endParaRPr lang="uk-UA" dirty="0" smtClean="0"/>
          </a:p>
          <a:p>
            <a:r>
              <a:rPr lang="uk-UA" dirty="0" err="1" smtClean="0"/>
              <a:t>Дерогаційна</a:t>
            </a:r>
            <a:r>
              <a:rPr lang="uk-UA" dirty="0" smtClean="0"/>
              <a:t> (стаття 15 </a:t>
            </a:r>
            <a:r>
              <a:rPr lang="uk-UA" dirty="0" err="1" smtClean="0"/>
              <a:t>Євроконвенції</a:t>
            </a:r>
            <a:r>
              <a:rPr lang="uk-UA" dirty="0" smtClean="0"/>
              <a:t>):</a:t>
            </a:r>
          </a:p>
          <a:p>
            <a:pPr lvl="1"/>
            <a:endParaRPr lang="uk-UA" dirty="0" smtClean="0"/>
          </a:p>
          <a:p>
            <a:pPr lvl="1"/>
            <a:r>
              <a:rPr lang="uk-UA" dirty="0" smtClean="0"/>
              <a:t>Під час війни або іншої суспільної небезпеки, яка загрожує життю нації, будь-яка Висока Договірна Сторона може вживати заходів, що відступають від її зобов'язань за цією Конвенцією, виключно в тих межах, яких вимагає гострота становища, і за умови, що такі заходи не суперечать іншим її зобов'язанням згідно з міжнародним правом.</a:t>
            </a:r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443B-90AE-4D3C-AFF1-169888ABCA15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6.3. </a:t>
            </a:r>
            <a:r>
              <a:rPr lang="uk-UA" sz="3200" dirty="0"/>
              <a:t>З</a:t>
            </a:r>
            <a:r>
              <a:rPr lang="uk-UA" sz="3200" dirty="0" smtClean="0"/>
              <a:t>аходи </a:t>
            </a:r>
            <a:r>
              <a:rPr lang="uk-UA" sz="3200" dirty="0" smtClean="0"/>
              <a:t>щодо попередження конфліктів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131296" cy="47244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Забезпечення прав меншин;</a:t>
            </a:r>
          </a:p>
          <a:p>
            <a:r>
              <a:rPr lang="uk-UA" dirty="0" smtClean="0"/>
              <a:t>Посттоталітарний синдром в Україні та захист прав людини (мовне питання, доступ до культурних цінностей, права на розвиток);</a:t>
            </a:r>
          </a:p>
          <a:p>
            <a:r>
              <a:rPr lang="uk-UA" dirty="0" smtClean="0"/>
              <a:t>Належна судова практика, зокрема додержання стандартів по забороні дискримінації;</a:t>
            </a:r>
          </a:p>
          <a:p>
            <a:r>
              <a:rPr lang="uk-UA" dirty="0" smtClean="0"/>
              <a:t>Диференціація правового регулювання різних адміністративних режимів (воєнного стану, надзвичайного стану та інших гібридних режимів).</a:t>
            </a:r>
          </a:p>
          <a:p>
            <a:endParaRPr lang="uk-UA" dirty="0"/>
          </a:p>
        </p:txBody>
      </p:sp>
      <p:pic>
        <p:nvPicPr>
          <p:cNvPr id="8" name="Содержимое 7" descr="elkartasu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412776"/>
            <a:ext cx="3471292" cy="4628389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B4D-9D1B-4DBF-9695-5F13781ED96B}" type="datetime1">
              <a:rPr lang="uk-UA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6.4. Система надзвичайних засобів захисту конституції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Воєнний стан;</a:t>
            </a:r>
          </a:p>
          <a:p>
            <a:r>
              <a:rPr lang="uk-UA" dirty="0" smtClean="0"/>
              <a:t>Надзвичайний стан;</a:t>
            </a:r>
          </a:p>
          <a:p>
            <a:r>
              <a:rPr lang="uk-UA" dirty="0" smtClean="0"/>
              <a:t>Стан економічної необхідності;</a:t>
            </a:r>
          </a:p>
          <a:p>
            <a:r>
              <a:rPr lang="uk-UA" dirty="0" smtClean="0"/>
              <a:t>Змішані правові режими (режим антитерористичної операції, стан оборони тощо)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6E66-D2EA-4344-BEAA-3406D05ADC65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old hucu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3739" y="1600200"/>
            <a:ext cx="300552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 Савчин,</a:t>
            </a:r>
            <a:b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д.ю.н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проф. </a:t>
            </a:r>
            <a:r>
              <a:rPr lang="uk-U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УжНУ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DBEC-0ED9-4A0D-BC47-5968E24A0799}" type="datetime1">
              <a:rPr lang="uk-UA" smtClean="0"/>
              <a:t>15.09.2016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</a:t>
            </a:r>
            <a:r>
              <a:rPr lang="uk-UA" sz="3200" dirty="0" smtClean="0"/>
              <a:t>Основні</a:t>
            </a:r>
            <a:r>
              <a:rPr lang="uk-UA" sz="3200" b="1" dirty="0" smtClean="0"/>
              <a:t> </a:t>
            </a:r>
            <a:r>
              <a:rPr lang="uk-UA" sz="3200" dirty="0" smtClean="0"/>
              <a:t>теорії у співвідношенні із конституціоналізмом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uk-UA" dirty="0" smtClean="0"/>
          </a:p>
          <a:p>
            <a:pPr lvl="0"/>
            <a:r>
              <a:rPr lang="uk-UA" dirty="0" smtClean="0"/>
              <a:t>юридичний позитивізм, </a:t>
            </a:r>
          </a:p>
          <a:p>
            <a:pPr lvl="0"/>
            <a:r>
              <a:rPr lang="uk-UA" dirty="0" smtClean="0"/>
              <a:t>природне право, </a:t>
            </a:r>
          </a:p>
          <a:p>
            <a:pPr lvl="0"/>
            <a:r>
              <a:rPr lang="uk-UA" dirty="0" smtClean="0"/>
              <a:t>природні права та конституційне судочинство, </a:t>
            </a:r>
          </a:p>
          <a:p>
            <a:pPr lvl="0"/>
            <a:r>
              <a:rPr lang="uk-UA" dirty="0" err="1" smtClean="0"/>
              <a:t>синтетизм</a:t>
            </a:r>
            <a:r>
              <a:rPr lang="uk-UA" dirty="0" smtClean="0"/>
              <a:t> (правовий плюралізм). </a:t>
            </a:r>
            <a:endParaRPr lang="en-US" dirty="0" smtClean="0"/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D39A-317C-4403-85F3-B1B75E393ABF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1.1. Ю</a:t>
            </a:r>
            <a:r>
              <a:rPr lang="uk-UA" sz="2800" dirty="0" smtClean="0"/>
              <a:t>ридичний позитивізм та теорія конституції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Традиція </a:t>
            </a:r>
            <a:r>
              <a:rPr lang="en-US" dirty="0" smtClean="0"/>
              <a:t>Corpus </a:t>
            </a:r>
            <a:r>
              <a:rPr lang="en-US" dirty="0" err="1" smtClean="0"/>
              <a:t>iuris</a:t>
            </a:r>
            <a:r>
              <a:rPr lang="en-US" dirty="0" smtClean="0"/>
              <a:t> </a:t>
            </a:r>
            <a:r>
              <a:rPr lang="en-US" dirty="0" err="1" smtClean="0"/>
              <a:t>civilis</a:t>
            </a:r>
            <a:r>
              <a:rPr lang="en-US" dirty="0" smtClean="0"/>
              <a:t> </a:t>
            </a:r>
            <a:r>
              <a:rPr lang="uk-UA" dirty="0" smtClean="0"/>
              <a:t>– право як замкнута система понять, в рамках якої шукають відповідь на розв'язок проблеми;</a:t>
            </a:r>
          </a:p>
          <a:p>
            <a:r>
              <a:rPr lang="uk-UA" dirty="0" smtClean="0"/>
              <a:t>Сакралізація тексту – традиція інтерпретації священних текстів та конституція;</a:t>
            </a:r>
          </a:p>
          <a:p>
            <a:r>
              <a:rPr lang="uk-UA" dirty="0" smtClean="0"/>
              <a:t>Відокремлення права від моралі (Дж. Остін, Г. </a:t>
            </a:r>
            <a:r>
              <a:rPr lang="uk-UA" dirty="0" err="1" smtClean="0"/>
              <a:t>Кельзен</a:t>
            </a:r>
            <a:r>
              <a:rPr lang="uk-UA" dirty="0" smtClean="0"/>
              <a:t>);</a:t>
            </a:r>
          </a:p>
          <a:p>
            <a:r>
              <a:rPr lang="uk-UA" dirty="0" smtClean="0"/>
              <a:t>Право є командою суверена, адресованої політичним підлеглим (Т. </a:t>
            </a:r>
            <a:r>
              <a:rPr lang="uk-UA" dirty="0" err="1" smtClean="0"/>
              <a:t>Гобс</a:t>
            </a:r>
            <a:r>
              <a:rPr lang="uk-UA" dirty="0" smtClean="0"/>
              <a:t>, Дж. </a:t>
            </a:r>
            <a:r>
              <a:rPr lang="uk-UA" dirty="0" err="1" smtClean="0"/>
              <a:t>Бентам</a:t>
            </a:r>
            <a:r>
              <a:rPr lang="uk-UA" dirty="0" smtClean="0"/>
              <a:t>);</a:t>
            </a:r>
          </a:p>
          <a:p>
            <a:r>
              <a:rPr lang="uk-UA" dirty="0" smtClean="0"/>
              <a:t>Заперечення ідеї об'єктивних і моральних цінностей у праві;</a:t>
            </a:r>
          </a:p>
          <a:p>
            <a:r>
              <a:rPr lang="uk-UA" dirty="0" smtClean="0"/>
              <a:t>Механіцизм – право забезпечується державою як механізм примусу;</a:t>
            </a:r>
          </a:p>
          <a:p>
            <a:r>
              <a:rPr lang="uk-UA" dirty="0" smtClean="0"/>
              <a:t> Волюнтаризм – право виражає волю народу/класу/стану 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A839-6F74-4BA0-9E13-FFE224FCB923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Лон </a:t>
            </a:r>
            <a:r>
              <a:rPr lang="uk-UA" dirty="0" err="1" smtClean="0"/>
              <a:t>Фуллер</a:t>
            </a:r>
            <a:r>
              <a:rPr lang="uk-UA" dirty="0" smtClean="0"/>
              <a:t> про юридичний позитивізм</a:t>
            </a:r>
            <a:endParaRPr lang="uk-UA" dirty="0"/>
          </a:p>
        </p:txBody>
      </p:sp>
      <p:pic>
        <p:nvPicPr>
          <p:cNvPr id="5" name="Содержимое 4" descr="full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66954" y="1600200"/>
            <a:ext cx="3219091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Правовий позитивізм починається з пошуку </a:t>
            </a:r>
            <a:r>
              <a:rPr lang="uk-UA" dirty="0" err="1" smtClean="0"/>
              <a:t>певноїєдиної</a:t>
            </a:r>
            <a:r>
              <a:rPr lang="uk-UA" dirty="0" smtClean="0"/>
              <a:t> сили, яка дає логічну завершеність правничій системі та пропонує чітке визначення права. Він знаходить цю єдину силу в універсальній владі суверена. Але сьогодні ми більше не можемо вірити у персонального суверена</a:t>
            </a:r>
            <a:endParaRPr lang="uk-UA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4CEB-520B-4DDD-9B77-CA79A96EB720}" type="datetime1">
              <a:rPr lang="uk-UA" smtClean="0"/>
              <a:t>15.09.2016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1.2. Цицерон про природне право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Справжнє право – це розумність, праведність та природа, це право, яке накладає на людей обов'язки, забороняє й утримує їх від поганих вчинків. Його чинність є універсальною, незмінною та вічною. Будь-яка спроба заперечити це право є гріх; скасувати його неможливо. Ні сенат, ні асамблея не можуть звільнити нас від його приписів. Тут не  може бути одного права в Римі, а іншого в </a:t>
            </a:r>
            <a:r>
              <a:rPr lang="uk-UA" dirty="0" err="1" smtClean="0"/>
              <a:t>Атенах</a:t>
            </a:r>
            <a:r>
              <a:rPr lang="uk-UA" dirty="0" smtClean="0"/>
              <a:t>; або одне зараз, а інше – потім; всі народи мають керуватися цим незмінним та універсальним правом.</a:t>
            </a:r>
            <a:endParaRPr lang="uk-UA" dirty="0"/>
          </a:p>
        </p:txBody>
      </p:sp>
      <p:pic>
        <p:nvPicPr>
          <p:cNvPr id="5" name="Содержимое 4" descr="cice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093615"/>
            <a:ext cx="3039566" cy="3039566"/>
          </a:xfr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BC5A-2EA5-4668-B9D1-E471DF45E1E4}" type="datetime1">
              <a:rPr lang="uk-UA" smtClean="0"/>
              <a:t>15.09.2016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1.2. П</a:t>
            </a:r>
            <a:r>
              <a:rPr lang="uk-UA" sz="3200" dirty="0" smtClean="0"/>
              <a:t>риродне право та теорія конституції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Право як продукт природного розвитку суспільства.</a:t>
            </a:r>
          </a:p>
          <a:p>
            <a:r>
              <a:rPr lang="uk-UA" dirty="0" smtClean="0"/>
              <a:t>Розумність права, в основі якого лежать фундаментальні цінності.</a:t>
            </a:r>
          </a:p>
          <a:p>
            <a:r>
              <a:rPr lang="uk-UA" dirty="0" smtClean="0"/>
              <a:t>Діяльність конституційної юстиції щодо захисту фундаментальних цінностей від свавільних дій більшості.</a:t>
            </a:r>
          </a:p>
          <a:p>
            <a:r>
              <a:rPr lang="uk-UA" dirty="0" smtClean="0"/>
              <a:t>Природне право як критерій розумності і практичної придатності позитивного права.</a:t>
            </a:r>
          </a:p>
          <a:p>
            <a:r>
              <a:rPr lang="uk-UA" dirty="0" smtClean="0"/>
              <a:t>Тест </a:t>
            </a:r>
            <a:r>
              <a:rPr lang="uk-UA" dirty="0" err="1" smtClean="0"/>
              <a:t>Радбруха</a:t>
            </a:r>
            <a:r>
              <a:rPr lang="uk-UA" dirty="0" smtClean="0"/>
              <a:t>:</a:t>
            </a:r>
          </a:p>
          <a:p>
            <a:pPr lvl="1"/>
            <a:r>
              <a:rPr lang="uk-UA" dirty="0" smtClean="0"/>
              <a:t>Відповідність закону основоположних принципам системи позитивного права:</a:t>
            </a:r>
          </a:p>
          <a:p>
            <a:pPr lvl="1"/>
            <a:r>
              <a:rPr lang="uk-UA" dirty="0" smtClean="0"/>
              <a:t>Відповідність закону моральним засадам доброчесності, справедливості</a:t>
            </a:r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1E3A-878D-4BFB-8FD2-5C3D04B10345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1.3. П</a:t>
            </a:r>
            <a:r>
              <a:rPr lang="uk-UA" sz="2800" dirty="0" smtClean="0"/>
              <a:t>риродні права та конституційне судочинство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Права людини як межі діяльності держави та їх моральні орієнтири.</a:t>
            </a:r>
          </a:p>
          <a:p>
            <a:r>
              <a:rPr lang="uk-UA" dirty="0" smtClean="0"/>
              <a:t>Конституційне судочинство як охоронець людської свободи від свавільного втручання та утисків.</a:t>
            </a:r>
          </a:p>
          <a:p>
            <a:r>
              <a:rPr lang="uk-UA" dirty="0" smtClean="0"/>
              <a:t>Поєднання позитивістського та природно-правових підходів у регулюванні прав людини.</a:t>
            </a:r>
          </a:p>
          <a:p>
            <a:r>
              <a:rPr lang="uk-UA" dirty="0" smtClean="0"/>
              <a:t>Конституційне судочинство та дилема верховенства парламенту.</a:t>
            </a:r>
          </a:p>
          <a:p>
            <a:r>
              <a:rPr lang="uk-UA" dirty="0" smtClean="0"/>
              <a:t>Конституційне судочинство та права меншості.</a:t>
            </a:r>
          </a:p>
          <a:p>
            <a:r>
              <a:rPr lang="uk-UA" dirty="0" smtClean="0"/>
              <a:t>Авторитетність та збалансованість рішень конституційної юстиції.</a:t>
            </a:r>
          </a:p>
          <a:p>
            <a:r>
              <a:rPr lang="uk-UA" dirty="0" smtClean="0"/>
              <a:t>Конституційна скарга чи аналогічний інститут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FFE-BDA5-462F-8536-4C4AD90BD61A}" type="datetime1">
              <a:rPr lang="uk-UA" smtClean="0"/>
              <a:t>15.09.2016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Юридична сила конституції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2213</Words>
  <Application>Microsoft Office PowerPoint</Application>
  <PresentationFormat>Экран (4:3)</PresentationFormat>
  <Paragraphs>313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Юридична сила конституції </vt:lpstr>
      <vt:lpstr>Юридична сила конституції </vt:lpstr>
      <vt:lpstr>Література </vt:lpstr>
      <vt:lpstr>1. Основні теорії у співвідношенні із конституціоналізмом</vt:lpstr>
      <vt:lpstr>1.1. Юридичний позитивізм та теорія конституції</vt:lpstr>
      <vt:lpstr>Лон Фуллер про юридичний позитивізм</vt:lpstr>
      <vt:lpstr>1.2. Цицерон про природне право</vt:lpstr>
      <vt:lpstr>1.2. Природне право та теорія конституції</vt:lpstr>
      <vt:lpstr>1.3. Природні права та конституційне судочинство</vt:lpstr>
      <vt:lpstr>Синтетизм (правовий плюралізм)</vt:lpstr>
      <vt:lpstr>2. Конституція реальна, номінальна, символічна</vt:lpstr>
      <vt:lpstr>2.1. Конституція символічна (фальшива)</vt:lpstr>
      <vt:lpstr>2.2. Конституція номінальна </vt:lpstr>
      <vt:lpstr>2.3. Конституція реальна</vt:lpstr>
      <vt:lpstr>2.4. Конституція формальна і матеріальна</vt:lpstr>
      <vt:lpstr>2.5. Співвідношення формальної і реально констиїтуції</vt:lpstr>
      <vt:lpstr>3. Установча влада</vt:lpstr>
      <vt:lpstr>3.1.Емануель Жозеф С’єєс і  П’єр Розанвалон</vt:lpstr>
      <vt:lpstr>3.2. Форми прояву установчої влади та світова практика</vt:lpstr>
      <vt:lpstr>4. Тлумачення Конституції</vt:lpstr>
      <vt:lpstr>4.1. Тлумачення Конституції і герменевтичне коло Гадамера</vt:lpstr>
      <vt:lpstr>4.2. Приклад герменевтичного кола</vt:lpstr>
      <vt:lpstr>4.3. Форми і значення тлумачення Конституції</vt:lpstr>
      <vt:lpstr>Основні правила тлумачення конституції</vt:lpstr>
      <vt:lpstr>4.4.а. Конституційно конформне тлумачення законів</vt:lpstr>
      <vt:lpstr>4.4.б. Постанова КС РФ у справі про компенсації затрат авіакомпанії від 20.12.2011</vt:lpstr>
      <vt:lpstr>5. Основні моделі правового захисту конституції</vt:lpstr>
      <vt:lpstr>5.1.а Система правового захисту конституції</vt:lpstr>
      <vt:lpstr>5.1.б Система правового захисту конституції</vt:lpstr>
      <vt:lpstr>5.2. Засновники конституційної юстиції</vt:lpstr>
      <vt:lpstr>5.3. Конституційна юстиція у системі захисту прав людини</vt:lpstr>
      <vt:lpstr>6. Тероризм та екстраординарні засоби захисту конституції (Emergency State)</vt:lpstr>
      <vt:lpstr>6.1. Поняття і типологія тероризму</vt:lpstr>
      <vt:lpstr>6.2. Три моделі забезпечення конституційного порядку за допомогою екстраординарних інститутів </vt:lpstr>
      <vt:lpstr>6.3. Заходи щодо попередження конфліктів</vt:lpstr>
      <vt:lpstr>6.4. Система надзвичайних засобів захисту конституції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Юридична сила конституції </dc:title>
  <dc:creator>Misha</dc:creator>
  <cp:lastModifiedBy>Misha</cp:lastModifiedBy>
  <cp:revision>34</cp:revision>
  <dcterms:created xsi:type="dcterms:W3CDTF">2016-09-13T23:37:13Z</dcterms:created>
  <dcterms:modified xsi:type="dcterms:W3CDTF">2016-09-15T13:19:18Z</dcterms:modified>
</cp:coreProperties>
</file>