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1" r:id="rId6"/>
    <p:sldId id="260" r:id="rId7"/>
    <p:sldId id="262" r:id="rId8"/>
    <p:sldId id="263" r:id="rId9"/>
    <p:sldId id="265" r:id="rId10"/>
    <p:sldId id="264" r:id="rId11"/>
    <p:sldId id="269" r:id="rId12"/>
    <p:sldId id="267" r:id="rId13"/>
    <p:sldId id="268"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A27BA-7831-4DD9-858D-05FB8B316B85}" type="datetimeFigureOut">
              <a:rPr lang="ru-RU" smtClean="0"/>
              <a:t>10.10.2016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09E92-0ECA-46F3-A714-65B168C52BE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r>
              <a:rPr lang="ru-RU" smtClean="0"/>
              <a:t>10.10.2016</a:t>
            </a:r>
            <a:endParaRPr lang="ru-RU"/>
          </a:p>
        </p:txBody>
      </p:sp>
      <p:sp>
        <p:nvSpPr>
          <p:cNvPr id="19" name="Нижний колонтитул 18"/>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10.10.2016</a:t>
            </a:r>
            <a:endParaRPr lang="ru-RU"/>
          </a:p>
        </p:txBody>
      </p:sp>
      <p:sp>
        <p:nvSpPr>
          <p:cNvPr id="5" name="Нижний колонтитул 4"/>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10.10.2016</a:t>
            </a:r>
            <a:endParaRPr lang="ru-RU"/>
          </a:p>
        </p:txBody>
      </p:sp>
      <p:sp>
        <p:nvSpPr>
          <p:cNvPr id="5" name="Нижний колонтитул 4"/>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10.10.2016</a:t>
            </a:r>
            <a:endParaRPr lang="ru-RU"/>
          </a:p>
        </p:txBody>
      </p:sp>
      <p:sp>
        <p:nvSpPr>
          <p:cNvPr id="5" name="Нижний колонтитул 4"/>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r>
              <a:rPr lang="ru-RU" smtClean="0"/>
              <a:t>10.10.2016</a:t>
            </a:r>
            <a:endParaRPr lang="ru-RU"/>
          </a:p>
        </p:txBody>
      </p:sp>
      <p:sp>
        <p:nvSpPr>
          <p:cNvPr id="5" name="Нижний колонтитул 4"/>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r>
              <a:rPr lang="ru-RU" smtClean="0"/>
              <a:t>10.10.2016</a:t>
            </a:r>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r>
              <a:rPr lang="ru-RU" smtClean="0"/>
              <a:t>10.10.2016</a:t>
            </a:r>
            <a:endParaRPr lang="ru-RU"/>
          </a:p>
        </p:txBody>
      </p:sp>
      <p:sp>
        <p:nvSpPr>
          <p:cNvPr id="8" name="Нижний колонтитул 7"/>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r>
              <a:rPr lang="ru-RU" smtClean="0"/>
              <a:t>10.10.2016</a:t>
            </a:r>
            <a:endParaRPr lang="ru-RU"/>
          </a:p>
        </p:txBody>
      </p:sp>
      <p:sp>
        <p:nvSpPr>
          <p:cNvPr id="4" name="Нижний колонтитул 3"/>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10.10.2016</a:t>
            </a:r>
            <a:endParaRPr lang="ru-RU"/>
          </a:p>
        </p:txBody>
      </p:sp>
      <p:sp>
        <p:nvSpPr>
          <p:cNvPr id="3" name="Нижний колонтитул 2"/>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r>
              <a:rPr lang="ru-RU" smtClean="0"/>
              <a:t>10.10.2016</a:t>
            </a:r>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r>
              <a:rPr lang="ru-RU" smtClean="0"/>
              <a:t>10.10.2016</a:t>
            </a:r>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10.10.2016</a:t>
            </a: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Конституционная жалоба и обеспечение единства судебной практики</a:t>
            </a: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5"/>
            <a:ext cx="7772400" cy="2475706"/>
          </a:xfrm>
        </p:spPr>
        <p:txBody>
          <a:bodyPr>
            <a:normAutofit/>
          </a:bodyPr>
          <a:lstStyle/>
          <a:p>
            <a:r>
              <a:rPr lang="ru-RU" sz="4800" dirty="0" smtClean="0"/>
              <a:t>Конституционная жалоба </a:t>
            </a:r>
            <a:r>
              <a:rPr lang="ru-RU" sz="4800" dirty="0" smtClean="0"/>
              <a:t>и обеспечение единства судебной жалобы в Украине</a:t>
            </a:r>
            <a:endParaRPr lang="uk-UA" sz="4800" dirty="0"/>
          </a:p>
        </p:txBody>
      </p:sp>
      <p:sp>
        <p:nvSpPr>
          <p:cNvPr id="3" name="Подзаголовок 2"/>
          <p:cNvSpPr>
            <a:spLocks noGrp="1"/>
          </p:cNvSpPr>
          <p:nvPr>
            <p:ph type="subTitle" idx="1"/>
          </p:nvPr>
        </p:nvSpPr>
        <p:spPr>
          <a:xfrm>
            <a:off x="1371600" y="3886200"/>
            <a:ext cx="6400800" cy="1991072"/>
          </a:xfrm>
        </p:spPr>
        <p:txBody>
          <a:bodyPr>
            <a:normAutofit fontScale="92500"/>
          </a:bodyPr>
          <a:lstStyle/>
          <a:p>
            <a:pPr algn="r"/>
            <a:r>
              <a:rPr lang="ru-RU" dirty="0" smtClean="0">
                <a:solidFill>
                  <a:srgbClr val="FFFF00"/>
                </a:solidFill>
              </a:rPr>
              <a:t>Михаил Савчин,</a:t>
            </a:r>
            <a:br>
              <a:rPr lang="ru-RU" dirty="0" smtClean="0">
                <a:solidFill>
                  <a:srgbClr val="FFFF00"/>
                </a:solidFill>
              </a:rPr>
            </a:br>
            <a:r>
              <a:rPr lang="ru-RU" dirty="0" smtClean="0">
                <a:solidFill>
                  <a:srgbClr val="FFFF00"/>
                </a:solidFill>
              </a:rPr>
              <a:t>доктор юридических наук, профессор,</a:t>
            </a:r>
            <a:br>
              <a:rPr lang="ru-RU" dirty="0" smtClean="0">
                <a:solidFill>
                  <a:srgbClr val="FFFF00"/>
                </a:solidFill>
              </a:rPr>
            </a:br>
            <a:r>
              <a:rPr lang="ru-RU" dirty="0" smtClean="0">
                <a:solidFill>
                  <a:srgbClr val="FFFF00"/>
                </a:solidFill>
              </a:rPr>
              <a:t>директор НИИ сравнительного публичного права и международного права,</a:t>
            </a:r>
            <a:br>
              <a:rPr lang="ru-RU" dirty="0" smtClean="0">
                <a:solidFill>
                  <a:srgbClr val="FFFF00"/>
                </a:solidFill>
              </a:rPr>
            </a:br>
            <a:r>
              <a:rPr lang="en-US" dirty="0" smtClean="0">
                <a:solidFill>
                  <a:srgbClr val="FFFF00"/>
                </a:solidFill>
              </a:rPr>
              <a:t>e-mail: michaelsavchyn7@bigmir.net</a:t>
            </a:r>
            <a:endParaRPr lang="uk-UA" dirty="0">
              <a:solidFill>
                <a:srgbClr val="FFFF00"/>
              </a:solidFill>
            </a:endParaRPr>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5.3. Конституционная жалоба и практика Европейского суда по правам человека</a:t>
            </a:r>
            <a:endParaRPr lang="uk-UA" sz="3200" dirty="0"/>
          </a:p>
        </p:txBody>
      </p:sp>
      <p:sp>
        <p:nvSpPr>
          <p:cNvPr id="3" name="Содержимое 2"/>
          <p:cNvSpPr>
            <a:spLocks noGrp="1"/>
          </p:cNvSpPr>
          <p:nvPr>
            <p:ph idx="1"/>
          </p:nvPr>
        </p:nvSpPr>
        <p:spPr/>
        <p:txBody>
          <a:bodyPr>
            <a:normAutofit fontScale="92500" lnSpcReduction="10000"/>
          </a:bodyPr>
          <a:lstStyle/>
          <a:p>
            <a:pPr>
              <a:buNone/>
            </a:pPr>
            <a:endParaRPr lang="ru-RU" dirty="0" smtClean="0"/>
          </a:p>
          <a:p>
            <a:pPr>
              <a:spcAft>
                <a:spcPts val="600"/>
              </a:spcAft>
              <a:buNone/>
            </a:pPr>
            <a:r>
              <a:rPr lang="ru-RU" dirty="0" smtClean="0"/>
              <a:t>Соотношение и конкуренции юрисдикций в свете верховенства Конституции Украины о международных договорах:</a:t>
            </a:r>
          </a:p>
          <a:p>
            <a:pPr lvl="1">
              <a:spcAft>
                <a:spcPts val="600"/>
              </a:spcAft>
              <a:buNone/>
            </a:pPr>
            <a:r>
              <a:rPr lang="ru-RU" dirty="0" smtClean="0"/>
              <a:t>1. Конституционный Суд может оказывать большее значение конституционным гарантиям прав человека, поскольку такие могут оказаться шире конвенционные гарантии.</a:t>
            </a:r>
          </a:p>
          <a:p>
            <a:pPr lvl="1">
              <a:spcAft>
                <a:spcPts val="600"/>
              </a:spcAft>
              <a:buNone/>
            </a:pPr>
            <a:r>
              <a:rPr lang="ru-RU" dirty="0" smtClean="0"/>
              <a:t>2. Конституционный Суд согласно принципу дружественного отношения к международным договорам может дать  международно-конформное толкование положения Конституции Украины.</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2000" r="-12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a:spcBef>
                <a:spcPts val="600"/>
              </a:spcBef>
              <a:spcAft>
                <a:spcPts val="600"/>
              </a:spcAft>
              <a:buNone/>
            </a:pPr>
            <a:endParaRPr lang="uk-UA" dirty="0" smtClean="0"/>
          </a:p>
          <a:p>
            <a:pPr>
              <a:spcBef>
                <a:spcPts val="600"/>
              </a:spcBef>
              <a:spcAft>
                <a:spcPts val="600"/>
              </a:spcAft>
              <a:buNone/>
            </a:pPr>
            <a:r>
              <a:rPr lang="ru-RU" dirty="0" smtClean="0"/>
              <a:t>а) конкретизация и </a:t>
            </a:r>
            <a:r>
              <a:rPr lang="ru-RU" dirty="0" err="1" smtClean="0"/>
              <a:t>дедетализация</a:t>
            </a:r>
            <a:r>
              <a:rPr lang="ru-RU" dirty="0" smtClean="0"/>
              <a:t> конституционных </a:t>
            </a:r>
            <a:r>
              <a:rPr lang="ru-RU" dirty="0" err="1" smtClean="0"/>
              <a:t>прицнипов</a:t>
            </a:r>
            <a:r>
              <a:rPr lang="ru-RU" dirty="0" smtClean="0"/>
              <a:t> и положений Конституционным Судом Украины;</a:t>
            </a:r>
            <a:endParaRPr lang="ru-RU" dirty="0" smtClean="0"/>
          </a:p>
          <a:p>
            <a:pPr>
              <a:spcBef>
                <a:spcPts val="600"/>
              </a:spcBef>
              <a:spcAft>
                <a:spcPts val="600"/>
              </a:spcAft>
              <a:buNone/>
            </a:pPr>
            <a:r>
              <a:rPr lang="ru-RU" dirty="0" smtClean="0"/>
              <a:t>б) автономное и динамическое толкование Европейской конвенции </a:t>
            </a:r>
            <a:r>
              <a:rPr lang="ru-RU" dirty="0" smtClean="0"/>
              <a:t>Европейским судом по правам человека и их применение украинскими судами</a:t>
            </a:r>
            <a:r>
              <a:rPr lang="ru-RU" dirty="0" smtClean="0"/>
              <a:t>;</a:t>
            </a:r>
            <a:endParaRPr lang="ru-RU" dirty="0" smtClean="0"/>
          </a:p>
          <a:p>
            <a:pPr>
              <a:spcBef>
                <a:spcPts val="600"/>
              </a:spcBef>
              <a:spcAft>
                <a:spcPts val="600"/>
              </a:spcAft>
              <a:buNone/>
            </a:pPr>
            <a:r>
              <a:rPr lang="ru-RU" dirty="0" smtClean="0"/>
              <a:t>в) интерпретация законов судами общей юрисдикции.</a:t>
            </a:r>
            <a:endParaRPr lang="ru-RU" dirty="0" smtClean="0"/>
          </a:p>
          <a:p>
            <a:endParaRPr lang="uk-UA" dirty="0"/>
          </a:p>
        </p:txBody>
      </p:sp>
      <p:sp>
        <p:nvSpPr>
          <p:cNvPr id="3" name="Заголовок 2"/>
          <p:cNvSpPr>
            <a:spLocks noGrp="1"/>
          </p:cNvSpPr>
          <p:nvPr>
            <p:ph type="title"/>
          </p:nvPr>
        </p:nvSpPr>
        <p:spPr/>
        <p:txBody>
          <a:bodyPr>
            <a:normAutofit/>
          </a:bodyPr>
          <a:lstStyle/>
          <a:p>
            <a:r>
              <a:rPr lang="ru-RU" sz="3200" dirty="0" smtClean="0"/>
              <a:t>6.  Механизм обеспечения единства судебной практики в Украине</a:t>
            </a:r>
            <a:endParaRPr lang="ru-RU" sz="3200"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11</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spcBef>
                <a:spcPts val="600"/>
              </a:spcBef>
              <a:spcAft>
                <a:spcPts val="600"/>
              </a:spcAft>
              <a:buNone/>
            </a:pPr>
            <a:endParaRPr lang="ru-RU" dirty="0" smtClean="0"/>
          </a:p>
          <a:p>
            <a:pPr>
              <a:spcBef>
                <a:spcPts val="600"/>
              </a:spcBef>
              <a:spcAft>
                <a:spcPts val="600"/>
              </a:spcAft>
              <a:buNone/>
            </a:pPr>
            <a:r>
              <a:rPr lang="ru-RU" dirty="0" smtClean="0"/>
              <a:t>Функция ВС по обеспечению единства положений законов через общие принципы права:</a:t>
            </a:r>
          </a:p>
          <a:p>
            <a:pPr lvl="1">
              <a:spcBef>
                <a:spcPts val="600"/>
              </a:spcBef>
              <a:spcAft>
                <a:spcPts val="600"/>
              </a:spcAft>
            </a:pPr>
            <a:r>
              <a:rPr lang="ru-RU" dirty="0" smtClean="0"/>
              <a:t>Природа правовых положений ВС;</a:t>
            </a:r>
          </a:p>
          <a:p>
            <a:pPr lvl="1">
              <a:spcBef>
                <a:spcPts val="600"/>
              </a:spcBef>
              <a:spcAft>
                <a:spcPts val="600"/>
              </a:spcAft>
            </a:pPr>
            <a:r>
              <a:rPr lang="ru-RU" dirty="0" smtClean="0"/>
              <a:t>Техника обхода правовых положений ВС и статья 13 Закона о судоустройства и статусе </a:t>
            </a:r>
            <a:r>
              <a:rPr lang="ru-RU" dirty="0" err="1" smtClean="0"/>
              <a:t>суддей</a:t>
            </a:r>
            <a:endParaRPr lang="ru-RU" dirty="0" smtClean="0"/>
          </a:p>
          <a:p>
            <a:pPr>
              <a:spcBef>
                <a:spcPts val="600"/>
              </a:spcBef>
              <a:spcAft>
                <a:spcPts val="600"/>
              </a:spcAft>
              <a:buNone/>
            </a:pPr>
            <a:r>
              <a:rPr lang="ru-RU" dirty="0" smtClean="0"/>
              <a:t>Дилемма справедливости и законности при пересмотре судебных решений</a:t>
            </a:r>
          </a:p>
          <a:p>
            <a:pPr>
              <a:spcBef>
                <a:spcPts val="600"/>
              </a:spcBef>
              <a:spcAft>
                <a:spcPts val="600"/>
              </a:spcAft>
              <a:buNone/>
            </a:pPr>
            <a:r>
              <a:rPr lang="ru-RU" dirty="0" smtClean="0"/>
              <a:t>Дилемма дела Бочан-2 против Украины</a:t>
            </a:r>
            <a:endParaRPr lang="ru-RU" dirty="0"/>
          </a:p>
        </p:txBody>
      </p:sp>
      <p:sp>
        <p:nvSpPr>
          <p:cNvPr id="3" name="Дата 2"/>
          <p:cNvSpPr>
            <a:spLocks noGrp="1"/>
          </p:cNvSpPr>
          <p:nvPr>
            <p:ph type="dt" sz="half" idx="10"/>
          </p:nvPr>
        </p:nvSpPr>
        <p:spPr/>
        <p:txBody>
          <a:bodyPr/>
          <a:lstStyle/>
          <a:p>
            <a:r>
              <a:rPr lang="ru-RU" smtClean="0"/>
              <a:t>10.10.2016</a:t>
            </a:r>
            <a:endParaRPr lang="ru-RU"/>
          </a:p>
        </p:txBody>
      </p:sp>
      <p:sp>
        <p:nvSpPr>
          <p:cNvPr id="4" name="Нижний колонтитул 3"/>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
        <p:nvSpPr>
          <p:cNvPr id="6" name="Заголовок 5"/>
          <p:cNvSpPr>
            <a:spLocks noGrp="1"/>
          </p:cNvSpPr>
          <p:nvPr>
            <p:ph type="title"/>
          </p:nvPr>
        </p:nvSpPr>
        <p:spPr/>
        <p:txBody>
          <a:bodyPr>
            <a:normAutofit/>
          </a:bodyPr>
          <a:lstStyle/>
          <a:p>
            <a:r>
              <a:rPr lang="en-US" sz="3200" dirty="0" smtClean="0"/>
              <a:t>6</a:t>
            </a:r>
            <a:r>
              <a:rPr lang="ru-RU" sz="3200" dirty="0" smtClean="0"/>
              <a:t>.1. Единство судебной практики </a:t>
            </a:r>
            <a:r>
              <a:rPr lang="ru-RU" sz="3200" dirty="0" smtClean="0"/>
              <a:t>и функции Верховного Суда</a:t>
            </a:r>
            <a:endParaRPr lang="ru-RU"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7000" r="-17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spcBef>
                <a:spcPts val="600"/>
              </a:spcBef>
              <a:spcAft>
                <a:spcPts val="600"/>
              </a:spcAft>
              <a:buNone/>
            </a:pPr>
            <a:endParaRPr lang="uk-UA" dirty="0" smtClean="0"/>
          </a:p>
          <a:p>
            <a:pPr>
              <a:spcBef>
                <a:spcPts val="600"/>
              </a:spcBef>
              <a:spcAft>
                <a:spcPts val="600"/>
              </a:spcAft>
              <a:buNone/>
            </a:pPr>
            <a:r>
              <a:rPr lang="ru-RU" dirty="0" smtClean="0"/>
              <a:t>Статья L. 151-1 Кодекса о судоустройстве</a:t>
            </a:r>
            <a:r>
              <a:rPr lang="ru-RU" dirty="0" smtClean="0"/>
              <a:t>:</a:t>
            </a:r>
          </a:p>
          <a:p>
            <a:pPr>
              <a:spcBef>
                <a:spcPts val="600"/>
              </a:spcBef>
              <a:spcAft>
                <a:spcPts val="600"/>
              </a:spcAft>
              <a:buNone/>
            </a:pPr>
            <a:r>
              <a:rPr lang="ru-RU" dirty="0" smtClean="0"/>
              <a:t>1) Положение </a:t>
            </a:r>
            <a:r>
              <a:rPr lang="ru-RU" dirty="0" err="1" smtClean="0"/>
              <a:t>законо</a:t>
            </a:r>
            <a:r>
              <a:rPr lang="ru-RU" dirty="0" smtClean="0"/>
              <a:t> должно быть новым; </a:t>
            </a:r>
            <a:endParaRPr lang="ru-RU" dirty="0" smtClean="0"/>
          </a:p>
          <a:p>
            <a:pPr>
              <a:spcBef>
                <a:spcPts val="600"/>
              </a:spcBef>
              <a:spcAft>
                <a:spcPts val="600"/>
              </a:spcAft>
              <a:buNone/>
            </a:pPr>
            <a:r>
              <a:rPr lang="ru-RU" dirty="0" smtClean="0"/>
              <a:t>2) Оно вызывает серьезные трудности; </a:t>
            </a:r>
            <a:endParaRPr lang="ru-RU" dirty="0" smtClean="0"/>
          </a:p>
          <a:p>
            <a:pPr>
              <a:spcBef>
                <a:spcPts val="600"/>
              </a:spcBef>
              <a:spcAft>
                <a:spcPts val="600"/>
              </a:spcAft>
              <a:buNone/>
            </a:pPr>
            <a:r>
              <a:rPr lang="ru-RU" dirty="0" smtClean="0"/>
              <a:t>3) </a:t>
            </a:r>
            <a:r>
              <a:rPr lang="ru-RU" dirty="0" smtClean="0"/>
              <a:t>Эти сложности должны возникать у многих судебных делах</a:t>
            </a:r>
            <a:r>
              <a:rPr lang="ru-RU" dirty="0" smtClean="0"/>
              <a:t>. </a:t>
            </a:r>
            <a:endParaRPr lang="ru-RU" dirty="0" smtClean="0"/>
          </a:p>
          <a:p>
            <a:endParaRPr lang="uk-UA" dirty="0"/>
          </a:p>
        </p:txBody>
      </p:sp>
      <p:sp>
        <p:nvSpPr>
          <p:cNvPr id="3" name="Дата 2"/>
          <p:cNvSpPr>
            <a:spLocks noGrp="1"/>
          </p:cNvSpPr>
          <p:nvPr>
            <p:ph type="dt" sz="half" idx="10"/>
          </p:nvPr>
        </p:nvSpPr>
        <p:spPr/>
        <p:txBody>
          <a:bodyPr/>
          <a:lstStyle/>
          <a:p>
            <a:r>
              <a:rPr lang="ru-RU" smtClean="0"/>
              <a:t>10.10.2016</a:t>
            </a:r>
            <a:endParaRPr lang="ru-RU"/>
          </a:p>
        </p:txBody>
      </p:sp>
      <p:sp>
        <p:nvSpPr>
          <p:cNvPr id="4" name="Нижний колонтитул 3"/>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
        <p:nvSpPr>
          <p:cNvPr id="6" name="Заголовок 5"/>
          <p:cNvSpPr>
            <a:spLocks noGrp="1"/>
          </p:cNvSpPr>
          <p:nvPr>
            <p:ph type="title"/>
          </p:nvPr>
        </p:nvSpPr>
        <p:spPr/>
        <p:txBody>
          <a:bodyPr>
            <a:noAutofit/>
          </a:bodyPr>
          <a:lstStyle/>
          <a:p>
            <a:r>
              <a:rPr lang="ru-RU" sz="2800" dirty="0" smtClean="0"/>
              <a:t>6.2. Обеспечение единства судебной практики и французский опыт преюдициальных запросов</a:t>
            </a:r>
            <a:endParaRPr 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uk-UA" dirty="0"/>
          </a:p>
        </p:txBody>
      </p:sp>
      <p:pic>
        <p:nvPicPr>
          <p:cNvPr id="4" name="Содержимое 3" descr="Karpathia.jpg"/>
          <p:cNvPicPr>
            <a:picLocks noGrp="1" noChangeAspect="1"/>
          </p:cNvPicPr>
          <p:nvPr>
            <p:ph idx="1"/>
          </p:nvPr>
        </p:nvPicPr>
        <p:blipFill>
          <a:blip r:embed="rId2" cstate="print"/>
          <a:stretch>
            <a:fillRect/>
          </a:stretch>
        </p:blipFill>
        <p:spPr>
          <a:xfrm>
            <a:off x="1252257" y="1935163"/>
            <a:ext cx="6639485" cy="4389437"/>
          </a:xfrm>
        </p:spPr>
      </p:pic>
      <p:sp>
        <p:nvSpPr>
          <p:cNvPr id="5" name="Дата 4"/>
          <p:cNvSpPr>
            <a:spLocks noGrp="1"/>
          </p:cNvSpPr>
          <p:nvPr>
            <p:ph type="dt" sz="half" idx="10"/>
          </p:nvPr>
        </p:nvSpPr>
        <p:spPr/>
        <p:txBody>
          <a:bodyPr/>
          <a:lstStyle/>
          <a:p>
            <a:r>
              <a:rPr lang="ru-RU" smtClean="0"/>
              <a:t>10.10.2016</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14</a:t>
            </a:fld>
            <a:endParaRPr lang="ru-RU"/>
          </a:p>
        </p:txBody>
      </p:sp>
      <p:sp>
        <p:nvSpPr>
          <p:cNvPr id="7" name="Нижний колонтитул 6"/>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Конституционная жалоба: топик проблем</a:t>
            </a:r>
            <a:endParaRPr lang="uk-UA" dirty="0"/>
          </a:p>
        </p:txBody>
      </p:sp>
      <p:sp>
        <p:nvSpPr>
          <p:cNvPr id="3" name="Содержимое 2"/>
          <p:cNvSpPr>
            <a:spLocks noGrp="1"/>
          </p:cNvSpPr>
          <p:nvPr>
            <p:ph idx="1"/>
          </p:nvPr>
        </p:nvSpPr>
        <p:spPr/>
        <p:txBody>
          <a:bodyPr>
            <a:normAutofit/>
          </a:bodyPr>
          <a:lstStyle/>
          <a:p>
            <a:pPr>
              <a:buNone/>
            </a:pPr>
            <a:r>
              <a:rPr lang="ru-RU" dirty="0" smtClean="0"/>
              <a:t>Право народа на восстание и судебный конституционный контроль</a:t>
            </a:r>
          </a:p>
          <a:p>
            <a:pPr>
              <a:buNone/>
            </a:pPr>
            <a:r>
              <a:rPr lang="ru-RU" dirty="0" smtClean="0"/>
              <a:t>Дилемма парламентского контроля и судебного конституционного контроля</a:t>
            </a:r>
          </a:p>
          <a:p>
            <a:pPr>
              <a:buNone/>
            </a:pPr>
            <a:r>
              <a:rPr lang="ru-RU" dirty="0" smtClean="0"/>
              <a:t>Абстрактный контроль норм и права человека как совокупность принципов права</a:t>
            </a:r>
          </a:p>
          <a:p>
            <a:pPr>
              <a:buNone/>
            </a:pPr>
            <a:r>
              <a:rPr lang="ru-RU" dirty="0" smtClean="0"/>
              <a:t>Основания конституционной жалобы: сравнительная характеристика</a:t>
            </a:r>
          </a:p>
          <a:p>
            <a:pPr>
              <a:buNone/>
            </a:pPr>
            <a:r>
              <a:rPr lang="ru-RU" dirty="0" smtClean="0"/>
              <a:t>Критерии допустимости конституционной жалобы</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FF00"/>
                </a:solidFill>
              </a:rPr>
              <a:t>1. Право народа на восстание и судебный конституционный контроль</a:t>
            </a:r>
            <a:endParaRPr lang="uk-UA" sz="2800" dirty="0">
              <a:solidFill>
                <a:srgbClr val="FFFF00"/>
              </a:solidFill>
            </a:endParaRPr>
          </a:p>
        </p:txBody>
      </p:sp>
      <p:sp>
        <p:nvSpPr>
          <p:cNvPr id="3" name="Содержимое 2"/>
          <p:cNvSpPr>
            <a:spLocks noGrp="1"/>
          </p:cNvSpPr>
          <p:nvPr>
            <p:ph idx="1"/>
          </p:nvPr>
        </p:nvSpPr>
        <p:spPr/>
        <p:txBody>
          <a:bodyPr>
            <a:normAutofit/>
          </a:bodyPr>
          <a:lstStyle/>
          <a:p>
            <a:pPr>
              <a:buNone/>
            </a:pPr>
            <a:r>
              <a:rPr lang="ru-RU" dirty="0" smtClean="0"/>
              <a:t>... если кто-нибудь силой закона уничтожает законодательный орган, установившийся в обществе, и законы, этим органом в соответствии с доверием, обнаруженным в него членами этого общества, то он, таким образом, разрушает третейский судах, одобренный каждым ради мирного решения всех споров</a:t>
            </a:r>
          </a:p>
          <a:p>
            <a:pPr algn="r">
              <a:buNone/>
            </a:pPr>
            <a:r>
              <a:rPr lang="ru-RU" dirty="0" smtClean="0"/>
              <a:t>Джон Локк, Два трактата о правлении</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35000" r="-3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dirty="0" smtClean="0">
                <a:solidFill>
                  <a:srgbClr val="FFFF00"/>
                </a:solidFill>
              </a:rPr>
              <a:t>2. Дилемма парламентского контроля и судебного конституционного контроля</a:t>
            </a:r>
            <a:endParaRPr lang="uk-UA" dirty="0">
              <a:solidFill>
                <a:srgbClr val="FFFF00"/>
              </a:solidFill>
            </a:endParaRPr>
          </a:p>
        </p:txBody>
      </p:sp>
      <p:sp>
        <p:nvSpPr>
          <p:cNvPr id="3" name="Содержимое 2"/>
          <p:cNvSpPr>
            <a:spLocks noGrp="1"/>
          </p:cNvSpPr>
          <p:nvPr>
            <p:ph idx="1"/>
          </p:nvPr>
        </p:nvSpPr>
        <p:spPr/>
        <p:txBody>
          <a:bodyPr>
            <a:normAutofit/>
          </a:bodyPr>
          <a:lstStyle/>
          <a:p>
            <a:pPr lvl="0">
              <a:buNone/>
            </a:pPr>
            <a:endParaRPr lang="ru-RU" dirty="0" smtClean="0"/>
          </a:p>
          <a:p>
            <a:pPr lvl="0">
              <a:buNone/>
            </a:pPr>
            <a:r>
              <a:rPr lang="ru-RU" dirty="0" smtClean="0"/>
              <a:t>слишком суровые законы можно перенести, если они применяются корректно и справедливо. На самом деле, если надо было бы выбирать, тогда нам следовало бы прежде всего выбирать жизнь по советскому закону, но с нашими процедурами, присущими для </a:t>
            </a:r>
            <a:r>
              <a:rPr lang="ru-RU" dirty="0" err="1" smtClean="0"/>
              <a:t>common</a:t>
            </a:r>
            <a:r>
              <a:rPr lang="ru-RU" dirty="0" smtClean="0"/>
              <a:t> </a:t>
            </a:r>
            <a:r>
              <a:rPr lang="ru-RU" dirty="0" err="1" smtClean="0"/>
              <a:t>law</a:t>
            </a:r>
            <a:r>
              <a:rPr lang="ru-RU" dirty="0" smtClean="0"/>
              <a:t>, чем по нашему закону, применяемым по советским процедурами</a:t>
            </a:r>
          </a:p>
          <a:p>
            <a:pPr lvl="0" algn="r">
              <a:buNone/>
            </a:pPr>
            <a:endParaRPr lang="ru-RU" dirty="0" smtClean="0"/>
          </a:p>
          <a:p>
            <a:pPr lvl="0" algn="r">
              <a:buNone/>
            </a:pPr>
            <a:r>
              <a:rPr lang="en-US" dirty="0" smtClean="0"/>
              <a:t>Case </a:t>
            </a:r>
            <a:r>
              <a:rPr lang="en-US" dirty="0" err="1" smtClean="0"/>
              <a:t>Shaughnessy</a:t>
            </a:r>
            <a:r>
              <a:rPr lang="en-US" dirty="0" smtClean="0"/>
              <a:t> v. U.S., 345 U.S. 206 (1953)</a:t>
            </a:r>
            <a:endParaRPr lang="ru-RU"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3. Абстрактный контроль норм и права человека как совокупность принципов права</a:t>
            </a:r>
            <a:endParaRPr lang="uk-UA" dirty="0"/>
          </a:p>
        </p:txBody>
      </p:sp>
      <p:sp>
        <p:nvSpPr>
          <p:cNvPr id="3" name="Содержимое 2"/>
          <p:cNvSpPr>
            <a:spLocks noGrp="1"/>
          </p:cNvSpPr>
          <p:nvPr>
            <p:ph idx="1"/>
          </p:nvPr>
        </p:nvSpPr>
        <p:spPr/>
        <p:txBody>
          <a:bodyPr>
            <a:normAutofit/>
          </a:bodyPr>
          <a:lstStyle/>
          <a:p>
            <a:pPr>
              <a:buNone/>
            </a:pPr>
            <a:r>
              <a:rPr lang="ru-RU" dirty="0" smtClean="0"/>
              <a:t>«Принцип» как «норма, которой следует придерживаться не потому, что она приблизит или гарантирует возникновение желаемой экономической, политической или социальной ситуации, а потому, что она является требованием справедливости, честности или какого-то другого морального измерения»</a:t>
            </a:r>
          </a:p>
          <a:p>
            <a:pPr>
              <a:buNone/>
            </a:pPr>
            <a:endParaRPr lang="ru-RU" dirty="0" smtClean="0"/>
          </a:p>
          <a:p>
            <a:pPr algn="r">
              <a:buNone/>
            </a:pPr>
            <a:r>
              <a:rPr lang="ru-RU" dirty="0" smtClean="0"/>
              <a:t>Дворкин Р., Серьезный взгляд на права</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3.1. Балансирование между правами человека и иными конституционными ценностями: ФКС Германии и понятие человеческого достоинства</a:t>
            </a:r>
            <a:endParaRPr lang="uk-UA" sz="2800" dirty="0"/>
          </a:p>
        </p:txBody>
      </p:sp>
      <p:sp>
        <p:nvSpPr>
          <p:cNvPr id="3" name="Содержимое 2"/>
          <p:cNvSpPr>
            <a:spLocks noGrp="1"/>
          </p:cNvSpPr>
          <p:nvPr>
            <p:ph idx="1"/>
          </p:nvPr>
        </p:nvSpPr>
        <p:spPr/>
        <p:txBody>
          <a:bodyPr>
            <a:normAutofit fontScale="77500" lnSpcReduction="20000"/>
          </a:bodyPr>
          <a:lstStyle/>
          <a:p>
            <a:r>
              <a:rPr lang="ru-RU" dirty="0" smtClean="0"/>
              <a:t>понятие жизненно необходимого минимума выводятся от принципа социальной и демократической федеративной государственности (статья 20 Основного Закона), подтверждая обязанность государства по обеспечению минимального уровня проживания как жизненно необходимого, не ссылаясь на определенные субъективные права. Такие жизненно необходимые стандарты приобретаются на основе действующего права, в силу которого государство несет определенные положительные обязанности. Обязанности государства формулируются из природы человеческого достоинства, которое ни при каких обстоятельствах не может быть нарушено. То есть содержание законодательства должно быть пропитан уважением к достоинству личности.</a:t>
            </a:r>
          </a:p>
          <a:p>
            <a:pPr algn="r">
              <a:buNone/>
            </a:pPr>
            <a:r>
              <a:rPr lang="en-US" dirty="0" err="1" smtClean="0"/>
              <a:t>Existenzminimum</a:t>
            </a:r>
            <a:r>
              <a:rPr lang="ru-RU" dirty="0" smtClean="0"/>
              <a:t>, </a:t>
            </a:r>
            <a:r>
              <a:rPr lang="de-DE" dirty="0" smtClean="0"/>
              <a:t>BVerfG, vom 23. Juli 2014 </a:t>
            </a:r>
            <a:br>
              <a:rPr lang="de-DE" dirty="0" smtClean="0"/>
            </a:br>
            <a:r>
              <a:rPr lang="de-DE" dirty="0" smtClean="0"/>
              <a:t>- 1 </a:t>
            </a:r>
            <a:r>
              <a:rPr lang="de-DE" dirty="0" err="1" smtClean="0"/>
              <a:t>BvL</a:t>
            </a:r>
            <a:r>
              <a:rPr lang="de-DE" dirty="0" smtClean="0"/>
              <a:t> 10/12 - </a:t>
            </a:r>
            <a:r>
              <a:rPr lang="de-DE" dirty="0" err="1" smtClean="0"/>
              <a:t>Rn</a:t>
            </a:r>
            <a:r>
              <a:rPr lang="de-DE" dirty="0" smtClean="0"/>
              <a:t>. (1-149),</a:t>
            </a:r>
            <a:r>
              <a:rPr lang="ru-RU" dirty="0" smtClean="0"/>
              <a:t> </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6</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FF00"/>
                </a:solidFill>
              </a:rPr>
              <a:t>4. Основания конституционной жалобы: сравнительная характеристика</a:t>
            </a:r>
            <a:endParaRPr lang="uk-UA" sz="3200" dirty="0">
              <a:solidFill>
                <a:srgbClr val="FFFF00"/>
              </a:solidFill>
            </a:endParaRPr>
          </a:p>
        </p:txBody>
      </p:sp>
      <p:sp>
        <p:nvSpPr>
          <p:cNvPr id="3" name="Содержимое 2"/>
          <p:cNvSpPr>
            <a:spLocks noGrp="1"/>
          </p:cNvSpPr>
          <p:nvPr>
            <p:ph idx="1"/>
          </p:nvPr>
        </p:nvSpPr>
        <p:spPr/>
        <p:txBody>
          <a:bodyPr>
            <a:normAutofit/>
          </a:bodyPr>
          <a:lstStyle/>
          <a:p>
            <a:r>
              <a:rPr lang="ru-RU" dirty="0" smtClean="0"/>
              <a:t>Индивидуальная жалоба (Словакия, Словения, Хорватия) – проверка конституционности правоприменительных актов</a:t>
            </a:r>
          </a:p>
          <a:p>
            <a:r>
              <a:rPr lang="ru-RU" dirty="0" smtClean="0"/>
              <a:t>Смешанная жалоба (Венгрия, Польша, Чехия) – сочетание абстрактного контроля и контроля правоприменительных актов</a:t>
            </a:r>
          </a:p>
          <a:p>
            <a:r>
              <a:rPr lang="ru-RU" dirty="0" smtClean="0"/>
              <a:t>Нормативная жалоба (Украина) – проверка конституционности применяемых законов </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0000"/>
                </a:solidFill>
              </a:rPr>
              <a:t>5.1. Критерии допустимости конституционной жалобы</a:t>
            </a:r>
            <a:r>
              <a:rPr lang="uk-UA" sz="3200" dirty="0" smtClean="0">
                <a:solidFill>
                  <a:srgbClr val="FF0000"/>
                </a:solidFill>
              </a:rPr>
              <a:t>: </a:t>
            </a:r>
            <a:r>
              <a:rPr lang="uk-UA" sz="3200" dirty="0" err="1" smtClean="0">
                <a:solidFill>
                  <a:srgbClr val="FF0000"/>
                </a:solidFill>
              </a:rPr>
              <a:t>конституционные</a:t>
            </a:r>
            <a:r>
              <a:rPr lang="uk-UA" sz="3200" dirty="0" smtClean="0">
                <a:solidFill>
                  <a:srgbClr val="FF0000"/>
                </a:solidFill>
              </a:rPr>
              <a:t> </a:t>
            </a:r>
            <a:r>
              <a:rPr lang="uk-UA" sz="3200" dirty="0" err="1" smtClean="0">
                <a:solidFill>
                  <a:srgbClr val="FF0000"/>
                </a:solidFill>
              </a:rPr>
              <a:t>основания</a:t>
            </a:r>
            <a:endParaRPr lang="uk-UA" sz="3200" dirty="0">
              <a:solidFill>
                <a:srgbClr val="FF0000"/>
              </a:solidFill>
            </a:endParaRPr>
          </a:p>
        </p:txBody>
      </p:sp>
      <p:sp>
        <p:nvSpPr>
          <p:cNvPr id="3" name="Содержимое 2"/>
          <p:cNvSpPr>
            <a:spLocks noGrp="1"/>
          </p:cNvSpPr>
          <p:nvPr>
            <p:ph idx="1"/>
          </p:nvPr>
        </p:nvSpPr>
        <p:spPr/>
        <p:txBody>
          <a:bodyPr>
            <a:normAutofit/>
          </a:bodyPr>
          <a:lstStyle/>
          <a:p>
            <a:pPr>
              <a:buNone/>
            </a:pPr>
            <a:r>
              <a:rPr lang="ru-RU" dirty="0" smtClean="0"/>
              <a:t>Статья 151-1. Конституционный Суд Украины </a:t>
            </a:r>
            <a:br>
              <a:rPr lang="ru-RU" dirty="0" smtClean="0"/>
            </a:br>
            <a:r>
              <a:rPr lang="ru-RU" dirty="0" smtClean="0"/>
              <a:t>(1) решает вопрос о соответствии Конституции Украины (конституционности) закона Украины по конституционной жалобе лица, </a:t>
            </a:r>
            <a:br>
              <a:rPr lang="ru-RU" dirty="0" smtClean="0"/>
            </a:br>
            <a:r>
              <a:rPr lang="ru-RU" dirty="0" smtClean="0"/>
              <a:t>(2) считающего, что примененный в конечном судебном решении в ее деле закон Украины противоречит Конституции Украины. </a:t>
            </a:r>
            <a:br>
              <a:rPr lang="ru-RU" dirty="0" smtClean="0"/>
            </a:br>
            <a:r>
              <a:rPr lang="ru-RU" dirty="0" smtClean="0"/>
              <a:t>(3) Конституционная жалоба может быть подана в случае, если все другие национальные средства правовой защиты исчерпаны.</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FF00"/>
                </a:solidFill>
              </a:rPr>
              <a:t>5.2. Доктринальные критерии допустимости конституционных жалоб</a:t>
            </a:r>
            <a:endParaRPr lang="uk-UA" sz="3200" dirty="0">
              <a:solidFill>
                <a:srgbClr val="FFFF00"/>
              </a:solidFill>
            </a:endParaRPr>
          </a:p>
        </p:txBody>
      </p:sp>
      <p:sp>
        <p:nvSpPr>
          <p:cNvPr id="3" name="Содержимое 2"/>
          <p:cNvSpPr>
            <a:spLocks noGrp="1"/>
          </p:cNvSpPr>
          <p:nvPr>
            <p:ph idx="1"/>
          </p:nvPr>
        </p:nvSpPr>
        <p:spPr/>
        <p:txBody>
          <a:bodyPr>
            <a:normAutofit fontScale="92500" lnSpcReduction="20000"/>
          </a:bodyPr>
          <a:lstStyle/>
          <a:p>
            <a:pPr>
              <a:spcAft>
                <a:spcPts val="600"/>
              </a:spcAft>
              <a:buNone/>
            </a:pPr>
            <a:endParaRPr lang="ru-RU" dirty="0" smtClean="0"/>
          </a:p>
          <a:p>
            <a:pPr>
              <a:spcAft>
                <a:spcPts val="600"/>
              </a:spcAft>
              <a:buNone/>
            </a:pPr>
            <a:r>
              <a:rPr lang="ru-RU" dirty="0" smtClean="0"/>
              <a:t>а) существенный вред фундаментальным правам и свободам человека; </a:t>
            </a:r>
          </a:p>
          <a:p>
            <a:pPr>
              <a:spcAft>
                <a:spcPts val="600"/>
              </a:spcAft>
              <a:buNone/>
            </a:pPr>
            <a:r>
              <a:rPr lang="ru-RU" dirty="0" smtClean="0"/>
              <a:t>в) реальная и непосредственная угроза фундаментальным правам и свободам, что требует оперативного вмешательства со стороны Конституционного суда или аналогичной институты; </a:t>
            </a:r>
          </a:p>
          <a:p>
            <a:pPr>
              <a:spcAft>
                <a:spcPts val="600"/>
              </a:spcAft>
              <a:buNone/>
            </a:pPr>
            <a:r>
              <a:rPr lang="ru-RU" dirty="0" smtClean="0"/>
              <a:t>в) такие права уже нельзя защитить другими юридическими средствами; </a:t>
            </a:r>
          </a:p>
          <a:p>
            <a:pPr>
              <a:spcAft>
                <a:spcPts val="600"/>
              </a:spcAft>
              <a:buNone/>
            </a:pPr>
            <a:r>
              <a:rPr lang="ru-RU" dirty="0" smtClean="0"/>
              <a:t>г) нарушение таких прав был уже предметом рассмотрения в общих судах и судебные решения были оспариваемые в высшие инстанции.</a:t>
            </a:r>
            <a:endParaRPr lang="uk-UA" dirty="0"/>
          </a:p>
        </p:txBody>
      </p:sp>
      <p:sp>
        <p:nvSpPr>
          <p:cNvPr id="4" name="Дата 3"/>
          <p:cNvSpPr>
            <a:spLocks noGrp="1"/>
          </p:cNvSpPr>
          <p:nvPr>
            <p:ph type="dt" sz="half" idx="10"/>
          </p:nvPr>
        </p:nvSpPr>
        <p:spPr/>
        <p:txBody>
          <a:bodyPr/>
          <a:lstStyle/>
          <a:p>
            <a:r>
              <a:rPr lang="ru-RU" smtClean="0"/>
              <a:t>10.10.2016</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
        <p:nvSpPr>
          <p:cNvPr id="6" name="Нижний колонтитул 5"/>
          <p:cNvSpPr>
            <a:spLocks noGrp="1"/>
          </p:cNvSpPr>
          <p:nvPr>
            <p:ph type="ftr" sz="quarter" idx="11"/>
          </p:nvPr>
        </p:nvSpPr>
        <p:spPr/>
        <p:txBody>
          <a:bodyPr/>
          <a:lstStyle/>
          <a:p>
            <a:r>
              <a:rPr lang="ru-RU" smtClean="0"/>
              <a:t>Конституционная жалоба и обеспечение единства судебной практики</a:t>
            </a: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TotalTime>
  <Words>844</Words>
  <Application>Microsoft Office PowerPoint</Application>
  <PresentationFormat>Экран (4:3)</PresentationFormat>
  <Paragraphs>101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Конституционная жалоба и обеспечение единства судебной жалобы в Украине</vt:lpstr>
      <vt:lpstr>Конституционная жалоба: топик проблем</vt:lpstr>
      <vt:lpstr>1. Право народа на восстание и судебный конституционный контроль</vt:lpstr>
      <vt:lpstr>2. Дилемма парламентского контроля и судебного конституционного контроля</vt:lpstr>
      <vt:lpstr>3. Абстрактный контроль норм и права человека как совокупность принципов права</vt:lpstr>
      <vt:lpstr>3.1. Балансирование между правами человека и иными конституционными ценностями: ФКС Германии и понятие человеческого достоинства</vt:lpstr>
      <vt:lpstr>4. Основания конституционной жалобы: сравнительная характеристика</vt:lpstr>
      <vt:lpstr>5.1. Критерии допустимости конституционной жалобы: конституционные основания</vt:lpstr>
      <vt:lpstr>5.2. Доктринальные критерии допустимости конституционных жалоб</vt:lpstr>
      <vt:lpstr>5.3. Конституционная жалоба и практика Европейского суда по правам человека</vt:lpstr>
      <vt:lpstr>6.  Механизм обеспечения единства судебной практики в Украине</vt:lpstr>
      <vt:lpstr>6.1. Единство судебной практики и функции Верховного Суда</vt:lpstr>
      <vt:lpstr>6.2. Обеспечение единства судебной практики и французский опыт преюдициальных запросов</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Конституционная жалоба как средство защиты прав человека - новелла для правовой системы Украины</dc:title>
  <dc:creator>Misha</dc:creator>
  <cp:lastModifiedBy>Misha</cp:lastModifiedBy>
  <cp:revision>19</cp:revision>
  <dcterms:created xsi:type="dcterms:W3CDTF">2016-10-08T00:33:47Z</dcterms:created>
  <dcterms:modified xsi:type="dcterms:W3CDTF">2016-10-10T14:04:11Z</dcterms:modified>
</cp:coreProperties>
</file>