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34"/>
  </p:notesMasterIdLst>
  <p:sldIdLst>
    <p:sldId id="256" r:id="rId2"/>
    <p:sldId id="257" r:id="rId3"/>
    <p:sldId id="258" r:id="rId4"/>
    <p:sldId id="268" r:id="rId5"/>
    <p:sldId id="269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74" r:id="rId16"/>
    <p:sldId id="260" r:id="rId17"/>
    <p:sldId id="275" r:id="rId18"/>
    <p:sldId id="276" r:id="rId19"/>
    <p:sldId id="277" r:id="rId20"/>
    <p:sldId id="259" r:id="rId21"/>
    <p:sldId id="278" r:id="rId22"/>
    <p:sldId id="282" r:id="rId23"/>
    <p:sldId id="279" r:id="rId24"/>
    <p:sldId id="283" r:id="rId25"/>
    <p:sldId id="280" r:id="rId26"/>
    <p:sldId id="281" r:id="rId27"/>
    <p:sldId id="284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66288-8931-41FA-BE16-B1D9D4926789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8E38D05-2ECB-4436-A3F5-DE80B58598FB}">
      <dgm:prSet phldrT="[Текст]"/>
      <dgm:spPr/>
      <dgm:t>
        <a:bodyPr/>
        <a:lstStyle/>
        <a:p>
          <a:r>
            <a:rPr lang="uk-UA" dirty="0" smtClean="0"/>
            <a:t>Індивід</a:t>
          </a:r>
          <a:endParaRPr lang="uk-UA" dirty="0"/>
        </a:p>
      </dgm:t>
    </dgm:pt>
    <dgm:pt modelId="{2AB5EB27-954B-41B5-BF8E-8FD6E6B726B8}" type="parTrans" cxnId="{894E6E0E-D2C4-43CD-85EF-88048EE4BAEA}">
      <dgm:prSet/>
      <dgm:spPr/>
      <dgm:t>
        <a:bodyPr/>
        <a:lstStyle/>
        <a:p>
          <a:endParaRPr lang="uk-UA"/>
        </a:p>
      </dgm:t>
    </dgm:pt>
    <dgm:pt modelId="{A47AEB5A-11B1-4D78-9339-A4C1B95B3A89}" type="sibTrans" cxnId="{894E6E0E-D2C4-43CD-85EF-88048EE4BAEA}">
      <dgm:prSet/>
      <dgm:spPr/>
      <dgm:t>
        <a:bodyPr/>
        <a:lstStyle/>
        <a:p>
          <a:endParaRPr lang="uk-UA"/>
        </a:p>
      </dgm:t>
    </dgm:pt>
    <dgm:pt modelId="{2CA9AC8F-5F80-4BE2-91F3-4F1DE4681716}">
      <dgm:prSet phldrT="[Текст]" custT="1"/>
      <dgm:spPr/>
      <dgm:t>
        <a:bodyPr/>
        <a:lstStyle/>
        <a:p>
          <a:r>
            <a:rPr lang="uk-UA" sz="1800" dirty="0" smtClean="0"/>
            <a:t>Правомірна  вимога</a:t>
          </a:r>
          <a:endParaRPr lang="uk-UA" sz="1800" dirty="0"/>
        </a:p>
      </dgm:t>
    </dgm:pt>
    <dgm:pt modelId="{78B80156-A596-48A1-8A8C-8BCBE13A1770}" type="parTrans" cxnId="{35B7760B-ED60-4F7C-B7F7-B28AEF184265}">
      <dgm:prSet/>
      <dgm:spPr/>
      <dgm:t>
        <a:bodyPr/>
        <a:lstStyle/>
        <a:p>
          <a:endParaRPr lang="uk-UA"/>
        </a:p>
      </dgm:t>
    </dgm:pt>
    <dgm:pt modelId="{B2EE79A5-3E80-4A2F-B634-1B92C992F37C}" type="sibTrans" cxnId="{35B7760B-ED60-4F7C-B7F7-B28AEF184265}">
      <dgm:prSet/>
      <dgm:spPr/>
      <dgm:t>
        <a:bodyPr/>
        <a:lstStyle/>
        <a:p>
          <a:endParaRPr lang="uk-UA"/>
        </a:p>
      </dgm:t>
    </dgm:pt>
    <dgm:pt modelId="{6E43D532-473A-4E2C-B85C-64C32D2C63C7}">
      <dgm:prSet phldrT="[Текст]"/>
      <dgm:spPr/>
      <dgm:t>
        <a:bodyPr/>
        <a:lstStyle/>
        <a:p>
          <a:r>
            <a:rPr lang="uk-UA" dirty="0" smtClean="0"/>
            <a:t>Держава </a:t>
          </a:r>
          <a:endParaRPr lang="uk-UA" dirty="0"/>
        </a:p>
      </dgm:t>
    </dgm:pt>
    <dgm:pt modelId="{60AB0E1A-2C0C-4D8A-8306-601B658ACA73}" type="parTrans" cxnId="{C65D0D85-3339-49E7-9922-D19C34D1F962}">
      <dgm:prSet/>
      <dgm:spPr/>
      <dgm:t>
        <a:bodyPr/>
        <a:lstStyle/>
        <a:p>
          <a:endParaRPr lang="uk-UA"/>
        </a:p>
      </dgm:t>
    </dgm:pt>
    <dgm:pt modelId="{18FF11CD-5424-45B4-B008-90F6353FE4E4}" type="sibTrans" cxnId="{C65D0D85-3339-49E7-9922-D19C34D1F962}">
      <dgm:prSet/>
      <dgm:spPr/>
      <dgm:t>
        <a:bodyPr/>
        <a:lstStyle/>
        <a:p>
          <a:endParaRPr lang="uk-UA"/>
        </a:p>
      </dgm:t>
    </dgm:pt>
    <dgm:pt modelId="{16639268-0CC0-4FC2-975D-77C518AE1EB2}">
      <dgm:prSet phldrT="[Текст]" custT="1"/>
      <dgm:spPr/>
      <dgm:t>
        <a:bodyPr/>
        <a:lstStyle/>
        <a:p>
          <a:r>
            <a:rPr lang="uk-UA" sz="1800" dirty="0" smtClean="0"/>
            <a:t>Обов'язок захисту</a:t>
          </a:r>
          <a:endParaRPr lang="uk-UA" sz="1800" dirty="0"/>
        </a:p>
      </dgm:t>
    </dgm:pt>
    <dgm:pt modelId="{5CC93D79-CD2C-4816-A518-03043B66B7D2}" type="parTrans" cxnId="{81545B68-4951-4337-88BE-033377E1F433}">
      <dgm:prSet/>
      <dgm:spPr/>
      <dgm:t>
        <a:bodyPr/>
        <a:lstStyle/>
        <a:p>
          <a:endParaRPr lang="uk-UA"/>
        </a:p>
      </dgm:t>
    </dgm:pt>
    <dgm:pt modelId="{6CFABFD7-C06D-409E-AB01-4F3EC866CED4}" type="sibTrans" cxnId="{81545B68-4951-4337-88BE-033377E1F433}">
      <dgm:prSet/>
      <dgm:spPr/>
      <dgm:t>
        <a:bodyPr/>
        <a:lstStyle/>
        <a:p>
          <a:endParaRPr lang="uk-UA"/>
        </a:p>
      </dgm:t>
    </dgm:pt>
    <dgm:pt modelId="{4530E3A6-01C3-4A04-80DD-BBCBE65A36D8}">
      <dgm:prSet phldrT="[Текст]"/>
      <dgm:spPr/>
      <dgm:t>
        <a:bodyPr/>
        <a:lstStyle/>
        <a:p>
          <a:r>
            <a:rPr lang="uk-UA" dirty="0" smtClean="0"/>
            <a:t>Втручання </a:t>
          </a:r>
          <a:endParaRPr lang="uk-UA" dirty="0"/>
        </a:p>
      </dgm:t>
    </dgm:pt>
    <dgm:pt modelId="{08CAB09E-487D-4BE0-A88C-D3CED954DAE0}" type="parTrans" cxnId="{A382A820-BA76-4C5F-B69C-AF64A98F744E}">
      <dgm:prSet/>
      <dgm:spPr/>
      <dgm:t>
        <a:bodyPr/>
        <a:lstStyle/>
        <a:p>
          <a:endParaRPr lang="uk-UA"/>
        </a:p>
      </dgm:t>
    </dgm:pt>
    <dgm:pt modelId="{D99C038A-CD83-40C2-89E3-C87E2F25C5D3}" type="sibTrans" cxnId="{A382A820-BA76-4C5F-B69C-AF64A98F744E}">
      <dgm:prSet/>
      <dgm:spPr/>
      <dgm:t>
        <a:bodyPr/>
        <a:lstStyle/>
        <a:p>
          <a:endParaRPr lang="uk-UA"/>
        </a:p>
      </dgm:t>
    </dgm:pt>
    <dgm:pt modelId="{C8ADDB8C-87D1-45DE-9AA2-53E2C951C4DD}">
      <dgm:prSet phldrT="[Текст]"/>
      <dgm:spPr/>
      <dgm:t>
        <a:bodyPr/>
        <a:lstStyle/>
        <a:p>
          <a:r>
            <a:rPr lang="uk-UA" dirty="0" smtClean="0"/>
            <a:t>легітимність</a:t>
          </a:r>
          <a:endParaRPr lang="uk-UA" dirty="0"/>
        </a:p>
      </dgm:t>
    </dgm:pt>
    <dgm:pt modelId="{86693C24-1BD3-4D2F-8E61-56EAFBC1ADEE}" type="parTrans" cxnId="{18C82FF7-0FD3-4DB5-887A-159FC5C1EA1C}">
      <dgm:prSet/>
      <dgm:spPr/>
      <dgm:t>
        <a:bodyPr/>
        <a:lstStyle/>
        <a:p>
          <a:endParaRPr lang="uk-UA"/>
        </a:p>
      </dgm:t>
    </dgm:pt>
    <dgm:pt modelId="{C2111675-9004-4922-9777-132095554007}" type="sibTrans" cxnId="{18C82FF7-0FD3-4DB5-887A-159FC5C1EA1C}">
      <dgm:prSet/>
      <dgm:spPr/>
      <dgm:t>
        <a:bodyPr/>
        <a:lstStyle/>
        <a:p>
          <a:endParaRPr lang="uk-UA"/>
        </a:p>
      </dgm:t>
    </dgm:pt>
    <dgm:pt modelId="{B38778E1-494C-47AD-B540-1168D8CA5502}">
      <dgm:prSet phldrT="[Текст]"/>
      <dgm:spPr/>
      <dgm:t>
        <a:bodyPr/>
        <a:lstStyle/>
        <a:p>
          <a:r>
            <a:rPr lang="uk-UA" dirty="0" smtClean="0"/>
            <a:t>Трискладовий тест</a:t>
          </a:r>
          <a:endParaRPr lang="uk-UA" dirty="0"/>
        </a:p>
      </dgm:t>
    </dgm:pt>
    <dgm:pt modelId="{6848D1F4-C415-4803-AE5C-8FCEABAD0E41}" type="parTrans" cxnId="{3BAAFCCB-BBB6-45B5-8560-8E558B31D211}">
      <dgm:prSet/>
      <dgm:spPr/>
      <dgm:t>
        <a:bodyPr/>
        <a:lstStyle/>
        <a:p>
          <a:endParaRPr lang="uk-UA"/>
        </a:p>
      </dgm:t>
    </dgm:pt>
    <dgm:pt modelId="{BE6401D2-8AC2-46E1-B570-9AB2F6A72D5B}" type="sibTrans" cxnId="{3BAAFCCB-BBB6-45B5-8560-8E558B31D211}">
      <dgm:prSet/>
      <dgm:spPr/>
      <dgm:t>
        <a:bodyPr/>
        <a:lstStyle/>
        <a:p>
          <a:endParaRPr lang="uk-UA"/>
        </a:p>
      </dgm:t>
    </dgm:pt>
    <dgm:pt modelId="{8009DE73-8BAF-4E48-ACE0-8930A39028D6}" type="pres">
      <dgm:prSet presAssocID="{96F66288-8931-41FA-BE16-B1D9D492678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F741118-C6AD-4B99-A843-BDC0310315F4}" type="pres">
      <dgm:prSet presAssocID="{08E38D05-2ECB-4436-A3F5-DE80B58598F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9FDFA74-B4CD-4BE7-B046-9631CA41DE60}" type="pres">
      <dgm:prSet presAssocID="{A47AEB5A-11B1-4D78-9339-A4C1B95B3A89}" presName="sibTrans" presStyleLbl="sibTrans1D1" presStyleIdx="0" presStyleCnt="2"/>
      <dgm:spPr/>
      <dgm:t>
        <a:bodyPr/>
        <a:lstStyle/>
        <a:p>
          <a:endParaRPr lang="uk-UA"/>
        </a:p>
      </dgm:t>
    </dgm:pt>
    <dgm:pt modelId="{9F0AEE75-0055-4961-B665-081E2975904A}" type="pres">
      <dgm:prSet presAssocID="{A47AEB5A-11B1-4D78-9339-A4C1B95B3A89}" presName="connectorText" presStyleLbl="sibTrans1D1" presStyleIdx="0" presStyleCnt="2"/>
      <dgm:spPr/>
      <dgm:t>
        <a:bodyPr/>
        <a:lstStyle/>
        <a:p>
          <a:endParaRPr lang="uk-UA"/>
        </a:p>
      </dgm:t>
    </dgm:pt>
    <dgm:pt modelId="{A0E8D1BE-49B3-48AC-BB5D-40C47AD8EC68}" type="pres">
      <dgm:prSet presAssocID="{6E43D532-473A-4E2C-B85C-64C32D2C63C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F584722-3614-456A-B635-8F9891CE4465}" type="pres">
      <dgm:prSet presAssocID="{18FF11CD-5424-45B4-B008-90F6353FE4E4}" presName="sibTrans" presStyleLbl="sibTrans1D1" presStyleIdx="1" presStyleCnt="2"/>
      <dgm:spPr/>
      <dgm:t>
        <a:bodyPr/>
        <a:lstStyle/>
        <a:p>
          <a:endParaRPr lang="uk-UA"/>
        </a:p>
      </dgm:t>
    </dgm:pt>
    <dgm:pt modelId="{BA31000E-4870-47FC-9F54-D9C3B0E6DEB3}" type="pres">
      <dgm:prSet presAssocID="{18FF11CD-5424-45B4-B008-90F6353FE4E4}" presName="connectorText" presStyleLbl="sibTrans1D1" presStyleIdx="1" presStyleCnt="2"/>
      <dgm:spPr/>
      <dgm:t>
        <a:bodyPr/>
        <a:lstStyle/>
        <a:p>
          <a:endParaRPr lang="uk-UA"/>
        </a:p>
      </dgm:t>
    </dgm:pt>
    <dgm:pt modelId="{30E27879-8FA0-4FC8-BD8C-D4F866CA7A7E}" type="pres">
      <dgm:prSet presAssocID="{4530E3A6-01C3-4A04-80DD-BBCBE65A36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79F37A7-132A-49EB-91FD-BE88D0097CD7}" type="presOf" srcId="{C8ADDB8C-87D1-45DE-9AA2-53E2C951C4DD}" destId="{30E27879-8FA0-4FC8-BD8C-D4F866CA7A7E}" srcOrd="0" destOrd="1" presId="urn:microsoft.com/office/officeart/2005/8/layout/bProcess3"/>
    <dgm:cxn modelId="{8E283F98-E675-454D-A0EB-4E5B4E5FF999}" type="presOf" srcId="{96F66288-8931-41FA-BE16-B1D9D4926789}" destId="{8009DE73-8BAF-4E48-ACE0-8930A39028D6}" srcOrd="0" destOrd="0" presId="urn:microsoft.com/office/officeart/2005/8/layout/bProcess3"/>
    <dgm:cxn modelId="{3BAAFCCB-BBB6-45B5-8560-8E558B31D211}" srcId="{4530E3A6-01C3-4A04-80DD-BBCBE65A36D8}" destId="{B38778E1-494C-47AD-B540-1168D8CA5502}" srcOrd="1" destOrd="0" parTransId="{6848D1F4-C415-4803-AE5C-8FCEABAD0E41}" sibTransId="{BE6401D2-8AC2-46E1-B570-9AB2F6A72D5B}"/>
    <dgm:cxn modelId="{35B7760B-ED60-4F7C-B7F7-B28AEF184265}" srcId="{08E38D05-2ECB-4436-A3F5-DE80B58598FB}" destId="{2CA9AC8F-5F80-4BE2-91F3-4F1DE4681716}" srcOrd="0" destOrd="0" parTransId="{78B80156-A596-48A1-8A8C-8BCBE13A1770}" sibTransId="{B2EE79A5-3E80-4A2F-B634-1B92C992F37C}"/>
    <dgm:cxn modelId="{694D7ABC-A629-48E3-A058-70A8A15D3E6A}" type="presOf" srcId="{A47AEB5A-11B1-4D78-9339-A4C1B95B3A89}" destId="{9F0AEE75-0055-4961-B665-081E2975904A}" srcOrd="1" destOrd="0" presId="urn:microsoft.com/office/officeart/2005/8/layout/bProcess3"/>
    <dgm:cxn modelId="{9D974C5D-017B-4FFB-AFB6-3C9A36FC5836}" type="presOf" srcId="{2CA9AC8F-5F80-4BE2-91F3-4F1DE4681716}" destId="{4F741118-C6AD-4B99-A843-BDC0310315F4}" srcOrd="0" destOrd="1" presId="urn:microsoft.com/office/officeart/2005/8/layout/bProcess3"/>
    <dgm:cxn modelId="{3C40CA18-469A-4035-89AD-28E9DFFC821D}" type="presOf" srcId="{18FF11CD-5424-45B4-B008-90F6353FE4E4}" destId="{8F584722-3614-456A-B635-8F9891CE4465}" srcOrd="0" destOrd="0" presId="urn:microsoft.com/office/officeart/2005/8/layout/bProcess3"/>
    <dgm:cxn modelId="{A382A820-BA76-4C5F-B69C-AF64A98F744E}" srcId="{96F66288-8931-41FA-BE16-B1D9D4926789}" destId="{4530E3A6-01C3-4A04-80DD-BBCBE65A36D8}" srcOrd="2" destOrd="0" parTransId="{08CAB09E-487D-4BE0-A88C-D3CED954DAE0}" sibTransId="{D99C038A-CD83-40C2-89E3-C87E2F25C5D3}"/>
    <dgm:cxn modelId="{7DEB35BB-1D0D-4237-9D6A-76A77058DD83}" type="presOf" srcId="{6E43D532-473A-4E2C-B85C-64C32D2C63C7}" destId="{A0E8D1BE-49B3-48AC-BB5D-40C47AD8EC68}" srcOrd="0" destOrd="0" presId="urn:microsoft.com/office/officeart/2005/8/layout/bProcess3"/>
    <dgm:cxn modelId="{C65D0D85-3339-49E7-9922-D19C34D1F962}" srcId="{96F66288-8931-41FA-BE16-B1D9D4926789}" destId="{6E43D532-473A-4E2C-B85C-64C32D2C63C7}" srcOrd="1" destOrd="0" parTransId="{60AB0E1A-2C0C-4D8A-8306-601B658ACA73}" sibTransId="{18FF11CD-5424-45B4-B008-90F6353FE4E4}"/>
    <dgm:cxn modelId="{B3C5E4BF-E0BD-40D1-AD70-964FBF97050C}" type="presOf" srcId="{B38778E1-494C-47AD-B540-1168D8CA5502}" destId="{30E27879-8FA0-4FC8-BD8C-D4F866CA7A7E}" srcOrd="0" destOrd="2" presId="urn:microsoft.com/office/officeart/2005/8/layout/bProcess3"/>
    <dgm:cxn modelId="{7DD0E144-4B45-4912-879D-2E22FBC8B8E2}" type="presOf" srcId="{08E38D05-2ECB-4436-A3F5-DE80B58598FB}" destId="{4F741118-C6AD-4B99-A843-BDC0310315F4}" srcOrd="0" destOrd="0" presId="urn:microsoft.com/office/officeart/2005/8/layout/bProcess3"/>
    <dgm:cxn modelId="{18C82FF7-0FD3-4DB5-887A-159FC5C1EA1C}" srcId="{4530E3A6-01C3-4A04-80DD-BBCBE65A36D8}" destId="{C8ADDB8C-87D1-45DE-9AA2-53E2C951C4DD}" srcOrd="0" destOrd="0" parTransId="{86693C24-1BD3-4D2F-8E61-56EAFBC1ADEE}" sibTransId="{C2111675-9004-4922-9777-132095554007}"/>
    <dgm:cxn modelId="{D2775F5E-E2AE-4018-8EB5-CB63F6D00515}" type="presOf" srcId="{A47AEB5A-11B1-4D78-9339-A4C1B95B3A89}" destId="{29FDFA74-B4CD-4BE7-B046-9631CA41DE60}" srcOrd="0" destOrd="0" presId="urn:microsoft.com/office/officeart/2005/8/layout/bProcess3"/>
    <dgm:cxn modelId="{95C0A45C-CA7C-43D3-941B-0CA78E4B8A63}" type="presOf" srcId="{16639268-0CC0-4FC2-975D-77C518AE1EB2}" destId="{A0E8D1BE-49B3-48AC-BB5D-40C47AD8EC68}" srcOrd="0" destOrd="1" presId="urn:microsoft.com/office/officeart/2005/8/layout/bProcess3"/>
    <dgm:cxn modelId="{D9CE3B37-6FA7-41E5-A356-BD4E605102FE}" type="presOf" srcId="{4530E3A6-01C3-4A04-80DD-BBCBE65A36D8}" destId="{30E27879-8FA0-4FC8-BD8C-D4F866CA7A7E}" srcOrd="0" destOrd="0" presId="urn:microsoft.com/office/officeart/2005/8/layout/bProcess3"/>
    <dgm:cxn modelId="{894E6E0E-D2C4-43CD-85EF-88048EE4BAEA}" srcId="{96F66288-8931-41FA-BE16-B1D9D4926789}" destId="{08E38D05-2ECB-4436-A3F5-DE80B58598FB}" srcOrd="0" destOrd="0" parTransId="{2AB5EB27-954B-41B5-BF8E-8FD6E6B726B8}" sibTransId="{A47AEB5A-11B1-4D78-9339-A4C1B95B3A89}"/>
    <dgm:cxn modelId="{D933925A-E3B3-4411-8041-381C928E0D98}" type="presOf" srcId="{18FF11CD-5424-45B4-B008-90F6353FE4E4}" destId="{BA31000E-4870-47FC-9F54-D9C3B0E6DEB3}" srcOrd="1" destOrd="0" presId="urn:microsoft.com/office/officeart/2005/8/layout/bProcess3"/>
    <dgm:cxn modelId="{81545B68-4951-4337-88BE-033377E1F433}" srcId="{6E43D532-473A-4E2C-B85C-64C32D2C63C7}" destId="{16639268-0CC0-4FC2-975D-77C518AE1EB2}" srcOrd="0" destOrd="0" parTransId="{5CC93D79-CD2C-4816-A518-03043B66B7D2}" sibTransId="{6CFABFD7-C06D-409E-AB01-4F3EC866CED4}"/>
    <dgm:cxn modelId="{B3790152-C70F-4D88-B2BD-44D7845D2B5F}" type="presParOf" srcId="{8009DE73-8BAF-4E48-ACE0-8930A39028D6}" destId="{4F741118-C6AD-4B99-A843-BDC0310315F4}" srcOrd="0" destOrd="0" presId="urn:microsoft.com/office/officeart/2005/8/layout/bProcess3"/>
    <dgm:cxn modelId="{816BB953-1970-4115-863A-10A1D369FCC6}" type="presParOf" srcId="{8009DE73-8BAF-4E48-ACE0-8930A39028D6}" destId="{29FDFA74-B4CD-4BE7-B046-9631CA41DE60}" srcOrd="1" destOrd="0" presId="urn:microsoft.com/office/officeart/2005/8/layout/bProcess3"/>
    <dgm:cxn modelId="{86A2D42D-6372-4FCE-AFF9-5717E32ED553}" type="presParOf" srcId="{29FDFA74-B4CD-4BE7-B046-9631CA41DE60}" destId="{9F0AEE75-0055-4961-B665-081E2975904A}" srcOrd="0" destOrd="0" presId="urn:microsoft.com/office/officeart/2005/8/layout/bProcess3"/>
    <dgm:cxn modelId="{2BC291B8-6F7F-4DB3-819B-A35CC7AE11AC}" type="presParOf" srcId="{8009DE73-8BAF-4E48-ACE0-8930A39028D6}" destId="{A0E8D1BE-49B3-48AC-BB5D-40C47AD8EC68}" srcOrd="2" destOrd="0" presId="urn:microsoft.com/office/officeart/2005/8/layout/bProcess3"/>
    <dgm:cxn modelId="{1DAE9C31-653B-4CE3-9D47-7D16DBAD8A40}" type="presParOf" srcId="{8009DE73-8BAF-4E48-ACE0-8930A39028D6}" destId="{8F584722-3614-456A-B635-8F9891CE4465}" srcOrd="3" destOrd="0" presId="urn:microsoft.com/office/officeart/2005/8/layout/bProcess3"/>
    <dgm:cxn modelId="{D10C5A8C-B7AB-4711-A4E9-52551C92C356}" type="presParOf" srcId="{8F584722-3614-456A-B635-8F9891CE4465}" destId="{BA31000E-4870-47FC-9F54-D9C3B0E6DEB3}" srcOrd="0" destOrd="0" presId="urn:microsoft.com/office/officeart/2005/8/layout/bProcess3"/>
    <dgm:cxn modelId="{FBAAB6D8-41E2-4974-A062-8CCA049E3D8C}" type="presParOf" srcId="{8009DE73-8BAF-4E48-ACE0-8930A39028D6}" destId="{30E27879-8FA0-4FC8-BD8C-D4F866CA7A7E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FDFA74-B4CD-4BE7-B046-9631CA41DE60}">
      <dsp:nvSpPr>
        <dsp:cNvPr id="0" name=""/>
        <dsp:cNvSpPr/>
      </dsp:nvSpPr>
      <dsp:spPr>
        <a:xfrm>
          <a:off x="2731964" y="852298"/>
          <a:ext cx="5978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7871" y="45720"/>
              </a:lnTo>
            </a:path>
          </a:pathLst>
        </a:custGeom>
        <a:noFill/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3015188" y="894876"/>
        <a:ext cx="31423" cy="6284"/>
      </dsp:txXfrm>
    </dsp:sp>
    <dsp:sp modelId="{4F741118-C6AD-4B99-A843-BDC0310315F4}">
      <dsp:nvSpPr>
        <dsp:cNvPr id="0" name=""/>
        <dsp:cNvSpPr/>
      </dsp:nvSpPr>
      <dsp:spPr>
        <a:xfrm>
          <a:off x="1279" y="78273"/>
          <a:ext cx="2732484" cy="16394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Індивід</a:t>
          </a:r>
          <a:endParaRPr lang="uk-UA" sz="36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Правомірна  вимога</a:t>
          </a:r>
          <a:endParaRPr lang="uk-UA" sz="1800" kern="1200" dirty="0"/>
        </a:p>
      </dsp:txBody>
      <dsp:txXfrm>
        <a:off x="1279" y="78273"/>
        <a:ext cx="2732484" cy="1639490"/>
      </dsp:txXfrm>
    </dsp:sp>
    <dsp:sp modelId="{8F584722-3614-456A-B635-8F9891CE4465}">
      <dsp:nvSpPr>
        <dsp:cNvPr id="0" name=""/>
        <dsp:cNvSpPr/>
      </dsp:nvSpPr>
      <dsp:spPr>
        <a:xfrm>
          <a:off x="1367522" y="1715964"/>
          <a:ext cx="3360955" cy="597871"/>
        </a:xfrm>
        <a:custGeom>
          <a:avLst/>
          <a:gdLst/>
          <a:ahLst/>
          <a:cxnLst/>
          <a:rect l="0" t="0" r="0" b="0"/>
          <a:pathLst>
            <a:path>
              <a:moveTo>
                <a:pt x="3360955" y="0"/>
              </a:moveTo>
              <a:lnTo>
                <a:pt x="3360955" y="316035"/>
              </a:lnTo>
              <a:lnTo>
                <a:pt x="0" y="316035"/>
              </a:lnTo>
              <a:lnTo>
                <a:pt x="0" y="597871"/>
              </a:lnTo>
            </a:path>
          </a:pathLst>
        </a:custGeom>
        <a:noFill/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2962519" y="2011757"/>
        <a:ext cx="170960" cy="6284"/>
      </dsp:txXfrm>
    </dsp:sp>
    <dsp:sp modelId="{A0E8D1BE-49B3-48AC-BB5D-40C47AD8EC68}">
      <dsp:nvSpPr>
        <dsp:cNvPr id="0" name=""/>
        <dsp:cNvSpPr/>
      </dsp:nvSpPr>
      <dsp:spPr>
        <a:xfrm>
          <a:off x="3362235" y="78273"/>
          <a:ext cx="2732484" cy="16394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Держава </a:t>
          </a:r>
          <a:endParaRPr lang="uk-UA" sz="36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Обов'язок захисту</a:t>
          </a:r>
          <a:endParaRPr lang="uk-UA" sz="1800" kern="1200" dirty="0"/>
        </a:p>
      </dsp:txBody>
      <dsp:txXfrm>
        <a:off x="3362235" y="78273"/>
        <a:ext cx="2732484" cy="1639490"/>
      </dsp:txXfrm>
    </dsp:sp>
    <dsp:sp modelId="{30E27879-8FA0-4FC8-BD8C-D4F866CA7A7E}">
      <dsp:nvSpPr>
        <dsp:cNvPr id="0" name=""/>
        <dsp:cNvSpPr/>
      </dsp:nvSpPr>
      <dsp:spPr>
        <a:xfrm>
          <a:off x="1279" y="2346235"/>
          <a:ext cx="2732484" cy="16394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Втручання </a:t>
          </a:r>
          <a:endParaRPr lang="uk-U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легітимність</a:t>
          </a:r>
          <a:endParaRPr lang="uk-U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Трискладовий тест</a:t>
          </a:r>
          <a:endParaRPr lang="uk-UA" sz="2000" kern="1200" dirty="0"/>
        </a:p>
      </dsp:txBody>
      <dsp:txXfrm>
        <a:off x="1279" y="2346235"/>
        <a:ext cx="2732484" cy="1639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2F08F-DB90-4D13-A64E-E1A3F7744279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C0DC4-AC7D-40D0-982F-815A5D6C2D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9E27BB-B529-4130-89B4-47657447058F}" type="datetime1">
              <a:rPr lang="uk-UA" smtClean="0"/>
              <a:t>06.11.2016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02009-790F-42E1-8A47-85056DC33A02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C9C72-40E4-4907-AA98-E05C4D89F123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EC8D4F-3A47-4E5E-8A12-67BFBF557143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17ACC-F5A0-40BC-BAD4-2EE8BEF4750D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576AE-8A92-4178-A6CA-E61919ECCA2C}" type="datetime1">
              <a:rPr lang="uk-UA" smtClean="0"/>
              <a:t>06.11.2016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5BB75C-D6AB-47FE-823D-2E7C7C6D98CA}" type="datetime1">
              <a:rPr lang="uk-UA" smtClean="0"/>
              <a:t>06.11.2016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8E629-6694-451C-86C9-F3A7EC94C153}" type="datetime1">
              <a:rPr lang="uk-UA" smtClean="0"/>
              <a:t>06.11.2016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87E2A-C0A7-492C-B5ED-4B46EA8EAB5D}" type="datetime1">
              <a:rPr lang="uk-UA" smtClean="0"/>
              <a:t>06.11.2016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72A576-1F75-4951-B891-8FC1E023EA2C}" type="datetime1">
              <a:rPr lang="uk-UA" smtClean="0"/>
              <a:t>06.11.2016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43812DF-238B-40B7-B132-12AED356D4A7}" type="datetime1">
              <a:rPr lang="uk-UA" smtClean="0"/>
              <a:t>06.11.2016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4FCE4F-839B-4CFE-99DB-602AF4AD424D}" type="datetime1">
              <a:rPr lang="uk-UA" smtClean="0"/>
              <a:t>06.11.2016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/index.php?title=Joachim_Stephani&amp;action=edit&amp;redlink=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3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Права 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endParaRPr lang="uk-UA" dirty="0" smtClean="0"/>
          </a:p>
          <a:p>
            <a:pPr algn="r"/>
            <a:r>
              <a:rPr lang="uk-UA" dirty="0" smtClean="0"/>
              <a:t>Михайло Савчин,</a:t>
            </a:r>
            <a:br>
              <a:rPr lang="uk-UA" dirty="0" smtClean="0"/>
            </a:br>
            <a:r>
              <a:rPr lang="uk-UA" dirty="0" err="1" smtClean="0"/>
              <a:t>д.ю.н</a:t>
            </a:r>
            <a:r>
              <a:rPr lang="uk-UA" dirty="0" smtClean="0"/>
              <a:t>., проф., директор НДІ</a:t>
            </a:r>
            <a:br>
              <a:rPr lang="uk-UA" dirty="0" smtClean="0"/>
            </a:br>
            <a:r>
              <a:rPr lang="uk-UA" dirty="0" smtClean="0"/>
              <a:t>порівняльного публічного права</a:t>
            </a:r>
            <a:br>
              <a:rPr lang="uk-UA" dirty="0" smtClean="0"/>
            </a:br>
            <a:r>
              <a:rPr lang="uk-UA" dirty="0" smtClean="0"/>
              <a:t>та міжнародного права </a:t>
            </a:r>
            <a:r>
              <a:rPr lang="uk-UA" dirty="0" err="1" smtClean="0"/>
              <a:t>УжНУ</a:t>
            </a:r>
            <a:endParaRPr lang="uk-UA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dirty="0" smtClean="0">
                <a:solidFill>
                  <a:srgbClr val="FFFF00"/>
                </a:solidFill>
              </a:rPr>
              <a:t>2.4. Виправдання втручання та трискладовий тест</a:t>
            </a:r>
            <a:r>
              <a:rPr lang="uk-UA" sz="2800" dirty="0" smtClean="0"/>
              <a:t> : конституційна юриспруденція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Таке обмеження має встановлюватися виключно Конституцією та законами України; переслідувати легітимну мету; бути обумовленим суспільною необхідністю досягнення цієї мети, пропорційним та обґрунтованим. У разі обмеження права на оскарження судових рішень законодавець зобов'язаний запровадити таке правове регулювання, яке дасть можливість оптимально досягти легітимної мети з мінімальним втручанням у реалізацію права… і не порушувати сутнісний зміст такого права. 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F6E493F2-8D9B-491F-8208-C22477AE94FC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>
                <a:solidFill>
                  <a:srgbClr val="FFFF00"/>
                </a:solidFill>
              </a:rPr>
              <a:t>3.1. Структура прав людини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82930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dirty="0" smtClean="0"/>
              <a:t>1. Основоположна норма конституції  - обов'язок держави всіма засобами захищати гідність людини</a:t>
            </a:r>
            <a:r>
              <a:rPr lang="uk-UA" i="1" dirty="0" smtClean="0"/>
              <a:t>. </a:t>
            </a:r>
          </a:p>
          <a:p>
            <a:pPr marL="582930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i="1" dirty="0" smtClean="0"/>
              <a:t>2. Право людини як правомірна вимога до публічної влади.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uk-UA" i="1" dirty="0" smtClean="0"/>
              <a:t>3. Обов’язок захисту публічної влади: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i="1" dirty="0" smtClean="0"/>
              <a:t>і) обов’язок захисту і негативні права.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i="1" dirty="0" smtClean="0"/>
              <a:t>іі) обов’язок захисту і позитивні права:</a:t>
            </a:r>
            <a:endParaRPr lang="ru-RU" dirty="0" smtClean="0"/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i="1" dirty="0" smtClean="0"/>
              <a:t>1) позитивні права і інтенсивність законодавчого регулювання у світлі поваги гідності особи.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i="1" dirty="0" smtClean="0"/>
              <a:t>2) зв’язаність свободи розсуду законодавця та адміністрації гідністю особи.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i="1" dirty="0" smtClean="0"/>
              <a:t>3) збалансованість адміністративних заходів у світлі гідності особи.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uk-UA" i="1" dirty="0" smtClean="0"/>
              <a:t>4. Предмет захисту у структурі прав людини.</a:t>
            </a:r>
            <a:r>
              <a:rPr lang="uk-UA" dirty="0" smtClean="0"/>
              <a:t> </a:t>
            </a:r>
            <a:endParaRPr lang="uk-UA" i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D7388F34-0A7A-434A-A046-AE079EE43A84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989888" cy="1906588"/>
          </a:xfrm>
        </p:spPr>
        <p:txBody>
          <a:bodyPr/>
          <a:lstStyle/>
          <a:p>
            <a:pPr eaLnBrk="1" hangingPunct="1"/>
            <a:r>
              <a:rPr lang="uk-UA" dirty="0" smtClean="0">
                <a:solidFill>
                  <a:srgbClr val="FFFF00"/>
                </a:solidFill>
              </a:rPr>
              <a:t>3.2. Структура прав людини</a:t>
            </a: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Носії суб'єктивного публічного права</a:t>
            </a:r>
            <a:r>
              <a:rPr lang="uk-UA" dirty="0" smtClean="0"/>
              <a:t>:</a:t>
            </a:r>
            <a:br>
              <a:rPr lang="uk-UA" dirty="0" smtClean="0"/>
            </a:br>
            <a:r>
              <a:rPr lang="uk-UA" sz="2000" dirty="0" smtClean="0"/>
              <a:t>- фізичні особи;</a:t>
            </a:r>
            <a:br>
              <a:rPr lang="uk-UA" sz="2000" dirty="0" smtClean="0"/>
            </a:br>
            <a:r>
              <a:rPr lang="uk-UA" sz="2000" dirty="0" smtClean="0"/>
              <a:t>- юридичні особи;</a:t>
            </a:r>
            <a:br>
              <a:rPr lang="uk-UA" sz="2000" dirty="0" smtClean="0"/>
            </a:br>
            <a:r>
              <a:rPr lang="uk-UA" sz="2000" dirty="0" smtClean="0"/>
              <a:t>- транснаціональні корпорації і т.п.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2781300"/>
            <a:ext cx="3670300" cy="34671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uk-UA" sz="2400" dirty="0" smtClean="0">
              <a:solidFill>
                <a:srgbClr val="00B0F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sz="2400" dirty="0" smtClean="0">
                <a:solidFill>
                  <a:srgbClr val="00B0F0"/>
                </a:solidFill>
              </a:rPr>
              <a:t>Адресати суб'єктивного публічного права: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uk-UA" sz="2400" dirty="0" smtClean="0"/>
              <a:t>органи публічної влади (індивідуальні і колективні);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uk-UA" sz="2400" dirty="0" smtClean="0"/>
              <a:t>міжнародні організації;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uk-UA" sz="2400" dirty="0" smtClean="0"/>
              <a:t>наднаціональні організації</a:t>
            </a:r>
            <a:endParaRPr lang="uk-UA" sz="2400" dirty="0"/>
          </a:p>
        </p:txBody>
      </p:sp>
      <p:sp>
        <p:nvSpPr>
          <p:cNvPr id="15364" name="Содержимое 3"/>
          <p:cNvSpPr>
            <a:spLocks noGrp="1"/>
          </p:cNvSpPr>
          <p:nvPr>
            <p:ph sz="half" idx="1"/>
          </p:nvPr>
        </p:nvSpPr>
        <p:spPr>
          <a:xfrm>
            <a:off x="4716463" y="2781300"/>
            <a:ext cx="3384550" cy="3467100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endParaRPr lang="uk-UA" sz="2400" dirty="0" smtClean="0">
              <a:solidFill>
                <a:srgbClr val="00B050"/>
              </a:solidFill>
            </a:endParaRPr>
          </a:p>
          <a:p>
            <a:pPr eaLnBrk="1" hangingPunct="1">
              <a:buFont typeface="Georgia" pitchFamily="18" charset="0"/>
              <a:buNone/>
            </a:pPr>
            <a:r>
              <a:rPr lang="uk-UA" sz="2400" dirty="0" smtClean="0">
                <a:solidFill>
                  <a:srgbClr val="00B050"/>
                </a:solidFill>
              </a:rPr>
              <a:t>Предмет суб'єктивного публічного права:</a:t>
            </a:r>
          </a:p>
          <a:p>
            <a:pPr eaLnBrk="1" hangingPunct="1">
              <a:buFont typeface="Georgia" pitchFamily="18" charset="0"/>
              <a:buNone/>
            </a:pPr>
            <a:endParaRPr lang="uk-UA" sz="2400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uk-UA" sz="2400" dirty="0" smtClean="0"/>
              <a:t>матеріальні блага;</a:t>
            </a:r>
          </a:p>
          <a:p>
            <a:pPr eaLnBrk="1" hangingPunct="1"/>
            <a:r>
              <a:rPr lang="uk-UA" sz="2400" dirty="0" smtClean="0"/>
              <a:t>духовні блага;</a:t>
            </a:r>
          </a:p>
          <a:p>
            <a:pPr eaLnBrk="1" hangingPunct="1"/>
            <a:r>
              <a:rPr lang="uk-UA" sz="2400" dirty="0" smtClean="0"/>
              <a:t>інтерес особи</a:t>
            </a:r>
          </a:p>
          <a:p>
            <a:pPr eaLnBrk="1" hangingPunct="1"/>
            <a:endParaRPr lang="uk-UA" dirty="0" smtClean="0"/>
          </a:p>
        </p:txBody>
      </p:sp>
      <p:sp>
        <p:nvSpPr>
          <p:cNvPr id="15365" name="Дата 7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AA45BA9-865E-43D8-8C99-D99B9D93297C}" type="datetime1">
              <a:rPr lang="uk-UA" smtClean="0"/>
              <a:t>06.11.2016</a:t>
            </a:fld>
            <a:endParaRPr lang="ru-RU" smtClean="0"/>
          </a:p>
        </p:txBody>
      </p:sp>
      <p:sp>
        <p:nvSpPr>
          <p:cNvPr id="1536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(с) Михайло Савчин   Права людини</a:t>
            </a:r>
            <a:endParaRPr lang="ru-RU" smtClean="0"/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AF3BC5D-111C-459D-A7C4-78FFFCC1B3EF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4.1. Негативні права: свобода вираження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4942784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Freedom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espresso</a:t>
            </a:r>
            <a:r>
              <a:rPr lang="uk-UA" dirty="0" smtClean="0"/>
              <a:t> </a:t>
            </a:r>
            <a:r>
              <a:rPr lang="uk-UA" dirty="0" smtClean="0">
                <a:sym typeface="Wingdings" pitchFamily="2" charset="2"/>
              </a:rPr>
              <a:t> - свобода вираження як ринок обміну ідеями або ідея закарпатської кав'ярні 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ФКС Німеччини (</a:t>
            </a:r>
            <a:r>
              <a:rPr lang="en-US" i="1" dirty="0" err="1" smtClean="0"/>
              <a:t>Lüth</a:t>
            </a:r>
            <a:r>
              <a:rPr lang="en-US" i="1" dirty="0" smtClean="0"/>
              <a:t> case, </a:t>
            </a:r>
            <a:r>
              <a:rPr lang="en-US" i="1" dirty="0" err="1" smtClean="0"/>
              <a:t>BVerfGE</a:t>
            </a:r>
            <a:r>
              <a:rPr lang="en-US" i="1" dirty="0" smtClean="0"/>
              <a:t> 7, 198, 208.</a:t>
            </a:r>
            <a:r>
              <a:rPr lang="uk-UA" dirty="0" smtClean="0"/>
              <a:t>):</a:t>
            </a:r>
          </a:p>
          <a:p>
            <a:r>
              <a:rPr lang="uk-UA" dirty="0" smtClean="0"/>
              <a:t>Для  вільного демократичного порядку  свобода вираження є абсолютною цінністю, бо тільки вона робить можливою постійну інтелектуальну полеміку, конкуренцію думок, що формує життєву основу такого порядку ... [ц]е є основою будь-якої свободи, «матрицею», неодмінною умовою майже кожної іншої форми свободи.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0B7B-4C4A-4ADE-BBCA-AAD4CEBE198F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4.3. Негативні права: свобода вираження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49427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Свобода вираження як </a:t>
            </a:r>
            <a:r>
              <a:rPr lang="uk-UA" dirty="0" err="1" smtClean="0"/>
              <a:t>“материнське</a:t>
            </a:r>
            <a:r>
              <a:rPr lang="uk-UA" dirty="0" smtClean="0"/>
              <a:t> </a:t>
            </a:r>
            <a:r>
              <a:rPr lang="uk-UA" dirty="0" err="1" smtClean="0"/>
              <a:t>право”</a:t>
            </a:r>
            <a:r>
              <a:rPr lang="uk-UA" dirty="0" smtClean="0"/>
              <a:t>: академічна свобода, літературна свобода, </a:t>
            </a:r>
            <a:r>
              <a:rPr lang="uk-UA" dirty="0" err="1" smtClean="0"/>
              <a:t>свобода</a:t>
            </a:r>
            <a:r>
              <a:rPr lang="uk-UA" dirty="0" smtClean="0"/>
              <a:t> досліджень, мистецтва.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en-US" dirty="0" smtClean="0"/>
              <a:t>Justice Lamer in the </a:t>
            </a:r>
            <a:r>
              <a:rPr lang="en-US" i="1" dirty="0" smtClean="0"/>
              <a:t>Committee for the Commonwealth of Canada</a:t>
            </a:r>
            <a:r>
              <a:rPr lang="uk-UA" i="1" dirty="0" smtClean="0"/>
              <a:t>: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свободу слова не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здійснено</a:t>
            </a:r>
            <a:r>
              <a:rPr lang="ru-RU" dirty="0" smtClean="0"/>
              <a:t> в </a:t>
            </a:r>
            <a:r>
              <a:rPr lang="ru-RU" dirty="0" err="1" smtClean="0"/>
              <a:t>вакуумі</a:t>
            </a:r>
            <a:r>
              <a:rPr lang="ru-RU" dirty="0" smtClean="0"/>
              <a:t> ...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обов'язково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на </a:t>
            </a:r>
            <a:r>
              <a:rPr lang="ru-RU" dirty="0" err="1" smtClean="0"/>
              <a:t>увазі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простору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базових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uk-UA" dirty="0" smtClean="0"/>
              <a:t>Право на отримання інформації;</a:t>
            </a:r>
          </a:p>
          <a:p>
            <a:pPr>
              <a:buNone/>
            </a:pPr>
            <a:r>
              <a:rPr lang="uk-UA" dirty="0" smtClean="0"/>
              <a:t>Заборона цензури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620C-24A5-4241-A686-B6AE2C9B6D76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4.4. Негативні права: свобода вираження і балансування інтересів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Мова ненависті (</a:t>
            </a:r>
            <a:r>
              <a:rPr lang="en-US" dirty="0" smtClean="0"/>
              <a:t>hate speech</a:t>
            </a:r>
            <a:r>
              <a:rPr lang="uk-UA" dirty="0" smtClean="0"/>
              <a:t>) – американська, </a:t>
            </a:r>
            <a:r>
              <a:rPr lang="uk-UA" dirty="0" err="1" smtClean="0"/>
              <a:t>канадійська</a:t>
            </a:r>
            <a:r>
              <a:rPr lang="uk-UA" dirty="0" smtClean="0"/>
              <a:t> та європейська моделі;</a:t>
            </a:r>
          </a:p>
          <a:p>
            <a:r>
              <a:rPr lang="uk-UA" dirty="0" smtClean="0"/>
              <a:t>Втручання у приватне життя  (</a:t>
            </a:r>
            <a:r>
              <a:rPr lang="en-US" i="1" dirty="0" smtClean="0"/>
              <a:t>New York Times v Sullivan</a:t>
            </a:r>
            <a:r>
              <a:rPr lang="uk-UA" i="1" dirty="0" smtClean="0"/>
              <a:t> </a:t>
            </a:r>
            <a:r>
              <a:rPr lang="en-US" i="1" dirty="0" smtClean="0"/>
              <a:t>Case</a:t>
            </a:r>
            <a:r>
              <a:rPr lang="uk-UA" dirty="0" smtClean="0"/>
              <a:t>) – захист репутації, приватності, конфіденційності, від наклепу;</a:t>
            </a:r>
            <a:endParaRPr lang="en-US" dirty="0" smtClean="0"/>
          </a:p>
          <a:p>
            <a:r>
              <a:rPr lang="uk-UA" dirty="0" smtClean="0"/>
              <a:t>Порнографія (</a:t>
            </a:r>
            <a:r>
              <a:rPr lang="en-US" dirty="0" smtClean="0"/>
              <a:t>House of Lords in Case Belfast City</a:t>
            </a:r>
            <a:r>
              <a:rPr lang="uk-UA" dirty="0" smtClean="0"/>
              <a:t>) – заборона секс-шопу в центрі міста є обґрунтованою, оскільки відповідна продукціє доступна через замовлення по Інтернету, а тому не є повною забороною поширення відповідних поглядів;</a:t>
            </a:r>
          </a:p>
          <a:p>
            <a:r>
              <a:rPr lang="uk-UA" dirty="0" smtClean="0"/>
              <a:t>Свобода вираження у медіа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33AF-3DB2-486D-8A76-1A5C34B91001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4.5. Свобода совісті і віросповідання</a:t>
            </a:r>
            <a:endParaRPr lang="ru-RU" sz="28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4942784"/>
          </a:xfrm>
        </p:spPr>
        <p:txBody>
          <a:bodyPr/>
          <a:lstStyle/>
          <a:p>
            <a:endParaRPr lang="uk-UA" dirty="0" smtClean="0"/>
          </a:p>
          <a:p>
            <a:r>
              <a:rPr lang="uk-UA" sz="2800" dirty="0" smtClean="0"/>
              <a:t>Конституційне значення свободи совісті – роль Нантського едикту, принцип </a:t>
            </a:r>
            <a:r>
              <a:rPr lang="en-US" sz="2800" dirty="0" err="1" smtClean="0"/>
              <a:t>cujus</a:t>
            </a:r>
            <a:r>
              <a:rPr lang="en-US" sz="2800" dirty="0" smtClean="0"/>
              <a:t> </a:t>
            </a:r>
            <a:r>
              <a:rPr lang="en-US" sz="2800" dirty="0" err="1" smtClean="0"/>
              <a:t>regio</a:t>
            </a:r>
            <a:r>
              <a:rPr lang="en-US" sz="2800" dirty="0" smtClean="0"/>
              <a:t> – </a:t>
            </a:r>
            <a:r>
              <a:rPr lang="en-US" sz="2800" dirty="0" err="1" smtClean="0"/>
              <a:t>ejus</a:t>
            </a:r>
            <a:r>
              <a:rPr lang="en-US" sz="2800" dirty="0" smtClean="0"/>
              <a:t> </a:t>
            </a:r>
            <a:r>
              <a:rPr lang="en-US" sz="2800" dirty="0" err="1" smtClean="0"/>
              <a:t>religio</a:t>
            </a:r>
            <a:r>
              <a:rPr lang="uk-UA" sz="2800" dirty="0" smtClean="0"/>
              <a:t>, 1555</a:t>
            </a:r>
            <a:r>
              <a:rPr lang="en-US" sz="2800" dirty="0" smtClean="0"/>
              <a:t> (</a:t>
            </a:r>
            <a:r>
              <a:rPr lang="de-DE" sz="2800" dirty="0" smtClean="0">
                <a:hlinkClick r:id="rId2" tooltip="Joachim Stephani (page inexistante)"/>
              </a:rPr>
              <a:t>Joachim </a:t>
            </a:r>
            <a:r>
              <a:rPr lang="de-DE" sz="2800" dirty="0" err="1" smtClean="0">
                <a:hlinkClick r:id="rId2" tooltip="Joachim Stephani (page inexistante)"/>
              </a:rPr>
              <a:t>Stephani</a:t>
            </a:r>
            <a:r>
              <a:rPr lang="en-US" sz="2800" dirty="0" smtClean="0"/>
              <a:t>)</a:t>
            </a:r>
            <a:r>
              <a:rPr lang="uk-UA" sz="2800" dirty="0" smtClean="0"/>
              <a:t>;</a:t>
            </a:r>
          </a:p>
          <a:p>
            <a:endParaRPr lang="uk-UA" sz="2800" dirty="0" smtClean="0"/>
          </a:p>
          <a:p>
            <a:r>
              <a:rPr lang="uk-UA" sz="2800" dirty="0" smtClean="0"/>
              <a:t>Еміль </a:t>
            </a:r>
            <a:r>
              <a:rPr lang="uk-UA" sz="2800" dirty="0" err="1" smtClean="0"/>
              <a:t>Дюркгайм</a:t>
            </a:r>
            <a:r>
              <a:rPr lang="uk-UA" sz="2800" dirty="0" smtClean="0"/>
              <a:t>: релігія є… джерелом стабільності та згуртованості: загальний набір релігійних вірувань створює згуртоване моральне співтовариство і колективну свідомість;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0E4FE-9CFA-4E96-8574-64062BC83C82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4.6. Свобода релігії: </a:t>
            </a:r>
            <a:r>
              <a:rPr lang="de-DE" sz="2800" i="1" dirty="0" err="1" smtClean="0"/>
              <a:t>Planned</a:t>
            </a:r>
            <a:r>
              <a:rPr lang="de-DE" sz="2800" i="1" dirty="0" smtClean="0"/>
              <a:t> </a:t>
            </a:r>
            <a:r>
              <a:rPr lang="de-DE" sz="2800" i="1" dirty="0" err="1" smtClean="0"/>
              <a:t>Parenthood</a:t>
            </a:r>
            <a:r>
              <a:rPr lang="de-DE" sz="2800" i="1" dirty="0" smtClean="0"/>
              <a:t> </a:t>
            </a:r>
            <a:r>
              <a:rPr lang="de-DE" sz="2800" i="1" dirty="0" err="1" smtClean="0"/>
              <a:t>of</a:t>
            </a:r>
            <a:r>
              <a:rPr lang="uk-UA" sz="2800" i="1" dirty="0" smtClean="0"/>
              <a:t> </a:t>
            </a:r>
            <a:r>
              <a:rPr lang="de-DE" sz="2800" i="1" dirty="0" err="1" smtClean="0"/>
              <a:t>Southeastern</a:t>
            </a:r>
            <a:r>
              <a:rPr lang="de-DE" sz="2800" i="1" dirty="0" smtClean="0"/>
              <a:t> Pennsylvania v Casey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uk-UA" dirty="0" smtClean="0"/>
              <a:t>Ці питання, пов'язані з найбільш близьким і особистим </a:t>
            </a:r>
            <a:r>
              <a:rPr lang="uk-UA" dirty="0" err="1" smtClean="0"/>
              <a:t>вибіром</a:t>
            </a:r>
            <a:r>
              <a:rPr lang="uk-UA" dirty="0" smtClean="0"/>
              <a:t> людини, що може зробити в житті, основний вибір для особистої гідності і автономії, має вирішальне значення для свободи ... В основі свободи право визначати свою власну концепцію існування, сенсу, у Всесвіті, та таємниці людського життя.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1780-320F-4037-AD06-7E936D8774BF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 smtClean="0"/>
              <a:t>4.7. Свобода релігії: </a:t>
            </a:r>
            <a:br>
              <a:rPr lang="uk-UA" sz="2800" dirty="0" smtClean="0"/>
            </a:br>
            <a:r>
              <a:rPr lang="uk-UA" sz="2800" dirty="0" smtClean="0"/>
              <a:t>моделі відносин з державою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Теократія (Іран);</a:t>
            </a:r>
          </a:p>
          <a:p>
            <a:r>
              <a:rPr lang="uk-UA" dirty="0" smtClean="0"/>
              <a:t>Модель домінуючої державної релігії при певних гарантіях релігійних свобод (Росія, Греція);</a:t>
            </a:r>
          </a:p>
          <a:p>
            <a:r>
              <a:rPr lang="uk-UA" dirty="0" smtClean="0"/>
              <a:t>Модель державної релігії при гарантіях релігійних свобод (Данія, Сполучене Королівство);</a:t>
            </a:r>
          </a:p>
          <a:p>
            <a:r>
              <a:rPr lang="uk-UA" dirty="0" smtClean="0"/>
              <a:t>Свобода релігії та відділення держави від церкви;</a:t>
            </a:r>
          </a:p>
          <a:p>
            <a:r>
              <a:rPr lang="uk-UA" dirty="0" smtClean="0"/>
              <a:t>Войовничий комуністичний атеїзм.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D0A7-6768-40D6-82A4-AE592B97A333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 smtClean="0"/>
              <a:t>4.8. </a:t>
            </a:r>
            <a:r>
              <a:rPr lang="en-US" sz="2800" dirty="0" smtClean="0"/>
              <a:t>Due process </a:t>
            </a:r>
            <a:r>
              <a:rPr lang="uk-UA" sz="2800" dirty="0" smtClean="0"/>
              <a:t>та процесуальні гарантії прав людини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>
              <a:spcAft>
                <a:spcPts val="600"/>
              </a:spcAft>
              <a:buNone/>
            </a:pPr>
            <a:r>
              <a:rPr lang="en-US" sz="2400" dirty="0" smtClean="0"/>
              <a:t>Magna Carta,39:</a:t>
            </a:r>
          </a:p>
          <a:p>
            <a:pPr>
              <a:spcAft>
                <a:spcPts val="600"/>
              </a:spcAft>
              <a:buNone/>
            </a:pPr>
            <a:endParaRPr lang="en-US" sz="2400" dirty="0" smtClean="0"/>
          </a:p>
          <a:p>
            <a:pPr>
              <a:spcAft>
                <a:spcPts val="600"/>
              </a:spcAft>
              <a:buNone/>
            </a:pPr>
            <a:r>
              <a:rPr lang="en-US" sz="2400" dirty="0" smtClean="0"/>
              <a:t>No freeman shall be arrested or imprisoned or </a:t>
            </a:r>
            <a:r>
              <a:rPr lang="en-US" sz="2400" dirty="0" err="1" smtClean="0"/>
              <a:t>disseised</a:t>
            </a:r>
            <a:r>
              <a:rPr lang="en-US" sz="2400" dirty="0" smtClean="0"/>
              <a:t> or outlawed or exiled or in any other way harmed. Nor will we [the king] proceed against him, or send others to do so, except according to the lawful sentence of his peers and according to the Common Law [</a:t>
            </a:r>
            <a:r>
              <a:rPr lang="en-US" sz="2400" i="1" dirty="0" smtClean="0"/>
              <a:t>per </a:t>
            </a:r>
            <a:r>
              <a:rPr lang="en-US" sz="2400" i="1" dirty="0" err="1" smtClean="0"/>
              <a:t>legem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terrae</a:t>
            </a:r>
            <a:r>
              <a:rPr lang="en-US" sz="2400" i="1" dirty="0" smtClean="0"/>
              <a:t>].</a:t>
            </a:r>
            <a:endParaRPr lang="uk-UA" sz="2400" i="1" dirty="0" smtClean="0"/>
          </a:p>
          <a:p>
            <a:pPr>
              <a:spcAft>
                <a:spcPts val="600"/>
              </a:spcAft>
              <a:buNone/>
            </a:pPr>
            <a:endParaRPr lang="uk-UA" sz="2400" i="1" dirty="0" smtClean="0"/>
          </a:p>
          <a:p>
            <a:pPr>
              <a:spcAft>
                <a:spcPts val="600"/>
              </a:spcAft>
              <a:buNone/>
            </a:pPr>
            <a:r>
              <a:rPr lang="uk-UA" sz="2400" b="1" dirty="0" smtClean="0"/>
              <a:t>Стаття 3</a:t>
            </a:r>
            <a:r>
              <a:rPr lang="uk-UA" sz="2400" dirty="0" smtClean="0"/>
              <a:t> ЗДПЛ:</a:t>
            </a:r>
          </a:p>
          <a:p>
            <a:pPr>
              <a:spcAft>
                <a:spcPts val="600"/>
              </a:spcAft>
              <a:buNone/>
            </a:pP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Кожна людина має право на життя, на свободу і на особисту  недоторканність. </a:t>
            </a:r>
            <a:endParaRPr lang="uk-UA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548E-A2A4-440B-B1A3-69BE0B802F49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Права людини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Поняття та покоління прав людини. 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Поняття сутнісного змісту прав людини: втручання та приватна автономія. 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Структура прав людини: носії, адресати, предмет. 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Негативні права</a:t>
            </a:r>
          </a:p>
          <a:p>
            <a:pPr marL="880110" lvl="1" indent="-514350">
              <a:buFont typeface="+mj-lt"/>
              <a:buAutoNum type="romanLcPeriod"/>
            </a:pPr>
            <a:r>
              <a:rPr lang="uk-UA" dirty="0" smtClean="0"/>
              <a:t>Свобода вираження та свобода совісті. </a:t>
            </a:r>
          </a:p>
          <a:p>
            <a:pPr marL="880110" lvl="1" indent="-514350">
              <a:buFont typeface="+mj-lt"/>
              <a:buAutoNum type="romanLcPeriod"/>
            </a:pPr>
            <a:r>
              <a:rPr lang="uk-UA" dirty="0" smtClean="0"/>
              <a:t>Належна правова процедура та процесуальні гарантії прав людини. </a:t>
            </a:r>
          </a:p>
          <a:p>
            <a:pPr marL="880110" lvl="1" indent="-514350">
              <a:buFont typeface="+mj-lt"/>
              <a:buAutoNum type="romanLcPeriod"/>
            </a:pPr>
            <a:r>
              <a:rPr lang="uk-UA" dirty="0" smtClean="0"/>
              <a:t>Приватність.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Громадянство та принцип рівності. 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Право на участь та політичний процес. 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Економічні права: право власності та свобода вибору професії і роду заняття. 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Доктрина стверджувальних дій та соціальні права.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1C18-A11E-40F0-AEEB-1FFA161BC8CC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914400"/>
          </a:xfrm>
        </p:spPr>
        <p:txBody>
          <a:bodyPr/>
          <a:lstStyle/>
          <a:p>
            <a:r>
              <a:rPr lang="uk-UA" dirty="0" smtClean="0"/>
              <a:t>4.9. </a:t>
            </a:r>
            <a:r>
              <a:rPr lang="en-US" dirty="0" smtClean="0"/>
              <a:t>Due process</a:t>
            </a:r>
            <a:r>
              <a:rPr lang="uk-UA" dirty="0" smtClean="0"/>
              <a:t>: поняття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196752"/>
            <a:ext cx="8280920" cy="515880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 will not speak without my avocado</a:t>
            </a:r>
            <a:r>
              <a:rPr lang="uk-UA" dirty="0" smtClean="0"/>
              <a:t>;</a:t>
            </a:r>
          </a:p>
          <a:p>
            <a:endParaRPr lang="uk-UA" dirty="0" smtClean="0"/>
          </a:p>
          <a:p>
            <a:pPr>
              <a:buNone/>
            </a:pPr>
            <a:r>
              <a:rPr lang="de-DE" dirty="0" smtClean="0"/>
              <a:t>Justice Frankfurter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uk-UA" dirty="0" smtClean="0"/>
              <a:t>«Належна правова процедура», на відміну від деяких правових норм, це не технічна концепція з фіксованим змістом, що не відносяться до часу, місця і обставин. Висловлюючи, як це робить у своєму кінцевому підсумку щодо узаконеного для цього справедливого поводження, яке було розвинене протягом багатьох століть англо-американської конституційної історії та цивілізації, "належний процес" не може бути поміщений у в'язницю підступно в межах будь-якої формули. Представляючи глибоке відношення справедливості між людьми, а більш конкретно - між особистістю і державою, "належний процес" складається з історії, розуму, послідовності рішень, а також впевненості у міцності демократичної віри, яку ми сповідуємо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Значення положень статей 5, 6 та 13 ЄКПЛ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426B-66DE-42E1-908B-FACBB371B394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4.10.а. </a:t>
            </a:r>
            <a:r>
              <a:rPr lang="uk-UA" dirty="0" smtClean="0"/>
              <a:t>Приватність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Держава не має права пробивати [захист] сфери приватного життя шляхом перевірки  особистих справ своїх громадян.  Для людини має залишатися внутрішній простір з метою вільного і відповідального розвитку її особистості. У цьому просторі індивід сам собі господар</a:t>
            </a:r>
          </a:p>
          <a:p>
            <a:pPr algn="r">
              <a:buNone/>
            </a:pPr>
            <a:r>
              <a:rPr lang="de-DE" i="1" dirty="0" err="1" smtClean="0"/>
              <a:t>Microcensus</a:t>
            </a:r>
            <a:r>
              <a:rPr lang="de-DE" i="1" dirty="0" smtClean="0"/>
              <a:t> </a:t>
            </a:r>
            <a:r>
              <a:rPr lang="de-DE" i="1" dirty="0" smtClean="0"/>
              <a:t>Case</a:t>
            </a:r>
            <a:endParaRPr lang="uk-UA" i="1" dirty="0" smtClean="0"/>
          </a:p>
          <a:p>
            <a:pPr>
              <a:buNone/>
            </a:pPr>
            <a:r>
              <a:rPr lang="uk-UA" dirty="0" smtClean="0"/>
              <a:t>Є довільним (</a:t>
            </a:r>
            <a:r>
              <a:rPr lang="de-DE" dirty="0" err="1" smtClean="0"/>
              <a:t>arbitrary</a:t>
            </a:r>
            <a:r>
              <a:rPr lang="uk-UA" dirty="0" smtClean="0"/>
              <a:t>)</a:t>
            </a:r>
            <a:r>
              <a:rPr lang="uk-UA" dirty="0" smtClean="0"/>
              <a:t> втручанням уряду у приватне життя сім'ї визначати спосіб і форму освіти дітей</a:t>
            </a:r>
          </a:p>
          <a:p>
            <a:pPr algn="r">
              <a:buNone/>
            </a:pPr>
            <a:r>
              <a:rPr lang="de-DE" i="1" dirty="0" err="1" smtClean="0"/>
              <a:t>Belgian</a:t>
            </a:r>
            <a:r>
              <a:rPr lang="de-DE" i="1" dirty="0" smtClean="0"/>
              <a:t> </a:t>
            </a:r>
            <a:r>
              <a:rPr lang="de-DE" i="1" dirty="0" err="1" smtClean="0"/>
              <a:t>Linguistic</a:t>
            </a:r>
            <a:r>
              <a:rPr lang="de-DE" i="1" dirty="0" smtClean="0"/>
              <a:t> Case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1F37-D725-45B3-B9B5-8B4EAB66E715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4.10.б. </a:t>
            </a:r>
            <a:r>
              <a:rPr lang="uk-UA" dirty="0" smtClean="0"/>
              <a:t>Приватність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Приватність як сфера самовизначення особи, в яку неприпустиме свавільне втручання;</a:t>
            </a:r>
          </a:p>
          <a:p>
            <a:r>
              <a:rPr lang="uk-UA" dirty="0" smtClean="0"/>
              <a:t>Обов'язок захисту особистого і сімейного життя  (</a:t>
            </a:r>
            <a:r>
              <a:rPr lang="de-DE" i="1" dirty="0" smtClean="0"/>
              <a:t>Von Hannover </a:t>
            </a:r>
            <a:r>
              <a:rPr lang="de-DE" i="1" dirty="0" err="1" smtClean="0"/>
              <a:t>case</a:t>
            </a:r>
            <a:r>
              <a:rPr lang="uk-UA" dirty="0" smtClean="0"/>
              <a:t>);</a:t>
            </a:r>
          </a:p>
          <a:p>
            <a:r>
              <a:rPr lang="uk-UA" dirty="0" smtClean="0"/>
              <a:t>Багатоманітність та сфери </a:t>
            </a:r>
            <a:r>
              <a:rPr lang="uk-UA" dirty="0" err="1" smtClean="0"/>
              <a:t>сфери</a:t>
            </a:r>
            <a:r>
              <a:rPr lang="uk-UA" dirty="0" smtClean="0"/>
              <a:t> приватності: практика ЄСПЛ;</a:t>
            </a:r>
          </a:p>
          <a:p>
            <a:r>
              <a:rPr lang="uk-UA" dirty="0" smtClean="0"/>
              <a:t>Негативні і позитивні обов'язки держави:</a:t>
            </a:r>
          </a:p>
          <a:p>
            <a:pPr lvl="1"/>
            <a:r>
              <a:rPr lang="uk-UA" dirty="0" smtClean="0"/>
              <a:t>обов'язок держави "захистити одну людину від </a:t>
            </a:r>
            <a:r>
              <a:rPr lang="uk-UA" dirty="0" err="1" smtClean="0"/>
              <a:t>необгрунтованого</a:t>
            </a:r>
            <a:r>
              <a:rPr lang="uk-UA" dirty="0" smtClean="0"/>
              <a:t> вторгнення в приватне життя з боку іншої людини  та ... інтерпретувати законодавство таким чином, яке дозволяє  досягти такого </a:t>
            </a:r>
            <a:r>
              <a:rPr lang="uk-UA" dirty="0" err="1" smtClean="0"/>
              <a:t>результату”</a:t>
            </a:r>
            <a:r>
              <a:rPr lang="uk-UA" dirty="0" smtClean="0"/>
              <a:t>.</a:t>
            </a:r>
          </a:p>
          <a:p>
            <a:pPr algn="r"/>
            <a:r>
              <a:rPr lang="de-DE" i="1" dirty="0" smtClean="0"/>
              <a:t>UK </a:t>
            </a:r>
            <a:r>
              <a:rPr lang="de-DE" i="1" dirty="0" smtClean="0"/>
              <a:t>Supreme Court</a:t>
            </a:r>
            <a:endParaRPr lang="ru-RU" i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2D5C-0C89-4119-A1F6-6009C186393B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5.</a:t>
            </a:r>
            <a:r>
              <a:rPr lang="en-US" sz="2800" dirty="0" smtClean="0"/>
              <a:t>1.</a:t>
            </a:r>
            <a:r>
              <a:rPr lang="uk-UA" sz="2800" dirty="0" smtClean="0"/>
              <a:t> </a:t>
            </a:r>
            <a:r>
              <a:rPr lang="uk-UA" sz="2800" dirty="0" smtClean="0"/>
              <a:t>Громадянство та принцип рівності.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Громадянство як основа політичної інтеграції: </a:t>
            </a:r>
          </a:p>
          <a:p>
            <a:pPr lvl="1"/>
            <a:r>
              <a:rPr lang="uk-UA" dirty="0" err="1" smtClean="0"/>
              <a:t>“Громадянство</a:t>
            </a:r>
            <a:r>
              <a:rPr lang="uk-UA" dirty="0" smtClean="0"/>
              <a:t> визначає членство, </a:t>
            </a:r>
            <a:r>
              <a:rPr lang="uk-UA" dirty="0" err="1" smtClean="0"/>
              <a:t>членство</a:t>
            </a:r>
            <a:r>
              <a:rPr lang="uk-UA" dirty="0" smtClean="0"/>
              <a:t> у суспільстві, в якому особа живе все своє </a:t>
            </a:r>
            <a:r>
              <a:rPr lang="uk-UA" dirty="0" err="1" smtClean="0"/>
              <a:t>життя”</a:t>
            </a:r>
            <a:r>
              <a:rPr lang="uk-UA" dirty="0" smtClean="0"/>
              <a:t>.</a:t>
            </a:r>
          </a:p>
          <a:p>
            <a:pPr lvl="1" algn="r">
              <a:buNone/>
            </a:pPr>
            <a:r>
              <a:rPr lang="uk-UA" dirty="0" smtClean="0"/>
              <a:t>(</a:t>
            </a:r>
            <a:r>
              <a:rPr lang="en-US" dirty="0" smtClean="0"/>
              <a:t>Richard Bellamy, </a:t>
            </a:r>
            <a:r>
              <a:rPr lang="en-US" i="1" dirty="0" smtClean="0"/>
              <a:t>Citizenship: A Very Short Introduction (2008), 52.</a:t>
            </a:r>
            <a:r>
              <a:rPr lang="uk-UA" dirty="0" smtClean="0"/>
              <a:t>)</a:t>
            </a:r>
            <a:endParaRPr lang="uk-UA" dirty="0" smtClean="0"/>
          </a:p>
          <a:p>
            <a:r>
              <a:rPr lang="uk-UA" dirty="0" smtClean="0"/>
              <a:t>Принципи громадянства:</a:t>
            </a:r>
          </a:p>
          <a:p>
            <a:pPr lvl="1"/>
            <a:r>
              <a:rPr lang="en-US" dirty="0" smtClean="0"/>
              <a:t>Jus soli</a:t>
            </a:r>
            <a:r>
              <a:rPr lang="uk-UA" dirty="0" smtClean="0"/>
              <a:t> (</a:t>
            </a:r>
            <a:r>
              <a:rPr lang="uk-UA" dirty="0" smtClean="0"/>
              <a:t>а</a:t>
            </a:r>
            <a:r>
              <a:rPr lang="uk-UA" dirty="0" smtClean="0"/>
              <a:t>мериканська модель)</a:t>
            </a:r>
            <a:r>
              <a:rPr lang="en-US" dirty="0" smtClean="0"/>
              <a:t>, </a:t>
            </a:r>
            <a:endParaRPr lang="uk-UA" dirty="0" smtClean="0"/>
          </a:p>
          <a:p>
            <a:pPr lvl="1"/>
            <a:r>
              <a:rPr lang="en-US" dirty="0" smtClean="0"/>
              <a:t>jus </a:t>
            </a:r>
            <a:r>
              <a:rPr lang="en-US" dirty="0" err="1" smtClean="0"/>
              <a:t>sanguinis</a:t>
            </a:r>
            <a:r>
              <a:rPr lang="uk-UA" dirty="0" smtClean="0"/>
              <a:t> (континентальна модель)</a:t>
            </a:r>
            <a:endParaRPr lang="uk-UA" dirty="0" smtClean="0"/>
          </a:p>
          <a:p>
            <a:r>
              <a:rPr lang="uk-UA" dirty="0" smtClean="0"/>
              <a:t>Сучасні тенденції: </a:t>
            </a:r>
          </a:p>
          <a:p>
            <a:pPr lvl="1"/>
            <a:r>
              <a:rPr lang="uk-UA" dirty="0" smtClean="0"/>
              <a:t>борги, </a:t>
            </a:r>
            <a:r>
              <a:rPr lang="uk-UA" dirty="0" err="1" smtClean="0"/>
              <a:t>біпатризм</a:t>
            </a:r>
            <a:r>
              <a:rPr lang="uk-UA" dirty="0" smtClean="0"/>
              <a:t>, втрата громадянства.</a:t>
            </a:r>
          </a:p>
          <a:p>
            <a:r>
              <a:rPr lang="uk-UA" dirty="0" smtClean="0"/>
              <a:t>Громадянство, </a:t>
            </a:r>
            <a:r>
              <a:rPr lang="uk-UA" dirty="0" err="1" smtClean="0"/>
              <a:t>мультикультуралізм</a:t>
            </a:r>
            <a:r>
              <a:rPr lang="uk-UA" dirty="0" smtClean="0"/>
              <a:t> та конституційна ідентичність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DCA7-D4C7-4125-BA4A-871BC9448435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 smtClean="0"/>
              <a:t>5. </a:t>
            </a:r>
            <a:r>
              <a:rPr lang="uk-UA" sz="2400" dirty="0" smtClean="0"/>
              <a:t>2. Громадянство </a:t>
            </a:r>
            <a:r>
              <a:rPr lang="uk-UA" sz="2400" dirty="0" smtClean="0"/>
              <a:t>та принцип </a:t>
            </a:r>
            <a:r>
              <a:rPr lang="uk-UA" sz="2400" dirty="0" smtClean="0"/>
              <a:t>рівності: натуралізація та конституційна ідентичність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Відмова Конституційної ради Франції у наданні згоди на натуралізацію жінки-мусульманки, тому що "вона прийняла радикальну практику своєї релігії, яка є несумісною з основними цінностями французького </a:t>
            </a:r>
            <a:r>
              <a:rPr lang="uk-UA" dirty="0" err="1" smtClean="0"/>
              <a:t>communaté</a:t>
            </a:r>
            <a:r>
              <a:rPr lang="uk-UA" dirty="0" smtClean="0"/>
              <a:t>, особливо принципу рівності між чоловіками і </a:t>
            </a:r>
            <a:r>
              <a:rPr lang="uk-UA" dirty="0" err="1" smtClean="0"/>
              <a:t>жінками”</a:t>
            </a:r>
            <a:r>
              <a:rPr lang="uk-UA" dirty="0" smtClean="0"/>
              <a:t>.</a:t>
            </a:r>
          </a:p>
          <a:p>
            <a:pPr algn="r"/>
            <a:r>
              <a:rPr lang="de-DE" i="1" dirty="0" err="1" smtClean="0"/>
              <a:t>Faiza</a:t>
            </a:r>
            <a:r>
              <a:rPr lang="de-DE" i="1" dirty="0" smtClean="0"/>
              <a:t> </a:t>
            </a:r>
            <a:r>
              <a:rPr lang="de-DE" i="1" dirty="0" smtClean="0"/>
              <a:t>M</a:t>
            </a:r>
            <a:r>
              <a:rPr lang="uk-UA" i="1" dirty="0" smtClean="0"/>
              <a:t> </a:t>
            </a:r>
            <a:r>
              <a:rPr lang="en-US" i="1" dirty="0" smtClean="0"/>
              <a:t>case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8A7D8-2C96-4E52-885C-5BE014327251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dirty="0" smtClean="0"/>
              <a:t>6</a:t>
            </a:r>
            <a:r>
              <a:rPr lang="uk-UA" sz="3100" dirty="0" smtClean="0"/>
              <a:t>.1. Право на участь та політичний процес: право петиції 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pPr>
              <a:spcAft>
                <a:spcPts val="600"/>
              </a:spcAft>
            </a:pPr>
            <a:r>
              <a:rPr lang="uk-UA" sz="2800" dirty="0" smtClean="0"/>
              <a:t>Засади </a:t>
            </a:r>
            <a:r>
              <a:rPr lang="uk-UA" sz="2800" dirty="0" err="1" smtClean="0"/>
              <a:t>деліберативної</a:t>
            </a:r>
            <a:r>
              <a:rPr lang="uk-UA" sz="2800" dirty="0" smtClean="0"/>
              <a:t> демократії та право на звернення і бути заслуханим: відстоювання права меншості  проти рішень більшості;</a:t>
            </a:r>
          </a:p>
          <a:p>
            <a:pPr>
              <a:spcAft>
                <a:spcPts val="600"/>
              </a:spcAft>
            </a:pPr>
            <a:r>
              <a:rPr lang="uk-UA" sz="2800" dirty="0" smtClean="0"/>
              <a:t>Право на звернення з петиціями (колективними зверненнями);</a:t>
            </a:r>
          </a:p>
          <a:p>
            <a:pPr>
              <a:spcAft>
                <a:spcPts val="600"/>
              </a:spcAft>
            </a:pPr>
            <a:r>
              <a:rPr lang="uk-UA" sz="2800" dirty="0" smtClean="0"/>
              <a:t>Право на індивідуальні звернення та процесуальні права людини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7BB9-8CE0-46F6-BF25-63B3A1F1CF3C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dirty="0" smtClean="0"/>
              <a:t>6.2. </a:t>
            </a:r>
            <a:r>
              <a:rPr lang="uk-UA" sz="2800" dirty="0" smtClean="0"/>
              <a:t>Право на участь: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свобода зібрань та асоціацій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87077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Свобода асоціацій </a:t>
            </a:r>
            <a:r>
              <a:rPr lang="uk-UA" dirty="0" err="1" smtClean="0"/>
              <a:t>“як</a:t>
            </a:r>
            <a:r>
              <a:rPr lang="uk-UA" dirty="0" smtClean="0"/>
              <a:t> фундаментальний принцип , що визнається законами республіки ” (рішення у справі про асоціації Конституційної Ради Франції);</a:t>
            </a:r>
          </a:p>
          <a:p>
            <a:r>
              <a:rPr lang="uk-UA" dirty="0" smtClean="0"/>
              <a:t>Свобода асоціацій в епоху масових рухів, </a:t>
            </a:r>
            <a:r>
              <a:rPr lang="uk-UA" dirty="0" err="1" smtClean="0"/>
              <a:t>“суспільства</a:t>
            </a:r>
            <a:r>
              <a:rPr lang="uk-UA" dirty="0" smtClean="0"/>
              <a:t> </a:t>
            </a:r>
            <a:r>
              <a:rPr lang="uk-UA" dirty="0" err="1" smtClean="0"/>
              <a:t>організацій”</a:t>
            </a:r>
            <a:r>
              <a:rPr lang="uk-UA" dirty="0" smtClean="0"/>
              <a:t>;</a:t>
            </a:r>
          </a:p>
          <a:p>
            <a:r>
              <a:rPr lang="uk-UA" dirty="0" smtClean="0"/>
              <a:t>Завдання по заснуванню багатопартійної змагальної політичної системи із репрезентативністю інтересів;</a:t>
            </a:r>
          </a:p>
          <a:p>
            <a:r>
              <a:rPr lang="uk-UA" dirty="0" smtClean="0"/>
              <a:t>Обмеження свободи асоціацій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EC16-9E0C-4587-BACA-04CA0FD7B0EB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sz="3100" dirty="0" smtClean="0"/>
              <a:t>7.1. Економічні </a:t>
            </a:r>
            <a:r>
              <a:rPr lang="uk-UA" sz="3100" dirty="0" smtClean="0"/>
              <a:t>права: право </a:t>
            </a:r>
            <a:r>
              <a:rPr lang="uk-UA" sz="3100" dirty="0" smtClean="0"/>
              <a:t>власності</a:t>
            </a:r>
            <a:r>
              <a:rPr lang="uk-UA" dirty="0" smtClean="0"/>
              <a:t> 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err="1" smtClean="0"/>
              <a:t>Coppage</a:t>
            </a:r>
            <a:r>
              <a:rPr lang="en-US" i="1" dirty="0" smtClean="0"/>
              <a:t> v Kansas 236 US 1, 22 (1914</a:t>
            </a:r>
            <a:r>
              <a:rPr lang="en-US" i="1" dirty="0" smtClean="0"/>
              <a:t>)</a:t>
            </a:r>
            <a:r>
              <a:rPr lang="de-DE" i="1" dirty="0" smtClean="0"/>
              <a:t>:</a:t>
            </a:r>
            <a:endParaRPr lang="ru-RU" dirty="0" smtClean="0"/>
          </a:p>
          <a:p>
            <a:pPr lvl="1"/>
            <a:r>
              <a:rPr lang="uk-UA" dirty="0" smtClean="0"/>
              <a:t>У силу природи речей неможливо відстояти свободу договору і право приватної власності без визнання легітимним цього стану нерівності, який є необхідним результатом здійснення цих прав.</a:t>
            </a:r>
          </a:p>
          <a:p>
            <a:r>
              <a:rPr lang="uk-UA" dirty="0" smtClean="0"/>
              <a:t>Принцип соціальної держави, право власності та гідність людини:</a:t>
            </a:r>
          </a:p>
          <a:p>
            <a:pPr lvl="1"/>
            <a:r>
              <a:rPr lang="uk-UA" dirty="0" smtClean="0"/>
              <a:t>Роль </a:t>
            </a:r>
            <a:r>
              <a:rPr lang="uk-UA" dirty="0" err="1" smtClean="0"/>
              <a:t>Веймарської</a:t>
            </a:r>
            <a:r>
              <a:rPr lang="uk-UA" dirty="0" smtClean="0"/>
              <a:t> конституції та досвід після 2СВ (Італія, Франція, Україна)</a:t>
            </a:r>
          </a:p>
          <a:p>
            <a:r>
              <a:rPr lang="uk-UA" dirty="0" smtClean="0"/>
              <a:t>Гарантії права приватної власності від свавільного вилучення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4ACC-8982-45DC-A659-4A4629E4C188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uk-UA" sz="2800" dirty="0" smtClean="0"/>
              <a:t>7.2. Економічні </a:t>
            </a:r>
            <a:r>
              <a:rPr lang="uk-UA" sz="2800" dirty="0" smtClean="0"/>
              <a:t>права: </a:t>
            </a:r>
            <a:r>
              <a:rPr lang="uk-UA" sz="2800" dirty="0" smtClean="0"/>
              <a:t>свобода </a:t>
            </a:r>
            <a:r>
              <a:rPr lang="uk-UA" sz="2800" dirty="0" smtClean="0"/>
              <a:t>вибору професії і роду заняття.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Самовизначення особи та право на вибір роду заняття;</a:t>
            </a:r>
          </a:p>
          <a:p>
            <a:r>
              <a:rPr lang="uk-UA" dirty="0" smtClean="0"/>
              <a:t>Право на працю:</a:t>
            </a:r>
          </a:p>
          <a:p>
            <a:pPr lvl="1"/>
            <a:r>
              <a:rPr lang="uk-UA" dirty="0" smtClean="0"/>
              <a:t>Позитивні обов'язки держави – соціальне страхування, боротьба із безробіттям, перекваліфікація працівників, соціальна допомога;</a:t>
            </a:r>
            <a:endParaRPr lang="uk-UA" dirty="0" smtClean="0"/>
          </a:p>
          <a:p>
            <a:r>
              <a:rPr lang="uk-UA" dirty="0" smtClean="0"/>
              <a:t> Право на об'єднання у професійні спілки та захист трудових прав;</a:t>
            </a:r>
          </a:p>
          <a:p>
            <a:r>
              <a:rPr lang="uk-UA" dirty="0" smtClean="0"/>
              <a:t>Соціальне партнерство:</a:t>
            </a:r>
          </a:p>
          <a:p>
            <a:pPr lvl="1"/>
            <a:r>
              <a:rPr lang="uk-UA" dirty="0" smtClean="0"/>
              <a:t>Досвід </a:t>
            </a:r>
            <a:r>
              <a:rPr lang="uk-UA" dirty="0" err="1" smtClean="0"/>
              <a:t>Веймарської</a:t>
            </a:r>
            <a:r>
              <a:rPr lang="uk-UA" dirty="0" smtClean="0"/>
              <a:t> республіки та </a:t>
            </a:r>
            <a:r>
              <a:rPr lang="en-US" dirty="0" smtClean="0"/>
              <a:t>V</a:t>
            </a:r>
            <a:r>
              <a:rPr lang="uk-UA" dirty="0" smtClean="0"/>
              <a:t>французької республіки, Італія</a:t>
            </a:r>
            <a:r>
              <a:rPr lang="ru-RU" dirty="0" smtClean="0"/>
              <a:t>.</a:t>
            </a:r>
            <a:endParaRPr lang="uk-UA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D01-999B-45F5-B14A-FD6930BE6790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8.1. Доктрина </a:t>
            </a:r>
            <a:r>
              <a:rPr lang="uk-UA" sz="2800" dirty="0" smtClean="0"/>
              <a:t>стверджувальних дій та соціальні права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T.H. Marshall, </a:t>
            </a:r>
            <a:r>
              <a:rPr lang="en-US" i="1" dirty="0" smtClean="0"/>
              <a:t>Citizenship and Social Class (1964), 72. </a:t>
            </a:r>
            <a:r>
              <a:rPr lang="uk-UA" dirty="0" smtClean="0"/>
              <a:t>:</a:t>
            </a:r>
          </a:p>
          <a:p>
            <a:pPr lvl="1"/>
            <a:r>
              <a:rPr lang="uk-UA" dirty="0" smtClean="0"/>
              <a:t>Соціальні права складають </a:t>
            </a:r>
            <a:r>
              <a:rPr lang="uk-UA" dirty="0" err="1" smtClean="0"/>
              <a:t>”весь</a:t>
            </a:r>
            <a:r>
              <a:rPr lang="uk-UA" dirty="0" smtClean="0"/>
              <a:t> </a:t>
            </a:r>
            <a:r>
              <a:rPr lang="uk-UA" dirty="0" smtClean="0"/>
              <a:t>діапазон від права на </a:t>
            </a:r>
            <a:r>
              <a:rPr lang="uk-UA" dirty="0" smtClean="0"/>
              <a:t>частку </a:t>
            </a:r>
            <a:r>
              <a:rPr lang="uk-UA" dirty="0" smtClean="0"/>
              <a:t>економічного добробуту та </a:t>
            </a:r>
            <a:r>
              <a:rPr lang="uk-UA" dirty="0" smtClean="0"/>
              <a:t>безпеки до права на розділ </a:t>
            </a:r>
            <a:r>
              <a:rPr lang="uk-UA" dirty="0" smtClean="0"/>
              <a:t>в повній мірі </a:t>
            </a:r>
            <a:r>
              <a:rPr lang="uk-UA" dirty="0" smtClean="0"/>
              <a:t>соціальної спадщини </a:t>
            </a:r>
            <a:r>
              <a:rPr lang="uk-UA" dirty="0" smtClean="0"/>
              <a:t>і жити життям </a:t>
            </a:r>
            <a:r>
              <a:rPr lang="uk-UA" dirty="0" smtClean="0"/>
              <a:t>цивілізованої </a:t>
            </a:r>
            <a:r>
              <a:rPr lang="uk-UA" dirty="0" smtClean="0"/>
              <a:t>істоти відповідно до стандартів, що переважають у суспільстві. </a:t>
            </a:r>
            <a:r>
              <a:rPr lang="uk-UA" dirty="0" err="1" smtClean="0"/>
              <a:t>Інституціонально</a:t>
            </a:r>
            <a:r>
              <a:rPr lang="uk-UA" dirty="0" smtClean="0"/>
              <a:t> найтісніше </a:t>
            </a:r>
            <a:r>
              <a:rPr lang="uk-UA" dirty="0" smtClean="0"/>
              <a:t>пов'язані з </a:t>
            </a:r>
            <a:r>
              <a:rPr lang="uk-UA" dirty="0" smtClean="0"/>
              <a:t>ними </a:t>
            </a:r>
            <a:r>
              <a:rPr lang="uk-UA" dirty="0" smtClean="0"/>
              <a:t>система освіти і </a:t>
            </a:r>
            <a:r>
              <a:rPr lang="uk-UA" dirty="0" smtClean="0"/>
              <a:t>соціальні </a:t>
            </a:r>
            <a:r>
              <a:rPr lang="uk-UA" dirty="0" err="1" smtClean="0"/>
              <a:t>послуги”</a:t>
            </a:r>
            <a:r>
              <a:rPr lang="uk-UA" dirty="0" smtClean="0"/>
              <a:t>.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7F30-9869-49CA-B9D0-54552A915EBA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uk-UA" dirty="0" err="1" smtClean="0"/>
              <a:t>Buchanan</a:t>
            </a:r>
            <a:r>
              <a:rPr lang="uk-UA" dirty="0" smtClean="0"/>
              <a:t> </a:t>
            </a:r>
            <a:r>
              <a:rPr lang="en-US" dirty="0" smtClean="0"/>
              <a:t>J. </a:t>
            </a:r>
            <a:r>
              <a:rPr lang="uk-UA" dirty="0" smtClean="0"/>
              <a:t>(1986). </a:t>
            </a:r>
            <a:r>
              <a:rPr lang="uk-UA" dirty="0" err="1" smtClean="0"/>
              <a:t>Liberty</a:t>
            </a:r>
            <a:r>
              <a:rPr lang="uk-UA" dirty="0" smtClean="0"/>
              <a:t>, </a:t>
            </a:r>
            <a:r>
              <a:rPr lang="uk-UA" dirty="0" err="1" smtClean="0"/>
              <a:t>Market</a:t>
            </a:r>
            <a:r>
              <a:rPr lang="uk-UA" dirty="0" smtClean="0"/>
              <a:t> </a:t>
            </a:r>
            <a:r>
              <a:rPr lang="uk-UA" dirty="0" err="1" smtClean="0"/>
              <a:t>and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State</a:t>
            </a:r>
            <a:r>
              <a:rPr lang="uk-UA" dirty="0" smtClean="0"/>
              <a:t>: </a:t>
            </a:r>
            <a:r>
              <a:rPr lang="uk-UA" dirty="0" err="1" smtClean="0"/>
              <a:t>Political</a:t>
            </a:r>
            <a:r>
              <a:rPr lang="uk-UA" dirty="0" smtClean="0"/>
              <a:t> </a:t>
            </a:r>
            <a:r>
              <a:rPr lang="uk-UA" dirty="0" err="1" smtClean="0"/>
              <a:t>Economy</a:t>
            </a:r>
            <a:r>
              <a:rPr lang="uk-UA" dirty="0" smtClean="0"/>
              <a:t> </a:t>
            </a:r>
            <a:r>
              <a:rPr lang="uk-UA" dirty="0" err="1" smtClean="0"/>
              <a:t>in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1980s. </a:t>
            </a:r>
            <a:r>
              <a:rPr lang="uk-UA" dirty="0" err="1" smtClean="0"/>
              <a:t>New</a:t>
            </a:r>
            <a:r>
              <a:rPr lang="uk-UA" dirty="0" smtClean="0"/>
              <a:t> </a:t>
            </a:r>
            <a:r>
              <a:rPr lang="uk-UA" dirty="0" err="1" smtClean="0"/>
              <a:t>York</a:t>
            </a:r>
            <a:r>
              <a:rPr lang="uk-UA" dirty="0" smtClean="0"/>
              <a:t>  : </a:t>
            </a:r>
            <a:r>
              <a:rPr lang="uk-UA" dirty="0" err="1" smtClean="0"/>
              <a:t>New</a:t>
            </a:r>
            <a:r>
              <a:rPr lang="uk-UA" dirty="0" smtClean="0"/>
              <a:t> </a:t>
            </a:r>
            <a:r>
              <a:rPr lang="uk-UA" dirty="0" err="1" smtClean="0"/>
              <a:t>York</a:t>
            </a:r>
            <a:r>
              <a:rPr lang="uk-UA" dirty="0" smtClean="0"/>
              <a:t> </a:t>
            </a:r>
            <a:r>
              <a:rPr lang="uk-UA" dirty="0" err="1" smtClean="0"/>
              <a:t>University</a:t>
            </a:r>
            <a:r>
              <a:rPr lang="uk-UA" dirty="0" smtClean="0"/>
              <a:t> </a:t>
            </a:r>
            <a:r>
              <a:rPr lang="uk-UA" dirty="0" err="1" smtClean="0"/>
              <a:t>Press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dirty="0" err="1" smtClean="0"/>
              <a:t>Cappeletti</a:t>
            </a:r>
            <a:r>
              <a:rPr lang="uk-UA" dirty="0" smtClean="0"/>
              <a:t> </a:t>
            </a:r>
            <a:r>
              <a:rPr lang="en-US" dirty="0" smtClean="0"/>
              <a:t>M. </a:t>
            </a:r>
            <a:r>
              <a:rPr lang="uk-UA" dirty="0" smtClean="0"/>
              <a:t>(1989).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Judicial</a:t>
            </a:r>
            <a:r>
              <a:rPr lang="uk-UA" dirty="0" smtClean="0"/>
              <a:t> </a:t>
            </a:r>
            <a:r>
              <a:rPr lang="uk-UA" dirty="0" err="1" smtClean="0"/>
              <a:t>Process</a:t>
            </a:r>
            <a:r>
              <a:rPr lang="uk-UA" dirty="0" smtClean="0"/>
              <a:t> </a:t>
            </a:r>
            <a:r>
              <a:rPr lang="uk-UA" dirty="0" err="1" smtClean="0"/>
              <a:t>in</a:t>
            </a:r>
            <a:r>
              <a:rPr lang="uk-UA" dirty="0" smtClean="0"/>
              <a:t> </a:t>
            </a:r>
            <a:r>
              <a:rPr lang="uk-UA" dirty="0" err="1" smtClean="0"/>
              <a:t>Comparative</a:t>
            </a:r>
            <a:r>
              <a:rPr lang="uk-UA" dirty="0" smtClean="0"/>
              <a:t> </a:t>
            </a:r>
            <a:r>
              <a:rPr lang="uk-UA" dirty="0" err="1" smtClean="0"/>
              <a:t>Perspective</a:t>
            </a:r>
            <a:r>
              <a:rPr lang="uk-UA" dirty="0" smtClean="0"/>
              <a:t>, </a:t>
            </a:r>
            <a:r>
              <a:rPr lang="uk-UA" dirty="0" err="1" smtClean="0"/>
              <a:t>Oxford</a:t>
            </a:r>
            <a:r>
              <a:rPr lang="uk-UA" dirty="0" smtClean="0"/>
              <a:t> ; </a:t>
            </a:r>
            <a:r>
              <a:rPr lang="uk-UA" dirty="0" err="1" smtClean="0"/>
              <a:t>New</a:t>
            </a:r>
            <a:r>
              <a:rPr lang="uk-UA" dirty="0" smtClean="0"/>
              <a:t> </a:t>
            </a:r>
            <a:r>
              <a:rPr lang="uk-UA" dirty="0" err="1" smtClean="0"/>
              <a:t>York</a:t>
            </a:r>
            <a:r>
              <a:rPr lang="uk-UA" dirty="0" smtClean="0"/>
              <a:t> : </a:t>
            </a:r>
            <a:r>
              <a:rPr lang="uk-UA" dirty="0" err="1" smtClean="0"/>
              <a:t>Clarendon</a:t>
            </a:r>
            <a:r>
              <a:rPr lang="uk-UA" dirty="0" smtClean="0"/>
              <a:t> </a:t>
            </a:r>
            <a:r>
              <a:rPr lang="uk-UA" dirty="0" err="1" smtClean="0"/>
              <a:t>Press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dirty="0" err="1" smtClean="0"/>
              <a:t>Алекси</a:t>
            </a:r>
            <a:r>
              <a:rPr lang="uk-UA" dirty="0" smtClean="0"/>
              <a:t> Р. (2011). </a:t>
            </a:r>
            <a:r>
              <a:rPr lang="uk-UA" dirty="0" err="1" smtClean="0"/>
              <a:t>Дуальная</a:t>
            </a:r>
            <a:r>
              <a:rPr lang="uk-UA" dirty="0" smtClean="0"/>
              <a:t> природа права, 11 Право </a:t>
            </a:r>
            <a:r>
              <a:rPr lang="uk-UA" dirty="0" err="1" smtClean="0"/>
              <a:t>Украины</a:t>
            </a:r>
            <a:r>
              <a:rPr lang="uk-UA" dirty="0" smtClean="0"/>
              <a:t>, 45–58.</a:t>
            </a:r>
            <a:endParaRPr lang="ru-RU" dirty="0" smtClean="0"/>
          </a:p>
          <a:p>
            <a:pPr lvl="0"/>
            <a:r>
              <a:rPr lang="uk-UA" dirty="0" err="1" smtClean="0"/>
              <a:t>Дворкін</a:t>
            </a:r>
            <a:r>
              <a:rPr lang="uk-UA" dirty="0" smtClean="0"/>
              <a:t> Р. (2004), Про права всерйоз. Київ, Основи.</a:t>
            </a:r>
          </a:p>
          <a:p>
            <a:pPr lvl="0"/>
            <a:r>
              <a:rPr lang="uk-UA" dirty="0" err="1" smtClean="0"/>
              <a:t>Ломанн</a:t>
            </a:r>
            <a:r>
              <a:rPr lang="uk-UA" dirty="0" smtClean="0"/>
              <a:t>/</a:t>
            </a:r>
            <a:r>
              <a:rPr lang="uk-UA" dirty="0" err="1" smtClean="0"/>
              <a:t>Госепат</a:t>
            </a:r>
            <a:r>
              <a:rPr lang="uk-UA" dirty="0" smtClean="0"/>
              <a:t> (2008), Філософія прав людини, Київ, Ніка-Центр.</a:t>
            </a:r>
          </a:p>
          <a:p>
            <a:pPr lvl="0"/>
            <a:r>
              <a:rPr lang="uk-UA" dirty="0" smtClean="0"/>
              <a:t>Права і свободи людини і громадянина (Практика ЄСПЛ і КСУ), Київ, </a:t>
            </a:r>
            <a:r>
              <a:rPr lang="uk-UA" dirty="0" err="1" smtClean="0"/>
              <a:t>Юрінком</a:t>
            </a:r>
            <a:r>
              <a:rPr lang="uk-UA" dirty="0" smtClean="0"/>
              <a:t> Інтер, 2012</a:t>
            </a:r>
            <a:endParaRPr lang="ru-RU" dirty="0" smtClean="0"/>
          </a:p>
          <a:p>
            <a:pPr lvl="0"/>
            <a:r>
              <a:rPr lang="uk-UA" dirty="0" err="1" smtClean="0"/>
              <a:t>Экштайн</a:t>
            </a:r>
            <a:r>
              <a:rPr lang="uk-UA" dirty="0" smtClean="0"/>
              <a:t> К. (2004), </a:t>
            </a:r>
            <a:r>
              <a:rPr lang="uk-UA" dirty="0" err="1" smtClean="0"/>
              <a:t>Основные</a:t>
            </a:r>
            <a:r>
              <a:rPr lang="uk-UA" dirty="0" smtClean="0"/>
              <a:t> права и </a:t>
            </a:r>
            <a:r>
              <a:rPr lang="uk-UA" dirty="0" err="1" smtClean="0"/>
              <a:t>свободы</a:t>
            </a:r>
            <a:r>
              <a:rPr lang="uk-UA" dirty="0" smtClean="0"/>
              <a:t>. По </a:t>
            </a:r>
            <a:r>
              <a:rPr lang="uk-UA" dirty="0" err="1" smtClean="0"/>
              <a:t>российской</a:t>
            </a:r>
            <a:r>
              <a:rPr lang="uk-UA" dirty="0" smtClean="0"/>
              <a:t> </a:t>
            </a:r>
            <a:r>
              <a:rPr lang="uk-UA" dirty="0" err="1" smtClean="0"/>
              <a:t>Конституции</a:t>
            </a:r>
            <a:r>
              <a:rPr lang="uk-UA" dirty="0" smtClean="0"/>
              <a:t> и </a:t>
            </a:r>
            <a:r>
              <a:rPr lang="uk-UA" dirty="0" err="1" smtClean="0"/>
              <a:t>Европейской</a:t>
            </a:r>
            <a:r>
              <a:rPr lang="uk-UA" dirty="0" smtClean="0"/>
              <a:t> </a:t>
            </a:r>
            <a:r>
              <a:rPr lang="uk-UA" dirty="0" err="1" smtClean="0"/>
              <a:t>Конвенции</a:t>
            </a:r>
            <a:r>
              <a:rPr lang="uk-UA" dirty="0" smtClean="0"/>
              <a:t>, Москва, NOTA BENE.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BC742-3F5D-4088-B0B5-9DC09CD311F8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а</a:t>
            </a:r>
            <a:r>
              <a:rPr lang="uk-UA" dirty="0" smtClean="0"/>
              <a:t>) право на людську гідність; 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б) правомірність очікувань і обов'язок захисту; 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в) обов'язок законодавчого регулювання; 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г) бюджетне забезпечення; 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ґ) соціальний захист;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д) соціальна інфраструктура (допомоги і служби);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е) можливість секвестру на засадах пропорційності. </a:t>
            </a:r>
            <a:endParaRPr lang="uk-UA" dirty="0"/>
          </a:p>
        </p:txBody>
      </p:sp>
      <p:sp>
        <p:nvSpPr>
          <p:cNvPr id="44035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2800" dirty="0" smtClean="0"/>
              <a:t>8.2. Сутнісний зміст соціальних прав.</a:t>
            </a:r>
            <a:endParaRPr lang="uk-UA" sz="2800" dirty="0" smtClean="0"/>
          </a:p>
        </p:txBody>
      </p:sp>
      <p:sp>
        <p:nvSpPr>
          <p:cNvPr id="44036" name="Дата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7F6FEADB-E1F2-4BD1-9798-9084CBA113F8}" type="datetime1">
              <a:rPr lang="uk-UA" smtClean="0"/>
              <a:t>06.11.2016</a:t>
            </a:fld>
            <a:endParaRPr lang="ru-RU" smtClean="0"/>
          </a:p>
        </p:txBody>
      </p:sp>
      <p:sp>
        <p:nvSpPr>
          <p:cNvPr id="4403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303D660-C306-4B36-98F2-72C225A22AEB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4403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(с) Михайло Савчин   Права людини</a:t>
            </a:r>
            <a:endParaRPr lang="ru-RU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uk-UA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…у разі прогалин у законодавстві, що заборонено Конституцією, суди повинні заповнити прогалини у конкретному окремому випадку, і що це має здійснюватися шляхом застосування, в першу чергу , конституції і загальних принципів права. Однак, таке рішення суду не знімає обов'язок законодавця заповнити відповідну прогалину в праві. Зазначені рішення </a:t>
            </a:r>
            <a:r>
              <a:rPr lang="uk-UA" dirty="0" err="1" smtClean="0"/>
              <a:t>КС</a:t>
            </a:r>
            <a:r>
              <a:rPr lang="uk-UA" dirty="0" smtClean="0"/>
              <a:t> можуть мати значення при вирішенні справ, що стосуються соціальних прав особи, реалізація та відновлення яких (якщо ці права були порушені) було б неможливими, якби законодавець намагався уникнути регулювання відповідних відносин у встановленому порядку за допомогою звичайного закону.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uk-UA" dirty="0" smtClean="0"/>
          </a:p>
          <a:p>
            <a:pPr marL="365760" indent="-256032" algn="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Рішення </a:t>
            </a:r>
            <a:r>
              <a:rPr lang="uk-UA" dirty="0" err="1" smtClean="0"/>
              <a:t>КС</a:t>
            </a:r>
            <a:r>
              <a:rPr lang="uk-UA" dirty="0" smtClean="0"/>
              <a:t> Литви від 8 серпня 2006 р.</a:t>
            </a:r>
            <a:endParaRPr lang="uk-UA" dirty="0"/>
          </a:p>
        </p:txBody>
      </p:sp>
      <p:sp>
        <p:nvSpPr>
          <p:cNvPr id="45059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2800" dirty="0" smtClean="0"/>
              <a:t>8.3. </a:t>
            </a:r>
            <a:r>
              <a:rPr lang="uk-UA" sz="2800" dirty="0" smtClean="0"/>
              <a:t>Соціальні права і обов'язок законодавця </a:t>
            </a:r>
            <a:r>
              <a:rPr lang="uk-UA" sz="2800" dirty="0" smtClean="0"/>
              <a:t>щодо їхнього належного </a:t>
            </a:r>
            <a:r>
              <a:rPr lang="uk-UA" sz="2800" dirty="0" smtClean="0"/>
              <a:t>правового регулювання</a:t>
            </a:r>
          </a:p>
        </p:txBody>
      </p:sp>
      <p:sp>
        <p:nvSpPr>
          <p:cNvPr id="45060" name="Дата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F170BD8-F8DE-4D1E-8EFD-AED0324BE380}" type="datetime1">
              <a:rPr lang="uk-UA" smtClean="0"/>
              <a:t>06.11.2016</a:t>
            </a:fld>
            <a:endParaRPr lang="ru-RU" smtClean="0"/>
          </a:p>
        </p:txBody>
      </p:sp>
      <p:sp>
        <p:nvSpPr>
          <p:cNvPr id="4506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4AE1E4-017D-4C52-ACEF-62905C047E0D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45062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(с) Михайло Савчин   Права людини</a:t>
            </a:r>
            <a:endParaRPr lang="ru-RU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Михайло Савчин,</a:t>
            </a:r>
            <a:br>
              <a:rPr lang="uk-UA" dirty="0" smtClean="0"/>
            </a:br>
            <a:r>
              <a:rPr lang="uk-UA" dirty="0" err="1" smtClean="0"/>
              <a:t>д.ю.н</a:t>
            </a:r>
            <a:r>
              <a:rPr lang="uk-UA" dirty="0" smtClean="0"/>
              <a:t>., проф.,</a:t>
            </a:r>
            <a:br>
              <a:rPr lang="uk-UA" dirty="0" smtClean="0"/>
            </a:br>
            <a:r>
              <a:rPr lang="uk-UA" dirty="0" smtClean="0"/>
              <a:t>радник Голови КСУ, 2008-1010</a:t>
            </a:r>
            <a:endParaRPr lang="ru-RU" dirty="0"/>
          </a:p>
        </p:txBody>
      </p:sp>
      <p:pic>
        <p:nvPicPr>
          <p:cNvPr id="5" name="Содержимое 4" descr="DeclH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31241" y="1770063"/>
            <a:ext cx="3288394" cy="4525962"/>
          </a:xfrm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B3261-8924-4BC3-964B-95E3CE2469A6}" type="datetime1">
              <a:rPr lang="uk-UA" smtClean="0"/>
              <a:t>06.11.2016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2800" dirty="0" smtClean="0"/>
              <a:t>1.1. Поняття прав людини.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400600"/>
          </a:xfrm>
        </p:spPr>
        <p:txBody>
          <a:bodyPr>
            <a:normAutofit fontScale="5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uk-UA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Право людини – вимога суб'єкта до органу публічної влади чи іншої інституції, наділеною аналогічними функціями і повноваженнями, забезпечити захист вільного вибору варіанта поведінки щодо її доступу до матеріальних і духовних благ з метою задоволення її потреб та інтересів.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uk-UA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sz="3400" dirty="0" smtClean="0"/>
              <a:t>Права людини як: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sz="3400" dirty="0" smtClean="0"/>
              <a:t>універсальний характер - соціальна цінність, що зумовлює її зважування у системі інших конституційних цінностей (рівність, свобода, справедливість, </a:t>
            </a:r>
            <a:r>
              <a:rPr lang="uk-UA" sz="3400" dirty="0" err="1" smtClean="0"/>
              <a:t>солідаризм</a:t>
            </a:r>
            <a:r>
              <a:rPr lang="uk-UA" sz="3400" dirty="0" smtClean="0"/>
              <a:t> тощо);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sz="3400" dirty="0" smtClean="0"/>
              <a:t>рівна міра – гідність як методологічна основа прав людини (конкуруючі концепції: рівність , свобода);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sz="3400" dirty="0" smtClean="0"/>
              <a:t>природний, невідчужуваний і невід'ємний характер;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sz="3400" dirty="0" smtClean="0"/>
              <a:t>вираження приватної автономії особи (свободи вільного вибору поведінки);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sz="3400" dirty="0" smtClean="0"/>
              <a:t>нормативність – зумовлює певні межі свободи вибору і відповідальність особи: право = (межі вільного вибору (свобода волі) + гідність (вираження людської природи))  / (відповідальність + співмірність);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sz="3400" dirty="0" smtClean="0"/>
              <a:t>гарантованість = належна правова процедура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uk-UA" dirty="0"/>
          </a:p>
        </p:txBody>
      </p:sp>
      <p:sp>
        <p:nvSpPr>
          <p:cNvPr id="12293" name="Номер слайда 4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277D478-A8A5-4229-8F7C-9FDDC8F6B2E5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78B1-1FCA-4953-BC65-82F219F66743}" type="datetime1">
              <a:rPr lang="uk-UA" smtClean="0"/>
              <a:t>06.11.2016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/>
              <a:t>1.2. Вертикальна структура прав людини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mtClean="0"/>
          </a:p>
          <a:p>
            <a:endParaRPr lang="uk-UA" smtClean="0"/>
          </a:p>
        </p:txBody>
      </p:sp>
      <p:sp>
        <p:nvSpPr>
          <p:cNvPr id="14340" name="Дата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FF87FEA-47F5-439B-A862-9885B59505BB}" type="datetime1">
              <a:rPr lang="uk-UA" smtClean="0"/>
              <a:t>06.11.2016</a:t>
            </a:fld>
            <a:endParaRPr lang="ru-RU" smtClean="0"/>
          </a:p>
        </p:txBody>
      </p:sp>
      <p:sp>
        <p:nvSpPr>
          <p:cNvPr id="1434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(с) Михайло Савчин   Права людини</a:t>
            </a:r>
            <a:endParaRPr lang="ru-RU" smtClean="0"/>
          </a:p>
        </p:txBody>
      </p:sp>
      <p:sp>
        <p:nvSpPr>
          <p:cNvPr id="14342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CFBA038-A021-4448-A4F9-BA8B5D698302}" type="slidenum">
              <a:rPr lang="ru-RU" smtClean="0"/>
              <a:pPr/>
              <a:t>5</a:t>
            </a:fld>
            <a:endParaRPr lang="ru-RU" smtClean="0"/>
          </a:p>
        </p:txBody>
      </p:sp>
      <p:graphicFrame>
        <p:nvGraphicFramePr>
          <p:cNvPr id="7" name="Схема 6"/>
          <p:cNvGraphicFramePr/>
          <p:nvPr/>
        </p:nvGraphicFramePr>
        <p:xfrm>
          <a:off x="1907704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/>
              <a:t>1.3. Покоління прав людини.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uk-UA" dirty="0" smtClean="0"/>
          </a:p>
          <a:p>
            <a:pPr marL="365760" indent="-256032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uk-UA" dirty="0" smtClean="0"/>
              <a:t>Перше – громадянські і політичні</a:t>
            </a:r>
          </a:p>
          <a:p>
            <a:pPr marL="365760" indent="-256032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uk-UA" dirty="0" smtClean="0"/>
              <a:t>Друге – соціальні</a:t>
            </a:r>
          </a:p>
          <a:p>
            <a:pPr marL="365760" indent="-256032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uk-UA" dirty="0" smtClean="0"/>
              <a:t>Третє – колективні</a:t>
            </a:r>
          </a:p>
          <a:p>
            <a:pPr marL="365760" indent="-256032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uk-UA" dirty="0" smtClean="0"/>
              <a:t>Четверте – права </a:t>
            </a:r>
            <a:r>
              <a:rPr lang="uk-UA" dirty="0" err="1" smtClean="0"/>
              <a:t>квіритів</a:t>
            </a:r>
            <a:r>
              <a:rPr lang="uk-UA" dirty="0" smtClean="0"/>
              <a:t> (ЛГБТІ), права пов'язані із клонуванням, </a:t>
            </a:r>
            <a:r>
              <a:rPr lang="uk-UA" dirty="0" err="1" smtClean="0"/>
              <a:t>трансплантологією</a:t>
            </a:r>
            <a:r>
              <a:rPr lang="uk-UA" dirty="0" smtClean="0"/>
              <a:t>, трансформацією образу людини, права, пов'язані із організмами із наперед заданими властивостями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D22F-6BBE-47E7-BBF4-ABBB989DA87D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FFFF00"/>
                </a:solidFill>
              </a:rPr>
              <a:t>2. 1. Сутнісний зміст прав людини</a:t>
            </a:r>
            <a:r>
              <a:rPr lang="uk-UA" sz="3600" dirty="0" smtClean="0"/>
              <a:t>: втручання та приватна автономія</a:t>
            </a:r>
            <a:r>
              <a:rPr lang="uk-UA" sz="3600" dirty="0" smtClean="0">
                <a:solidFill>
                  <a:srgbClr val="FFFF00"/>
                </a:solidFill>
              </a:rPr>
              <a:t>.</a:t>
            </a:r>
            <a:endParaRPr lang="uk-UA" sz="3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1.  Якість закону у світлі людської гідності.</a:t>
            </a:r>
          </a:p>
          <a:p>
            <a:pPr>
              <a:buNone/>
            </a:pPr>
            <a:endParaRPr lang="uk-UA" i="1" dirty="0" smtClean="0"/>
          </a:p>
          <a:p>
            <a:pPr>
              <a:buNone/>
            </a:pPr>
            <a:r>
              <a:rPr lang="uk-UA" i="1" dirty="0" smtClean="0"/>
              <a:t>2. Правило визнання</a:t>
            </a:r>
            <a:r>
              <a:rPr lang="uk-UA" dirty="0" smtClean="0"/>
              <a:t>:</a:t>
            </a:r>
          </a:p>
          <a:p>
            <a:pPr lvl="1">
              <a:buNone/>
            </a:pPr>
            <a:endParaRPr lang="uk-UA" i="1" dirty="0" smtClean="0"/>
          </a:p>
          <a:p>
            <a:pPr lvl="1">
              <a:buNone/>
            </a:pPr>
            <a:r>
              <a:rPr lang="uk-UA" i="1" dirty="0" smtClean="0"/>
              <a:t>і) правило визнання та сутнісний зміст прав людини.</a:t>
            </a:r>
          </a:p>
          <a:p>
            <a:pPr lvl="1">
              <a:buNone/>
            </a:pPr>
            <a:r>
              <a:rPr lang="uk-UA" i="1" dirty="0" smtClean="0"/>
              <a:t>іі) юридизація прав людини та допустимі обмеження прав людини.</a:t>
            </a:r>
            <a:r>
              <a:rPr lang="uk-UA" dirty="0" smtClean="0"/>
              <a:t>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3. </a:t>
            </a:r>
            <a:r>
              <a:rPr lang="ru-RU" i="1" dirty="0" err="1" smtClean="0"/>
              <a:t>Повага</a:t>
            </a:r>
            <a:r>
              <a:rPr lang="ru-RU" i="1" dirty="0" smtClean="0"/>
              <a:t> до прав </a:t>
            </a:r>
            <a:r>
              <a:rPr lang="ru-RU" i="1" dirty="0" err="1" smtClean="0"/>
              <a:t>людини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uk-UA" i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E59C354E-BFC6-4848-BD74-19F16BF8FC9B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FFFF00"/>
                </a:solidFill>
              </a:rPr>
              <a:t>2.2. Сутнісний зміст прав людини</a:t>
            </a:r>
            <a:r>
              <a:rPr lang="uk-UA" sz="3600" dirty="0" smtClean="0"/>
              <a:t> : втручання та приватна автономія. </a:t>
            </a:r>
            <a:endParaRPr lang="uk-UA" sz="3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uk-UA" sz="2200" i="1" dirty="0" smtClean="0"/>
              <a:t>4. Конституційна семантика: сутнісний зміст прав людини та дозвільний принцип.</a:t>
            </a:r>
            <a:r>
              <a:rPr lang="uk-UA" sz="2200" dirty="0" smtClean="0"/>
              <a:t> </a:t>
            </a:r>
          </a:p>
          <a:p>
            <a:pPr>
              <a:spcAft>
                <a:spcPts val="600"/>
              </a:spcAft>
              <a:buNone/>
            </a:pPr>
            <a:r>
              <a:rPr lang="uk-UA" sz="2200" i="1" dirty="0" smtClean="0"/>
              <a:t>5. Сутнісний зміст прав людини та вимоги до органів публічної влади: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200" i="1" dirty="0" smtClean="0"/>
              <a:t>і) неприпустимість зловживань.</a:t>
            </a:r>
            <a:r>
              <a:rPr lang="uk-UA" sz="2200" dirty="0" smtClean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200" i="1" dirty="0" smtClean="0"/>
              <a:t>іі) неприпустимість надмірних обмежень у реалізації прав людини.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200" i="1" dirty="0" smtClean="0"/>
              <a:t>ііі) неприпустимість надмірного формалізму.</a:t>
            </a:r>
          </a:p>
          <a:p>
            <a:pPr>
              <a:spcAft>
                <a:spcPts val="600"/>
              </a:spcAft>
              <a:buNone/>
            </a:pPr>
            <a:r>
              <a:rPr lang="uk-UA" sz="2200" i="1" dirty="0" smtClean="0"/>
              <a:t>6. Права людини і баланс інтересів.</a:t>
            </a:r>
            <a:r>
              <a:rPr lang="uk-UA" sz="2200" dirty="0" smtClean="0"/>
              <a:t> </a:t>
            </a:r>
          </a:p>
          <a:p>
            <a:pPr>
              <a:spcAft>
                <a:spcPts val="600"/>
              </a:spcAft>
              <a:buNone/>
            </a:pPr>
            <a:r>
              <a:rPr lang="en-US" sz="2200" dirty="0" smtClean="0"/>
              <a:t>7. </a:t>
            </a:r>
            <a:r>
              <a:rPr lang="uk-UA" sz="2200" dirty="0" smtClean="0"/>
              <a:t>Права людини і </a:t>
            </a:r>
            <a:r>
              <a:rPr lang="de-DE" sz="2200" dirty="0" smtClean="0"/>
              <a:t> </a:t>
            </a:r>
            <a:r>
              <a:rPr lang="en-US" sz="2200" dirty="0" smtClean="0"/>
              <a:t>d</a:t>
            </a:r>
            <a:r>
              <a:rPr lang="de-DE" sz="2200" dirty="0" smtClean="0"/>
              <a:t>e lege </a:t>
            </a:r>
            <a:r>
              <a:rPr lang="de-DE" sz="2200" dirty="0" err="1" smtClean="0"/>
              <a:t>latte</a:t>
            </a:r>
            <a:endParaRPr lang="ru-RU" sz="2200" dirty="0" smtClean="0"/>
          </a:p>
          <a:p>
            <a:pPr>
              <a:buNone/>
            </a:pP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43D65254-CECA-4BF0-ABB4-3B4B11F2D76E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>
                <a:solidFill>
                  <a:srgbClr val="FFFF00"/>
                </a:solidFill>
              </a:rPr>
              <a:t>2.3. Права людини та втручання</a:t>
            </a:r>
            <a:endParaRPr lang="uk-UA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endParaRPr lang="uk-UA" dirty="0" smtClean="0"/>
          </a:p>
          <a:p>
            <a:pPr>
              <a:spcAft>
                <a:spcPts val="600"/>
              </a:spcAft>
              <a:buNone/>
            </a:pPr>
            <a:r>
              <a:rPr lang="uk-UA" dirty="0" smtClean="0"/>
              <a:t>8. Поняття втручання: легітимний вплив у  сфері приватної автономії здійснюване державою шляхом правового регулювання, конкретизації та інтерпретації закону.</a:t>
            </a:r>
          </a:p>
          <a:p>
            <a:pPr>
              <a:spcAft>
                <a:spcPts val="600"/>
              </a:spcAft>
              <a:buNone/>
            </a:pPr>
            <a:r>
              <a:rPr lang="ru-RU" dirty="0" smtClean="0"/>
              <a:t> 9</a:t>
            </a:r>
            <a:r>
              <a:rPr lang="uk-UA" dirty="0" smtClean="0"/>
              <a:t>. Юридичні межі втручання у приватну автономію через призму свободи.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111EB59B-C17F-4A67-9E17-879A55458134}" type="datetime1">
              <a:rPr lang="uk-UA" smtClean="0"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smtClean="0"/>
              <a:t>(с) Михайло Савчин   Права людини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2721</TotalTime>
  <Words>2463</Words>
  <Application>Microsoft Office PowerPoint</Application>
  <PresentationFormat>Экран (4:3)</PresentationFormat>
  <Paragraphs>300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Метро</vt:lpstr>
      <vt:lpstr>Права людини</vt:lpstr>
      <vt:lpstr>Права людини</vt:lpstr>
      <vt:lpstr>Література </vt:lpstr>
      <vt:lpstr>1.1. Поняття прав людини.</vt:lpstr>
      <vt:lpstr>1.2. Вертикальна структура прав людини</vt:lpstr>
      <vt:lpstr>1.3. Покоління прав людини. </vt:lpstr>
      <vt:lpstr>2. 1. Сутнісний зміст прав людини: втручання та приватна автономія.</vt:lpstr>
      <vt:lpstr>2.2. Сутнісний зміст прав людини : втручання та приватна автономія. </vt:lpstr>
      <vt:lpstr>2.3. Права людини та втручання</vt:lpstr>
      <vt:lpstr>2.4. Виправдання втручання та трискладовий тест : конституційна юриспруденція</vt:lpstr>
      <vt:lpstr>3.1. Структура прав людини </vt:lpstr>
      <vt:lpstr>3.2. Структура прав людини Носії суб'єктивного публічного права: - фізичні особи; - юридичні особи; - транснаціональні корпорації і т.п.</vt:lpstr>
      <vt:lpstr>4.1. Негативні права: свобода вираження</vt:lpstr>
      <vt:lpstr>4.3. Негативні права: свобода вираження</vt:lpstr>
      <vt:lpstr>4.4. Негативні права: свобода вираження і балансування інтересів</vt:lpstr>
      <vt:lpstr>4.5. Свобода совісті і віросповідання</vt:lpstr>
      <vt:lpstr>4.6. Свобода релігії: Planned Parenthood of Southeastern Pennsylvania v Casey</vt:lpstr>
      <vt:lpstr>4.7. Свобода релігії:  моделі відносин з державою</vt:lpstr>
      <vt:lpstr>4.8. Due process та процесуальні гарантії прав людини</vt:lpstr>
      <vt:lpstr>4.9. Due process: поняття </vt:lpstr>
      <vt:lpstr>4.10.а. Приватність</vt:lpstr>
      <vt:lpstr>4.10.б. Приватність</vt:lpstr>
      <vt:lpstr>5.1. Громадянство та принцип рівності. </vt:lpstr>
      <vt:lpstr>5. 2. Громадянство та принцип рівності: натуралізація та конституційна ідентичність</vt:lpstr>
      <vt:lpstr>6.1. Право на участь та політичний процес: право петиції </vt:lpstr>
      <vt:lpstr>6.2. Право на участь:  свобода зібрань та асоціацій</vt:lpstr>
      <vt:lpstr>7.1. Економічні права: право власності  </vt:lpstr>
      <vt:lpstr>7.2. Економічні права: свобода вибору професії і роду заняття. </vt:lpstr>
      <vt:lpstr>8.1. Доктрина стверджувальних дій та соціальні права</vt:lpstr>
      <vt:lpstr>8.2. Сутнісний зміст соціальних прав.</vt:lpstr>
      <vt:lpstr>8.3. Соціальні права і обов'язок законодавця щодо їхнього належного правового регулювання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Misha</dc:creator>
  <cp:lastModifiedBy>Misha</cp:lastModifiedBy>
  <cp:revision>86</cp:revision>
  <dcterms:created xsi:type="dcterms:W3CDTF">2016-10-27T23:32:56Z</dcterms:created>
  <dcterms:modified xsi:type="dcterms:W3CDTF">2016-11-06T18:29:58Z</dcterms:modified>
</cp:coreProperties>
</file>