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66" r:id="rId5"/>
    <p:sldId id="259" r:id="rId6"/>
    <p:sldId id="260" r:id="rId7"/>
    <p:sldId id="267" r:id="rId8"/>
    <p:sldId id="268" r:id="rId9"/>
    <p:sldId id="261" r:id="rId10"/>
    <p:sldId id="270" r:id="rId11"/>
    <p:sldId id="262" r:id="rId12"/>
    <p:sldId id="271" r:id="rId13"/>
    <p:sldId id="272" r:id="rId14"/>
    <p:sldId id="263" r:id="rId15"/>
    <p:sldId id="264" r:id="rId16"/>
    <p:sldId id="273" r:id="rId17"/>
    <p:sldId id="265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ACD05-1439-42D9-A839-1E5F93BD7B4E}" type="datetimeFigureOut">
              <a:rPr lang="ru-RU" smtClean="0"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80E0B-69E7-414E-8869-2D1937E408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6C837-D756-4F52-989D-1FD8BE004B62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2FC80-C787-4A12-9866-3D983E2082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8E98C97-3EB7-4B16-AA0F-82324D12D166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C9655-7DB1-48AB-B3ED-BEC0B59D8BEB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33E899-EFD9-42DF-BD0A-6761A150412E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EE3687-FA38-430F-82A8-48BCC68707E1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5767827-D57B-47C4-9B16-9CFEFCAFE2FC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CCCF2-53C1-4F2C-B1B2-15D40D487654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E8A055-8A6E-4E51-B0EA-247641C2F298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67843-6CDB-4CE1-81CF-DA42221B71A1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85BB19-CAA7-414A-B2CD-B5C04FF0FB77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DFBEED7-5DB6-4317-A889-0AB5860A42B2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0E1A766B-AE01-47D5-8334-6B4C93F69B6D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F1D21AE-47C5-4CAC-A751-C3BAE74A8234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b="1" dirty="0" smtClean="0"/>
              <a:t>Сучасні тенденції конституціоналізму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226578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Михайло Савчин,</a:t>
            </a:r>
            <a:br>
              <a:rPr lang="uk-UA" dirty="0" smtClean="0"/>
            </a:br>
            <a:r>
              <a:rPr lang="uk-UA" dirty="0" err="1" smtClean="0"/>
              <a:t>д.ю.н</a:t>
            </a:r>
            <a:r>
              <a:rPr lang="uk-UA" dirty="0" smtClean="0"/>
              <a:t>., проф.,</a:t>
            </a:r>
            <a:br>
              <a:rPr lang="uk-UA" dirty="0" smtClean="0"/>
            </a:br>
            <a:r>
              <a:rPr lang="uk-UA" dirty="0" smtClean="0"/>
              <a:t>радник Голови </a:t>
            </a:r>
            <a:br>
              <a:rPr lang="uk-UA" dirty="0" smtClean="0"/>
            </a:br>
            <a:r>
              <a:rPr lang="uk-UA" dirty="0" smtClean="0"/>
              <a:t>Конституційного Суду України (2008-2010)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i="1" dirty="0" smtClean="0"/>
              <a:t>3.1.</a:t>
            </a:r>
            <a:r>
              <a:rPr lang="uk-UA" sz="2400" b="1" i="1" dirty="0" smtClean="0"/>
              <a:t> Вплив міжнародних юрисдикційних установ на національну систему захисту прав людини України</a:t>
            </a:r>
            <a:endParaRPr lang="ru-RU" sz="2400" dirty="0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uk-UA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dirty="0" smtClean="0"/>
              <a:t>Співвідношення національних та міжнародних інститутів захисту прав людини: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dirty="0" smtClean="0"/>
              <a:t>	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uk-UA" sz="2000" dirty="0" smtClean="0"/>
              <a:t>і) принцип субсидіарності: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uk-UA" sz="2000" dirty="0" smtClean="0"/>
              <a:t>		А. правова позиція КСУ у справі про Римський статут;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uk-UA" sz="2000" dirty="0" smtClean="0"/>
              <a:t>	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uk-UA" sz="2000" dirty="0" smtClean="0"/>
              <a:t>іі) вичерпання національних засобів правового захисту;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uk-UA" sz="2000" dirty="0" smtClean="0"/>
              <a:t>	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uk-UA" sz="2000" dirty="0" smtClean="0"/>
              <a:t>ііі) вимога ефективності національних засобів правового захисту;</a:t>
            </a:r>
            <a:endParaRPr lang="en-US" sz="2000" dirty="0" smtClean="0"/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uk-UA" sz="2000" dirty="0" smtClean="0"/>
              <a:t>	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2000" dirty="0" smtClean="0"/>
              <a:t>iv</a:t>
            </a:r>
            <a:r>
              <a:rPr lang="ru-RU" sz="2000" dirty="0" smtClean="0"/>
              <a:t>)</a:t>
            </a:r>
            <a:r>
              <a:rPr lang="uk-UA" sz="2000" dirty="0" smtClean="0"/>
              <a:t> принцип верховенства права та міжнародні засоби захисту прав людини</a:t>
            </a:r>
            <a:endParaRPr lang="ru-RU" sz="20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9802B-4E1F-48FE-AECB-0231E7F2C554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/>
              <a:t>4.1. </a:t>
            </a:r>
            <a:r>
              <a:rPr lang="uk-UA" dirty="0" smtClean="0"/>
              <a:t>Нові технології, біоетика та права людини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Вплив біоетики на сутнісний зміст прав людини: нормативний та ціннісний виміри (</a:t>
            </a:r>
            <a:r>
              <a:rPr lang="de-DE" dirty="0" smtClean="0"/>
              <a:t>‘</a:t>
            </a:r>
            <a:r>
              <a:rPr lang="de-DE" dirty="0" err="1" smtClean="0"/>
              <a:t>medical</a:t>
            </a:r>
            <a:r>
              <a:rPr lang="de-DE" dirty="0" smtClean="0"/>
              <a:t> </a:t>
            </a:r>
            <a:r>
              <a:rPr lang="de-DE" dirty="0" err="1" smtClean="0"/>
              <a:t>experimentation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consent</a:t>
            </a:r>
            <a:r>
              <a:rPr lang="de-DE" dirty="0" smtClean="0"/>
              <a:t>’</a:t>
            </a:r>
            <a:r>
              <a:rPr lang="uk-UA" dirty="0" smtClean="0"/>
              <a:t>, </a:t>
            </a:r>
            <a:r>
              <a:rPr lang="de-DE" dirty="0" smtClean="0"/>
              <a:t>Human Genome </a:t>
            </a:r>
            <a:r>
              <a:rPr lang="de-DE" dirty="0" smtClean="0"/>
              <a:t>Project</a:t>
            </a:r>
            <a:r>
              <a:rPr lang="uk-UA" dirty="0" smtClean="0"/>
              <a:t>, людська гідність, повага до автономії індивіда</a:t>
            </a:r>
            <a:r>
              <a:rPr lang="uk-UA" dirty="0" smtClean="0"/>
              <a:t>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Європейський досвід застосування біоетики у галузі прав людини (людська гідність, цілісність індивіда, право на життя);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Положення Конвенції про захист прав людини та основоположних свобод та юриспруденція Європейського суду з прав людини (концепція Конвенції як </a:t>
            </a:r>
            <a:r>
              <a:rPr lang="uk-UA" dirty="0" err="1" smtClean="0"/>
              <a:t>“живого</a:t>
            </a:r>
            <a:r>
              <a:rPr lang="uk-UA" dirty="0" smtClean="0"/>
              <a:t> </a:t>
            </a:r>
            <a:r>
              <a:rPr lang="uk-UA" dirty="0" err="1" smtClean="0"/>
              <a:t>інструменту”</a:t>
            </a:r>
            <a:r>
              <a:rPr lang="uk-UA" dirty="0" smtClean="0"/>
              <a:t> у юриспруденції ЄСПЛ);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Питання біоетики у національних конституціях: роль  свободи наукової діяльності, Конвенції </a:t>
            </a:r>
            <a:r>
              <a:rPr lang="uk-UA" dirty="0" err="1" smtClean="0"/>
              <a:t>Овєдо</a:t>
            </a:r>
            <a:r>
              <a:rPr lang="uk-UA" dirty="0" smtClean="0"/>
              <a:t> та Загальної декларації біоетики та прав людини.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21B16-EE0B-40A6-9E8A-428EA2E20908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4.2.  Сучасна юриспруденція стосовно сутнісного змісту біоетики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uk-UA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Питання щодо початку життя та репродуктивні права (право ненародженої дитини, права дітей, народжених </a:t>
            </a:r>
            <a:r>
              <a:rPr lang="de-DE" i="1" dirty="0" smtClean="0"/>
              <a:t>in vitro</a:t>
            </a:r>
            <a:r>
              <a:rPr lang="uk-UA" dirty="0" smtClean="0"/>
              <a:t> – </a:t>
            </a:r>
            <a:r>
              <a:rPr lang="de-DE" i="1" dirty="0" err="1" smtClean="0"/>
              <a:t>Vo</a:t>
            </a:r>
            <a:r>
              <a:rPr lang="de-DE" i="1" dirty="0" smtClean="0"/>
              <a:t> </a:t>
            </a:r>
            <a:r>
              <a:rPr lang="de-DE" i="1" dirty="0" smtClean="0"/>
              <a:t>v </a:t>
            </a:r>
            <a:r>
              <a:rPr lang="de-DE" i="1" dirty="0" smtClean="0"/>
              <a:t>France</a:t>
            </a:r>
            <a:r>
              <a:rPr lang="uk-UA" i="1" dirty="0" smtClean="0"/>
              <a:t>, </a:t>
            </a:r>
            <a:r>
              <a:rPr lang="de-DE" i="1" dirty="0" smtClean="0"/>
              <a:t>Evans v United </a:t>
            </a:r>
            <a:r>
              <a:rPr lang="de-DE" i="1" dirty="0" err="1" smtClean="0"/>
              <a:t>Kingdom</a:t>
            </a:r>
            <a:r>
              <a:rPr lang="uk-UA" dirty="0" smtClean="0"/>
              <a:t>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Питання абортів та штучного запліднення у судовій практиці (</a:t>
            </a:r>
            <a:r>
              <a:rPr lang="de-DE" i="1" dirty="0" smtClean="0"/>
              <a:t>RR v </a:t>
            </a:r>
            <a:r>
              <a:rPr lang="de-DE" i="1" dirty="0" err="1" smtClean="0"/>
              <a:t>Poland</a:t>
            </a:r>
            <a:r>
              <a:rPr lang="de-DE" i="1" dirty="0" smtClean="0"/>
              <a:t>,</a:t>
            </a:r>
            <a:r>
              <a:rPr lang="uk-UA" dirty="0" smtClean="0"/>
              <a:t>);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3687-FA38-430F-82A8-48BCC68707E1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4.2.  Сучасна юриспруденція стосовно сутнісного змісту біоетики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uk-UA" dirty="0" smtClean="0"/>
              <a:t>Питання захисту </a:t>
            </a:r>
            <a:r>
              <a:rPr lang="uk-UA" dirty="0" err="1" smtClean="0"/>
              <a:t>прокреативних</a:t>
            </a:r>
            <a:r>
              <a:rPr lang="uk-UA" dirty="0" smtClean="0"/>
              <a:t> свобод та біоетика: </a:t>
            </a:r>
          </a:p>
          <a:p>
            <a:pPr lvl="1"/>
            <a:r>
              <a:rPr lang="de-DE" i="1" dirty="0" smtClean="0"/>
              <a:t>Buck </a:t>
            </a:r>
            <a:r>
              <a:rPr lang="de-DE" i="1" dirty="0" smtClean="0"/>
              <a:t>v </a:t>
            </a:r>
            <a:r>
              <a:rPr lang="de-DE" i="1" dirty="0" smtClean="0"/>
              <a:t>Bell</a:t>
            </a:r>
            <a:r>
              <a:rPr lang="uk-UA" i="1" dirty="0" smtClean="0"/>
              <a:t>, стерилізація як </a:t>
            </a:r>
            <a:r>
              <a:rPr lang="de-DE" dirty="0" smtClean="0"/>
              <a:t>‘</a:t>
            </a:r>
            <a:r>
              <a:rPr lang="de-DE" dirty="0" err="1" smtClean="0"/>
              <a:t>moral</a:t>
            </a:r>
            <a:r>
              <a:rPr lang="de-DE" dirty="0" smtClean="0"/>
              <a:t> </a:t>
            </a:r>
            <a:r>
              <a:rPr lang="de-DE" dirty="0" err="1" smtClean="0"/>
              <a:t>turpitude</a:t>
            </a:r>
            <a:r>
              <a:rPr lang="de-DE" dirty="0" smtClean="0"/>
              <a:t>’</a:t>
            </a:r>
            <a:r>
              <a:rPr lang="uk-UA" dirty="0" smtClean="0"/>
              <a:t>, моральні питання євгеніки; </a:t>
            </a:r>
          </a:p>
          <a:p>
            <a:pPr lvl="1"/>
            <a:r>
              <a:rPr lang="de-DE" i="1" dirty="0" err="1" smtClean="0"/>
              <a:t>Griswold</a:t>
            </a:r>
            <a:r>
              <a:rPr lang="de-DE" i="1" dirty="0" smtClean="0"/>
              <a:t> </a:t>
            </a:r>
            <a:r>
              <a:rPr lang="de-DE" i="1" dirty="0" smtClean="0"/>
              <a:t>v </a:t>
            </a:r>
            <a:r>
              <a:rPr lang="de-DE" i="1" dirty="0" smtClean="0"/>
              <a:t>Connecticut</a:t>
            </a:r>
            <a:r>
              <a:rPr lang="uk-UA" i="1" dirty="0" smtClean="0"/>
              <a:t> – </a:t>
            </a:r>
            <a:r>
              <a:rPr lang="uk-UA" dirty="0" smtClean="0"/>
              <a:t>заборона </a:t>
            </a:r>
            <a:r>
              <a:rPr lang="uk-UA" dirty="0" err="1" smtClean="0"/>
              <a:t>пеналізації</a:t>
            </a:r>
            <a:r>
              <a:rPr lang="uk-UA" dirty="0" smtClean="0"/>
              <a:t> поширення контрацептивів; </a:t>
            </a:r>
          </a:p>
          <a:p>
            <a:pPr lvl="1"/>
            <a:r>
              <a:rPr lang="de-DE" i="1" dirty="0" smtClean="0"/>
              <a:t>Roe </a:t>
            </a:r>
            <a:r>
              <a:rPr lang="de-DE" i="1" dirty="0" smtClean="0"/>
              <a:t>v </a:t>
            </a:r>
            <a:r>
              <a:rPr lang="de-DE" i="1" dirty="0" smtClean="0"/>
              <a:t>Wade</a:t>
            </a:r>
            <a:r>
              <a:rPr lang="uk-UA" i="1" dirty="0" smtClean="0"/>
              <a:t> </a:t>
            </a:r>
            <a:r>
              <a:rPr lang="uk-UA" dirty="0" smtClean="0"/>
              <a:t>– питання захисту життя вагітної у першому триместрі та аборту; </a:t>
            </a:r>
          </a:p>
          <a:p>
            <a:pPr lvl="1"/>
            <a:r>
              <a:rPr lang="de-DE" i="1" dirty="0" smtClean="0"/>
              <a:t>Hecht </a:t>
            </a:r>
            <a:r>
              <a:rPr lang="de-DE" i="1" dirty="0" smtClean="0"/>
              <a:t>v </a:t>
            </a:r>
            <a:r>
              <a:rPr lang="de-DE" i="1" dirty="0" smtClean="0"/>
              <a:t>Superior</a:t>
            </a:r>
            <a:r>
              <a:rPr lang="uk-UA" i="1" dirty="0" smtClean="0"/>
              <a:t> </a:t>
            </a:r>
            <a:r>
              <a:rPr lang="de-DE" i="1" dirty="0" smtClean="0"/>
              <a:t>Court</a:t>
            </a:r>
            <a:r>
              <a:rPr lang="uk-UA" i="1" dirty="0" smtClean="0"/>
              <a:t>  - </a:t>
            </a:r>
            <a:r>
              <a:rPr lang="uk-UA" dirty="0" smtClean="0"/>
              <a:t>розмежування між народженням </a:t>
            </a:r>
            <a:r>
              <a:rPr lang="it-IT" i="1" dirty="0" smtClean="0"/>
              <a:t>in vivo </a:t>
            </a:r>
            <a:r>
              <a:rPr lang="uk-UA" i="1" dirty="0" smtClean="0"/>
              <a:t> </a:t>
            </a:r>
            <a:r>
              <a:rPr lang="uk-UA" dirty="0" smtClean="0"/>
              <a:t>та</a:t>
            </a:r>
            <a:r>
              <a:rPr lang="it-IT" i="1" dirty="0" smtClean="0"/>
              <a:t> </a:t>
            </a:r>
            <a:r>
              <a:rPr lang="it-IT" i="1" dirty="0" smtClean="0"/>
              <a:t>in vitro </a:t>
            </a:r>
            <a:r>
              <a:rPr lang="it-IT" i="1" dirty="0" smtClean="0"/>
              <a:t>embryo</a:t>
            </a:r>
            <a:r>
              <a:rPr lang="uk-UA" dirty="0" smtClean="0"/>
              <a:t>;</a:t>
            </a:r>
          </a:p>
          <a:p>
            <a:r>
              <a:rPr lang="uk-UA" dirty="0" smtClean="0"/>
              <a:t>Питання закінчення життя і проблема </a:t>
            </a:r>
            <a:r>
              <a:rPr lang="uk-UA" dirty="0" err="1" smtClean="0"/>
              <a:t>евтаназії</a:t>
            </a:r>
            <a:r>
              <a:rPr lang="uk-UA" dirty="0" smtClean="0"/>
              <a:t>: </a:t>
            </a:r>
            <a:endParaRPr lang="en-US" dirty="0" smtClean="0"/>
          </a:p>
          <a:p>
            <a:pPr lvl="1"/>
            <a:r>
              <a:rPr lang="en-US" dirty="0" smtClean="0"/>
              <a:t>dilemmas</a:t>
            </a:r>
            <a:r>
              <a:rPr lang="uk-UA" dirty="0" smtClean="0"/>
              <a:t> </a:t>
            </a:r>
            <a:r>
              <a:rPr lang="en-US" dirty="0" smtClean="0"/>
              <a:t>human </a:t>
            </a:r>
            <a:r>
              <a:rPr lang="en-US" dirty="0" smtClean="0"/>
              <a:t>dignity ‘can encourage </a:t>
            </a:r>
            <a:r>
              <a:rPr lang="en-US" dirty="0" smtClean="0"/>
              <a:t>a</a:t>
            </a:r>
            <a:r>
              <a:rPr lang="uk-UA" dirty="0" smtClean="0"/>
              <a:t> </a:t>
            </a:r>
            <a:r>
              <a:rPr lang="en-US" dirty="0" smtClean="0"/>
              <a:t>paternalism </a:t>
            </a:r>
            <a:r>
              <a:rPr lang="en-US" dirty="0" smtClean="0"/>
              <a:t>that is incompatible with the spirit of self-determination that informs the mainstream of human </a:t>
            </a:r>
            <a:r>
              <a:rPr lang="en-US" dirty="0" smtClean="0"/>
              <a:t>rights</a:t>
            </a:r>
            <a:r>
              <a:rPr lang="uk-UA" dirty="0" smtClean="0"/>
              <a:t> </a:t>
            </a:r>
            <a:r>
              <a:rPr lang="de-DE" dirty="0" err="1" smtClean="0"/>
              <a:t>thinking</a:t>
            </a:r>
            <a:r>
              <a:rPr lang="de-DE" dirty="0" smtClean="0"/>
              <a:t>’</a:t>
            </a:r>
            <a:r>
              <a:rPr lang="uk-UA" dirty="0" smtClean="0"/>
              <a:t> (</a:t>
            </a:r>
            <a:r>
              <a:rPr lang="en-US" dirty="0" smtClean="0"/>
              <a:t>Derrick </a:t>
            </a:r>
            <a:r>
              <a:rPr lang="en-US" dirty="0" err="1" smtClean="0"/>
              <a:t>Beyleveld</a:t>
            </a:r>
            <a:r>
              <a:rPr lang="en-US" dirty="0" smtClean="0"/>
              <a:t> and Roger </a:t>
            </a:r>
            <a:r>
              <a:rPr lang="en-US" dirty="0" err="1" smtClean="0"/>
              <a:t>Brownsword</a:t>
            </a:r>
            <a:r>
              <a:rPr lang="uk-UA" dirty="0" smtClean="0"/>
              <a:t>);</a:t>
            </a:r>
            <a:endParaRPr lang="en-US" dirty="0" smtClean="0"/>
          </a:p>
          <a:p>
            <a:pPr lvl="1"/>
            <a:r>
              <a:rPr lang="de-DE" i="1" dirty="0" err="1" smtClean="0"/>
              <a:t>Pretty</a:t>
            </a:r>
            <a:r>
              <a:rPr lang="de-DE" i="1" dirty="0" smtClean="0"/>
              <a:t> v United </a:t>
            </a:r>
            <a:r>
              <a:rPr lang="de-DE" i="1" dirty="0" err="1" smtClean="0"/>
              <a:t>Kingdom</a:t>
            </a:r>
            <a:r>
              <a:rPr lang="de-DE" i="1" dirty="0" smtClean="0"/>
              <a:t>.</a:t>
            </a:r>
            <a:endParaRPr lang="uk-UA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Проблеми клонування та цілісності особи</a:t>
            </a:r>
            <a:r>
              <a:rPr lang="en-US" dirty="0" smtClean="0"/>
              <a:t> (</a:t>
            </a:r>
            <a:r>
              <a:rPr lang="uk-UA" dirty="0" smtClean="0"/>
              <a:t>банк геному людини, </a:t>
            </a:r>
            <a:r>
              <a:rPr lang="uk-UA" dirty="0" err="1" smtClean="0"/>
              <a:t>ДНК-технології</a:t>
            </a:r>
            <a:r>
              <a:rPr lang="uk-UA" dirty="0" smtClean="0"/>
              <a:t>, </a:t>
            </a:r>
            <a:r>
              <a:rPr lang="uk-UA" dirty="0" err="1" smtClean="0"/>
              <a:t>кріозберігаючі</a:t>
            </a:r>
            <a:r>
              <a:rPr lang="uk-UA" dirty="0" smtClean="0"/>
              <a:t> технології , концепція </a:t>
            </a:r>
            <a:r>
              <a:rPr lang="de-DE" i="1" dirty="0" err="1" smtClean="0"/>
              <a:t>fiduciary</a:t>
            </a:r>
            <a:r>
              <a:rPr lang="de-DE" i="1" dirty="0" smtClean="0"/>
              <a:t> </a:t>
            </a:r>
            <a:r>
              <a:rPr lang="de-DE" i="1" dirty="0" err="1" smtClean="0"/>
              <a:t>duties</a:t>
            </a:r>
            <a:r>
              <a:rPr lang="uk-UA" i="1" dirty="0" smtClean="0"/>
              <a:t> </a:t>
            </a:r>
            <a:r>
              <a:rPr lang="uk-UA" dirty="0" smtClean="0"/>
              <a:t> у </a:t>
            </a:r>
            <a:r>
              <a:rPr lang="uk-UA" dirty="0" err="1" smtClean="0"/>
              <a:t>біомедичних</a:t>
            </a:r>
            <a:r>
              <a:rPr lang="uk-UA" dirty="0" smtClean="0"/>
              <a:t> дослідженнях (</a:t>
            </a:r>
            <a:r>
              <a:rPr lang="en-US" i="1" dirty="0" smtClean="0"/>
              <a:t>Moore v Regents of the University of California</a:t>
            </a:r>
            <a:r>
              <a:rPr lang="uk-UA" dirty="0" smtClean="0"/>
              <a:t>) тощо</a:t>
            </a:r>
            <a:r>
              <a:rPr lang="en-US" dirty="0" smtClean="0"/>
              <a:t> )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3687-FA38-430F-82A8-48BCC68707E1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/>
              <a:t>5. Права біженців та право притулку.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Права біженців та шукачів притулку: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роль Женевської конвенції 1951 року;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шукачі притулку та додатковий захист;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внутрішньо переміщені особи та проблеми їх правового положення;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Проблеми міграційного права та забезпечення свободи пересування та поселення.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Міграційне право і гарантії </a:t>
            </a:r>
            <a:r>
              <a:rPr lang="uk-UA" dirty="0" err="1" smtClean="0"/>
              <a:t>невислання</a:t>
            </a:r>
            <a:r>
              <a:rPr lang="uk-UA" smtClean="0"/>
              <a:t>.</a:t>
            </a:r>
            <a:endParaRPr lang="uk-UA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err="1" smtClean="0"/>
              <a:t>Мультикультуралізм</a:t>
            </a:r>
            <a:r>
              <a:rPr lang="uk-UA" dirty="0" smtClean="0"/>
              <a:t> та міграція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97701-22DE-4D75-86E8-79C93F9B987C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/>
              <a:t>6. Конституціоналізм та перехідна юстиція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uk-UA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Традиційні стандарти забезпечення перехідної юстиції у світлі верховенства права: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Переслідування посадовців, що вчинили злочини проти людяності та воєнні злочини,  причетних до масових репресій та порушень прав людини; 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відшкодування збитків,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інституційні реформи;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Цілі перехідної юстиції: поновлення демократії, захист молодої демократії, відкритість доступу до публічної служби;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Інституційні та процедурні гарантії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43BC9-73D1-466C-A690-E055A8780A04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/>
              <a:t>6.2. Інституційні та процедурні гарантії перехідної юстиції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Діяльність незалежних люстраційних комісій: організаційні та процедурні аспекти;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Вимоги </a:t>
            </a:r>
            <a:r>
              <a:rPr lang="en-US" dirty="0" smtClean="0"/>
              <a:t>due process </a:t>
            </a:r>
            <a:r>
              <a:rPr lang="uk-UA" dirty="0" smtClean="0"/>
              <a:t>щодо розслідування обставин порушень прав людини представниками </a:t>
            </a:r>
            <a:r>
              <a:rPr lang="en-US" dirty="0" smtClean="0"/>
              <a:t>‘ancient regime’</a:t>
            </a:r>
            <a:r>
              <a:rPr lang="uk-UA" dirty="0" smtClean="0"/>
              <a:t> та їх недопущення до публічних посад (неприпустимість абсолютної заборони прав людини);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Гарантії правової визначеності при застосуванні люстраційних заходів;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Гарантії приватності осіб, яких піддають </a:t>
            </a:r>
            <a:r>
              <a:rPr lang="uk-UA" dirty="0" err="1" smtClean="0"/>
              <a:t>люстраційним</a:t>
            </a:r>
            <a:r>
              <a:rPr lang="uk-UA" dirty="0" smtClean="0"/>
              <a:t> заходам, та державні реєстри;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Подолання наслідків тоталітарних/авторитарних режимів: принцип </a:t>
            </a:r>
            <a:r>
              <a:rPr lang="en-US" dirty="0" smtClean="0"/>
              <a:t>DDR: demobilization,  disarmament,  and reintegration.</a:t>
            </a:r>
            <a:endParaRPr lang="uk-UA" dirty="0" smtClean="0"/>
          </a:p>
          <a:p>
            <a:r>
              <a:rPr lang="uk-UA" dirty="0" smtClean="0"/>
              <a:t>Проблеми становлення незалежного і безстороннього суду в молодих демократіях: Україна та досвід постсоціалістичних країн Східної Європи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E3687-FA38-430F-82A8-48BCC68707E1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(с) М. </a:t>
            </a:r>
            <a:r>
              <a:rPr lang="ru-RU" dirty="0" err="1" smtClean="0"/>
              <a:t>Савчин</a:t>
            </a:r>
            <a:r>
              <a:rPr lang="ru-RU" dirty="0" smtClean="0"/>
              <a:t>    </a:t>
            </a:r>
            <a:r>
              <a:rPr lang="ru-RU" dirty="0" err="1" smtClean="0"/>
              <a:t>Сучасні</a:t>
            </a:r>
            <a:r>
              <a:rPr lang="ru-RU" dirty="0" smtClean="0"/>
              <a:t> </a:t>
            </a:r>
            <a:r>
              <a:rPr lang="ru-RU" dirty="0" err="1" smtClean="0"/>
              <a:t>тенденції</a:t>
            </a:r>
            <a:r>
              <a:rPr lang="ru-RU" dirty="0" smtClean="0"/>
              <a:t> </a:t>
            </a:r>
            <a:r>
              <a:rPr lang="ru-RU" dirty="0" err="1" smtClean="0"/>
              <a:t>конституціоналізму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uk-UA" dirty="0" smtClean="0"/>
              <a:t>7. Конституціоналізм, суверенні борги та запозичення держави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Суверенні борги держави та національний суверенітет;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Парламентський та судовий конституційний контроль за суверенними запозиченнями держави;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Засади </a:t>
            </a:r>
            <a:r>
              <a:rPr lang="uk-UA" dirty="0" err="1" smtClean="0"/>
              <a:t>деліберативної</a:t>
            </a:r>
            <a:r>
              <a:rPr lang="uk-UA" dirty="0" smtClean="0"/>
              <a:t> демократії та здійснення запозичень та надання позик державою: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роль дорадчих інституцій;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дорадчі інституції та законодавство;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дорадчі інституції та регуляторна політика уряду;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Основні напрями державної політики у сфері зовнішніх запозичень та сталий економічний розвиток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A200E-8F05-48BA-98A1-FDAEAC7047D9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smtClean="0"/>
              <a:t>Дякую за увагу!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9900" indent="-469900" algn="r" eaLnBrk="1" hangingPunct="1">
              <a:buFont typeface="Wingdings" pitchFamily="2" charset="2"/>
              <a:buNone/>
            </a:pPr>
            <a:r>
              <a:rPr lang="uk-UA" b="1" smtClean="0"/>
              <a:t>Михайло Савчин</a:t>
            </a:r>
            <a:r>
              <a:rPr lang="uk-UA" smtClean="0"/>
              <a:t>,</a:t>
            </a:r>
          </a:p>
          <a:p>
            <a:pPr marL="469900" indent="-469900" algn="r" eaLnBrk="1" hangingPunct="1">
              <a:buFont typeface="Wingdings" pitchFamily="2" charset="2"/>
              <a:buNone/>
            </a:pPr>
            <a:r>
              <a:rPr lang="uk-UA" smtClean="0"/>
              <a:t>д.ю.н., проф. УжНУ</a:t>
            </a:r>
          </a:p>
        </p:txBody>
      </p:sp>
      <p:pic>
        <p:nvPicPr>
          <p:cNvPr id="27652" name="Picture 4" descr="C:\Users\Misha\Pictures\Karikatur\Rotshild v. Rockfell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924175"/>
            <a:ext cx="4989512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79E21-3C64-47F0-A0F0-4424E19A6377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4000"/>
            <a:lum/>
          </a:blip>
          <a:srcRect/>
          <a:stretch>
            <a:fillRect l="-56000" r="-5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Сучасні тенденції конституціоналізму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uk-UA" dirty="0" smtClean="0"/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dirty="0" smtClean="0"/>
              <a:t>Інтернаціоналізація конституційного права та </a:t>
            </a:r>
            <a:r>
              <a:rPr lang="uk-UA" dirty="0" err="1" smtClean="0"/>
              <a:t>конституціоналізація</a:t>
            </a:r>
            <a:r>
              <a:rPr lang="uk-UA" dirty="0" smtClean="0"/>
              <a:t> міжнародного права. 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dirty="0" smtClean="0"/>
              <a:t>Багаторівневий конституціоналізм ЄС та конституційний патріотизм. 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dirty="0" smtClean="0"/>
              <a:t>Застосування зарубіжного права у діяльності конституційної юстиції. 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dirty="0" smtClean="0"/>
              <a:t>Нові технології, біоетика та права людини. 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dirty="0" smtClean="0"/>
              <a:t>Права біженців та право притулку. 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dirty="0" smtClean="0"/>
              <a:t>Конституціоналізм та перехідна юстиція. </a:t>
            </a:r>
          </a:p>
          <a:p>
            <a:pPr marL="514350" lvl="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uk-UA" dirty="0" smtClean="0"/>
              <a:t>Конституціоналізм, суверенні борги та запозичення держави.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6007-3C80-44A7-BBA2-16756934CC36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Література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uk-UA" dirty="0" err="1" smtClean="0"/>
              <a:t>Cappeletti</a:t>
            </a:r>
            <a:r>
              <a:rPr lang="uk-UA" dirty="0" smtClean="0"/>
              <a:t> </a:t>
            </a:r>
            <a:r>
              <a:rPr lang="en-US" dirty="0" smtClean="0"/>
              <a:t>M. </a:t>
            </a:r>
            <a:r>
              <a:rPr lang="uk-UA" dirty="0" smtClean="0"/>
              <a:t>(1989).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Judicial</a:t>
            </a:r>
            <a:r>
              <a:rPr lang="uk-UA" dirty="0" smtClean="0"/>
              <a:t> </a:t>
            </a:r>
            <a:r>
              <a:rPr lang="uk-UA" dirty="0" err="1" smtClean="0"/>
              <a:t>Process</a:t>
            </a:r>
            <a:r>
              <a:rPr lang="uk-UA" dirty="0" smtClean="0"/>
              <a:t>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Comparative</a:t>
            </a:r>
            <a:r>
              <a:rPr lang="uk-UA" dirty="0" smtClean="0"/>
              <a:t> </a:t>
            </a:r>
            <a:r>
              <a:rPr lang="uk-UA" dirty="0" err="1" smtClean="0"/>
              <a:t>Perspective</a:t>
            </a:r>
            <a:r>
              <a:rPr lang="uk-UA" dirty="0" smtClean="0"/>
              <a:t>, </a:t>
            </a:r>
            <a:r>
              <a:rPr lang="uk-UA" dirty="0" err="1" smtClean="0"/>
              <a:t>Oxford</a:t>
            </a:r>
            <a:r>
              <a:rPr lang="uk-UA" dirty="0" smtClean="0"/>
              <a:t> ; </a:t>
            </a:r>
            <a:r>
              <a:rPr lang="uk-UA" dirty="0" err="1" smtClean="0"/>
              <a:t>New</a:t>
            </a:r>
            <a:r>
              <a:rPr lang="uk-UA" dirty="0" smtClean="0"/>
              <a:t> </a:t>
            </a:r>
            <a:r>
              <a:rPr lang="uk-UA" dirty="0" err="1" smtClean="0"/>
              <a:t>York</a:t>
            </a:r>
            <a:r>
              <a:rPr lang="uk-UA" dirty="0" smtClean="0"/>
              <a:t> : </a:t>
            </a:r>
            <a:r>
              <a:rPr lang="uk-UA" dirty="0" err="1" smtClean="0"/>
              <a:t>Clarendon</a:t>
            </a:r>
            <a:r>
              <a:rPr lang="uk-UA" dirty="0" smtClean="0"/>
              <a:t> </a:t>
            </a:r>
            <a:r>
              <a:rPr lang="uk-UA" dirty="0" err="1" smtClean="0"/>
              <a:t>Press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err="1" smtClean="0"/>
              <a:t>Garvey</a:t>
            </a:r>
            <a:r>
              <a:rPr lang="uk-UA" dirty="0" smtClean="0"/>
              <a:t>/ </a:t>
            </a:r>
            <a:r>
              <a:rPr lang="uk-UA" dirty="0" err="1" smtClean="0"/>
              <a:t>Aleinikoff</a:t>
            </a:r>
            <a:r>
              <a:rPr lang="uk-UA" dirty="0" smtClean="0"/>
              <a:t> (1994), </a:t>
            </a:r>
            <a:r>
              <a:rPr lang="uk-UA" dirty="0" err="1" smtClean="0"/>
              <a:t>Modern</a:t>
            </a:r>
            <a:r>
              <a:rPr lang="uk-UA" dirty="0" smtClean="0"/>
              <a:t> </a:t>
            </a:r>
            <a:r>
              <a:rPr lang="uk-UA" dirty="0" err="1" smtClean="0"/>
              <a:t>Constitutional</a:t>
            </a:r>
            <a:r>
              <a:rPr lang="uk-UA" dirty="0" smtClean="0"/>
              <a:t> </a:t>
            </a:r>
            <a:r>
              <a:rPr lang="uk-UA" dirty="0" err="1" smtClean="0"/>
              <a:t>Theory</a:t>
            </a:r>
            <a:r>
              <a:rPr lang="uk-UA" dirty="0" smtClean="0"/>
              <a:t>: A </a:t>
            </a:r>
            <a:r>
              <a:rPr lang="uk-UA" dirty="0" err="1" smtClean="0"/>
              <a:t>Reader</a:t>
            </a:r>
            <a:r>
              <a:rPr lang="uk-UA" dirty="0" smtClean="0"/>
              <a:t>. / 3</a:t>
            </a:r>
            <a:r>
              <a:rPr lang="uk-UA" baseline="30000" dirty="0" smtClean="0"/>
              <a:t>rd</a:t>
            </a:r>
            <a:r>
              <a:rPr lang="uk-UA" dirty="0" smtClean="0"/>
              <a:t> </a:t>
            </a:r>
            <a:r>
              <a:rPr lang="uk-UA" dirty="0" err="1" smtClean="0"/>
              <a:t>Ed</a:t>
            </a:r>
            <a:r>
              <a:rPr lang="uk-UA" dirty="0" smtClean="0"/>
              <a:t>. </a:t>
            </a:r>
            <a:r>
              <a:rPr lang="uk-UA" dirty="0" err="1" smtClean="0"/>
              <a:t>St</a:t>
            </a:r>
            <a:r>
              <a:rPr lang="uk-UA" dirty="0" smtClean="0"/>
              <a:t>. </a:t>
            </a:r>
            <a:r>
              <a:rPr lang="uk-UA" dirty="0" err="1" smtClean="0"/>
              <a:t>Paul</a:t>
            </a:r>
            <a:r>
              <a:rPr lang="uk-UA" dirty="0" smtClean="0"/>
              <a:t>, </a:t>
            </a:r>
            <a:r>
              <a:rPr lang="uk-UA" dirty="0" err="1" smtClean="0"/>
              <a:t>Minn</a:t>
            </a:r>
            <a:r>
              <a:rPr lang="uk-UA" dirty="0" smtClean="0"/>
              <a:t>. : </a:t>
            </a:r>
            <a:r>
              <a:rPr lang="uk-UA" dirty="0" err="1" smtClean="0"/>
              <a:t>West</a:t>
            </a:r>
            <a:r>
              <a:rPr lang="uk-UA" dirty="0" smtClean="0"/>
              <a:t> </a:t>
            </a:r>
            <a:r>
              <a:rPr lang="uk-UA" dirty="0" err="1" smtClean="0"/>
              <a:t>Publishing</a:t>
            </a:r>
            <a:r>
              <a:rPr lang="uk-UA" dirty="0" smtClean="0"/>
              <a:t> </a:t>
            </a:r>
            <a:r>
              <a:rPr lang="uk-UA" dirty="0" err="1" smtClean="0"/>
              <a:t>Co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err="1" smtClean="0"/>
              <a:t>Kommers</a:t>
            </a:r>
            <a:r>
              <a:rPr lang="uk-UA" dirty="0" smtClean="0"/>
              <a:t> </a:t>
            </a:r>
            <a:r>
              <a:rPr lang="en-US" dirty="0" smtClean="0"/>
              <a:t>D. </a:t>
            </a:r>
            <a:r>
              <a:rPr lang="uk-UA" dirty="0" smtClean="0"/>
              <a:t>(1997),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Constitutional</a:t>
            </a:r>
            <a:r>
              <a:rPr lang="uk-UA" dirty="0" smtClean="0"/>
              <a:t> </a:t>
            </a:r>
            <a:r>
              <a:rPr lang="uk-UA" dirty="0" err="1" smtClean="0"/>
              <a:t>Jurisprudence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Federal</a:t>
            </a:r>
            <a:r>
              <a:rPr lang="uk-UA" dirty="0" smtClean="0"/>
              <a:t> </a:t>
            </a:r>
            <a:r>
              <a:rPr lang="uk-UA" dirty="0" err="1" smtClean="0"/>
              <a:t>Republic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Germany</a:t>
            </a:r>
            <a:r>
              <a:rPr lang="uk-UA" dirty="0" smtClean="0"/>
              <a:t>; 2</a:t>
            </a:r>
            <a:r>
              <a:rPr lang="uk-UA" baseline="30000" dirty="0" smtClean="0"/>
              <a:t>nd</a:t>
            </a:r>
            <a:r>
              <a:rPr lang="uk-UA" dirty="0" smtClean="0"/>
              <a:t> </a:t>
            </a:r>
            <a:r>
              <a:rPr lang="uk-UA" dirty="0" err="1" smtClean="0"/>
              <a:t>Ed</a:t>
            </a:r>
            <a:r>
              <a:rPr lang="uk-UA" dirty="0" smtClean="0"/>
              <a:t>. </a:t>
            </a:r>
            <a:r>
              <a:rPr lang="uk-UA" dirty="0" err="1" smtClean="0"/>
              <a:t>Durham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London</a:t>
            </a:r>
            <a:r>
              <a:rPr lang="uk-UA" dirty="0" smtClean="0"/>
              <a:t> : </a:t>
            </a:r>
            <a:r>
              <a:rPr lang="uk-UA" dirty="0" err="1" smtClean="0"/>
              <a:t>Duke</a:t>
            </a:r>
            <a:r>
              <a:rPr lang="uk-UA" dirty="0" smtClean="0"/>
              <a:t> </a:t>
            </a:r>
            <a:r>
              <a:rPr lang="uk-UA" dirty="0" err="1" smtClean="0"/>
              <a:t>University</a:t>
            </a:r>
            <a:r>
              <a:rPr lang="uk-UA" dirty="0" smtClean="0"/>
              <a:t> </a:t>
            </a:r>
            <a:r>
              <a:rPr lang="uk-UA" dirty="0" err="1" smtClean="0"/>
              <a:t>Press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err="1" smtClean="0"/>
              <a:t>Mueller</a:t>
            </a:r>
            <a:r>
              <a:rPr lang="en-US" dirty="0" smtClean="0"/>
              <a:t> J.-M.</a:t>
            </a:r>
            <a:r>
              <a:rPr lang="uk-UA" dirty="0" smtClean="0"/>
              <a:t> (2008). </a:t>
            </a:r>
            <a:r>
              <a:rPr lang="uk-UA" dirty="0" err="1" smtClean="0"/>
              <a:t>Constitutional</a:t>
            </a:r>
            <a:r>
              <a:rPr lang="uk-UA" dirty="0" smtClean="0"/>
              <a:t> </a:t>
            </a:r>
            <a:r>
              <a:rPr lang="uk-UA" dirty="0" err="1" smtClean="0"/>
              <a:t>Patriotism</a:t>
            </a:r>
            <a:r>
              <a:rPr lang="uk-UA" dirty="0" smtClean="0"/>
              <a:t>, </a:t>
            </a:r>
            <a:r>
              <a:rPr lang="uk-UA" dirty="0" err="1" smtClean="0"/>
              <a:t>Princeton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Oxford</a:t>
            </a:r>
            <a:r>
              <a:rPr lang="uk-UA" dirty="0" smtClean="0"/>
              <a:t> : </a:t>
            </a:r>
            <a:r>
              <a:rPr lang="uk-UA" dirty="0" err="1" smtClean="0"/>
              <a:t>Princeton</a:t>
            </a:r>
            <a:r>
              <a:rPr lang="uk-UA" dirty="0" smtClean="0"/>
              <a:t> </a:t>
            </a:r>
            <a:r>
              <a:rPr lang="uk-UA" dirty="0" err="1" smtClean="0"/>
              <a:t>University</a:t>
            </a:r>
            <a:r>
              <a:rPr lang="uk-UA" dirty="0" smtClean="0"/>
              <a:t> </a:t>
            </a:r>
            <a:r>
              <a:rPr lang="uk-UA" dirty="0" err="1" smtClean="0"/>
              <a:t>Press</a:t>
            </a:r>
            <a:r>
              <a:rPr lang="uk-UA" dirty="0" smtClean="0"/>
              <a:t>. </a:t>
            </a:r>
            <a:endParaRPr lang="ru-RU" dirty="0" smtClean="0"/>
          </a:p>
          <a:p>
            <a:pPr lvl="0"/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Transformation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nation-state </a:t>
            </a:r>
            <a:r>
              <a:rPr lang="uk-UA" dirty="0" err="1" smtClean="0"/>
              <a:t>in</a:t>
            </a:r>
            <a:r>
              <a:rPr lang="uk-UA" dirty="0" smtClean="0"/>
              <a:t> </a:t>
            </a:r>
            <a:r>
              <a:rPr lang="uk-UA" dirty="0" err="1" smtClean="0"/>
              <a:t>Europe</a:t>
            </a:r>
            <a:r>
              <a:rPr lang="uk-UA" dirty="0" smtClean="0"/>
              <a:t> </a:t>
            </a:r>
            <a:r>
              <a:rPr lang="uk-UA" dirty="0" err="1" smtClean="0"/>
              <a:t>at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</a:t>
            </a:r>
            <a:r>
              <a:rPr lang="uk-UA" dirty="0" err="1" smtClean="0"/>
              <a:t>dawn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the</a:t>
            </a:r>
            <a:r>
              <a:rPr lang="uk-UA" dirty="0" smtClean="0"/>
              <a:t> 21</a:t>
            </a:r>
            <a:r>
              <a:rPr lang="uk-UA" baseline="30000" dirty="0" smtClean="0"/>
              <a:t>st</a:t>
            </a:r>
            <a:r>
              <a:rPr lang="uk-UA" dirty="0" smtClean="0"/>
              <a:t> </a:t>
            </a:r>
            <a:r>
              <a:rPr lang="uk-UA" dirty="0" err="1" smtClean="0"/>
              <a:t>century</a:t>
            </a:r>
            <a:r>
              <a:rPr lang="uk-UA" dirty="0" smtClean="0"/>
              <a:t>. </a:t>
            </a:r>
            <a:r>
              <a:rPr lang="uk-UA" dirty="0" err="1" smtClean="0"/>
              <a:t>Europeаn</a:t>
            </a:r>
            <a:r>
              <a:rPr lang="uk-UA" dirty="0" smtClean="0"/>
              <a:t> </a:t>
            </a:r>
            <a:r>
              <a:rPr lang="uk-UA" dirty="0" err="1" smtClean="0"/>
              <a:t>Commission</a:t>
            </a:r>
            <a:r>
              <a:rPr lang="uk-UA" dirty="0" smtClean="0"/>
              <a:t> </a:t>
            </a:r>
            <a:r>
              <a:rPr lang="uk-UA" dirty="0" err="1" smtClean="0"/>
              <a:t>for</a:t>
            </a:r>
            <a:r>
              <a:rPr lang="uk-UA" dirty="0" smtClean="0"/>
              <a:t> </a:t>
            </a:r>
            <a:r>
              <a:rPr lang="uk-UA" dirty="0" err="1" smtClean="0"/>
              <a:t>Democracy</a:t>
            </a:r>
            <a:r>
              <a:rPr lang="uk-UA" dirty="0" smtClean="0"/>
              <a:t> </a:t>
            </a:r>
            <a:r>
              <a:rPr lang="uk-UA" dirty="0" err="1" smtClean="0"/>
              <a:t>through</a:t>
            </a:r>
            <a:r>
              <a:rPr lang="uk-UA" dirty="0" smtClean="0"/>
              <a:t> </a:t>
            </a:r>
            <a:r>
              <a:rPr lang="uk-UA" dirty="0" err="1" smtClean="0"/>
              <a:t>Law</a:t>
            </a:r>
            <a:r>
              <a:rPr lang="uk-UA" dirty="0" smtClean="0"/>
              <a:t>. </a:t>
            </a:r>
            <a:r>
              <a:rPr lang="uk-UA" dirty="0" err="1" smtClean="0"/>
              <a:t>Collection</a:t>
            </a:r>
            <a:r>
              <a:rPr lang="uk-UA" dirty="0" smtClean="0"/>
              <a:t>: </a:t>
            </a:r>
            <a:r>
              <a:rPr lang="uk-UA" dirty="0" err="1" smtClean="0"/>
              <a:t>Science</a:t>
            </a:r>
            <a:r>
              <a:rPr lang="uk-UA" dirty="0" smtClean="0"/>
              <a:t> </a:t>
            </a:r>
            <a:r>
              <a:rPr lang="uk-UA" dirty="0" err="1" smtClean="0"/>
              <a:t>and</a:t>
            </a:r>
            <a:r>
              <a:rPr lang="uk-UA" dirty="0" smtClean="0"/>
              <a:t> </a:t>
            </a:r>
            <a:r>
              <a:rPr lang="uk-UA" dirty="0" err="1" smtClean="0"/>
              <a:t>technique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democracy</a:t>
            </a:r>
            <a:r>
              <a:rPr lang="uk-UA" dirty="0" smtClean="0"/>
              <a:t>, </a:t>
            </a:r>
            <a:r>
              <a:rPr lang="uk-UA" dirty="0" err="1" smtClean="0"/>
              <a:t>No</a:t>
            </a:r>
            <a:r>
              <a:rPr lang="uk-UA" dirty="0" smtClean="0"/>
              <a:t>. 22. </a:t>
            </a:r>
            <a:r>
              <a:rPr lang="uk-UA" dirty="0" err="1" smtClean="0"/>
              <a:t>Strasbourg</a:t>
            </a:r>
            <a:r>
              <a:rPr lang="uk-UA" dirty="0" smtClean="0"/>
              <a:t>: </a:t>
            </a:r>
            <a:r>
              <a:rPr lang="uk-UA" dirty="0" err="1" smtClean="0"/>
              <a:t>Council</a:t>
            </a:r>
            <a:r>
              <a:rPr lang="uk-UA" dirty="0" smtClean="0"/>
              <a:t> </a:t>
            </a:r>
            <a:r>
              <a:rPr lang="uk-UA" dirty="0" err="1" smtClean="0"/>
              <a:t>of</a:t>
            </a:r>
            <a:r>
              <a:rPr lang="uk-UA" dirty="0" smtClean="0"/>
              <a:t> </a:t>
            </a:r>
            <a:r>
              <a:rPr lang="uk-UA" dirty="0" err="1" smtClean="0"/>
              <a:t>Europe</a:t>
            </a:r>
            <a:r>
              <a:rPr lang="uk-UA" dirty="0" smtClean="0"/>
              <a:t> </a:t>
            </a:r>
            <a:r>
              <a:rPr lang="uk-UA" dirty="0" err="1" smtClean="0"/>
              <a:t>Publishing</a:t>
            </a:r>
            <a:r>
              <a:rPr lang="uk-UA" dirty="0" smtClean="0"/>
              <a:t>, 1998.</a:t>
            </a:r>
            <a:endParaRPr lang="ru-RU" dirty="0" smtClean="0"/>
          </a:p>
          <a:p>
            <a:pPr lvl="0"/>
            <a:r>
              <a:rPr lang="uk-UA" dirty="0" err="1" smtClean="0"/>
              <a:t>Маланчук</a:t>
            </a:r>
            <a:r>
              <a:rPr lang="uk-UA" dirty="0" smtClean="0"/>
              <a:t> П. (2000), Вступ до міжнародного права за </a:t>
            </a:r>
            <a:r>
              <a:rPr lang="uk-UA" dirty="0" err="1" smtClean="0"/>
              <a:t>Ейкхерстом</a:t>
            </a:r>
            <a:r>
              <a:rPr lang="uk-UA" dirty="0" smtClean="0"/>
              <a:t>, Харків, </a:t>
            </a:r>
            <a:r>
              <a:rPr lang="uk-UA" dirty="0" err="1" smtClean="0"/>
              <a:t>Консум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ru-RU" dirty="0" err="1" smtClean="0"/>
              <a:t>Речицкий</a:t>
            </a:r>
            <a:r>
              <a:rPr lang="uk-UA" dirty="0" smtClean="0"/>
              <a:t> В.</a:t>
            </a:r>
            <a:r>
              <a:rPr lang="ru-RU" dirty="0" smtClean="0"/>
              <a:t> (2010), Политический предмет конституции, </a:t>
            </a:r>
            <a:r>
              <a:rPr lang="uk-UA" dirty="0" smtClean="0"/>
              <a:t>Київ, Дух і Літера.</a:t>
            </a:r>
            <a:endParaRPr lang="ru-RU" dirty="0" smtClean="0"/>
          </a:p>
          <a:p>
            <a:pPr lvl="0"/>
            <a:r>
              <a:rPr lang="ru-RU" dirty="0" err="1" smtClean="0"/>
              <a:t>Савчин</a:t>
            </a:r>
            <a:r>
              <a:rPr lang="ru-RU" dirty="0" smtClean="0"/>
              <a:t> </a:t>
            </a:r>
            <a:r>
              <a:rPr lang="uk-UA" dirty="0" smtClean="0"/>
              <a:t>М. </a:t>
            </a:r>
            <a:r>
              <a:rPr lang="ru-RU" dirty="0" smtClean="0"/>
              <a:t>(2009), </a:t>
            </a:r>
            <a:r>
              <a:rPr lang="ru-RU" dirty="0" err="1" smtClean="0"/>
              <a:t>Конституціоналізм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природа </a:t>
            </a:r>
            <a:r>
              <a:rPr lang="ru-RU" dirty="0" err="1" smtClean="0"/>
              <a:t>конституції</a:t>
            </a:r>
            <a:r>
              <a:rPr lang="ru-RU" dirty="0" smtClean="0"/>
              <a:t>, Ужгород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uk-UA" dirty="0" smtClean="0"/>
              <a:t>Шевчук С. (2010). Судовий захист прав людини: Практика Європейського Суду з прав людини у контексті західної правової традиції. Вид. 3-тє, Київ, Реферат.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48937-B842-4F55-A8DE-62E39397A64E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i="1" dirty="0" smtClean="0"/>
              <a:t>1.</a:t>
            </a:r>
            <a:r>
              <a:rPr lang="uk-UA" sz="2800" b="1" i="1" dirty="0" smtClean="0"/>
              <a:t>1. Співвідношення національного та міжнародного права</a:t>
            </a:r>
            <a:endParaRPr lang="ru-RU" sz="2800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uk-UA" dirty="0" smtClean="0"/>
          </a:p>
          <a:p>
            <a:pPr eaLnBrk="1" hangingPunct="1">
              <a:buFont typeface="Wingdings" pitchFamily="2" charset="2"/>
              <a:buNone/>
            </a:pPr>
            <a:r>
              <a:rPr lang="uk-UA" dirty="0" smtClean="0"/>
              <a:t>Основні концепція взаємодії: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dirty="0" smtClean="0"/>
              <a:t>	і) моністична концепція;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dirty="0" smtClean="0"/>
              <a:t>	іі) дуалістична концепція;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dirty="0" smtClean="0"/>
              <a:t>	ііі) змішані концепції</a:t>
            </a:r>
            <a:endParaRPr lang="ru-RU" dirty="0" smtClean="0"/>
          </a:p>
        </p:txBody>
      </p:sp>
      <p:pic>
        <p:nvPicPr>
          <p:cNvPr id="7172" name="Picture 4" descr="C:\Users\Misha\Pictures\henkin-l-student-color-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2349500"/>
            <a:ext cx="25527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24A72-8518-48DC-9474-070501F5EC94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1000"/>
            <a:lum/>
          </a:blip>
          <a:srcRect/>
          <a:stretch>
            <a:fillRect t="7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uk-UA" sz="2800" dirty="0" smtClean="0"/>
              <a:t>1.2. Інтернаціоналізація конституційного права та </a:t>
            </a:r>
            <a:r>
              <a:rPr lang="uk-UA" sz="2800" dirty="0" err="1" smtClean="0"/>
              <a:t>конституціоналізація</a:t>
            </a:r>
            <a:r>
              <a:rPr lang="uk-UA" sz="2800" dirty="0" smtClean="0"/>
              <a:t> міжнародного права: ОСНОВНІ ТРЕНДИ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Вертикальна структура: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Розвиток права у сторону захисту прав людини та дилема тероризму;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Впровадження субсидіарності: федералізм, автономізація, права корінних народів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Інституційні компоненти: верховенство права, парламентський та судовий конституційний контроль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Горизонтальна структура: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Світовий ринок та глобалізація;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Конвергенція національних конституційних порядків;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Роль судів у творенні глобального поля міжнародного конституційного права та конкуренція юрисдикцій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uk-UA" dirty="0" err="1" smtClean="0"/>
              <a:t>Кіберправо</a:t>
            </a:r>
            <a:r>
              <a:rPr lang="uk-UA" dirty="0" smtClean="0"/>
              <a:t> та зворотній вплив міжнародного і конституційного права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5FC6-FD38-459E-A036-11144AFD7727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3200" dirty="0" smtClean="0"/>
              <a:t>2.1. Багаторівневий конституціоналізм ЄС та конституційний патріотизм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err="1" smtClean="0"/>
              <a:t>Композитивна</a:t>
            </a:r>
            <a:r>
              <a:rPr lang="uk-UA" dirty="0" smtClean="0"/>
              <a:t> структура конституціоналізму ЄС:</a:t>
            </a:r>
          </a:p>
          <a:p>
            <a:pPr lvl="1"/>
            <a:r>
              <a:rPr lang="uk-UA" dirty="0" smtClean="0"/>
              <a:t>Міжнародно-правовий механізм утворення;</a:t>
            </a:r>
          </a:p>
          <a:p>
            <a:pPr lvl="1"/>
            <a:r>
              <a:rPr lang="uk-UA" dirty="0" smtClean="0"/>
              <a:t>Конституційно-адміністративний режим функціонування;</a:t>
            </a:r>
          </a:p>
          <a:p>
            <a:pPr lvl="1"/>
            <a:r>
              <a:rPr lang="uk-UA" dirty="0" smtClean="0"/>
              <a:t>Повага до національної конституційної традиції (28 національних конституцій і Лісабонський договір)</a:t>
            </a:r>
          </a:p>
          <a:p>
            <a:r>
              <a:rPr lang="uk-UA" dirty="0" smtClean="0"/>
              <a:t>Конституційний патріотизм як антитеза </a:t>
            </a:r>
            <a:r>
              <a:rPr lang="uk-UA" dirty="0" err="1" smtClean="0"/>
              <a:t>регіоналізації</a:t>
            </a:r>
            <a:r>
              <a:rPr lang="uk-UA" dirty="0" smtClean="0"/>
              <a:t> в Європі.</a:t>
            </a:r>
          </a:p>
          <a:p>
            <a:r>
              <a:rPr lang="uk-UA" dirty="0" smtClean="0"/>
              <a:t>Глобалізація та </a:t>
            </a:r>
            <a:r>
              <a:rPr lang="uk-UA" dirty="0" err="1" smtClean="0"/>
              <a:t>регіоналізація</a:t>
            </a:r>
            <a:r>
              <a:rPr lang="uk-UA" dirty="0" smtClean="0"/>
              <a:t> та інституційна криза ЄС:</a:t>
            </a:r>
          </a:p>
          <a:p>
            <a:pPr lvl="1"/>
            <a:r>
              <a:rPr lang="uk-UA" dirty="0" smtClean="0"/>
              <a:t>Наявність трьох законодавчих інститутів – Європарламенту, Ради ЄС і </a:t>
            </a:r>
            <a:r>
              <a:rPr lang="uk-UA" dirty="0" err="1" smtClean="0"/>
              <a:t>Єврокомісії</a:t>
            </a:r>
            <a:r>
              <a:rPr lang="uk-UA" dirty="0" smtClean="0"/>
              <a:t>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B680-085A-4D04-A28B-910C55B6286F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2800" b="1" i="1" dirty="0" smtClean="0"/>
              <a:t>2.2. Міжнародне право та державний суверенітет: специфіка України</a:t>
            </a:r>
            <a:br>
              <a:rPr lang="uk-UA" sz="2800" b="1" i="1" dirty="0" smtClean="0"/>
            </a:br>
            <a:endParaRPr lang="ru-RU" sz="2800" dirty="0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uk-UA" dirty="0" smtClean="0"/>
          </a:p>
          <a:p>
            <a:pPr lvl="3" eaLnBrk="1" hangingPunct="1">
              <a:buFont typeface="Wingdings" pitchFamily="2" charset="2"/>
              <a:buNone/>
            </a:pPr>
            <a:r>
              <a:rPr lang="uk-UA" sz="2400" dirty="0" smtClean="0"/>
              <a:t>		</a:t>
            </a:r>
          </a:p>
          <a:p>
            <a:pPr lvl="3" eaLnBrk="1" hangingPunct="1">
              <a:buFont typeface="Wingdings" pitchFamily="2" charset="2"/>
              <a:buNone/>
            </a:pPr>
            <a:r>
              <a:rPr lang="uk-UA" sz="2400" dirty="0" smtClean="0"/>
              <a:t>		а) проблема передачі частини 	державного суверенітету наддержавним 	інститутам та Конституція України;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400" dirty="0" smtClean="0"/>
              <a:t>б) конституційні засади міжнародного співробітництва України (ст.ст. 17, 18);</a:t>
            </a:r>
          </a:p>
          <a:p>
            <a:pPr eaLnBrk="1" hangingPunct="1">
              <a:buFont typeface="Wingdings" pitchFamily="2" charset="2"/>
              <a:buNone/>
            </a:pPr>
            <a:r>
              <a:rPr lang="uk-UA" sz="2400" dirty="0" smtClean="0"/>
              <a:t>в) окремі сфери міжнародного </a:t>
            </a:r>
            <a:br>
              <a:rPr lang="uk-UA" sz="2400" dirty="0" smtClean="0"/>
            </a:br>
            <a:r>
              <a:rPr lang="uk-UA" sz="2400" dirty="0" smtClean="0"/>
              <a:t>співробітництва</a:t>
            </a:r>
            <a:endParaRPr lang="ru-RU" sz="2400" dirty="0" smtClean="0"/>
          </a:p>
        </p:txBody>
      </p:sp>
      <p:pic>
        <p:nvPicPr>
          <p:cNvPr id="10244" name="Picture 4" descr="C:\Users\Misha\Pictures\pern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077072"/>
            <a:ext cx="1800225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 descr="C:\Users\Misha\Pictures\Yakoviu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700808"/>
            <a:ext cx="1517650" cy="209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46C1F-FDA3-40A2-B365-80F9670A77F1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2" cstate="print"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sz="3200" dirty="0" smtClean="0"/>
              <a:t>2.3. Концепція ФКС </a:t>
            </a:r>
            <a:r>
              <a:rPr lang="en-US" sz="3200" dirty="0" err="1" smtClean="0"/>
              <a:t>Solange</a:t>
            </a:r>
            <a:r>
              <a:rPr lang="en-US" sz="3200" dirty="0" smtClean="0"/>
              <a:t> </a:t>
            </a:r>
            <a:r>
              <a:rPr lang="uk-UA" sz="3200" dirty="0" smtClean="0"/>
              <a:t>і допустимі межі самообмеження суверенітету держави.</a:t>
            </a:r>
            <a:endParaRPr lang="ru-RU" sz="3200" b="1" i="1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dirty="0" smtClean="0"/>
              <a:t>і) основні права і свободи та державний суверенітет: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uk-UA" sz="2000" dirty="0" smtClean="0"/>
              <a:t>	А. передача повноважень настільки, наскільки це сприятиме забезпеченню прав людини;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uk-UA" sz="2000" dirty="0" smtClean="0"/>
              <a:t>	Б. концепція обґрунтованості зовнішнього втручання у випадку грубих порушень прав людини;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dirty="0" smtClean="0"/>
              <a:t>іі) стандарт якості захисту прав людини і міжнародне право;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uk-UA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uk-UA" sz="2400" dirty="0" smtClean="0"/>
              <a:t>ііі) глобальні проблеми людства та державний суверенітет;</a:t>
            </a:r>
            <a:endParaRPr lang="en-US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uk-UA" sz="2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400" dirty="0" smtClean="0"/>
              <a:t>iv</a:t>
            </a:r>
            <a:r>
              <a:rPr lang="ru-RU" sz="2400" dirty="0" smtClean="0"/>
              <a:t>) </a:t>
            </a:r>
            <a:r>
              <a:rPr lang="uk-UA" sz="2400" dirty="0" smtClean="0"/>
              <a:t>державний суверенітет і субсидіарність</a:t>
            </a:r>
            <a:endParaRPr lang="ru-RU" sz="2400" dirty="0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9BF71-7025-423D-854C-71FC1C8D351D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  <p:bldP spid="3277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5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uk-UA" sz="3200" dirty="0" smtClean="0"/>
              <a:t>3. Застосування зарубіжного права у діяльності конституційної юстиції.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Природа конвергенції судової юрисдикції:</a:t>
            </a:r>
          </a:p>
          <a:p>
            <a:pPr lvl="1"/>
            <a:r>
              <a:rPr lang="uk-UA" dirty="0" smtClean="0"/>
              <a:t>Загальні принципи права та їх роль в аргументації судових рішень;</a:t>
            </a:r>
          </a:p>
          <a:p>
            <a:r>
              <a:rPr lang="uk-UA" dirty="0" smtClean="0"/>
              <a:t>Конкуренція судових юрисдикцій:</a:t>
            </a:r>
          </a:p>
          <a:p>
            <a:pPr lvl="1"/>
            <a:r>
              <a:rPr lang="uk-UA" dirty="0" smtClean="0"/>
              <a:t>Верховні суди та наднаціональні інституції (Суд ЄС);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uk-UA" dirty="0" smtClean="0"/>
              <a:t>Конституційні суди, верховенство конституції та наднаціональні суди;</a:t>
            </a:r>
          </a:p>
          <a:p>
            <a:pPr lvl="1"/>
            <a:r>
              <a:rPr lang="uk-UA" dirty="0" smtClean="0"/>
              <a:t>Конституційні суди, верховні суди та міждержавні суди (ЄСПЛ)</a:t>
            </a:r>
          </a:p>
          <a:p>
            <a:r>
              <a:rPr lang="uk-UA" dirty="0" smtClean="0"/>
              <a:t>Вимоги поваги до гідності людини та природа юрисдикційної діяльності.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3F386-79EE-4540-AED7-02E81C098CC0}" type="datetime1">
              <a:rPr lang="uk-UA" smtClean="0"/>
              <a:pPr/>
              <a:t>19.12.2016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(с) М. Савчин    Сучасні тенденції конституціоналізму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2234</TotalTime>
  <Words>1161</Words>
  <Application>Microsoft Office PowerPoint</Application>
  <PresentationFormat>Экран (4:3)</PresentationFormat>
  <Paragraphs>186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Литейная</vt:lpstr>
      <vt:lpstr>Сучасні тенденції конституціоналізму</vt:lpstr>
      <vt:lpstr>Сучасні тенденції конституціоналізму</vt:lpstr>
      <vt:lpstr>Література</vt:lpstr>
      <vt:lpstr>1.1. Співвідношення національного та міжнародного права</vt:lpstr>
      <vt:lpstr>1.2. Інтернаціоналізація конституційного права та конституціоналізація міжнародного права: ОСНОВНІ ТРЕНДИ </vt:lpstr>
      <vt:lpstr>2.1. Багаторівневий конституціоналізм ЄС та конституційний патріотизм </vt:lpstr>
      <vt:lpstr>2.2. Міжнародне право та державний суверенітет: специфіка України </vt:lpstr>
      <vt:lpstr>2.3. Концепція ФКС Solange і допустимі межі самообмеження суверенітету держави.</vt:lpstr>
      <vt:lpstr>3. Застосування зарубіжного права у діяльності конституційної юстиції.</vt:lpstr>
      <vt:lpstr>3.1. Вплив міжнародних юрисдикційних установ на національну систему захисту прав людини України</vt:lpstr>
      <vt:lpstr>4.1. Нові технології, біоетика та права людини</vt:lpstr>
      <vt:lpstr>4.2.  Сучасна юриспруденція стосовно сутнісного змісту біоетики</vt:lpstr>
      <vt:lpstr>4.2.  Сучасна юриспруденція стосовно сутнісного змісту біоетики</vt:lpstr>
      <vt:lpstr>5. Права біженців та право притулку.</vt:lpstr>
      <vt:lpstr>6. Конституціоналізм та перехідна юстиція</vt:lpstr>
      <vt:lpstr>6.2. Інституційні та процедурні гарантії перехідної юстиції</vt:lpstr>
      <vt:lpstr>7. Конституціоналізм, суверенні борги та запозичення держави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тенденції конституціоналізму</dc:title>
  <dc:creator>Misha</dc:creator>
  <cp:lastModifiedBy>Misha</cp:lastModifiedBy>
  <cp:revision>91</cp:revision>
  <dcterms:created xsi:type="dcterms:W3CDTF">2016-12-09T20:39:15Z</dcterms:created>
  <dcterms:modified xsi:type="dcterms:W3CDTF">2016-12-20T17:27:07Z</dcterms:modified>
</cp:coreProperties>
</file>