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64" r:id="rId6"/>
    <p:sldId id="259" r:id="rId7"/>
    <p:sldId id="260" r:id="rId8"/>
    <p:sldId id="262" r:id="rId9"/>
    <p:sldId id="263" r:id="rId10"/>
    <p:sldId id="26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9CD9-5886-4F27-A973-B8194A98A732}" type="datetimeFigureOut">
              <a:rPr lang="uk-UA" smtClean="0"/>
              <a:pPr/>
              <a:t>25.07.2017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34E7B-4D67-4DF5-B832-B486171A0E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423-C598-44C7-B371-D665913935D8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660A-566C-4907-B49A-C0C63FA17018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E6E2-1DD2-4CD1-BA5D-034AA2D8D098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0505-7C21-4F32-9915-DDDB4AC8D7E9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1242-3D1C-445F-9CBE-1D59061D4360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CD6-5EAE-4BA9-8B1F-B33A5155368F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9C6-7F68-4792-9843-5CAFB096A0D1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BDF2-5177-4A3A-A746-6AD8A8AFB723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BD0-A281-40EB-BA4F-2C98AAC12F96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52DC-EE34-4051-8AE2-F61552D962D4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CCB-1996-425B-B0AF-D0C99186D7E4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B2382F-71C2-4D05-AEEE-F14F8977EC16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err="1" smtClean="0"/>
              <a:t>конституційні</a:t>
            </a:r>
            <a:r>
              <a:rPr lang="ru-RU" cap="all" dirty="0" smtClean="0"/>
              <a:t> </a:t>
            </a:r>
            <a:r>
              <a:rPr lang="ru-RU" cap="all" dirty="0" err="1" smtClean="0"/>
              <a:t>принципи</a:t>
            </a:r>
            <a:r>
              <a:rPr lang="ru-RU" cap="all" dirty="0" smtClean="0"/>
              <a:t> та </a:t>
            </a:r>
            <a:r>
              <a:rPr lang="ru-RU" cap="all" dirty="0" err="1" smtClean="0"/>
              <a:t>їх</a:t>
            </a:r>
            <a:r>
              <a:rPr lang="ru-RU" cap="all" dirty="0" smtClean="0"/>
              <a:t> </a:t>
            </a:r>
            <a:r>
              <a:rPr lang="ru-RU" cap="all" dirty="0" err="1" smtClean="0"/>
              <a:t>інтерпретація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221668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Михайло </a:t>
            </a:r>
            <a:r>
              <a:rPr lang="uk-UA" dirty="0" err="1" smtClean="0"/>
              <a:t>Савчин</a:t>
            </a:r>
            <a:r>
              <a:rPr lang="uk-UA" dirty="0" smtClean="0"/>
              <a:t>,</a:t>
            </a:r>
            <a:br>
              <a:rPr lang="uk-UA" dirty="0" smtClean="0"/>
            </a:br>
            <a:r>
              <a:rPr lang="uk-UA" dirty="0" smtClean="0"/>
              <a:t>доктор юридичних наук, професор, </a:t>
            </a:r>
            <a:endParaRPr lang="ru-RU" dirty="0" smtClean="0"/>
          </a:p>
          <a:p>
            <a:r>
              <a:rPr lang="uk-UA" dirty="0" smtClean="0"/>
              <a:t>директор науково-дослідного інституту </a:t>
            </a:r>
            <a:br>
              <a:rPr lang="uk-UA" dirty="0" smtClean="0"/>
            </a:br>
            <a:r>
              <a:rPr lang="uk-UA" dirty="0" smtClean="0"/>
              <a:t>порівняльного публічного права та міжнародного права</a:t>
            </a:r>
            <a:br>
              <a:rPr lang="uk-UA" dirty="0" smtClean="0"/>
            </a:br>
            <a:r>
              <a:rPr lang="uk-UA" dirty="0" smtClean="0"/>
              <a:t>(Ужгородський національний університет)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2.5. Засади тлумачення Конституції при розгляді КСУ конституційних скарг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pPr lvl="0"/>
            <a:r>
              <a:rPr lang="uk-UA" dirty="0" smtClean="0"/>
              <a:t>істотний характер порушеного права та загроза незворотності заподіяння шкоди правам і свободам;</a:t>
            </a:r>
            <a:endParaRPr lang="ru-RU" dirty="0" smtClean="0"/>
          </a:p>
          <a:p>
            <a:pPr lvl="0"/>
            <a:r>
              <a:rPr lang="uk-UA" dirty="0" smtClean="0"/>
              <a:t>вичерпання звичайних засобів правового захисту;</a:t>
            </a:r>
            <a:endParaRPr lang="ru-RU" dirty="0" smtClean="0"/>
          </a:p>
          <a:p>
            <a:pPr lvl="0"/>
            <a:r>
              <a:rPr lang="uk-UA" dirty="0" smtClean="0"/>
              <a:t>ефективність і дієвість засобів правового захисту, забезпечуючи ефективне поновлення у правах;</a:t>
            </a:r>
            <a:endParaRPr lang="ru-RU" dirty="0" smtClean="0"/>
          </a:p>
          <a:p>
            <a:pPr lvl="0"/>
            <a:r>
              <a:rPr lang="uk-UA" dirty="0" smtClean="0"/>
              <a:t>предметом перевірки є конституційність закону та практики його застосування у світлі сутнісного змісту прав людини й основоположних свобод;</a:t>
            </a:r>
            <a:endParaRPr lang="ru-RU" dirty="0" smtClean="0"/>
          </a:p>
          <a:p>
            <a:pPr lvl="0"/>
            <a:r>
              <a:rPr lang="uk-UA" dirty="0" smtClean="0"/>
              <a:t>забезпечення захисту прав і свобод людини принаймні на міжнародно-визнаному рівні.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3.1. Тлумачення Конституції і </a:t>
            </a:r>
            <a:r>
              <a:rPr lang="uk-UA" sz="3200" b="1" dirty="0" err="1" smtClean="0"/>
              <a:t>герменевтичне</a:t>
            </a:r>
            <a:r>
              <a:rPr lang="uk-UA" sz="3200" b="1" dirty="0" smtClean="0"/>
              <a:t> коло </a:t>
            </a:r>
            <a:r>
              <a:rPr lang="uk-UA" sz="3200" b="1" dirty="0" err="1" smtClean="0"/>
              <a:t>Гадамера</a:t>
            </a:r>
            <a:endParaRPr lang="uk-UA" sz="3200" b="1" dirty="0"/>
          </a:p>
        </p:txBody>
      </p:sp>
      <p:pic>
        <p:nvPicPr>
          <p:cNvPr id="6" name="Содержимое 5" descr="gadamer2888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558256"/>
            <a:ext cx="3810000" cy="26098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Герменевтика: 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003E1C"/>
                </a:solidFill>
              </a:rPr>
              <a:t>1. Від тлумачення текстів Талмуду і Біблії (екзегеза тексту) як текстів до</a:t>
            </a:r>
          </a:p>
          <a:p>
            <a:pPr>
              <a:buNone/>
            </a:pPr>
            <a:r>
              <a:rPr lang="en-US" dirty="0" smtClean="0"/>
              <a:t>&lt;….&gt;</a:t>
            </a:r>
            <a:endParaRPr lang="uk-UA" dirty="0" smtClean="0"/>
          </a:p>
          <a:p>
            <a:pPr>
              <a:buNone/>
            </a:pPr>
            <a:r>
              <a:rPr lang="en-US" dirty="0" smtClean="0">
                <a:solidFill>
                  <a:srgbClr val="CC3300"/>
                </a:solidFill>
              </a:rPr>
              <a:t>n. </a:t>
            </a:r>
            <a:r>
              <a:rPr lang="uk-UA" dirty="0" smtClean="0">
                <a:solidFill>
                  <a:srgbClr val="CC3300"/>
                </a:solidFill>
              </a:rPr>
              <a:t>Тлумачення тексту у соціальному контексті </a:t>
            </a:r>
          </a:p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</a:rPr>
              <a:t>3.2. Форми і значення тлумачення Конституції</a:t>
            </a:r>
            <a:endParaRPr lang="uk-UA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А) Значення тлумачення конституції: </a:t>
            </a:r>
          </a:p>
          <a:p>
            <a:pPr lvl="1">
              <a:buNone/>
            </a:pPr>
            <a:r>
              <a:rPr lang="uk-UA" dirty="0" smtClean="0"/>
              <a:t>і) конкретизація конституційних норм;</a:t>
            </a:r>
          </a:p>
          <a:p>
            <a:pPr lvl="1">
              <a:buNone/>
            </a:pPr>
            <a:r>
              <a:rPr lang="uk-UA" dirty="0" smtClean="0"/>
              <a:t>іі) деталізація конституційних норм;</a:t>
            </a:r>
          </a:p>
          <a:p>
            <a:pPr lvl="1">
              <a:buNone/>
            </a:pPr>
            <a:r>
              <a:rPr lang="uk-UA" dirty="0" smtClean="0"/>
              <a:t>ііі) забезпечення єдності застосування конституційних норм.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Б) Основні форми тлумачення конституції:</a:t>
            </a:r>
          </a:p>
          <a:p>
            <a:pPr lvl="2">
              <a:buNone/>
            </a:pPr>
            <a:r>
              <a:rPr lang="uk-UA" dirty="0" smtClean="0"/>
              <a:t>і) формально-юридичне (догматичне) тлумачення конституції;</a:t>
            </a:r>
          </a:p>
          <a:p>
            <a:pPr lvl="2">
              <a:buNone/>
            </a:pPr>
            <a:r>
              <a:rPr lang="uk-UA" dirty="0" smtClean="0"/>
              <a:t>іі) діалектичне (динамічне) тлумачення конституційних норм;</a:t>
            </a:r>
          </a:p>
          <a:p>
            <a:pPr lvl="2">
              <a:buNone/>
            </a:pPr>
            <a:r>
              <a:rPr lang="uk-UA" dirty="0" smtClean="0"/>
              <a:t>ііі) конституційно-конформне тлумачення законів і міжнародних договорів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3.3. Конституційно конформне тлумачення законів</a:t>
            </a: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«у ситуації, коли конкретне положення правового акта (</a:t>
            </a:r>
            <a:r>
              <a:rPr lang="uk-UA" i="1" dirty="0" err="1" smtClean="0"/>
              <a:t>pravniho</a:t>
            </a:r>
            <a:r>
              <a:rPr lang="uk-UA" i="1" dirty="0" smtClean="0"/>
              <a:t> </a:t>
            </a:r>
            <a:r>
              <a:rPr lang="uk-UA" i="1" dirty="0" err="1" smtClean="0"/>
              <a:t>predpisu</a:t>
            </a:r>
            <a:r>
              <a:rPr lang="uk-UA" dirty="0" smtClean="0"/>
              <a:t>) уможливлює два різних тлумачення, причому одне з них відповідає конституційному закону та міжнародним договорам відповідно до статті 10 Конституції Чеської республіки, а інше – суперечить, не надається висновок про </a:t>
            </a:r>
            <a:r>
              <a:rPr lang="uk-UA" dirty="0" err="1" smtClean="0"/>
              <a:t>нечинність</a:t>
            </a:r>
            <a:r>
              <a:rPr lang="uk-UA" dirty="0" smtClean="0"/>
              <a:t> цього положення. При його вирішенні завданням суду є тлумачення цього положення у конституційно конформний спосіб»</a:t>
            </a:r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uk-UA" i="1" dirty="0" smtClean="0"/>
              <a:t>рішення </a:t>
            </a:r>
            <a:r>
              <a:rPr lang="uk-UA" i="1" dirty="0" err="1" smtClean="0"/>
              <a:t>Pl</a:t>
            </a:r>
            <a:r>
              <a:rPr lang="uk-UA" i="1" dirty="0" smtClean="0"/>
              <a:t>. US 48/95 від 26.03.1996 р. Конституційного суду Чеської республіки</a:t>
            </a:r>
            <a:endParaRPr lang="uk-UA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3.4. </a:t>
            </a:r>
            <a:r>
              <a:rPr lang="uk-UA" sz="3200" b="1" dirty="0" err="1" smtClean="0"/>
              <a:t>Міжн</a:t>
            </a:r>
            <a:r>
              <a:rPr lang="uk-UA" sz="3200" b="1" dirty="0" err="1" smtClean="0"/>
              <a:t>а</a:t>
            </a:r>
            <a:r>
              <a:rPr lang="uk-UA" sz="3200" b="1" dirty="0" err="1" smtClean="0"/>
              <a:t>родно</a:t>
            </a:r>
            <a:r>
              <a:rPr lang="uk-UA" sz="3200" b="1" dirty="0" smtClean="0"/>
              <a:t> </a:t>
            </a:r>
            <a:r>
              <a:rPr lang="uk-UA" sz="3200" b="1" dirty="0" smtClean="0"/>
              <a:t>конформне тлумачення конституції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uk-UA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 smtClean="0"/>
              <a:t>Конституційний Суд України враховує приписи чинних міжнародних договорів, згода на обов’язковість яких надана Верховною Радою України, та практику тлумачення і застосування цих договорів міжнародними органами, юрисдикцію яких визнала Україна, зокрема Європейським судом з прав людини. Оскільки стаття 29 Конституції України кореспондується зі  статтею 5 Конвенції, то відповідно до принципу дружнього ставлення до міжнародного права практика тлумачення та застосування вказаної статті Конвенції Європейським судом з прав людини має враховуватися при розгляді цієї справи.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 smtClean="0"/>
              <a:t>Рішення КСУ № 2-рп/2016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5" name="Содержимое 4" descr="hi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257" y="1935163"/>
            <a:ext cx="6639485" cy="4389437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Топік проблем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  <a:p>
            <a:r>
              <a:rPr lang="uk-UA" smtClean="0"/>
              <a:t>Чим </a:t>
            </a:r>
            <a:r>
              <a:rPr lang="uk-UA" dirty="0" smtClean="0"/>
              <a:t>зумовлена необхідність тлумачення конституції?</a:t>
            </a:r>
          </a:p>
          <a:p>
            <a:r>
              <a:rPr lang="uk-UA" dirty="0" smtClean="0"/>
              <a:t>Що важливіше при тлумаченні: текст чи цінності?</a:t>
            </a:r>
          </a:p>
          <a:p>
            <a:r>
              <a:rPr lang="uk-UA" dirty="0" smtClean="0"/>
              <a:t>Чи існує ієрархія цінностей?</a:t>
            </a:r>
          </a:p>
          <a:p>
            <a:r>
              <a:rPr lang="uk-UA" dirty="0" smtClean="0"/>
              <a:t>Як корелюються конституційні цінності між собою?</a:t>
            </a:r>
          </a:p>
          <a:p>
            <a:r>
              <a:rPr lang="uk-UA" dirty="0" smtClean="0"/>
              <a:t>Права людини і тлумачення конституції?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1.1. Природа конституційних принципів та балансування між ними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smtClean="0"/>
              <a:t>Тенденція трактувати гідність особи саме у рамках концепції </a:t>
            </a:r>
            <a:r>
              <a:rPr lang="uk-UA" i="1" dirty="0" err="1" smtClean="0"/>
              <a:t>Welfare</a:t>
            </a:r>
            <a:r>
              <a:rPr lang="uk-UA" i="1" dirty="0" smtClean="0"/>
              <a:t> </a:t>
            </a:r>
            <a:r>
              <a:rPr lang="uk-UA" i="1" dirty="0" err="1" smtClean="0"/>
              <a:t>State</a:t>
            </a:r>
            <a:r>
              <a:rPr lang="uk-UA" i="1" dirty="0" smtClean="0"/>
              <a:t>;</a:t>
            </a:r>
          </a:p>
          <a:p>
            <a:r>
              <a:rPr lang="uk-UA" dirty="0" smtClean="0"/>
              <a:t>Міркування щодо забезпечення балансу інтересів у суспільстві;</a:t>
            </a:r>
          </a:p>
          <a:p>
            <a:r>
              <a:rPr lang="uk-UA" dirty="0" smtClean="0"/>
              <a:t>Забезпечення балансу не може посягати на сутнісний зміст прав і свобод людини </a:t>
            </a:r>
            <a:r>
              <a:rPr lang="en-US" dirty="0" smtClean="0"/>
              <a:t>(</a:t>
            </a:r>
            <a:r>
              <a:rPr lang="en-US" i="1" dirty="0" smtClean="0"/>
              <a:t>the very essence of the right</a:t>
            </a:r>
            <a:r>
              <a:rPr lang="en-US" dirty="0" smtClean="0"/>
              <a:t>)</a:t>
            </a:r>
            <a:r>
              <a:rPr lang="uk-UA" dirty="0" smtClean="0"/>
              <a:t>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/>
              <a:t>1.2.  Внутрішній і зовнішній аспекти балансування між конституційними принципами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smtClean="0"/>
              <a:t>Внутрішні аспекти обґрунтування  балансування – інтенсивність обмеження прав людини має переслідувати принаймні дві цілі, з урахуванням їхньої ваги, а також гнучкість емпіричних припущень</a:t>
            </a:r>
          </a:p>
          <a:p>
            <a:r>
              <a:rPr lang="uk-UA" dirty="0" smtClean="0"/>
              <a:t>Зовнішні аспекти обґрунтування балансування не піддаються логічним операціям, оскільки вони спираються на припущення та правдоподібні причини і наслідки певних дій;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92370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1.3. Інституційний дизайн конституції та доктрина політичного питання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3733800" cy="792088"/>
          </a:xfrm>
        </p:spPr>
        <p:txBody>
          <a:bodyPr/>
          <a:lstStyle/>
          <a:p>
            <a:r>
              <a:rPr lang="uk-UA" sz="2200" dirty="0" smtClean="0">
                <a:solidFill>
                  <a:schemeClr val="accent2"/>
                </a:solidFill>
              </a:rPr>
              <a:t>Балансування згідно із Нільсом </a:t>
            </a:r>
            <a:r>
              <a:rPr lang="uk-UA" sz="2200" dirty="0" err="1" smtClean="0">
                <a:solidFill>
                  <a:schemeClr val="accent2"/>
                </a:solidFill>
              </a:rPr>
              <a:t>Петерсоном</a:t>
            </a:r>
            <a:endParaRPr lang="uk-UA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1556792"/>
            <a:ext cx="3733800" cy="61304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Доктрина політичного питання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Балансування між гнучкістю та </a:t>
            </a:r>
            <a:r>
              <a:rPr lang="uk-UA" dirty="0" err="1" smtClean="0"/>
              <a:t>активізмом</a:t>
            </a:r>
            <a:r>
              <a:rPr lang="uk-UA" dirty="0" smtClean="0"/>
              <a:t>;</a:t>
            </a:r>
          </a:p>
          <a:p>
            <a:r>
              <a:rPr lang="uk-UA" dirty="0" smtClean="0"/>
              <a:t>Влада судів та легітимність судів;</a:t>
            </a:r>
          </a:p>
          <a:p>
            <a:r>
              <a:rPr lang="uk-UA" dirty="0" smtClean="0"/>
              <a:t>Легітимність і балансування.</a:t>
            </a:r>
          </a:p>
          <a:p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Питання свободи розсуду політичних органів влади;</a:t>
            </a:r>
          </a:p>
          <a:p>
            <a:r>
              <a:rPr lang="uk-UA" dirty="0" smtClean="0"/>
              <a:t>Питання та узгодження заходів у рамках здійснення зовнішньої політики;</a:t>
            </a:r>
          </a:p>
          <a:p>
            <a:r>
              <a:rPr lang="uk-UA" dirty="0" smtClean="0"/>
              <a:t>Питання внутрішньої організації парламенту, що випливають із перебігу політичного процесу,;</a:t>
            </a:r>
          </a:p>
          <a:p>
            <a:r>
              <a:rPr lang="uk-UA" dirty="0" smtClean="0"/>
              <a:t>Право опозиції на оскарження рішень більшості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2.1. Засади інтерпретації конституції: </a:t>
            </a:r>
            <a:br>
              <a:rPr lang="uk-UA" sz="3200" dirty="0" smtClean="0"/>
            </a:br>
            <a:r>
              <a:rPr lang="uk-UA" sz="3200" dirty="0" smtClean="0"/>
              <a:t>сутнісний зміст і текст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«Жорсткі стандарти процедурної чесності, застосовувані у судових процесах, є сутнісними характеристиками верховенства права: якщо суди дотримуються цих вимог, права індивіда будуть адекватно дотримані і захищені… взаємопов’язаність стандартів судової процедури становить фундамент конституційності – фактично стійкий до законодавчих впливів та перекручень, окрім хіба що особливих випадків, у яких ті ж суди обґрунтовують можливість відступу від звичайної процедури»</a:t>
            </a:r>
          </a:p>
          <a:p>
            <a:endParaRPr lang="uk-UA" dirty="0" smtClean="0"/>
          </a:p>
          <a:p>
            <a:pPr algn="r"/>
            <a:r>
              <a:rPr lang="uk-UA" i="1" dirty="0" smtClean="0"/>
              <a:t>Т.Р.С. </a:t>
            </a:r>
            <a:r>
              <a:rPr lang="uk-UA" i="1" dirty="0" err="1" smtClean="0"/>
              <a:t>Аллан</a:t>
            </a:r>
            <a:r>
              <a:rPr lang="uk-UA" i="1" dirty="0" smtClean="0"/>
              <a:t>, Конституційна справедливість, 159</a:t>
            </a:r>
            <a:endParaRPr lang="uk-UA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2.2. Засади інтерпретації конституції: </a:t>
            </a:r>
            <a:br>
              <a:rPr lang="uk-UA" sz="3200" dirty="0" smtClean="0"/>
            </a:br>
            <a:r>
              <a:rPr lang="uk-UA" sz="3200" dirty="0" smtClean="0"/>
              <a:t>сутнісний зміст і процедури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«занадто суворі закони можна перенести, якщо вони застосовуються коректно і безсторонньо. Насправді, якщо треба би було обирати, тоді нам слід було б насамперед обирати життя за радянським законом, але з нашими процедурами, властивими для </a:t>
            </a:r>
            <a:r>
              <a:rPr lang="en-US" dirty="0" smtClean="0"/>
              <a:t>common law</a:t>
            </a:r>
            <a:r>
              <a:rPr lang="uk-UA" dirty="0" smtClean="0"/>
              <a:t>, ніж за нашим законом, застосовуваним за радянськими процедурами» </a:t>
            </a:r>
          </a:p>
          <a:p>
            <a:pPr algn="r">
              <a:buNone/>
            </a:pPr>
            <a:r>
              <a:rPr lang="en-US" i="1" dirty="0" err="1" smtClean="0"/>
              <a:t>Shaughnessi</a:t>
            </a:r>
            <a:r>
              <a:rPr lang="en-US" i="1" dirty="0" smtClean="0"/>
              <a:t> v</a:t>
            </a:r>
            <a:r>
              <a:rPr lang="uk-UA" i="1" dirty="0" smtClean="0"/>
              <a:t>. </a:t>
            </a:r>
            <a:r>
              <a:rPr lang="en-US" i="1" dirty="0" smtClean="0"/>
              <a:t>U</a:t>
            </a:r>
            <a:r>
              <a:rPr lang="uk-UA" i="1" dirty="0" smtClean="0"/>
              <a:t>.</a:t>
            </a:r>
            <a:r>
              <a:rPr lang="en-US" i="1" dirty="0" smtClean="0"/>
              <a:t>S</a:t>
            </a:r>
            <a:r>
              <a:rPr lang="uk-UA" i="1" dirty="0" smtClean="0"/>
              <a:t>., 1953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2.3. Основні засади </a:t>
            </a:r>
            <a:r>
              <a:rPr lang="uk-UA" sz="3200" dirty="0" err="1" smtClean="0">
                <a:solidFill>
                  <a:schemeClr val="bg1"/>
                </a:solidFill>
              </a:rPr>
              <a:t>інтерпрет</a:t>
            </a:r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uk-UA" sz="3200" dirty="0" err="1" smtClean="0">
                <a:solidFill>
                  <a:schemeClr val="bg1"/>
                </a:solidFill>
              </a:rPr>
              <a:t>ції</a:t>
            </a:r>
            <a:r>
              <a:rPr lang="uk-UA" sz="3200" dirty="0" smtClean="0">
                <a:solidFill>
                  <a:schemeClr val="bg1"/>
                </a:solidFill>
              </a:rPr>
              <a:t> Конституції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Тлумачення конституції як єдиного цілого із притаманними їй внутрішніми зв'язками;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Конституція як </a:t>
            </a:r>
            <a:r>
              <a:rPr lang="uk-UA" sz="2800" dirty="0" err="1" smtClean="0">
                <a:solidFill>
                  <a:schemeClr val="bg1"/>
                </a:solidFill>
              </a:rPr>
              <a:t>“відкритий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текст”</a:t>
            </a:r>
            <a:r>
              <a:rPr lang="uk-UA" sz="2800" dirty="0" smtClean="0">
                <a:solidFill>
                  <a:schemeClr val="bg1"/>
                </a:solidFill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Автономне тлумачення конституції;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Тлумачення конституції як </a:t>
            </a:r>
            <a:r>
              <a:rPr lang="uk-UA" sz="2800" dirty="0" err="1" smtClean="0">
                <a:solidFill>
                  <a:schemeClr val="bg1"/>
                </a:solidFill>
              </a:rPr>
              <a:t>“живого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інструменту”</a:t>
            </a:r>
            <a:endParaRPr lang="uk-UA" sz="2800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2.4. Зв’язаність основоположними цінностями і принципами права при тлумаченні конституції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а) нормативний аспект – ієрархія конституційних цінностей;</a:t>
            </a:r>
          </a:p>
          <a:p>
            <a:pPr>
              <a:buNone/>
            </a:pPr>
            <a:r>
              <a:rPr lang="uk-UA" dirty="0" smtClean="0"/>
              <a:t>б) матеріальний аспект – балансування між конституційними цінностями: значення гідності людини та верховенства права в інтерпретації конституції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VI Літня школа       (с) Михайло Савчин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881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конституційні принципи та їх інтерпретація</vt:lpstr>
      <vt:lpstr>Топік проблем</vt:lpstr>
      <vt:lpstr>1.1. Природа конституційних принципів та балансування між ними</vt:lpstr>
      <vt:lpstr>1.2.  Внутрішній і зовнішній аспекти балансування між конституційними принципами</vt:lpstr>
      <vt:lpstr>1.3. Інституційний дизайн конституції та доктрина політичного питання</vt:lpstr>
      <vt:lpstr>2.1. Засади інтерпретації конституції:  сутнісний зміст і текст </vt:lpstr>
      <vt:lpstr>2.2. Засади інтерпретації конституції:  сутнісний зміст і процедури</vt:lpstr>
      <vt:lpstr>2.3. Основні засади інтерпретaції Конституції</vt:lpstr>
      <vt:lpstr>2.4. Зв’язаність основоположними цінностями і принципами права при тлумаченні конституції</vt:lpstr>
      <vt:lpstr>2.5. Засади тлумачення Конституції при розгляді КСУ конституційних скарг</vt:lpstr>
      <vt:lpstr>3.1. Тлумачення Конституції і герменевтичне коло Гадамера</vt:lpstr>
      <vt:lpstr>3.2. Форми і значення тлумачення Конституції</vt:lpstr>
      <vt:lpstr>3.3. Конституційно конформне тлумачення законів</vt:lpstr>
      <vt:lpstr>3.4. Міжнародно конформне тлумачення конституції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конституційні принципи та їх інтерпретація</dc:title>
  <dc:creator>Misha</dc:creator>
  <cp:lastModifiedBy>Misha</cp:lastModifiedBy>
  <cp:revision>16</cp:revision>
  <dcterms:created xsi:type="dcterms:W3CDTF">2017-07-23T21:44:38Z</dcterms:created>
  <dcterms:modified xsi:type="dcterms:W3CDTF">2017-07-25T12:07:19Z</dcterms:modified>
</cp:coreProperties>
</file>