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8"/>
  </p:notesMasterIdLst>
  <p:handoutMasterIdLst>
    <p:handoutMasterId r:id="rId9"/>
  </p:handoutMasterIdLst>
  <p:sldIdLst>
    <p:sldId id="256" r:id="rId2"/>
    <p:sldId id="271" r:id="rId3"/>
    <p:sldId id="260" r:id="rId4"/>
    <p:sldId id="261" r:id="rId5"/>
    <p:sldId id="279" r:id="rId6"/>
    <p:sldId id="269"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62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CC0339-8B79-4DB7-BA21-71983B4F5FAA}" type="datetimeFigureOut">
              <a:rPr lang="uk-UA" smtClean="0"/>
              <a:pPr/>
              <a:t>11.09.2017</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591C5A-C241-4CE5-917C-787F345757F8}" type="slidenum">
              <a:rPr lang="uk-UA" smtClean="0"/>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96AAC-0BE0-433C-8DCD-07FA2A0C12BB}" type="datetimeFigureOut">
              <a:rPr lang="uk-UA" smtClean="0"/>
              <a:pPr/>
              <a:t>11.09.2017</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FE5E4-A5BE-4F53-9B67-F143735BD887}"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AA0596F2-5C1D-46E9-A6A5-77654CA516AA}" type="slidenum">
              <a:rPr lang="uk-UA" smtClean="0"/>
              <a:pPr/>
              <a:t>‹#›</a:t>
            </a:fld>
            <a:endParaRPr lang="uk-UA"/>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0596F2-5C1D-46E9-A6A5-77654CA516AA}"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0596F2-5C1D-46E9-A6A5-77654CA516AA}"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0596F2-5C1D-46E9-A6A5-77654CA516AA}" type="slidenum">
              <a:rPr lang="uk-UA" smtClean="0"/>
              <a:pPr/>
              <a:t>‹#›</a:t>
            </a:fld>
            <a:endParaRPr lang="uk-UA"/>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5" name="Нижний колонтитул 4"/>
          <p:cNvSpPr>
            <a:spLocks noGrp="1"/>
          </p:cNvSpPr>
          <p:nvPr>
            <p:ph type="ftr" sz="quarter" idx="11"/>
          </p:nvPr>
        </p:nvSpPr>
        <p:spPr>
          <a:xfrm>
            <a:off x="800100" y="6172200"/>
            <a:ext cx="4000500" cy="457200"/>
          </a:xfrm>
        </p:spPr>
        <p:txBody>
          <a:bodyPr/>
          <a:lstStyle/>
          <a:p>
            <a:endParaRPr lang="uk-UA"/>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AA0596F2-5C1D-46E9-A6A5-77654CA516AA}"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A0596F2-5C1D-46E9-A6A5-77654CA516AA}" type="slidenum">
              <a:rPr lang="uk-UA" smtClean="0"/>
              <a:pPr/>
              <a:t>‹#›</a:t>
            </a:fld>
            <a:endParaRPr lang="uk-UA"/>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A0596F2-5C1D-46E9-A6A5-77654CA516AA}" type="slidenum">
              <a:rPr lang="uk-UA" smtClean="0"/>
              <a:pPr/>
              <a:t>‹#›</a:t>
            </a:fld>
            <a:endParaRPr lang="uk-UA"/>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A0596F2-5C1D-46E9-A6A5-77654CA516AA}"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A0596F2-5C1D-46E9-A6A5-77654CA516AA}"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dirty="0" smtClean="0"/>
              <a:t>Образец заголовка</a:t>
            </a:r>
            <a:endParaRPr kumimoji="0" lang="en-US" dirty="0"/>
          </a:p>
        </p:txBody>
      </p:sp>
      <p:sp>
        <p:nvSpPr>
          <p:cNvPr id="3" name="Текст 2"/>
          <p:cNvSpPr>
            <a:spLocks noGrp="1"/>
          </p:cNvSpPr>
          <p:nvPr>
            <p:ph type="body" idx="2" hasCustomPrompt="1"/>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dirty="0" err="1" smtClean="0"/>
              <a:t>Оллллллллллбразец</a:t>
            </a:r>
            <a:r>
              <a:rPr kumimoji="0" lang="ru-RU" dirty="0" smtClean="0"/>
              <a:t> текста</a:t>
            </a:r>
          </a:p>
        </p:txBody>
      </p:sp>
      <p:sp>
        <p:nvSpPr>
          <p:cNvPr id="5" name="Дата 4"/>
          <p:cNvSpPr>
            <a:spLocks noGrp="1"/>
          </p:cNvSpPr>
          <p:nvPr>
            <p:ph type="dt" sz="half" idx="10"/>
          </p:nvPr>
        </p:nvSpPr>
        <p:spPr/>
        <p:txBody>
          <a:bodyPr/>
          <a:lstStyle/>
          <a:p>
            <a:fld id="{7B101A47-7673-4AE5-A408-5969C24B0917}" type="datetimeFigureOut">
              <a:rPr lang="uk-UA" smtClean="0"/>
              <a:pPr/>
              <a:t>11.09.2017</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AA0596F2-5C1D-46E9-A6A5-77654CA516AA}" type="slidenum">
              <a:rPr lang="uk-UA" smtClean="0"/>
              <a:pPr/>
              <a:t>‹#›</a:t>
            </a:fld>
            <a:endParaRPr lang="uk-UA"/>
          </a:p>
        </p:txBody>
      </p:sp>
      <p:sp>
        <p:nvSpPr>
          <p:cNvPr id="11" name="Содержимое 10"/>
          <p:cNvSpPr>
            <a:spLocks noGrp="1"/>
          </p:cNvSpPr>
          <p:nvPr>
            <p:ph sz="quarter" idx="1" hasCustomPrompt="1"/>
          </p:nvPr>
        </p:nvSpPr>
        <p:spPr>
          <a:xfrm>
            <a:off x="2971800" y="1600200"/>
            <a:ext cx="5715000" cy="4495800"/>
          </a:xfrm>
        </p:spPr>
        <p:txBody>
          <a:bodyPr vert="horz"/>
          <a:lstStyle>
            <a:lvl1pPr>
              <a:defRPr/>
            </a:lvl1pPr>
            <a:lvl2pPr>
              <a:defRPr/>
            </a:lvl2pPr>
            <a:lvl3pPr>
              <a:defRPr/>
            </a:lvl3pPr>
            <a:lvl4pPr>
              <a:defRPr/>
            </a:lvl4pPr>
            <a:lvl5pPr>
              <a:defRPr/>
            </a:lvl5pPr>
          </a:lstStyle>
          <a:p>
            <a:pPr lvl="0" eaLnBrk="1" latinLnBrk="0" hangingPunct="1"/>
            <a:r>
              <a:rPr lang="ru-RU" dirty="0" err="1" smtClean="0"/>
              <a:t>аааа</a:t>
            </a:r>
            <a:endParaRPr lang="ru-RU" dirty="0" smtClean="0"/>
          </a:p>
          <a:p>
            <a:pPr lvl="1" eaLnBrk="1" latinLnBrk="0" hangingPunct="1"/>
            <a:r>
              <a:rPr lang="ru-RU" dirty="0" err="1" smtClean="0"/>
              <a:t>лллл</a:t>
            </a:r>
            <a:endParaRPr lang="ru-RU" dirty="0" smtClean="0"/>
          </a:p>
          <a:p>
            <a:pPr lvl="2" eaLnBrk="1" latinLnBrk="0" hangingPunct="1"/>
            <a:r>
              <a:rPr lang="ru-RU" dirty="0" err="1" smtClean="0"/>
              <a:t>лллл</a:t>
            </a:r>
            <a:endParaRPr lang="ru-RU" dirty="0" smtClean="0"/>
          </a:p>
          <a:p>
            <a:pPr lvl="3" eaLnBrk="1" latinLnBrk="0" hangingPunct="1"/>
            <a:r>
              <a:rPr lang="ru-RU" dirty="0" err="1" smtClean="0"/>
              <a:t>ллл</a:t>
            </a:r>
            <a:endParaRPr lang="ru-RU" dirty="0" smtClean="0"/>
          </a:p>
          <a:p>
            <a:pPr lvl="4" eaLnBrk="1" latinLnBrk="0" hangingPunct="1"/>
            <a:r>
              <a:rPr lang="ru-RU" dirty="0" err="1" smtClean="0"/>
              <a:t>ллллллл</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B101A47-7673-4AE5-A408-5969C24B0917}" type="datetimeFigureOut">
              <a:rPr lang="uk-UA" smtClean="0"/>
              <a:pPr/>
              <a:t>11.09.2017</a:t>
            </a:fld>
            <a:endParaRPr lang="uk-UA"/>
          </a:p>
        </p:txBody>
      </p:sp>
      <p:sp>
        <p:nvSpPr>
          <p:cNvPr id="6" name="Нижний колонтитул 5"/>
          <p:cNvSpPr>
            <a:spLocks noGrp="1"/>
          </p:cNvSpPr>
          <p:nvPr>
            <p:ph type="ftr" sz="quarter" idx="11"/>
          </p:nvPr>
        </p:nvSpPr>
        <p:spPr>
          <a:xfrm>
            <a:off x="914400" y="6172200"/>
            <a:ext cx="3886200" cy="457200"/>
          </a:xfrm>
        </p:spPr>
        <p:txBody>
          <a:bodyPr/>
          <a:lstStyle/>
          <a:p>
            <a:endParaRPr lang="uk-UA"/>
          </a:p>
        </p:txBody>
      </p:sp>
      <p:sp>
        <p:nvSpPr>
          <p:cNvPr id="7" name="Номер слайда 6"/>
          <p:cNvSpPr>
            <a:spLocks noGrp="1"/>
          </p:cNvSpPr>
          <p:nvPr>
            <p:ph type="sldNum" sz="quarter" idx="12"/>
          </p:nvPr>
        </p:nvSpPr>
        <p:spPr>
          <a:xfrm>
            <a:off x="146304" y="6208776"/>
            <a:ext cx="457200" cy="457200"/>
          </a:xfrm>
        </p:spPr>
        <p:txBody>
          <a:bodyPr/>
          <a:lstStyle/>
          <a:p>
            <a:fld id="{AA0596F2-5C1D-46E9-A6A5-77654CA516AA}" type="slidenum">
              <a:rPr lang="uk-UA" smtClean="0"/>
              <a:pPr/>
              <a:t>‹#›</a:t>
            </a:fld>
            <a:endParaRPr lang="uk-UA"/>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B101A47-7673-4AE5-A408-5969C24B0917}" type="datetimeFigureOut">
              <a:rPr lang="uk-UA" smtClean="0"/>
              <a:pPr/>
              <a:t>11.09.2017</a:t>
            </a:fld>
            <a:endParaRPr lang="uk-UA"/>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A0596F2-5C1D-46E9-A6A5-77654CA516AA}"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40960" cy="2232248"/>
          </a:xfrm>
          <a:solidFill>
            <a:schemeClr val="accent1">
              <a:lumMod val="20000"/>
              <a:lumOff val="80000"/>
            </a:schemeClr>
          </a:solidFill>
        </p:spPr>
        <p:txBody>
          <a:bodyPr>
            <a:normAutofit fontScale="90000"/>
          </a:bodyPr>
          <a:lstStyle/>
          <a:p>
            <a:r>
              <a:rPr lang="uk-UA" b="1" cap="all" dirty="0" smtClean="0"/>
              <a:t> </a:t>
            </a: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solidFill>
                  <a:srgbClr val="C00000"/>
                </a:solidFill>
              </a:rPr>
              <a:t/>
            </a:r>
            <a:br>
              <a:rPr lang="uk-UA" dirty="0" smtClean="0">
                <a:solidFill>
                  <a:srgbClr val="C00000"/>
                </a:solidFill>
              </a:rPr>
            </a:br>
            <a:endParaRPr lang="uk-UA" dirty="0">
              <a:solidFill>
                <a:srgbClr val="C00000"/>
              </a:solidFill>
            </a:endParaRPr>
          </a:p>
        </p:txBody>
      </p:sp>
      <p:sp>
        <p:nvSpPr>
          <p:cNvPr id="4" name="Прямоугольник 3"/>
          <p:cNvSpPr/>
          <p:nvPr/>
        </p:nvSpPr>
        <p:spPr>
          <a:xfrm>
            <a:off x="395536" y="2780928"/>
            <a:ext cx="8136904" cy="2862322"/>
          </a:xfrm>
          <a:prstGeom prst="rect">
            <a:avLst/>
          </a:prstGeom>
        </p:spPr>
        <p:txBody>
          <a:bodyPr wrap="square">
            <a:spAutoFit/>
          </a:bodyPr>
          <a:lstStyle/>
          <a:p>
            <a:pPr algn="ctr"/>
            <a:r>
              <a:rPr lang="uk-UA" sz="2800" dirty="0" smtClean="0">
                <a:solidFill>
                  <a:srgbClr val="C00000"/>
                </a:solidFill>
              </a:rPr>
              <a:t>Лекція </a:t>
            </a:r>
            <a:r>
              <a:rPr lang="en-US" sz="2800" b="1" cap="all" dirty="0" smtClean="0">
                <a:solidFill>
                  <a:srgbClr val="C00000"/>
                </a:solidFill>
              </a:rPr>
              <a:t>2</a:t>
            </a:r>
            <a:r>
              <a:rPr lang="uk-UA" sz="2800" b="1" cap="all" dirty="0" smtClean="0">
                <a:solidFill>
                  <a:srgbClr val="C00000"/>
                </a:solidFill>
              </a:rPr>
              <a:t>. </a:t>
            </a:r>
            <a:r>
              <a:rPr lang="uk-UA" sz="2800" b="1" dirty="0" smtClean="0">
                <a:solidFill>
                  <a:srgbClr val="C00000"/>
                </a:solidFill>
                <a:latin typeface="Times New Roman"/>
                <a:ea typeface="Calibri"/>
              </a:rPr>
              <a:t>Види гімнастики, класифікація вправ, історичний огляд</a:t>
            </a:r>
            <a:endParaRPr lang="uk-UA" sz="2800" b="1" dirty="0" smtClean="0">
              <a:solidFill>
                <a:srgbClr val="C00000"/>
              </a:solidFill>
              <a:latin typeface="Times New Roman"/>
              <a:ea typeface="Calibri"/>
            </a:endParaRPr>
          </a:p>
          <a:p>
            <a:endParaRPr lang="uk-UA" sz="2400" b="1" dirty="0" smtClean="0"/>
          </a:p>
          <a:p>
            <a:pPr marL="457200" indent="-457200">
              <a:buFont typeface="+mj-lt"/>
              <a:buAutoNum type="arabicPeriod"/>
            </a:pPr>
            <a:r>
              <a:rPr lang="uk-UA" sz="2400" b="1" dirty="0" smtClean="0"/>
              <a:t>Загальна класифікація гімнастичних вправ</a:t>
            </a:r>
          </a:p>
          <a:p>
            <a:pPr marL="457200" indent="-457200">
              <a:buFont typeface="+mj-lt"/>
              <a:buAutoNum type="arabicPeriod"/>
            </a:pPr>
            <a:r>
              <a:rPr lang="uk-UA" sz="2400" b="1" dirty="0" smtClean="0"/>
              <a:t>Види гімнастики</a:t>
            </a:r>
          </a:p>
          <a:p>
            <a:pPr marL="457200" indent="-457200">
              <a:buFont typeface="+mj-lt"/>
              <a:buAutoNum type="arabicPeriod"/>
            </a:pPr>
            <a:r>
              <a:rPr lang="uk-UA" sz="2400" b="1" dirty="0" smtClean="0"/>
              <a:t>Короткий історичний огляд</a:t>
            </a:r>
          </a:p>
          <a:p>
            <a:endParaRPr lang="uk-UA" sz="2800" dirty="0"/>
          </a:p>
        </p:txBody>
      </p:sp>
      <p:pic>
        <p:nvPicPr>
          <p:cNvPr id="7" name="Picture 2" descr="C:\Users\Андрій\Desktop\Гім-ка.jpg"/>
          <p:cNvPicPr>
            <a:picLocks noChangeAspect="1" noChangeArrowheads="1"/>
          </p:cNvPicPr>
          <p:nvPr/>
        </p:nvPicPr>
        <p:blipFill>
          <a:blip r:embed="rId2" cstate="print"/>
          <a:srcRect/>
          <a:stretch>
            <a:fillRect/>
          </a:stretch>
        </p:blipFill>
        <p:spPr bwMode="auto">
          <a:xfrm>
            <a:off x="899592" y="332656"/>
            <a:ext cx="6912768" cy="208823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40960" cy="1296144"/>
          </a:xfrm>
          <a:solidFill>
            <a:schemeClr val="accent1">
              <a:lumMod val="75000"/>
            </a:schemeClr>
          </a:solidFill>
          <a:ln>
            <a:solidFill>
              <a:schemeClr val="tx1">
                <a:lumMod val="95000"/>
                <a:lumOff val="5000"/>
              </a:schemeClr>
            </a:solidFill>
          </a:ln>
        </p:spPr>
        <p:txBody>
          <a:bodyPr>
            <a:normAutofit/>
          </a:bodyPr>
          <a:lstStyle/>
          <a:p>
            <a:pPr algn="ctr"/>
            <a:r>
              <a:rPr lang="uk-UA" sz="3200" dirty="0" smtClean="0">
                <a:solidFill>
                  <a:schemeClr val="bg1"/>
                </a:solidFill>
                <a:latin typeface="Arial Black" pitchFamily="34" charset="0"/>
              </a:rPr>
              <a:t>Загальна класифікація гімнастичних вправ</a:t>
            </a:r>
            <a:endParaRPr lang="uk-UA" sz="3200" dirty="0">
              <a:solidFill>
                <a:schemeClr val="bg1"/>
              </a:solidFill>
              <a:latin typeface="Arial Black" pitchFamily="34" charset="0"/>
              <a:cs typeface="Times New Roman" pitchFamily="18" charset="0"/>
            </a:endParaRPr>
          </a:p>
        </p:txBody>
      </p:sp>
      <p:sp>
        <p:nvSpPr>
          <p:cNvPr id="3" name="Содержимое 2"/>
          <p:cNvSpPr>
            <a:spLocks noGrp="1"/>
          </p:cNvSpPr>
          <p:nvPr>
            <p:ph sz="quarter" idx="1"/>
          </p:nvPr>
        </p:nvSpPr>
        <p:spPr>
          <a:xfrm>
            <a:off x="251520" y="1700809"/>
            <a:ext cx="8640960" cy="4824536"/>
          </a:xfrm>
          <a:ln>
            <a:solidFill>
              <a:schemeClr val="tx1">
                <a:lumMod val="95000"/>
                <a:lumOff val="5000"/>
              </a:schemeClr>
            </a:solidFill>
          </a:ln>
        </p:spPr>
        <p:txBody>
          <a:bodyPr anchor="b">
            <a:normAutofit fontScale="62500" lnSpcReduction="20000"/>
          </a:bodyPr>
          <a:lstStyle/>
          <a:p>
            <a:pPr algn="ctr">
              <a:buNone/>
            </a:pPr>
            <a:endParaRPr lang="uk-UA" sz="6500" i="1" dirty="0" smtClean="0"/>
          </a:p>
          <a:p>
            <a:pPr lvl="0"/>
            <a:r>
              <a:rPr lang="uk-UA" sz="4800" dirty="0" smtClean="0"/>
              <a:t>Стройові вправи</a:t>
            </a:r>
          </a:p>
          <a:p>
            <a:pPr lvl="0"/>
            <a:r>
              <a:rPr lang="uk-UA" sz="4800" dirty="0" smtClean="0"/>
              <a:t>Вправи загального розвитку (ВЗР)</a:t>
            </a:r>
          </a:p>
          <a:p>
            <a:pPr lvl="0"/>
            <a:r>
              <a:rPr lang="uk-UA" sz="4800" dirty="0" smtClean="0"/>
              <a:t>Прикладні вправи</a:t>
            </a:r>
          </a:p>
          <a:p>
            <a:pPr lvl="0"/>
            <a:r>
              <a:rPr lang="uk-UA" sz="4800" dirty="0" smtClean="0"/>
              <a:t>Вільні вправи</a:t>
            </a:r>
          </a:p>
          <a:p>
            <a:pPr lvl="0"/>
            <a:r>
              <a:rPr lang="uk-UA" sz="4800" dirty="0" smtClean="0"/>
              <a:t>Вправи художньої гімнастики</a:t>
            </a:r>
          </a:p>
          <a:p>
            <a:pPr lvl="0"/>
            <a:r>
              <a:rPr lang="uk-UA" sz="4800" dirty="0" smtClean="0"/>
              <a:t>Акробатичні вправи</a:t>
            </a:r>
          </a:p>
          <a:p>
            <a:pPr lvl="0"/>
            <a:r>
              <a:rPr lang="uk-UA" sz="4800" dirty="0" smtClean="0"/>
              <a:t>Стрибки (з опорою та безопірні)</a:t>
            </a:r>
          </a:p>
          <a:p>
            <a:pPr lvl="0"/>
            <a:r>
              <a:rPr lang="uk-UA" sz="4800" dirty="0" smtClean="0"/>
              <a:t>Вправи на приладах. </a:t>
            </a:r>
          </a:p>
          <a:p>
            <a:pPr lvl="0"/>
            <a:r>
              <a:rPr lang="uk-UA" sz="4800" dirty="0" smtClean="0"/>
              <a:t>Гімнастичні вправи для фізичної реабілітації</a:t>
            </a:r>
          </a:p>
          <a:p>
            <a:pPr algn="ctr">
              <a:buNone/>
            </a:pPr>
            <a:endParaRPr lang="uk-UA" sz="5400" b="1" dirty="0" smtClean="0">
              <a:solidFill>
                <a:schemeClr val="bg1"/>
              </a:solidFill>
            </a:endParaRPr>
          </a:p>
          <a:p>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784976" cy="648072"/>
          </a:xfrm>
          <a:solidFill>
            <a:schemeClr val="accent1">
              <a:lumMod val="60000"/>
              <a:lumOff val="40000"/>
            </a:schemeClr>
          </a:solidFill>
          <a:ln>
            <a:solidFill>
              <a:schemeClr val="tx1"/>
            </a:solidFill>
          </a:ln>
        </p:spPr>
        <p:txBody>
          <a:bodyPr>
            <a:normAutofit fontScale="90000"/>
          </a:bodyPr>
          <a:lstStyle/>
          <a:p>
            <a:pPr lvl="0" algn="ctr"/>
            <a:r>
              <a:rPr lang="uk-UA" dirty="0" smtClean="0"/>
              <a:t/>
            </a:r>
            <a:br>
              <a:rPr lang="uk-UA" dirty="0" smtClean="0"/>
            </a:br>
            <a:r>
              <a:rPr lang="uk-UA" dirty="0" smtClean="0"/>
              <a:t/>
            </a:r>
            <a:br>
              <a:rPr lang="uk-UA" dirty="0" smtClean="0"/>
            </a:br>
            <a:r>
              <a:rPr lang="uk-UA" sz="3100" b="1" dirty="0" smtClean="0">
                <a:solidFill>
                  <a:schemeClr val="tx1">
                    <a:lumMod val="85000"/>
                    <a:lumOff val="15000"/>
                  </a:schemeClr>
                </a:solidFill>
              </a:rPr>
              <a:t>Види гімнастики</a:t>
            </a:r>
            <a:endParaRPr lang="uk-UA" sz="3100" b="1" dirty="0">
              <a:solidFill>
                <a:schemeClr val="tx1">
                  <a:lumMod val="85000"/>
                  <a:lumOff val="15000"/>
                </a:schemeClr>
              </a:solidFill>
            </a:endParaRPr>
          </a:p>
        </p:txBody>
      </p:sp>
      <p:sp>
        <p:nvSpPr>
          <p:cNvPr id="3" name="Содержимое 2"/>
          <p:cNvSpPr>
            <a:spLocks noGrp="1"/>
          </p:cNvSpPr>
          <p:nvPr>
            <p:ph sz="quarter" idx="1"/>
          </p:nvPr>
        </p:nvSpPr>
        <p:spPr>
          <a:xfrm>
            <a:off x="251520" y="1556792"/>
            <a:ext cx="8640960" cy="5040559"/>
          </a:xfrm>
        </p:spPr>
        <p:txBody>
          <a:bodyPr>
            <a:normAutofit/>
          </a:bodyPr>
          <a:lstStyle/>
          <a:p>
            <a:pPr lvl="0"/>
            <a:endParaRPr lang="uk-UA" dirty="0" smtClean="0"/>
          </a:p>
          <a:p>
            <a:endParaRPr lang="uk-UA" dirty="0"/>
          </a:p>
        </p:txBody>
      </p:sp>
      <p:graphicFrame>
        <p:nvGraphicFramePr>
          <p:cNvPr id="4" name="Таблица 3"/>
          <p:cNvGraphicFramePr>
            <a:graphicFrameLocks noGrp="1"/>
          </p:cNvGraphicFramePr>
          <p:nvPr/>
        </p:nvGraphicFramePr>
        <p:xfrm>
          <a:off x="179512" y="1268760"/>
          <a:ext cx="8784976" cy="5256583"/>
        </p:xfrm>
        <a:graphic>
          <a:graphicData uri="http://schemas.openxmlformats.org/drawingml/2006/table">
            <a:tbl>
              <a:tblPr/>
              <a:tblGrid>
                <a:gridCol w="2141490"/>
                <a:gridCol w="2939141"/>
                <a:gridCol w="3704345"/>
              </a:tblGrid>
              <a:tr h="223107">
                <a:tc>
                  <a:txBody>
                    <a:bodyPr/>
                    <a:lstStyle/>
                    <a:p>
                      <a:pPr indent="457200" algn="ctr">
                        <a:lnSpc>
                          <a:spcPct val="115000"/>
                        </a:lnSpc>
                        <a:spcAft>
                          <a:spcPts val="0"/>
                        </a:spcAft>
                      </a:pPr>
                      <a:r>
                        <a:rPr lang="uk-UA" sz="1200" b="1" dirty="0">
                          <a:latin typeface="Times New Roman"/>
                          <a:ea typeface="Times New Roman"/>
                        </a:rPr>
                        <a:t>Види</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indent="457200" algn="ctr">
                        <a:lnSpc>
                          <a:spcPct val="115000"/>
                        </a:lnSpc>
                        <a:spcAft>
                          <a:spcPts val="0"/>
                        </a:spcAft>
                      </a:pPr>
                      <a:r>
                        <a:rPr lang="uk-UA" sz="1200" b="1" dirty="0">
                          <a:latin typeface="Times New Roman"/>
                          <a:ea typeface="Times New Roman"/>
                        </a:rPr>
                        <a:t>Групи</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indent="457200" algn="ctr">
                        <a:lnSpc>
                          <a:spcPct val="115000"/>
                        </a:lnSpc>
                        <a:spcAft>
                          <a:spcPts val="0"/>
                        </a:spcAft>
                      </a:pPr>
                      <a:r>
                        <a:rPr lang="uk-UA" sz="1200" b="1" dirty="0">
                          <a:latin typeface="Times New Roman"/>
                          <a:ea typeface="Times New Roman"/>
                        </a:rPr>
                        <a:t>Різновиди</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1686871">
                <a:tc>
                  <a:txBody>
                    <a:bodyPr/>
                    <a:lstStyle/>
                    <a:p>
                      <a:pPr indent="457200" algn="l">
                        <a:lnSpc>
                          <a:spcPct val="115000"/>
                        </a:lnSpc>
                        <a:spcAft>
                          <a:spcPts val="0"/>
                        </a:spcAft>
                      </a:pPr>
                      <a:r>
                        <a:rPr lang="uk-UA" sz="1600" b="1" dirty="0" err="1" smtClean="0">
                          <a:latin typeface="Times New Roman"/>
                          <a:ea typeface="Times New Roman"/>
                        </a:rPr>
                        <a:t>Освітньо-</a:t>
                      </a:r>
                      <a:endParaRPr lang="en-US" sz="1600" b="1" dirty="0" smtClean="0">
                        <a:latin typeface="Times New Roman"/>
                        <a:ea typeface="Times New Roman"/>
                      </a:endParaRPr>
                    </a:p>
                    <a:p>
                      <a:pPr indent="457200" algn="l">
                        <a:lnSpc>
                          <a:spcPct val="115000"/>
                        </a:lnSpc>
                        <a:spcAft>
                          <a:spcPts val="0"/>
                        </a:spcAft>
                      </a:pPr>
                      <a:r>
                        <a:rPr lang="uk-UA" sz="1600" b="1" dirty="0" smtClean="0">
                          <a:latin typeface="Times New Roman"/>
                          <a:ea typeface="Times New Roman"/>
                        </a:rPr>
                        <a:t>розвиваючі</a:t>
                      </a:r>
                      <a:endParaRPr lang="uk-UA" sz="1600" b="1" dirty="0">
                        <a:latin typeface="Times New Roman"/>
                        <a:ea typeface="Times New Roman"/>
                      </a:endParaRPr>
                    </a:p>
                  </a:txBody>
                  <a:tcPr marL="108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indent="457200" algn="just">
                        <a:lnSpc>
                          <a:spcPct val="115000"/>
                        </a:lnSpc>
                        <a:spcAft>
                          <a:spcPts val="0"/>
                        </a:spcAft>
                      </a:pPr>
                      <a:endParaRPr lang="uk-UA" sz="1400" b="1" dirty="0">
                        <a:latin typeface="Times New Roman"/>
                        <a:ea typeface="Times New Roman"/>
                      </a:endParaRPr>
                    </a:p>
                    <a:p>
                      <a:pPr indent="457200" algn="just">
                        <a:lnSpc>
                          <a:spcPct val="115000"/>
                        </a:lnSpc>
                        <a:spcAft>
                          <a:spcPts val="0"/>
                        </a:spcAft>
                      </a:pPr>
                      <a:r>
                        <a:rPr lang="uk-UA" sz="1400" b="1" dirty="0">
                          <a:latin typeface="Times New Roman"/>
                          <a:ea typeface="Times New Roman"/>
                        </a:rPr>
                        <a:t>Базова</a:t>
                      </a:r>
                    </a:p>
                    <a:p>
                      <a:pPr indent="457200" algn="just">
                        <a:lnSpc>
                          <a:spcPct val="115000"/>
                        </a:lnSpc>
                        <a:spcAft>
                          <a:spcPts val="0"/>
                        </a:spcAft>
                      </a:pPr>
                      <a:r>
                        <a:rPr lang="uk-UA" sz="1400" b="1" dirty="0">
                          <a:latin typeface="Times New Roman"/>
                          <a:ea typeface="Times New Roman"/>
                        </a:rPr>
                        <a:t>Прикладна</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indent="457200" algn="l">
                        <a:lnSpc>
                          <a:spcPct val="115000"/>
                        </a:lnSpc>
                        <a:spcAft>
                          <a:spcPts val="0"/>
                        </a:spcAft>
                      </a:pPr>
                      <a:r>
                        <a:rPr lang="uk-UA" sz="1200" b="1" dirty="0">
                          <a:latin typeface="Times New Roman"/>
                          <a:ea typeface="Times New Roman"/>
                        </a:rPr>
                        <a:t>Основна гімнастика (</a:t>
                      </a:r>
                      <a:r>
                        <a:rPr lang="uk-UA" sz="1200" b="1" i="1" dirty="0">
                          <a:latin typeface="Times New Roman"/>
                          <a:ea typeface="Times New Roman"/>
                        </a:rPr>
                        <a:t>у дошкільних та </a:t>
                      </a:r>
                      <a:r>
                        <a:rPr lang="en-US" sz="1200" b="1" i="1" dirty="0" smtClean="0">
                          <a:latin typeface="Times New Roman"/>
                          <a:ea typeface="Times New Roman"/>
                        </a:rPr>
                        <a:t>        </a:t>
                      </a:r>
                    </a:p>
                    <a:p>
                      <a:pPr indent="457200" algn="l">
                        <a:lnSpc>
                          <a:spcPct val="115000"/>
                        </a:lnSpc>
                        <a:spcAft>
                          <a:spcPts val="0"/>
                        </a:spcAft>
                      </a:pPr>
                      <a:r>
                        <a:rPr lang="uk-UA" sz="1200" b="1" i="1" dirty="0" smtClean="0">
                          <a:latin typeface="Times New Roman"/>
                          <a:ea typeface="Times New Roman"/>
                        </a:rPr>
                        <a:t>шкільних </a:t>
                      </a:r>
                      <a:r>
                        <a:rPr lang="uk-UA" sz="1200" b="1" i="1" dirty="0">
                          <a:latin typeface="Times New Roman"/>
                          <a:ea typeface="Times New Roman"/>
                        </a:rPr>
                        <a:t>закладах освіти, вузах</a:t>
                      </a:r>
                      <a:r>
                        <a:rPr lang="uk-UA" sz="1200" b="1" dirty="0">
                          <a:latin typeface="Times New Roman"/>
                          <a:ea typeface="Times New Roman"/>
                        </a:rPr>
                        <a:t>);</a:t>
                      </a:r>
                    </a:p>
                    <a:p>
                      <a:pPr indent="457200" algn="l">
                        <a:lnSpc>
                          <a:spcPct val="115000"/>
                        </a:lnSpc>
                        <a:spcAft>
                          <a:spcPts val="0"/>
                        </a:spcAft>
                      </a:pPr>
                      <a:r>
                        <a:rPr lang="uk-UA" sz="1200" b="1" dirty="0">
                          <a:latin typeface="Times New Roman"/>
                          <a:ea typeface="Times New Roman"/>
                        </a:rPr>
                        <a:t>Атлетична гімнастика</a:t>
                      </a:r>
                    </a:p>
                    <a:p>
                      <a:pPr indent="457200" algn="l">
                        <a:lnSpc>
                          <a:spcPct val="115000"/>
                        </a:lnSpc>
                        <a:spcAft>
                          <a:spcPts val="0"/>
                        </a:spcAft>
                      </a:pPr>
                      <a:r>
                        <a:rPr lang="uk-UA" sz="1200" b="1" dirty="0">
                          <a:latin typeface="Times New Roman"/>
                          <a:ea typeface="Times New Roman"/>
                        </a:rPr>
                        <a:t>Жіноча гімнастика</a:t>
                      </a:r>
                    </a:p>
                    <a:p>
                      <a:pPr indent="457200" algn="l">
                        <a:lnSpc>
                          <a:spcPct val="115000"/>
                        </a:lnSpc>
                        <a:spcAft>
                          <a:spcPts val="0"/>
                        </a:spcAft>
                      </a:pPr>
                      <a:r>
                        <a:rPr lang="uk-UA" sz="1200" b="1" dirty="0">
                          <a:latin typeface="Times New Roman"/>
                          <a:ea typeface="Times New Roman"/>
                        </a:rPr>
                        <a:t>Професійно-прикладна</a:t>
                      </a:r>
                    </a:p>
                    <a:p>
                      <a:pPr indent="457200" algn="l">
                        <a:lnSpc>
                          <a:spcPct val="115000"/>
                        </a:lnSpc>
                        <a:spcAft>
                          <a:spcPts val="0"/>
                        </a:spcAft>
                      </a:pPr>
                      <a:r>
                        <a:rPr lang="uk-UA" sz="1200" b="1" dirty="0">
                          <a:latin typeface="Times New Roman"/>
                          <a:ea typeface="Times New Roman"/>
                        </a:rPr>
                        <a:t>Військово-прикладна</a:t>
                      </a:r>
                    </a:p>
                    <a:p>
                      <a:pPr indent="457200" algn="l">
                        <a:lnSpc>
                          <a:spcPct val="115000"/>
                        </a:lnSpc>
                        <a:spcAft>
                          <a:spcPts val="0"/>
                        </a:spcAft>
                      </a:pPr>
                      <a:r>
                        <a:rPr lang="uk-UA" sz="1200" b="1" dirty="0">
                          <a:latin typeface="Times New Roman"/>
                          <a:ea typeface="Times New Roman"/>
                        </a:rPr>
                        <a:t>Спортивно-прикладна</a:t>
                      </a:r>
                    </a:p>
                  </a:txBody>
                  <a:tcPr marL="108000"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1338642">
                <a:tc>
                  <a:txBody>
                    <a:bodyPr/>
                    <a:lstStyle/>
                    <a:p>
                      <a:pPr indent="457200" algn="just">
                        <a:lnSpc>
                          <a:spcPct val="115000"/>
                        </a:lnSpc>
                        <a:spcAft>
                          <a:spcPts val="0"/>
                        </a:spcAft>
                      </a:pPr>
                      <a:r>
                        <a:rPr lang="uk-UA" sz="1600" b="1" dirty="0">
                          <a:latin typeface="Times New Roman"/>
                          <a:ea typeface="Times New Roman"/>
                        </a:rPr>
                        <a:t>Оздоровчі</a:t>
                      </a: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indent="457200" algn="just">
                        <a:lnSpc>
                          <a:spcPct val="115000"/>
                        </a:lnSpc>
                        <a:spcAft>
                          <a:spcPts val="0"/>
                        </a:spcAft>
                      </a:pPr>
                      <a:endParaRPr lang="uk-UA" sz="1400" b="1" dirty="0">
                        <a:latin typeface="Times New Roman"/>
                        <a:ea typeface="Times New Roman"/>
                      </a:endParaRPr>
                    </a:p>
                    <a:p>
                      <a:pPr indent="457200" algn="just">
                        <a:lnSpc>
                          <a:spcPct val="115000"/>
                        </a:lnSpc>
                        <a:spcAft>
                          <a:spcPts val="0"/>
                        </a:spcAft>
                      </a:pPr>
                      <a:r>
                        <a:rPr lang="uk-UA" sz="1400" b="1" dirty="0">
                          <a:latin typeface="Times New Roman"/>
                          <a:ea typeface="Times New Roman"/>
                        </a:rPr>
                        <a:t>Гігієнічна</a:t>
                      </a:r>
                    </a:p>
                    <a:p>
                      <a:pPr indent="457200" algn="just">
                        <a:lnSpc>
                          <a:spcPct val="115000"/>
                        </a:lnSpc>
                        <a:spcAft>
                          <a:spcPts val="0"/>
                        </a:spcAft>
                      </a:pPr>
                      <a:r>
                        <a:rPr lang="uk-UA" sz="1400" b="1" dirty="0">
                          <a:latin typeface="Times New Roman"/>
                          <a:ea typeface="Times New Roman"/>
                        </a:rPr>
                        <a:t>Лікувальна</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indent="457200" algn="l">
                        <a:lnSpc>
                          <a:spcPct val="115000"/>
                        </a:lnSpc>
                        <a:spcAft>
                          <a:spcPts val="0"/>
                        </a:spcAft>
                      </a:pPr>
                      <a:r>
                        <a:rPr lang="uk-UA" sz="1200" b="1" dirty="0">
                          <a:latin typeface="Times New Roman"/>
                          <a:ea typeface="Times New Roman"/>
                        </a:rPr>
                        <a:t>Ранкова гігієнічна гімнастика</a:t>
                      </a:r>
                    </a:p>
                    <a:p>
                      <a:pPr indent="457200" algn="l">
                        <a:lnSpc>
                          <a:spcPct val="115000"/>
                        </a:lnSpc>
                        <a:spcAft>
                          <a:spcPts val="0"/>
                        </a:spcAft>
                      </a:pPr>
                      <a:r>
                        <a:rPr lang="uk-UA" sz="1200" b="1" dirty="0">
                          <a:latin typeface="Times New Roman"/>
                          <a:ea typeface="Times New Roman"/>
                        </a:rPr>
                        <a:t>Виробнича гімнастика</a:t>
                      </a:r>
                    </a:p>
                    <a:p>
                      <a:pPr indent="457200" algn="l">
                        <a:lnSpc>
                          <a:spcPct val="115000"/>
                        </a:lnSpc>
                        <a:spcAft>
                          <a:spcPts val="0"/>
                        </a:spcAft>
                      </a:pPr>
                      <a:r>
                        <a:rPr lang="uk-UA" sz="1200" b="1" dirty="0">
                          <a:latin typeface="Times New Roman"/>
                          <a:ea typeface="Times New Roman"/>
                        </a:rPr>
                        <a:t>Ритмічна гімнастика</a:t>
                      </a:r>
                    </a:p>
                    <a:p>
                      <a:pPr indent="457200" algn="l">
                        <a:lnSpc>
                          <a:spcPct val="115000"/>
                        </a:lnSpc>
                        <a:spcAft>
                          <a:spcPts val="0"/>
                        </a:spcAft>
                      </a:pPr>
                      <a:r>
                        <a:rPr lang="uk-UA" sz="1200" b="1" dirty="0" err="1">
                          <a:latin typeface="Times New Roman"/>
                          <a:ea typeface="Times New Roman"/>
                        </a:rPr>
                        <a:t>Корегуюча</a:t>
                      </a:r>
                      <a:r>
                        <a:rPr lang="uk-UA" sz="1200" b="1" dirty="0">
                          <a:latin typeface="Times New Roman"/>
                          <a:ea typeface="Times New Roman"/>
                        </a:rPr>
                        <a:t> гімнастика</a:t>
                      </a:r>
                    </a:p>
                    <a:p>
                      <a:pPr indent="457200" algn="l">
                        <a:lnSpc>
                          <a:spcPct val="115000"/>
                        </a:lnSpc>
                        <a:spcAft>
                          <a:spcPts val="0"/>
                        </a:spcAft>
                      </a:pPr>
                      <a:r>
                        <a:rPr lang="uk-UA" sz="1200" b="1" dirty="0">
                          <a:latin typeface="Times New Roman"/>
                          <a:ea typeface="Times New Roman"/>
                        </a:rPr>
                        <a:t>Реабілітаційна гімнастика</a:t>
                      </a:r>
                    </a:p>
                    <a:p>
                      <a:pPr indent="457200" algn="l">
                        <a:lnSpc>
                          <a:spcPct val="115000"/>
                        </a:lnSpc>
                        <a:spcAft>
                          <a:spcPts val="0"/>
                        </a:spcAft>
                      </a:pPr>
                      <a:r>
                        <a:rPr lang="uk-UA" sz="1200" b="1" dirty="0">
                          <a:latin typeface="Times New Roman"/>
                          <a:ea typeface="Times New Roman"/>
                        </a:rPr>
                        <a:t>Функціональна гімнастика</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007963">
                <a:tc>
                  <a:txBody>
                    <a:bodyPr/>
                    <a:lstStyle/>
                    <a:p>
                      <a:pPr indent="457200" algn="just">
                        <a:lnSpc>
                          <a:spcPct val="115000"/>
                        </a:lnSpc>
                        <a:spcAft>
                          <a:spcPts val="0"/>
                        </a:spcAft>
                      </a:pPr>
                      <a:r>
                        <a:rPr lang="uk-UA" sz="1600" b="1" dirty="0">
                          <a:latin typeface="Times New Roman"/>
                          <a:ea typeface="Times New Roman"/>
                        </a:rPr>
                        <a:t>Спортивні</a:t>
                      </a: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indent="457200" algn="just">
                        <a:lnSpc>
                          <a:spcPct val="115000"/>
                        </a:lnSpc>
                        <a:spcAft>
                          <a:spcPts val="0"/>
                        </a:spcAft>
                      </a:pPr>
                      <a:endParaRPr lang="uk-UA" sz="1400" b="1" dirty="0">
                        <a:latin typeface="Times New Roman"/>
                        <a:ea typeface="Times New Roman"/>
                      </a:endParaRPr>
                    </a:p>
                    <a:p>
                      <a:pPr indent="457200" algn="just">
                        <a:lnSpc>
                          <a:spcPct val="115000"/>
                        </a:lnSpc>
                        <a:spcAft>
                          <a:spcPts val="0"/>
                        </a:spcAft>
                      </a:pPr>
                      <a:endParaRPr lang="uk-UA" sz="1400" b="1" dirty="0" smtClean="0">
                        <a:latin typeface="Times New Roman"/>
                        <a:ea typeface="Times New Roman"/>
                      </a:endParaRPr>
                    </a:p>
                    <a:p>
                      <a:pPr indent="457200" algn="just">
                        <a:lnSpc>
                          <a:spcPct val="115000"/>
                        </a:lnSpc>
                        <a:spcAft>
                          <a:spcPts val="0"/>
                        </a:spcAft>
                      </a:pPr>
                      <a:r>
                        <a:rPr lang="uk-UA" sz="1400" b="1" dirty="0" smtClean="0">
                          <a:latin typeface="Times New Roman"/>
                          <a:ea typeface="Times New Roman"/>
                        </a:rPr>
                        <a:t>Масова </a:t>
                      </a:r>
                      <a:r>
                        <a:rPr lang="uk-UA" sz="1400" b="1" dirty="0">
                          <a:latin typeface="Times New Roman"/>
                          <a:ea typeface="Times New Roman"/>
                        </a:rPr>
                        <a:t>(категорія “Б”)</a:t>
                      </a:r>
                    </a:p>
                    <a:p>
                      <a:pPr indent="457200" algn="just">
                        <a:lnSpc>
                          <a:spcPct val="115000"/>
                        </a:lnSpc>
                        <a:spcAft>
                          <a:spcPts val="0"/>
                        </a:spcAft>
                      </a:pPr>
                      <a:r>
                        <a:rPr lang="uk-UA" sz="1400" b="1" dirty="0">
                          <a:latin typeface="Times New Roman"/>
                          <a:ea typeface="Times New Roman"/>
                        </a:rPr>
                        <a:t>Спеціалізована </a:t>
                      </a:r>
                      <a:r>
                        <a:rPr lang="uk-UA" sz="1200" b="1" dirty="0">
                          <a:latin typeface="Times New Roman"/>
                          <a:ea typeface="Times New Roman"/>
                        </a:rPr>
                        <a:t>(категорія “А”)</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indent="457200" algn="l">
                        <a:lnSpc>
                          <a:spcPct val="115000"/>
                        </a:lnSpc>
                        <a:spcAft>
                          <a:spcPts val="0"/>
                        </a:spcAft>
                      </a:pPr>
                      <a:r>
                        <a:rPr lang="uk-UA" sz="1200" b="1" dirty="0">
                          <a:latin typeface="Times New Roman"/>
                          <a:ea typeface="Times New Roman"/>
                        </a:rPr>
                        <a:t>Спортивна гімнастика</a:t>
                      </a:r>
                    </a:p>
                    <a:p>
                      <a:pPr indent="457200" algn="l">
                        <a:lnSpc>
                          <a:spcPct val="115000"/>
                        </a:lnSpc>
                        <a:spcAft>
                          <a:spcPts val="0"/>
                        </a:spcAft>
                      </a:pPr>
                      <a:r>
                        <a:rPr lang="uk-UA" sz="1200" b="1" dirty="0">
                          <a:latin typeface="Times New Roman"/>
                          <a:ea typeface="Times New Roman"/>
                        </a:rPr>
                        <a:t>Художня гімнастика</a:t>
                      </a:r>
                      <a:br>
                        <a:rPr lang="uk-UA" sz="1200" b="1" dirty="0">
                          <a:latin typeface="Times New Roman"/>
                          <a:ea typeface="Times New Roman"/>
                        </a:rPr>
                      </a:br>
                      <a:r>
                        <a:rPr lang="uk-UA" sz="1200" b="1" dirty="0" smtClean="0">
                          <a:latin typeface="Times New Roman"/>
                          <a:ea typeface="Times New Roman"/>
                        </a:rPr>
                        <a:t>Акробатика </a:t>
                      </a:r>
                      <a:r>
                        <a:rPr lang="uk-UA" sz="1200" b="1" dirty="0">
                          <a:latin typeface="Times New Roman"/>
                          <a:ea typeface="Times New Roman"/>
                        </a:rPr>
                        <a:t>(силова, стрибкова)</a:t>
                      </a:r>
                      <a:br>
                        <a:rPr lang="uk-UA" sz="1200" b="1" dirty="0">
                          <a:latin typeface="Times New Roman"/>
                          <a:ea typeface="Times New Roman"/>
                        </a:rPr>
                      </a:br>
                      <a:r>
                        <a:rPr lang="uk-UA" sz="1200" b="1" dirty="0">
                          <a:latin typeface="Times New Roman"/>
                          <a:ea typeface="Times New Roman"/>
                        </a:rPr>
                        <a:t>Стрибки на батуті</a:t>
                      </a:r>
                    </a:p>
                    <a:p>
                      <a:pPr indent="457200" algn="l">
                        <a:lnSpc>
                          <a:spcPct val="115000"/>
                        </a:lnSpc>
                        <a:spcAft>
                          <a:spcPts val="0"/>
                        </a:spcAft>
                      </a:pPr>
                      <a:r>
                        <a:rPr lang="uk-UA" sz="1200" b="1" dirty="0">
                          <a:latin typeface="Times New Roman"/>
                          <a:ea typeface="Times New Roman"/>
                        </a:rPr>
                        <a:t>Спортивна гімнастика</a:t>
                      </a:r>
                    </a:p>
                    <a:p>
                      <a:pPr indent="457200" algn="l">
                        <a:lnSpc>
                          <a:spcPct val="115000"/>
                        </a:lnSpc>
                        <a:spcAft>
                          <a:spcPts val="0"/>
                        </a:spcAft>
                      </a:pPr>
                      <a:r>
                        <a:rPr lang="uk-UA" sz="1200" b="1" dirty="0">
                          <a:latin typeface="Times New Roman"/>
                          <a:ea typeface="Times New Roman"/>
                        </a:rPr>
                        <a:t>Художня гімнастика</a:t>
                      </a:r>
                      <a:br>
                        <a:rPr lang="uk-UA" sz="1200" b="1" dirty="0">
                          <a:latin typeface="Times New Roman"/>
                          <a:ea typeface="Times New Roman"/>
                        </a:rPr>
                      </a:br>
                      <a:r>
                        <a:rPr lang="uk-UA" sz="1200" b="1" dirty="0">
                          <a:latin typeface="Times New Roman"/>
                          <a:ea typeface="Times New Roman"/>
                        </a:rPr>
                        <a:t>Акробатика (силова, стрибкова)</a:t>
                      </a:r>
                      <a:br>
                        <a:rPr lang="uk-UA" sz="1200" b="1" dirty="0">
                          <a:latin typeface="Times New Roman"/>
                          <a:ea typeface="Times New Roman"/>
                        </a:rPr>
                      </a:br>
                      <a:r>
                        <a:rPr lang="uk-UA" sz="1200" b="1" dirty="0">
                          <a:latin typeface="Times New Roman"/>
                          <a:ea typeface="Times New Roman"/>
                        </a:rPr>
                        <a:t>Стрибки на батуті</a:t>
                      </a:r>
                    </a:p>
                    <a:p>
                      <a:pPr indent="457200" algn="l">
                        <a:lnSpc>
                          <a:spcPct val="115000"/>
                        </a:lnSpc>
                        <a:spcAft>
                          <a:spcPts val="0"/>
                        </a:spcAft>
                      </a:pPr>
                      <a:r>
                        <a:rPr lang="uk-UA" sz="1200" b="1" dirty="0">
                          <a:latin typeface="Times New Roman"/>
                          <a:ea typeface="Times New Roman"/>
                        </a:rPr>
                        <a:t>Спортивна аеробіка</a:t>
                      </a:r>
                    </a:p>
                  </a:txBody>
                  <a:tcPr marL="60237" marR="60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640960" cy="490066"/>
          </a:xfrm>
          <a:solidFill>
            <a:schemeClr val="bg2"/>
          </a:solidFill>
          <a:ln>
            <a:solidFill>
              <a:schemeClr val="tx1"/>
            </a:solidFill>
          </a:ln>
        </p:spPr>
        <p:txBody>
          <a:bodyPr>
            <a:normAutofit fontScale="90000"/>
          </a:bodyPr>
          <a:lstStyle/>
          <a:p>
            <a:pPr algn="ct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b="1" dirty="0" smtClean="0"/>
              <a:t/>
            </a:r>
            <a:br>
              <a:rPr lang="uk-UA" b="1" dirty="0" smtClean="0"/>
            </a:br>
            <a:r>
              <a:rPr lang="uk-UA" dirty="0" smtClean="0"/>
              <a:t/>
            </a:r>
            <a:br>
              <a:rPr lang="uk-UA" dirty="0" smtClean="0"/>
            </a:br>
            <a:r>
              <a:rPr lang="uk-UA" sz="2700" b="1" dirty="0" smtClean="0">
                <a:solidFill>
                  <a:schemeClr val="accent1"/>
                </a:solidFill>
              </a:rPr>
              <a:t>ЕТАПИ СТАНОВЛЕННЯ ГІМНАСТИКИ</a:t>
            </a:r>
            <a:endParaRPr lang="uk-UA" sz="2700" dirty="0">
              <a:solidFill>
                <a:schemeClr val="accent1"/>
              </a:solidFill>
            </a:endParaRPr>
          </a:p>
        </p:txBody>
      </p:sp>
      <p:sp>
        <p:nvSpPr>
          <p:cNvPr id="3" name="Содержимое 2"/>
          <p:cNvSpPr>
            <a:spLocks noGrp="1"/>
          </p:cNvSpPr>
          <p:nvPr>
            <p:ph sz="quarter" idx="1"/>
          </p:nvPr>
        </p:nvSpPr>
        <p:spPr>
          <a:xfrm>
            <a:off x="251520" y="836712"/>
            <a:ext cx="8640960" cy="5760640"/>
          </a:xfrm>
        </p:spPr>
        <p:txBody>
          <a:bodyPr>
            <a:noAutofit/>
          </a:bodyPr>
          <a:lstStyle/>
          <a:p>
            <a:r>
              <a:rPr lang="uk-UA" sz="1600" b="1" dirty="0" smtClean="0"/>
              <a:t>Німецька система  гімнастики</a:t>
            </a:r>
            <a:r>
              <a:rPr lang="uk-UA" sz="1600" dirty="0" smtClean="0"/>
              <a:t> склалася у період окупації </a:t>
            </a:r>
            <a:r>
              <a:rPr lang="uk-UA" sz="1600" dirty="0" err="1" smtClean="0"/>
              <a:t>Прусії</a:t>
            </a:r>
            <a:r>
              <a:rPr lang="uk-UA" sz="1600" dirty="0" smtClean="0"/>
              <a:t> Наполеоном. ЇЇ засновником був Ф.Ян. Він називав свою гімнастику </a:t>
            </a:r>
            <a:r>
              <a:rPr lang="uk-UA" sz="1600" dirty="0" err="1" smtClean="0"/>
              <a:t>“турнкуст”</a:t>
            </a:r>
            <a:r>
              <a:rPr lang="uk-UA" sz="1600" dirty="0" smtClean="0"/>
              <a:t> – мистецтво спритності. Основу складали вправи на приладах та рухливі ігри. Він випустив перший підручник з гімнастики, у якому акцентувалася увага на педагогічних основах уроку. Недоліками німецької системи вважають обмеження ініціативи керівника та недостатню емоційність занять.</a:t>
            </a:r>
          </a:p>
          <a:p>
            <a:r>
              <a:rPr lang="uk-UA" sz="1600" b="1" dirty="0" smtClean="0"/>
              <a:t>Шведська система гімнастики</a:t>
            </a:r>
            <a:r>
              <a:rPr lang="uk-UA" sz="1600" dirty="0" smtClean="0"/>
              <a:t> виникла одразу після німецької. Її автори - батько та син </a:t>
            </a:r>
            <a:r>
              <a:rPr lang="uk-UA" sz="1600" dirty="0" err="1" smtClean="0"/>
              <a:t>Лінги</a:t>
            </a:r>
            <a:r>
              <a:rPr lang="uk-UA" sz="1600" dirty="0" smtClean="0"/>
              <a:t>. Перший обґрунтував фізіологічні засади гімнастичних вправ, другий – педагогічний бік тренувань. Урок гімнастики складався 16 частин, що мали сувору послідовність виконання. </a:t>
            </a:r>
          </a:p>
          <a:p>
            <a:r>
              <a:rPr lang="uk-UA" sz="1600" b="1" dirty="0" smtClean="0"/>
              <a:t>Французька система гімнастики</a:t>
            </a:r>
            <a:r>
              <a:rPr lang="uk-UA" sz="1600" dirty="0" smtClean="0"/>
              <a:t>  мала у своїй основі військово-прикладний напрямок. Ії засновник </a:t>
            </a:r>
            <a:r>
              <a:rPr lang="uk-UA" sz="1600" dirty="0" err="1" smtClean="0"/>
              <a:t>Аморос</a:t>
            </a:r>
            <a:r>
              <a:rPr lang="uk-UA" sz="1600" dirty="0" smtClean="0"/>
              <a:t> використав елементи фізичної підготовки А.В.Суворова. </a:t>
            </a:r>
            <a:r>
              <a:rPr lang="uk-UA" sz="1600" dirty="0" err="1" smtClean="0"/>
              <a:t>Аморос</a:t>
            </a:r>
            <a:r>
              <a:rPr lang="uk-UA" sz="1600" dirty="0" smtClean="0"/>
              <a:t> не притримувався чіткої схеми проведення уроку. Він розробив основні принципи уроку </a:t>
            </a:r>
            <a:r>
              <a:rPr lang="uk-UA" sz="1600" dirty="0" err="1" smtClean="0"/>
              <a:t>“від</a:t>
            </a:r>
            <a:r>
              <a:rPr lang="uk-UA" sz="1600" dirty="0" smtClean="0"/>
              <a:t> простого до складного", "доступності", "емоційності", тощо. Вперше для проведення уроків був використаний музикальний супровід.</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850106"/>
          </a:xfrm>
          <a:solidFill>
            <a:schemeClr val="bg2">
              <a:lumMod val="90000"/>
            </a:schemeClr>
          </a:solidFill>
          <a:ln>
            <a:solidFill>
              <a:schemeClr val="tx1"/>
            </a:solidFill>
          </a:ln>
        </p:spPr>
        <p:txBody>
          <a:bodyPr>
            <a:normAutofit/>
          </a:bodyPr>
          <a:lstStyle/>
          <a:p>
            <a:pPr algn="ctr"/>
            <a:r>
              <a:rPr lang="uk-UA" sz="3200" b="1" dirty="0" smtClean="0">
                <a:solidFill>
                  <a:schemeClr val="accent1"/>
                </a:solidFill>
              </a:rPr>
              <a:t>ЕТАПИ СТАНОВЛЕННЯ ГІМНАСТИКИ</a:t>
            </a:r>
            <a:endParaRPr lang="uk-UA" sz="3200" dirty="0"/>
          </a:p>
        </p:txBody>
      </p:sp>
      <p:sp>
        <p:nvSpPr>
          <p:cNvPr id="3" name="Содержимое 2"/>
          <p:cNvSpPr>
            <a:spLocks noGrp="1"/>
          </p:cNvSpPr>
          <p:nvPr>
            <p:ph sz="quarter" idx="1"/>
          </p:nvPr>
        </p:nvSpPr>
        <p:spPr>
          <a:xfrm>
            <a:off x="323528" y="1268760"/>
            <a:ext cx="8363272" cy="4572000"/>
          </a:xfrm>
        </p:spPr>
        <p:txBody>
          <a:bodyPr>
            <a:normAutofit fontScale="62500" lnSpcReduction="20000"/>
          </a:bodyPr>
          <a:lstStyle/>
          <a:p>
            <a:r>
              <a:rPr lang="uk-UA" sz="2800" b="1" dirty="0" smtClean="0"/>
              <a:t>Сокольська система гімнастики</a:t>
            </a:r>
            <a:r>
              <a:rPr lang="uk-UA" sz="2800" dirty="0" smtClean="0"/>
              <a:t>  виникла у зв’язку з національно-визвольною боротьбою слов’янських народів, які входили до Австро-Угорщини. Засновником цієї гімнастики був чех </a:t>
            </a:r>
            <a:r>
              <a:rPr lang="uk-UA" sz="2800" dirty="0" err="1" smtClean="0"/>
              <a:t>Тирш</a:t>
            </a:r>
            <a:r>
              <a:rPr lang="uk-UA" sz="2800" dirty="0" smtClean="0"/>
              <a:t>, професор естетики та історії мистецтв  За змістом сокольська гімнастика близька до німецької. Її вправи мали таку форму виконання, яка  викликала у виконавців та глядачів позитивні емоції. Взамін багатократного повторення одноманітних рухів сокольська гімнастика передбачала виконання комбінацій вправ та логічних переходів від однієї вправи до іншої. Була створена перша класифікація гімнастичних вправ, розроблена спеціальна термінологія з лаконічними назвами вправ, правила змагань, трьох ступенева структура уроку.</a:t>
            </a:r>
          </a:p>
          <a:p>
            <a:r>
              <a:rPr lang="uk-UA" sz="2800" b="1" dirty="0" smtClean="0"/>
              <a:t>Гімнастика у сучасному світі. </a:t>
            </a:r>
            <a:r>
              <a:rPr lang="uk-UA" sz="2800" dirty="0" smtClean="0"/>
              <a:t>До кінця ХІХ на початку ХХ ст. сформувалися основи спортивної гімнастики, а також з’явилися її нові види: художня, ритмічна, акробатика, стрибки на батуті; стали розвиватися гігієнічні напрями: система Мюллера, гімнастика </a:t>
            </a:r>
            <a:r>
              <a:rPr lang="uk-UA" sz="2800" dirty="0" err="1" smtClean="0"/>
              <a:t>Сандова</a:t>
            </a:r>
            <a:r>
              <a:rPr lang="uk-UA" sz="2800" dirty="0" smtClean="0"/>
              <a:t>, індивідуальна гімнастика </a:t>
            </a:r>
            <a:r>
              <a:rPr lang="uk-UA" sz="2800" dirty="0" err="1" smtClean="0"/>
              <a:t>Прошева</a:t>
            </a:r>
            <a:r>
              <a:rPr lang="uk-UA" sz="2800" dirty="0" smtClean="0"/>
              <a:t>, Анохіна та ін. Останнім часом гімнастика стала широко використовуватися у лікувальній фізичній культурі та фізичній реабілітації. Гімнастичні вправи увійшли до систем підготовки усіх видів спорту. Футболісти, плавці,  легкоатлети, борці – всі використовують спеціальну гімнастику в інтересах досягнення високої спортивної форми.</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400" dirty="0" smtClean="0">
                <a:solidFill>
                  <a:schemeClr val="bg1"/>
                </a:solidFill>
              </a:rPr>
              <a:t/>
            </a:r>
            <a:br>
              <a:rPr lang="uk-UA" sz="2400" dirty="0" smtClean="0">
                <a:solidFill>
                  <a:schemeClr val="bg1"/>
                </a:solidFill>
              </a:rPr>
            </a:br>
            <a:r>
              <a:rPr lang="uk-UA" sz="3200" dirty="0" smtClean="0">
                <a:solidFill>
                  <a:prstClr val="white"/>
                </a:solidFill>
                <a:effectLst/>
                <a:ea typeface="+mn-ea"/>
                <a:cs typeface="+mn-cs"/>
              </a:rPr>
              <a:t> </a:t>
            </a:r>
            <a:r>
              <a:rPr lang="uk-UA" sz="4000" dirty="0" smtClean="0">
                <a:solidFill>
                  <a:prstClr val="white"/>
                </a:solidFill>
                <a:effectLst/>
                <a:ea typeface="+mn-ea"/>
                <a:cs typeface="+mn-cs"/>
              </a:rPr>
              <a:t>Таким чином: </a:t>
            </a:r>
            <a:endParaRPr lang="uk-UA" sz="4000" dirty="0">
              <a:solidFill>
                <a:schemeClr val="bg1"/>
              </a:solidFill>
            </a:endParaRPr>
          </a:p>
        </p:txBody>
      </p:sp>
      <p:sp>
        <p:nvSpPr>
          <p:cNvPr id="3" name="Содержимое 2"/>
          <p:cNvSpPr>
            <a:spLocks noGrp="1"/>
          </p:cNvSpPr>
          <p:nvPr>
            <p:ph sz="quarter" idx="1"/>
          </p:nvPr>
        </p:nvSpPr>
        <p:spPr>
          <a:xfrm>
            <a:off x="323528" y="332656"/>
            <a:ext cx="8568952" cy="6192688"/>
          </a:xfrm>
        </p:spPr>
        <p:txBody>
          <a:bodyPr>
            <a:normAutofit fontScale="85000" lnSpcReduction="10000"/>
          </a:bodyPr>
          <a:lstStyle/>
          <a:p>
            <a:pPr algn="ctr">
              <a:buNone/>
            </a:pPr>
            <a:r>
              <a:rPr lang="uk-UA" b="1" dirty="0" smtClean="0"/>
              <a:t>ЛІТЕРАТУРА ТА ДЖЕРЕЛА</a:t>
            </a:r>
          </a:p>
          <a:p>
            <a:endParaRPr lang="uk-UA" dirty="0" smtClean="0"/>
          </a:p>
          <a:p>
            <a:pPr lvl="0"/>
            <a:r>
              <a:rPr lang="uk-UA" dirty="0" err="1" smtClean="0"/>
              <a:t>Товт</a:t>
            </a:r>
            <a:r>
              <a:rPr lang="uk-UA" dirty="0" smtClean="0"/>
              <a:t>. В.А., М.І.</a:t>
            </a:r>
            <a:r>
              <a:rPr lang="uk-UA" dirty="0" err="1" smtClean="0"/>
              <a:t>Товт-Коршинсмька</a:t>
            </a:r>
            <a:r>
              <a:rPr lang="uk-UA" dirty="0" smtClean="0"/>
              <a:t> М.І., Пишка О.П. Гімнастика у фізичній реабілітації (основи методики викладання).  Навчальний посібник. Ужгород, «</a:t>
            </a:r>
            <a:r>
              <a:rPr lang="uk-UA" dirty="0" err="1" smtClean="0"/>
              <a:t>УжНУ</a:t>
            </a:r>
            <a:r>
              <a:rPr lang="uk-UA" dirty="0" smtClean="0"/>
              <a:t>», 2004. – 104 с.</a:t>
            </a:r>
          </a:p>
          <a:p>
            <a:pPr lvl="0"/>
            <a:r>
              <a:rPr lang="uk-UA" dirty="0" smtClean="0"/>
              <a:t>Гімнастика в системі підготовки спеціалістів фізичної реабілітації/</a:t>
            </a:r>
            <a:r>
              <a:rPr lang="uk-UA" dirty="0" err="1" smtClean="0"/>
              <a:t>Товт</a:t>
            </a:r>
            <a:r>
              <a:rPr lang="uk-UA" dirty="0" smtClean="0"/>
              <a:t> В.А., Дуло О.А., Михайлович C.О., </a:t>
            </a:r>
            <a:r>
              <a:rPr lang="uk-UA" dirty="0" err="1" smtClean="0"/>
              <a:t>Товт-Коршинська</a:t>
            </a:r>
            <a:r>
              <a:rPr lang="uk-UA" dirty="0" smtClean="0"/>
              <a:t> М.І. Навчальний посібник. Ужгород, ДВНЗ «</a:t>
            </a:r>
            <a:r>
              <a:rPr lang="uk-UA" dirty="0" err="1" smtClean="0"/>
              <a:t>УжНУ</a:t>
            </a:r>
            <a:r>
              <a:rPr lang="uk-UA" dirty="0" smtClean="0"/>
              <a:t>», 2009. – 184 с.</a:t>
            </a:r>
          </a:p>
          <a:p>
            <a:pPr lvl="0"/>
            <a:r>
              <a:rPr lang="uk-UA" dirty="0" smtClean="0"/>
              <a:t>Гімнастика та методика викладання: метод. розробка для самостійної роботи студентів// </a:t>
            </a:r>
            <a:r>
              <a:rPr lang="uk-UA" dirty="0" err="1" smtClean="0"/>
              <a:t>Укл</a:t>
            </a:r>
            <a:r>
              <a:rPr lang="uk-UA" dirty="0" smtClean="0"/>
              <a:t>: В.А. </a:t>
            </a:r>
            <a:r>
              <a:rPr lang="uk-UA" dirty="0" err="1" smtClean="0"/>
              <a:t>Товт</a:t>
            </a:r>
            <a:r>
              <a:rPr lang="uk-UA" dirty="0" smtClean="0"/>
              <a:t>, О.Ю. </a:t>
            </a:r>
            <a:r>
              <a:rPr lang="uk-UA" dirty="0" err="1" smtClean="0"/>
              <a:t>Гузак</a:t>
            </a:r>
            <a:r>
              <a:rPr lang="uk-UA" dirty="0" smtClean="0"/>
              <a:t>, М.Ю. Щерба та ін. – Ужгород, ДВНЗ «</a:t>
            </a:r>
            <a:r>
              <a:rPr lang="uk-UA" dirty="0" err="1" smtClean="0"/>
              <a:t>УжНУ</a:t>
            </a:r>
            <a:r>
              <a:rPr lang="uk-UA" dirty="0" smtClean="0"/>
              <a:t>», 2013. – 123 с.</a:t>
            </a:r>
          </a:p>
          <a:p>
            <a:pPr lvl="0"/>
            <a:r>
              <a:rPr lang="uk-UA" dirty="0" err="1" smtClean="0"/>
              <a:t>Гимнастика</a:t>
            </a:r>
            <a:r>
              <a:rPr lang="uk-UA" dirty="0" smtClean="0"/>
              <a:t> и методика </a:t>
            </a:r>
            <a:r>
              <a:rPr lang="uk-UA" dirty="0" err="1" smtClean="0"/>
              <a:t>преподавания</a:t>
            </a:r>
            <a:r>
              <a:rPr lang="uk-UA" dirty="0" smtClean="0"/>
              <a:t>. </a:t>
            </a:r>
            <a:r>
              <a:rPr lang="uk-UA" dirty="0" err="1" smtClean="0"/>
              <a:t>Уч</a:t>
            </a:r>
            <a:r>
              <a:rPr lang="uk-UA" dirty="0" smtClean="0"/>
              <a:t>. для </a:t>
            </a:r>
            <a:r>
              <a:rPr lang="uk-UA" dirty="0" err="1" smtClean="0"/>
              <a:t>институтов</a:t>
            </a:r>
            <a:r>
              <a:rPr lang="uk-UA" dirty="0" smtClean="0"/>
              <a:t> </a:t>
            </a:r>
            <a:r>
              <a:rPr lang="uk-UA" dirty="0" err="1" smtClean="0"/>
              <a:t>физ</a:t>
            </a:r>
            <a:r>
              <a:rPr lang="uk-UA" dirty="0" smtClean="0"/>
              <a:t>. </a:t>
            </a:r>
            <a:r>
              <a:rPr lang="uk-UA" dirty="0" err="1" smtClean="0"/>
              <a:t>культуры</a:t>
            </a:r>
            <a:r>
              <a:rPr lang="uk-UA" dirty="0" smtClean="0"/>
              <a:t> /</a:t>
            </a:r>
            <a:r>
              <a:rPr lang="uk-UA" dirty="0" err="1" smtClean="0"/>
              <a:t>Под</a:t>
            </a:r>
            <a:r>
              <a:rPr lang="uk-UA" dirty="0" smtClean="0"/>
              <a:t> ред. В. М. </a:t>
            </a:r>
            <a:r>
              <a:rPr lang="uk-UA" dirty="0" err="1" smtClean="0"/>
              <a:t>Смолевского</a:t>
            </a:r>
            <a:r>
              <a:rPr lang="uk-UA" dirty="0" smtClean="0"/>
              <a:t>. – </a:t>
            </a:r>
            <a:r>
              <a:rPr lang="uk-UA" dirty="0" err="1" smtClean="0"/>
              <a:t>Изд</a:t>
            </a:r>
            <a:r>
              <a:rPr lang="uk-UA" dirty="0" smtClean="0"/>
              <a:t>. 3-е </a:t>
            </a:r>
            <a:r>
              <a:rPr lang="uk-UA" dirty="0" err="1" smtClean="0"/>
              <a:t>перераб</a:t>
            </a:r>
            <a:r>
              <a:rPr lang="uk-UA" dirty="0" smtClean="0"/>
              <a:t>., </a:t>
            </a:r>
            <a:r>
              <a:rPr lang="uk-UA" dirty="0" err="1" smtClean="0"/>
              <a:t>доп</a:t>
            </a:r>
            <a:r>
              <a:rPr lang="uk-UA" dirty="0" smtClean="0"/>
              <a:t>. – М.: </a:t>
            </a:r>
            <a:r>
              <a:rPr lang="uk-UA" dirty="0" err="1" smtClean="0"/>
              <a:t>Физкультура</a:t>
            </a:r>
            <a:r>
              <a:rPr lang="uk-UA" dirty="0" smtClean="0"/>
              <a:t> и спорт, 1987. – 228 с.</a:t>
            </a:r>
          </a:p>
          <a:p>
            <a:pPr lvl="0"/>
            <a:r>
              <a:rPr lang="uk-UA" dirty="0" smtClean="0"/>
              <a:t>Смол</a:t>
            </a:r>
            <a:r>
              <a:rPr lang="ru-RU" dirty="0" err="1" smtClean="0"/>
              <a:t>евский</a:t>
            </a:r>
            <a:r>
              <a:rPr lang="ru-RU" dirty="0" smtClean="0"/>
              <a:t> В.М., </a:t>
            </a:r>
            <a:r>
              <a:rPr lang="ru-RU" dirty="0" err="1" smtClean="0"/>
              <a:t>Гавердовский</a:t>
            </a:r>
            <a:r>
              <a:rPr lang="ru-RU" dirty="0" smtClean="0"/>
              <a:t> Ю.К. Спортивная гимнастика. </a:t>
            </a:r>
            <a:r>
              <a:rPr lang="uk-UA" dirty="0" smtClean="0"/>
              <a:t>Підручник. К.: «Олімпійська література», 1999.-463 с.</a:t>
            </a:r>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350</TotalTime>
  <Words>648</Words>
  <Application>Microsoft Office PowerPoint</Application>
  <PresentationFormat>Экран (4:3)</PresentationFormat>
  <Paragraphs>68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Справедливость</vt:lpstr>
      <vt:lpstr>                                                                            </vt:lpstr>
      <vt:lpstr>Загальна класифікація гімнастичних вправ</vt:lpstr>
      <vt:lpstr>  Види гімнастики</vt:lpstr>
      <vt:lpstr>           ЕТАПИ СТАНОВЛЕННЯ ГІМНАСТИКИ</vt:lpstr>
      <vt:lpstr>ЕТАПИ СТАНОВЛЕННЯ ГІМНАСТИКИ</vt:lpstr>
      <vt:lpstr>  Таким чином: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Алла</dc:creator>
  <cp:lastModifiedBy>Valeriy</cp:lastModifiedBy>
  <cp:revision>64</cp:revision>
  <dcterms:created xsi:type="dcterms:W3CDTF">2014-04-23T13:15:01Z</dcterms:created>
  <dcterms:modified xsi:type="dcterms:W3CDTF">2017-09-11T19:07:44Z</dcterms:modified>
</cp:coreProperties>
</file>