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7"/>
  </p:notesMasterIdLst>
  <p:sldIdLst>
    <p:sldId id="256" r:id="rId2"/>
    <p:sldId id="258" r:id="rId3"/>
    <p:sldId id="271" r:id="rId4"/>
    <p:sldId id="259" r:id="rId5"/>
    <p:sldId id="260" r:id="rId6"/>
    <p:sldId id="261" r:id="rId7"/>
    <p:sldId id="278" r:id="rId8"/>
    <p:sldId id="281" r:id="rId9"/>
    <p:sldId id="280" r:id="rId10"/>
    <p:sldId id="263" r:id="rId11"/>
    <p:sldId id="264" r:id="rId12"/>
    <p:sldId id="289" r:id="rId13"/>
    <p:sldId id="288" r:id="rId14"/>
    <p:sldId id="274" r:id="rId15"/>
    <p:sldId id="277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75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3EDB0-2BFC-40BF-937F-3BFCD2BE8480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2029F-1451-4486-8588-376EC3EEB3C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2029F-1451-4486-8588-376EC3EEB3CE}" type="slidenum">
              <a:rPr lang="uk-UA" smtClean="0"/>
              <a:pPr/>
              <a:t>1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2029F-1451-4486-8588-376EC3EEB3CE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-635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B101A47-7673-4AE5-A408-5969C24B0917}" type="datetimeFigureOut">
              <a:rPr lang="uk-UA" smtClean="0"/>
              <a:pPr/>
              <a:t>14.10.2017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0596F2-5C1D-46E9-A6A5-77654CA516A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4290"/>
            <a:ext cx="8784976" cy="249463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Лекція 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b="1" cap="all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cap="all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СПЕЦІАЛЬна</a:t>
            </a:r>
            <a:r>
              <a:rPr lang="uk-UA" sz="31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ГІМНАСТИЧНА </a:t>
            </a:r>
            <a:r>
              <a:rPr lang="uk-UA" sz="31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1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термінологія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780929"/>
            <a:ext cx="8784976" cy="3868291"/>
          </a:xfrm>
          <a:prstGeom prst="rect">
            <a:avLst/>
          </a:prstGeom>
          <a:solidFill>
            <a:schemeClr val="tx1"/>
          </a:solidFill>
        </p:spPr>
        <p:txBody>
          <a:bodyPr wrap="square" tIns="792000" bIns="1332000">
            <a:spAutoFit/>
          </a:bodyPr>
          <a:lstStyle/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bg1"/>
                </a:solidFill>
              </a:rPr>
              <a:t>Загальні положення</a:t>
            </a:r>
            <a:endParaRPr lang="uk-UA" sz="28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bg1"/>
                </a:solidFill>
              </a:rPr>
              <a:t>Стройові вправи </a:t>
            </a:r>
          </a:p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bg1"/>
                </a:solidFill>
              </a:rPr>
              <a:t>Дії чергового на початку уроку з гімнастики</a:t>
            </a:r>
          </a:p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bg1"/>
                </a:solidFill>
              </a:rPr>
              <a:t>Вправи загального розвитку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576064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Послідовність команд і розпоряджень чергового та його дії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052735"/>
            <a:ext cx="8784976" cy="4464497"/>
          </a:xfrm>
          <a:solidFill>
            <a:schemeClr val="tx1">
              <a:lumMod val="95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sz="4000" dirty="0" smtClean="0"/>
              <a:t> </a:t>
            </a:r>
          </a:p>
          <a:p>
            <a:r>
              <a:rPr lang="uk-UA" sz="4500" b="1" dirty="0" smtClean="0">
                <a:solidFill>
                  <a:srgbClr val="002060"/>
                </a:solidFill>
              </a:rPr>
              <a:t>1.</a:t>
            </a:r>
            <a:r>
              <a:rPr lang="uk-UA" sz="4500" dirty="0" smtClean="0">
                <a:solidFill>
                  <a:srgbClr val="002060"/>
                </a:solidFill>
              </a:rPr>
              <a:t> </a:t>
            </a:r>
            <a:r>
              <a:rPr lang="uk-UA" sz="4500" b="1" u="sng" dirty="0" smtClean="0">
                <a:solidFill>
                  <a:srgbClr val="002060"/>
                </a:solidFill>
              </a:rPr>
              <a:t>«</a:t>
            </a:r>
            <a:r>
              <a:rPr lang="uk-UA" sz="4500" b="1" i="1" u="sng" dirty="0" smtClean="0">
                <a:solidFill>
                  <a:srgbClr val="002060"/>
                </a:solidFill>
              </a:rPr>
              <a:t>Група </a:t>
            </a:r>
            <a:r>
              <a:rPr lang="uk-UA" sz="4500" b="1" u="sng" dirty="0" smtClean="0">
                <a:solidFill>
                  <a:srgbClr val="002060"/>
                </a:solidFill>
              </a:rPr>
              <a:t>– ДО МЕНЕ!»</a:t>
            </a:r>
            <a:r>
              <a:rPr lang="uk-UA" sz="4500" b="1" dirty="0" smtClean="0">
                <a:solidFill>
                  <a:srgbClr val="002060"/>
                </a:solidFill>
              </a:rPr>
              <a:t> </a:t>
            </a:r>
            <a:r>
              <a:rPr lang="uk-UA" sz="4000" dirty="0" smtClean="0">
                <a:solidFill>
                  <a:srgbClr val="002060"/>
                </a:solidFill>
              </a:rPr>
              <a:t>– черговий до команди стає на місце, де повинні бути вишикувані учні,  та приймає положення «</a:t>
            </a:r>
            <a:r>
              <a:rPr lang="uk-UA" sz="4000" i="1" dirty="0" smtClean="0">
                <a:solidFill>
                  <a:srgbClr val="002060"/>
                </a:solidFill>
              </a:rPr>
              <a:t>струнко</a:t>
            </a:r>
            <a:r>
              <a:rPr lang="uk-UA" sz="4000" dirty="0" smtClean="0">
                <a:solidFill>
                  <a:srgbClr val="002060"/>
                </a:solidFill>
              </a:rPr>
              <a:t>». </a:t>
            </a:r>
            <a:r>
              <a:rPr lang="uk-UA" sz="4000" i="1" dirty="0" smtClean="0">
                <a:solidFill>
                  <a:srgbClr val="002060"/>
                </a:solidFill>
              </a:rPr>
              <a:t>(Черговий всі команди подає тільки з положення «струнко»).</a:t>
            </a:r>
          </a:p>
          <a:p>
            <a:endParaRPr lang="uk-UA" sz="4000" dirty="0" smtClean="0">
              <a:solidFill>
                <a:srgbClr val="002060"/>
              </a:solidFill>
            </a:endParaRPr>
          </a:p>
          <a:p>
            <a:r>
              <a:rPr lang="uk-UA" sz="4500" b="1" dirty="0" smtClean="0">
                <a:solidFill>
                  <a:srgbClr val="002060"/>
                </a:solidFill>
              </a:rPr>
              <a:t>2</a:t>
            </a:r>
            <a:r>
              <a:rPr lang="uk-UA" sz="4500" dirty="0" smtClean="0">
                <a:solidFill>
                  <a:srgbClr val="002060"/>
                </a:solidFill>
              </a:rPr>
              <a:t>. </a:t>
            </a:r>
            <a:r>
              <a:rPr lang="uk-UA" sz="4500" u="sng" dirty="0" smtClean="0">
                <a:solidFill>
                  <a:srgbClr val="002060"/>
                </a:solidFill>
              </a:rPr>
              <a:t>«</a:t>
            </a:r>
            <a:r>
              <a:rPr lang="uk-UA" sz="4500" b="1" i="1" u="sng" dirty="0" smtClean="0">
                <a:solidFill>
                  <a:srgbClr val="002060"/>
                </a:solidFill>
              </a:rPr>
              <a:t>В одну (дві) шеренги за зростом </a:t>
            </a:r>
            <a:r>
              <a:rPr lang="uk-UA" sz="4500" i="1" u="sng" dirty="0" smtClean="0">
                <a:solidFill>
                  <a:srgbClr val="002060"/>
                </a:solidFill>
              </a:rPr>
              <a:t>(</a:t>
            </a:r>
            <a:r>
              <a:rPr lang="uk-UA" sz="4500" b="1" i="1" u="sng" dirty="0" smtClean="0">
                <a:solidFill>
                  <a:srgbClr val="002060"/>
                </a:solidFill>
              </a:rPr>
              <a:t>за списком)</a:t>
            </a:r>
            <a:r>
              <a:rPr lang="uk-UA" sz="4500" b="1" u="sng" dirty="0" smtClean="0">
                <a:solidFill>
                  <a:srgbClr val="002060"/>
                </a:solidFill>
              </a:rPr>
              <a:t> – СТАВАЙ!»</a:t>
            </a:r>
            <a:r>
              <a:rPr lang="uk-UA" sz="4500" b="1" dirty="0" smtClean="0">
                <a:solidFill>
                  <a:srgbClr val="002060"/>
                </a:solidFill>
              </a:rPr>
              <a:t> </a:t>
            </a:r>
            <a:r>
              <a:rPr lang="uk-UA" sz="4000" dirty="0" smtClean="0">
                <a:solidFill>
                  <a:srgbClr val="002060"/>
                </a:solidFill>
              </a:rPr>
              <a:t>- за цією командою учні швидко займають своє місце в строю ліворуч від чергового відповідно до його розпорядження. Черговий після шикування робить крок уперед, обертається ліворуч. При необхідності, робить зауваження щодо помилок у шикуванні і добивається чіткого виконання попередніх команд.</a:t>
            </a:r>
          </a:p>
          <a:p>
            <a:endParaRPr lang="uk-UA" sz="4000" dirty="0" smtClean="0">
              <a:solidFill>
                <a:srgbClr val="002060"/>
              </a:solidFill>
            </a:endParaRPr>
          </a:p>
          <a:p>
            <a:r>
              <a:rPr lang="uk-UA" sz="4500" b="1" dirty="0" smtClean="0">
                <a:solidFill>
                  <a:srgbClr val="002060"/>
                </a:solidFill>
              </a:rPr>
              <a:t>3</a:t>
            </a:r>
            <a:r>
              <a:rPr lang="uk-UA" sz="4500" dirty="0" smtClean="0">
                <a:solidFill>
                  <a:srgbClr val="002060"/>
                </a:solidFill>
              </a:rPr>
              <a:t>. </a:t>
            </a:r>
            <a:r>
              <a:rPr lang="uk-UA" sz="4500" u="sng" dirty="0" smtClean="0">
                <a:solidFill>
                  <a:srgbClr val="002060"/>
                </a:solidFill>
              </a:rPr>
              <a:t>«</a:t>
            </a:r>
            <a:r>
              <a:rPr lang="uk-UA" sz="4500" b="1" i="1" u="sng" dirty="0" smtClean="0">
                <a:solidFill>
                  <a:srgbClr val="002060"/>
                </a:solidFill>
              </a:rPr>
              <a:t>Група</a:t>
            </a:r>
            <a:r>
              <a:rPr lang="uk-UA" sz="4500" b="1" u="sng" dirty="0" smtClean="0">
                <a:solidFill>
                  <a:srgbClr val="002060"/>
                </a:solidFill>
              </a:rPr>
              <a:t> – РІВНЯЙСЬ!»</a:t>
            </a:r>
            <a:r>
              <a:rPr lang="uk-UA" sz="4500" b="1" dirty="0" smtClean="0">
                <a:solidFill>
                  <a:srgbClr val="002060"/>
                </a:solidFill>
              </a:rPr>
              <a:t> </a:t>
            </a:r>
            <a:r>
              <a:rPr lang="uk-UA" sz="4500" dirty="0" smtClean="0">
                <a:solidFill>
                  <a:srgbClr val="002060"/>
                </a:solidFill>
              </a:rPr>
              <a:t>-</a:t>
            </a:r>
            <a:r>
              <a:rPr lang="uk-UA" sz="4500" b="1" dirty="0" smtClean="0">
                <a:solidFill>
                  <a:srgbClr val="002060"/>
                </a:solidFill>
              </a:rPr>
              <a:t> </a:t>
            </a:r>
            <a:r>
              <a:rPr lang="uk-UA" sz="4500" dirty="0" smtClean="0">
                <a:solidFill>
                  <a:srgbClr val="002060"/>
                </a:solidFill>
              </a:rPr>
              <a:t>після 3-х секундної паузи -</a:t>
            </a:r>
            <a:r>
              <a:rPr lang="uk-UA" sz="4500" b="1" dirty="0" smtClean="0">
                <a:solidFill>
                  <a:srgbClr val="002060"/>
                </a:solidFill>
              </a:rPr>
              <a:t> </a:t>
            </a:r>
            <a:r>
              <a:rPr lang="uk-UA" sz="4500" u="sng" dirty="0" smtClean="0">
                <a:solidFill>
                  <a:srgbClr val="002060"/>
                </a:solidFill>
              </a:rPr>
              <a:t>«</a:t>
            </a:r>
            <a:r>
              <a:rPr lang="uk-UA" sz="4500" b="1" u="sng" dirty="0" smtClean="0">
                <a:solidFill>
                  <a:srgbClr val="002060"/>
                </a:solidFill>
              </a:rPr>
              <a:t>СТРУНКО!</a:t>
            </a:r>
            <a:r>
              <a:rPr lang="uk-UA" sz="4500" u="sng" dirty="0" smtClean="0">
                <a:solidFill>
                  <a:srgbClr val="002060"/>
                </a:solidFill>
              </a:rPr>
              <a:t>», «</a:t>
            </a:r>
            <a:r>
              <a:rPr lang="uk-UA" sz="4500" b="1" i="1" u="sng" dirty="0" smtClean="0">
                <a:solidFill>
                  <a:srgbClr val="002060"/>
                </a:solidFill>
              </a:rPr>
              <a:t>За порядком номерів</a:t>
            </a:r>
            <a:r>
              <a:rPr lang="uk-UA" sz="4500" b="1" u="sng" dirty="0" smtClean="0">
                <a:solidFill>
                  <a:srgbClr val="002060"/>
                </a:solidFill>
              </a:rPr>
              <a:t> – РОЗРАХУЙСЬ!</a:t>
            </a:r>
            <a:r>
              <a:rPr lang="uk-UA" sz="4500" u="sng" dirty="0" smtClean="0">
                <a:solidFill>
                  <a:srgbClr val="002060"/>
                </a:solidFill>
              </a:rPr>
              <a:t>»</a:t>
            </a:r>
            <a:r>
              <a:rPr lang="uk-UA" sz="4500" dirty="0" smtClean="0">
                <a:solidFill>
                  <a:srgbClr val="002060"/>
                </a:solidFill>
              </a:rPr>
              <a:t>; після завершення розподілу, визначивши кількість присутніх, подає команду - </a:t>
            </a:r>
            <a:r>
              <a:rPr lang="uk-UA" sz="4500" u="sng" dirty="0" smtClean="0">
                <a:solidFill>
                  <a:srgbClr val="002060"/>
                </a:solidFill>
              </a:rPr>
              <a:t>«</a:t>
            </a:r>
            <a:r>
              <a:rPr lang="uk-UA" sz="4500" b="1" i="1" u="sng" dirty="0" smtClean="0">
                <a:solidFill>
                  <a:srgbClr val="002060"/>
                </a:solidFill>
              </a:rPr>
              <a:t>Рівняння</a:t>
            </a:r>
            <a:r>
              <a:rPr lang="uk-UA" sz="4500" b="1" u="sng" dirty="0" smtClean="0">
                <a:solidFill>
                  <a:srgbClr val="002060"/>
                </a:solidFill>
              </a:rPr>
              <a:t> </a:t>
            </a:r>
            <a:r>
              <a:rPr lang="uk-UA" sz="4500" b="1" i="1" u="sng" dirty="0" smtClean="0">
                <a:solidFill>
                  <a:srgbClr val="002060"/>
                </a:solidFill>
              </a:rPr>
              <a:t>на</a:t>
            </a:r>
            <a:r>
              <a:rPr lang="uk-UA" sz="4500" b="1" u="sng" dirty="0" smtClean="0">
                <a:solidFill>
                  <a:srgbClr val="002060"/>
                </a:solidFill>
              </a:rPr>
              <a:t> – СЕРЕДИНУ!»</a:t>
            </a:r>
            <a:r>
              <a:rPr lang="uk-UA" sz="4500" b="1" dirty="0" smtClean="0">
                <a:solidFill>
                  <a:srgbClr val="002060"/>
                </a:solidFill>
              </a:rPr>
              <a:t>,  </a:t>
            </a:r>
            <a:r>
              <a:rPr lang="uk-UA" sz="4000" dirty="0" smtClean="0">
                <a:solidFill>
                  <a:srgbClr val="002060"/>
                </a:solidFill>
              </a:rPr>
              <a:t>далі  стройовим кроком за найкоротшою траєкторією підходить до вчителя, зупиняється в трьох кроках від нього і рапортує.</a:t>
            </a:r>
          </a:p>
          <a:p>
            <a:endParaRPr lang="uk-UA" sz="4000" dirty="0" smtClean="0">
              <a:solidFill>
                <a:srgbClr val="002060"/>
              </a:solidFill>
            </a:endParaRPr>
          </a:p>
          <a:p>
            <a:r>
              <a:rPr lang="uk-UA" sz="4500" b="1" dirty="0" smtClean="0">
                <a:solidFill>
                  <a:srgbClr val="002060"/>
                </a:solidFill>
              </a:rPr>
              <a:t>4</a:t>
            </a:r>
            <a:r>
              <a:rPr lang="uk-UA" sz="4500" dirty="0" smtClean="0">
                <a:solidFill>
                  <a:srgbClr val="002060"/>
                </a:solidFill>
              </a:rPr>
              <a:t>. </a:t>
            </a:r>
            <a:r>
              <a:rPr lang="uk-UA" sz="4500" b="1" dirty="0" smtClean="0">
                <a:solidFill>
                  <a:srgbClr val="002060"/>
                </a:solidFill>
              </a:rPr>
              <a:t>Форма рапорту: </a:t>
            </a:r>
            <a:r>
              <a:rPr lang="uk-UA" sz="4500" u="sng" dirty="0" smtClean="0">
                <a:solidFill>
                  <a:srgbClr val="002060"/>
                </a:solidFill>
              </a:rPr>
              <a:t>«Шановний викладач! Група у кількості  …  чоловік на заняття  – ВИШИКУВАНА!; доповів черговий </a:t>
            </a:r>
            <a:r>
              <a:rPr lang="uk-UA" sz="4500" i="1" u="sng" dirty="0" smtClean="0">
                <a:solidFill>
                  <a:srgbClr val="002060"/>
                </a:solidFill>
              </a:rPr>
              <a:t>(називається прізвище і ім’я)</a:t>
            </a:r>
            <a:r>
              <a:rPr lang="uk-UA" sz="4500" u="sng" dirty="0" smtClean="0">
                <a:solidFill>
                  <a:srgbClr val="002060"/>
                </a:solidFill>
              </a:rPr>
              <a:t>»</a:t>
            </a:r>
            <a:r>
              <a:rPr lang="uk-UA" sz="4500" dirty="0" smtClean="0">
                <a:solidFill>
                  <a:srgbClr val="002060"/>
                </a:solidFill>
              </a:rPr>
              <a:t>.</a:t>
            </a:r>
          </a:p>
          <a:p>
            <a:endParaRPr lang="uk-UA" sz="4500" dirty="0" smtClean="0">
              <a:solidFill>
                <a:srgbClr val="002060"/>
              </a:solidFill>
            </a:endParaRPr>
          </a:p>
          <a:p>
            <a:r>
              <a:rPr lang="uk-UA" sz="4500" b="1" dirty="0" smtClean="0">
                <a:solidFill>
                  <a:srgbClr val="002060"/>
                </a:solidFill>
              </a:rPr>
              <a:t>5</a:t>
            </a:r>
            <a:r>
              <a:rPr lang="uk-UA" sz="4500" dirty="0" smtClean="0">
                <a:solidFill>
                  <a:srgbClr val="002060"/>
                </a:solidFill>
              </a:rPr>
              <a:t>. Доповівши, черговий робить крок у правий бік і крок уперед за спину вчителя, повертається обличчям до строю; після привітання викладача: </a:t>
            </a:r>
            <a:r>
              <a:rPr lang="uk-UA" sz="4500" b="1" u="sng" dirty="0" smtClean="0">
                <a:solidFill>
                  <a:srgbClr val="002060"/>
                </a:solidFill>
              </a:rPr>
              <a:t>«БАЖАЮ ЗДОРОВ’Я!»</a:t>
            </a:r>
            <a:r>
              <a:rPr lang="uk-UA" sz="4500" b="1" dirty="0" smtClean="0">
                <a:solidFill>
                  <a:srgbClr val="002060"/>
                </a:solidFill>
              </a:rPr>
              <a:t> </a:t>
            </a:r>
            <a:r>
              <a:rPr lang="uk-UA" sz="4500" dirty="0" smtClean="0">
                <a:solidFill>
                  <a:srgbClr val="002060"/>
                </a:solidFill>
              </a:rPr>
              <a:t>і відповіді учнів: </a:t>
            </a:r>
            <a:r>
              <a:rPr lang="uk-UA" sz="4500" u="sng" dirty="0" smtClean="0">
                <a:solidFill>
                  <a:srgbClr val="002060"/>
                </a:solidFill>
              </a:rPr>
              <a:t>«</a:t>
            </a:r>
            <a:r>
              <a:rPr lang="uk-UA" sz="4500" b="1" u="sng" dirty="0" smtClean="0">
                <a:solidFill>
                  <a:srgbClr val="002060"/>
                </a:solidFill>
              </a:rPr>
              <a:t>ЗДОРОВ’Я БАЖАЄМО!</a:t>
            </a:r>
            <a:r>
              <a:rPr lang="uk-UA" sz="4500" u="sng" dirty="0" smtClean="0">
                <a:solidFill>
                  <a:srgbClr val="002060"/>
                </a:solidFill>
              </a:rPr>
              <a:t>»</a:t>
            </a:r>
            <a:r>
              <a:rPr lang="uk-UA" sz="4500" dirty="0" smtClean="0">
                <a:solidFill>
                  <a:srgbClr val="002060"/>
                </a:solidFill>
              </a:rPr>
              <a:t>, оголошення викладачем теми заняття і його команди «</a:t>
            </a:r>
            <a:r>
              <a:rPr lang="uk-UA" sz="4500" b="1" dirty="0" smtClean="0">
                <a:solidFill>
                  <a:srgbClr val="002060"/>
                </a:solidFill>
              </a:rPr>
              <a:t>ВІЛЬНО!</a:t>
            </a:r>
            <a:r>
              <a:rPr lang="uk-UA" sz="4500" dirty="0" smtClean="0">
                <a:solidFill>
                  <a:srgbClr val="002060"/>
                </a:solidFill>
              </a:rPr>
              <a:t>», черговий дублює команду «ВІЛЬНО!» для групи і за командою викладача «</a:t>
            </a:r>
            <a:r>
              <a:rPr lang="uk-UA" sz="4500" b="1" i="1" dirty="0" smtClean="0">
                <a:solidFill>
                  <a:srgbClr val="002060"/>
                </a:solidFill>
              </a:rPr>
              <a:t>В стрій</a:t>
            </a:r>
            <a:r>
              <a:rPr lang="uk-UA" sz="4500" b="1" dirty="0" smtClean="0">
                <a:solidFill>
                  <a:srgbClr val="002060"/>
                </a:solidFill>
              </a:rPr>
              <a:t> СТАТИ!»</a:t>
            </a:r>
            <a:r>
              <a:rPr lang="uk-UA" sz="4500" dirty="0" smtClean="0">
                <a:solidFill>
                  <a:srgbClr val="002060"/>
                </a:solidFill>
              </a:rPr>
              <a:t>, займає своє місце в строю.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568952" cy="655184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Вправи загального розвитку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4680520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uk-UA" sz="3600" b="1" dirty="0" smtClean="0">
                <a:solidFill>
                  <a:srgbClr val="002060"/>
                </a:solidFill>
              </a:rPr>
              <a:t>Вправи загального розвитку </a:t>
            </a:r>
            <a:r>
              <a:rPr lang="uk-UA" sz="3600" dirty="0" smtClean="0">
                <a:solidFill>
                  <a:srgbClr val="002060"/>
                </a:solidFill>
              </a:rPr>
              <a:t>(ВЗР) </a:t>
            </a:r>
            <a:r>
              <a:rPr lang="uk-UA" dirty="0" smtClean="0">
                <a:solidFill>
                  <a:srgbClr val="002060"/>
                </a:solidFill>
              </a:rPr>
              <a:t>– це рухи різними частинами тіла та їх поєднання, що виконуються з визначеною швидкістю, амплітудою та частотою; або ж це є утримання у часі і просторі м’язової напруги, рівноваги, розтягненості м’язів.</a:t>
            </a:r>
          </a:p>
          <a:p>
            <a:pPr>
              <a:buNone/>
            </a:pPr>
            <a:endParaRPr lang="uk-UA" dirty="0" smtClean="0">
              <a:solidFill>
                <a:srgbClr val="002060"/>
              </a:solidFill>
            </a:endParaRPr>
          </a:p>
          <a:p>
            <a:r>
              <a:rPr lang="uk-UA" sz="3600" b="1" dirty="0" smtClean="0">
                <a:solidFill>
                  <a:srgbClr val="002060"/>
                </a:solidFill>
              </a:rPr>
              <a:t>Асиметричні вправи </a:t>
            </a:r>
            <a:r>
              <a:rPr lang="uk-UA" dirty="0" smtClean="0">
                <a:solidFill>
                  <a:srgbClr val="002060"/>
                </a:solidFill>
              </a:rPr>
              <a:t>– вправи, в яких перша половина циклу починається з лівої ноги або в лівий бік, а друга – з правої або вправо; керівник завжди повинен виконувати асиметричні вправи дзеркально. </a:t>
            </a:r>
          </a:p>
          <a:p>
            <a:r>
              <a:rPr lang="uk-UA" sz="3600" b="1" dirty="0" smtClean="0">
                <a:solidFill>
                  <a:srgbClr val="002060"/>
                </a:solidFill>
              </a:rPr>
              <a:t>Вихідне положення </a:t>
            </a:r>
            <a:r>
              <a:rPr lang="uk-UA" sz="3600" dirty="0" smtClean="0">
                <a:solidFill>
                  <a:srgbClr val="002060"/>
                </a:solidFill>
              </a:rPr>
              <a:t>(</a:t>
            </a:r>
            <a:r>
              <a:rPr lang="uk-UA" sz="3600" b="1" dirty="0" smtClean="0">
                <a:solidFill>
                  <a:srgbClr val="002060"/>
                </a:solidFill>
              </a:rPr>
              <a:t>ВП</a:t>
            </a:r>
            <a:r>
              <a:rPr lang="uk-UA" sz="3600" dirty="0" smtClean="0">
                <a:solidFill>
                  <a:srgbClr val="002060"/>
                </a:solidFill>
              </a:rPr>
              <a:t>) </a:t>
            </a:r>
            <a:r>
              <a:rPr lang="uk-UA" dirty="0" smtClean="0">
                <a:solidFill>
                  <a:srgbClr val="002060"/>
                </a:solidFill>
              </a:rPr>
              <a:t>– таке положення тулуба, голови, рук, ніг, що є початковим у виконанні вправи.</a:t>
            </a:r>
          </a:p>
          <a:p>
            <a:pPr>
              <a:buNone/>
            </a:pPr>
            <a:endParaRPr lang="uk-UA" dirty="0" smtClean="0">
              <a:solidFill>
                <a:srgbClr val="002060"/>
              </a:solidFill>
            </a:endParaRPr>
          </a:p>
          <a:p>
            <a:r>
              <a:rPr lang="uk-UA" sz="3600" b="1" dirty="0" smtClean="0">
                <a:solidFill>
                  <a:srgbClr val="002060"/>
                </a:solidFill>
              </a:rPr>
              <a:t>Повний цикл вправи загального розвитку</a:t>
            </a:r>
            <a:r>
              <a:rPr lang="uk-UA" sz="3600" dirty="0" smtClean="0">
                <a:solidFill>
                  <a:srgbClr val="002060"/>
                </a:solidFill>
              </a:rPr>
              <a:t> </a:t>
            </a:r>
            <a:r>
              <a:rPr lang="uk-UA" dirty="0" smtClean="0">
                <a:solidFill>
                  <a:srgbClr val="002060"/>
                </a:solidFill>
              </a:rPr>
              <a:t>– це всі рухи у вправі, що виконуються у заданій послідовності і не повторюються; доцільно виконувати ВЗР з циклами, що об’єднують 2, 4, 8,  і 16 рухів; всі рухи виконуються під підрахунок так, щоби кожній рух мав свій порядковий номер; цикли у окремій вправі повторюються в залежності від кількості рухів, з яких вправа складається, та педагогічних завдань - від 2-х до 16 разів. </a:t>
            </a: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43216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Вправи загального розвитку</a:t>
            </a:r>
            <a:endParaRPr lang="uk-UA" sz="3600" dirty="0"/>
          </a:p>
        </p:txBody>
      </p:sp>
      <p:pic>
        <p:nvPicPr>
          <p:cNvPr id="4" name="Содержимое 3" descr="Результат пошуку зображень за запитом &quot;гимнастика для детей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628800"/>
            <a:ext cx="4032448" cy="312224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гимнастика для детей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4032448" cy="316835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9200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sz="4800" b="1" dirty="0" smtClean="0">
                <a:solidFill>
                  <a:srgbClr val="C00000"/>
                </a:solidFill>
              </a:rPr>
              <a:t>Вправи загального розвитку</a:t>
            </a:r>
            <a:endParaRPr lang="uk-UA" dirty="0"/>
          </a:p>
        </p:txBody>
      </p:sp>
      <p:pic>
        <p:nvPicPr>
          <p:cNvPr id="4" name="Содержимое 3" descr="Результат пошуку зображень за запитом &quot;гимнастика для детей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960440" cy="280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езультат пошуку зображень за запитом &quot;гимнастика для детей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988840"/>
            <a:ext cx="38884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5400" b="1" dirty="0" smtClean="0"/>
              <a:t/>
            </a:r>
            <a:br>
              <a:rPr lang="uk-UA" sz="5400" b="1" dirty="0" smtClean="0"/>
            </a:br>
            <a:r>
              <a:rPr lang="uk-UA" sz="5400" b="1" dirty="0" smtClean="0"/>
              <a:t/>
            </a:r>
            <a:br>
              <a:rPr lang="uk-UA" sz="5400" b="1" dirty="0" smtClean="0"/>
            </a:br>
            <a:r>
              <a:rPr lang="uk-UA" sz="5400" b="1" dirty="0" smtClean="0"/>
              <a:t/>
            </a:r>
            <a:br>
              <a:rPr lang="uk-UA" sz="5400" b="1" dirty="0" smtClean="0"/>
            </a:br>
            <a:r>
              <a:rPr lang="uk-UA" sz="5400" b="1" dirty="0" smtClean="0"/>
              <a:t/>
            </a:r>
            <a:br>
              <a:rPr lang="uk-UA" sz="5400" b="1" dirty="0" smtClean="0"/>
            </a:br>
            <a:r>
              <a:rPr lang="uk-UA" sz="5400" b="1" dirty="0" smtClean="0"/>
              <a:t> </a:t>
            </a:r>
            <a:r>
              <a:rPr lang="uk-UA" sz="4000" b="1" dirty="0" smtClean="0">
                <a:solidFill>
                  <a:srgbClr val="C00000"/>
                </a:solidFill>
              </a:rPr>
              <a:t>ЛІТЕРАТУРА ТА ДЖЕРЕЛА</a:t>
            </a:r>
            <a:endParaRPr lang="uk-UA" sz="40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5112567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3600" dirty="0" smtClean="0"/>
              <a:t>   </a:t>
            </a:r>
          </a:p>
          <a:p>
            <a:endParaRPr lang="uk-UA" sz="6000" dirty="0" smtClean="0"/>
          </a:p>
          <a:p>
            <a:pPr lvl="0"/>
            <a:r>
              <a:rPr lang="uk-UA" sz="8800" dirty="0" err="1" smtClean="0">
                <a:solidFill>
                  <a:srgbClr val="002060"/>
                </a:solidFill>
              </a:rPr>
              <a:t>Товт</a:t>
            </a:r>
            <a:r>
              <a:rPr lang="uk-UA" sz="8800" dirty="0" smtClean="0">
                <a:solidFill>
                  <a:srgbClr val="002060"/>
                </a:solidFill>
              </a:rPr>
              <a:t>. В.А., М.І.</a:t>
            </a:r>
            <a:r>
              <a:rPr lang="uk-UA" sz="8800" dirty="0" err="1" smtClean="0">
                <a:solidFill>
                  <a:srgbClr val="002060"/>
                </a:solidFill>
              </a:rPr>
              <a:t>Товт-Коршинсмька</a:t>
            </a:r>
            <a:r>
              <a:rPr lang="uk-UA" sz="8800" dirty="0" smtClean="0">
                <a:solidFill>
                  <a:srgbClr val="002060"/>
                </a:solidFill>
              </a:rPr>
              <a:t> М.І., Пишка О.П. Гімнастика у фізичній реабілітації (основи методики викладання).  Навчальний посібник. Ужгород, «</a:t>
            </a:r>
            <a:r>
              <a:rPr lang="uk-UA" sz="8800" dirty="0" err="1" smtClean="0">
                <a:solidFill>
                  <a:srgbClr val="002060"/>
                </a:solidFill>
              </a:rPr>
              <a:t>УжНУ</a:t>
            </a:r>
            <a:r>
              <a:rPr lang="uk-UA" sz="8800" dirty="0" smtClean="0">
                <a:solidFill>
                  <a:srgbClr val="002060"/>
                </a:solidFill>
              </a:rPr>
              <a:t>», 2004. – 104 с.</a:t>
            </a:r>
          </a:p>
          <a:p>
            <a:pPr lvl="0"/>
            <a:endParaRPr lang="uk-UA" sz="8800" dirty="0" smtClean="0">
              <a:solidFill>
                <a:srgbClr val="002060"/>
              </a:solidFill>
            </a:endParaRPr>
          </a:p>
          <a:p>
            <a:pPr lvl="0"/>
            <a:r>
              <a:rPr lang="uk-UA" sz="8800" dirty="0" smtClean="0">
                <a:solidFill>
                  <a:srgbClr val="002060"/>
                </a:solidFill>
              </a:rPr>
              <a:t>Гімнастика в системі підготовки спеціалістів фізичної реабілітації/</a:t>
            </a:r>
            <a:r>
              <a:rPr lang="uk-UA" sz="8800" dirty="0" err="1" smtClean="0">
                <a:solidFill>
                  <a:srgbClr val="002060"/>
                </a:solidFill>
              </a:rPr>
              <a:t>Товт</a:t>
            </a:r>
            <a:r>
              <a:rPr lang="uk-UA" sz="8800" dirty="0" smtClean="0">
                <a:solidFill>
                  <a:srgbClr val="002060"/>
                </a:solidFill>
              </a:rPr>
              <a:t> В.А., Дуло О.А., Михайлович C.О., </a:t>
            </a:r>
            <a:r>
              <a:rPr lang="uk-UA" sz="8800" dirty="0" err="1" smtClean="0">
                <a:solidFill>
                  <a:srgbClr val="002060"/>
                </a:solidFill>
              </a:rPr>
              <a:t>Товт-Коршинська</a:t>
            </a:r>
            <a:r>
              <a:rPr lang="uk-UA" sz="8800" dirty="0" smtClean="0">
                <a:solidFill>
                  <a:srgbClr val="002060"/>
                </a:solidFill>
              </a:rPr>
              <a:t> М.І. Навчальний посібник. Ужгород, ДВНЗ «</a:t>
            </a:r>
            <a:r>
              <a:rPr lang="uk-UA" sz="8800" dirty="0" err="1" smtClean="0">
                <a:solidFill>
                  <a:srgbClr val="002060"/>
                </a:solidFill>
              </a:rPr>
              <a:t>УжНУ</a:t>
            </a:r>
            <a:r>
              <a:rPr lang="uk-UA" sz="8800" dirty="0" smtClean="0">
                <a:solidFill>
                  <a:srgbClr val="002060"/>
                </a:solidFill>
              </a:rPr>
              <a:t>», 2009. – 184 с.</a:t>
            </a:r>
          </a:p>
          <a:p>
            <a:pPr lvl="0"/>
            <a:endParaRPr lang="uk-UA" sz="8800" dirty="0" smtClean="0">
              <a:solidFill>
                <a:srgbClr val="002060"/>
              </a:solidFill>
            </a:endParaRPr>
          </a:p>
          <a:p>
            <a:pPr lvl="0"/>
            <a:r>
              <a:rPr lang="uk-UA" sz="8800" dirty="0" smtClean="0">
                <a:solidFill>
                  <a:srgbClr val="002060"/>
                </a:solidFill>
              </a:rPr>
              <a:t>Гімнастика та методика викладання: метод. розробка для самостійної роботи студентів// </a:t>
            </a:r>
            <a:r>
              <a:rPr lang="uk-UA" sz="8800" dirty="0" err="1" smtClean="0">
                <a:solidFill>
                  <a:srgbClr val="002060"/>
                </a:solidFill>
              </a:rPr>
              <a:t>Укл</a:t>
            </a:r>
            <a:r>
              <a:rPr lang="uk-UA" sz="8800" dirty="0" smtClean="0">
                <a:solidFill>
                  <a:srgbClr val="002060"/>
                </a:solidFill>
              </a:rPr>
              <a:t>: В.А. </a:t>
            </a:r>
            <a:r>
              <a:rPr lang="uk-UA" sz="8800" dirty="0" err="1" smtClean="0">
                <a:solidFill>
                  <a:srgbClr val="002060"/>
                </a:solidFill>
              </a:rPr>
              <a:t>Товт</a:t>
            </a:r>
            <a:r>
              <a:rPr lang="uk-UA" sz="8800" dirty="0" smtClean="0">
                <a:solidFill>
                  <a:srgbClr val="002060"/>
                </a:solidFill>
              </a:rPr>
              <a:t>, О.Ю. </a:t>
            </a:r>
            <a:r>
              <a:rPr lang="uk-UA" sz="8800" dirty="0" err="1" smtClean="0">
                <a:solidFill>
                  <a:srgbClr val="002060"/>
                </a:solidFill>
              </a:rPr>
              <a:t>Гузак</a:t>
            </a:r>
            <a:r>
              <a:rPr lang="uk-UA" sz="8800" dirty="0" smtClean="0">
                <a:solidFill>
                  <a:srgbClr val="002060"/>
                </a:solidFill>
              </a:rPr>
              <a:t>, М.Ю. Щерба та ін. – Ужгород, ДВНЗ «</a:t>
            </a:r>
            <a:r>
              <a:rPr lang="uk-UA" sz="8800" dirty="0" err="1" smtClean="0">
                <a:solidFill>
                  <a:srgbClr val="002060"/>
                </a:solidFill>
              </a:rPr>
              <a:t>УжНУ</a:t>
            </a:r>
            <a:r>
              <a:rPr lang="uk-UA" sz="8800" dirty="0" smtClean="0">
                <a:solidFill>
                  <a:srgbClr val="002060"/>
                </a:solidFill>
              </a:rPr>
              <a:t>», 2013. – 123 с.</a:t>
            </a:r>
          </a:p>
          <a:p>
            <a:pPr lvl="0"/>
            <a:endParaRPr lang="uk-UA" sz="8800" dirty="0" smtClean="0">
              <a:solidFill>
                <a:srgbClr val="002060"/>
              </a:solidFill>
            </a:endParaRPr>
          </a:p>
          <a:p>
            <a:pPr lvl="0"/>
            <a:r>
              <a:rPr lang="uk-UA" sz="8800" dirty="0" err="1" smtClean="0">
                <a:solidFill>
                  <a:srgbClr val="002060"/>
                </a:solidFill>
              </a:rPr>
              <a:t>Гимнастика</a:t>
            </a:r>
            <a:r>
              <a:rPr lang="uk-UA" sz="8800" dirty="0" smtClean="0">
                <a:solidFill>
                  <a:srgbClr val="002060"/>
                </a:solidFill>
              </a:rPr>
              <a:t> и методика </a:t>
            </a:r>
            <a:r>
              <a:rPr lang="uk-UA" sz="8800" dirty="0" err="1" smtClean="0">
                <a:solidFill>
                  <a:srgbClr val="002060"/>
                </a:solidFill>
              </a:rPr>
              <a:t>преподавания</a:t>
            </a:r>
            <a:r>
              <a:rPr lang="uk-UA" sz="8800" dirty="0" smtClean="0">
                <a:solidFill>
                  <a:srgbClr val="002060"/>
                </a:solidFill>
              </a:rPr>
              <a:t>. </a:t>
            </a:r>
            <a:r>
              <a:rPr lang="uk-UA" sz="8800" dirty="0" err="1" smtClean="0">
                <a:solidFill>
                  <a:srgbClr val="002060"/>
                </a:solidFill>
              </a:rPr>
              <a:t>Уч</a:t>
            </a:r>
            <a:r>
              <a:rPr lang="uk-UA" sz="8800" dirty="0" smtClean="0">
                <a:solidFill>
                  <a:srgbClr val="002060"/>
                </a:solidFill>
              </a:rPr>
              <a:t>. для </a:t>
            </a:r>
            <a:r>
              <a:rPr lang="uk-UA" sz="8800" dirty="0" err="1" smtClean="0">
                <a:solidFill>
                  <a:srgbClr val="002060"/>
                </a:solidFill>
              </a:rPr>
              <a:t>институтов</a:t>
            </a:r>
            <a:r>
              <a:rPr lang="uk-UA" sz="8800" dirty="0" smtClean="0">
                <a:solidFill>
                  <a:srgbClr val="002060"/>
                </a:solidFill>
              </a:rPr>
              <a:t> </a:t>
            </a:r>
            <a:r>
              <a:rPr lang="uk-UA" sz="8800" dirty="0" err="1" smtClean="0">
                <a:solidFill>
                  <a:srgbClr val="002060"/>
                </a:solidFill>
              </a:rPr>
              <a:t>физ</a:t>
            </a:r>
            <a:r>
              <a:rPr lang="uk-UA" sz="8800" dirty="0" smtClean="0">
                <a:solidFill>
                  <a:srgbClr val="002060"/>
                </a:solidFill>
              </a:rPr>
              <a:t>. </a:t>
            </a:r>
            <a:r>
              <a:rPr lang="uk-UA" sz="8800" dirty="0" err="1" smtClean="0">
                <a:solidFill>
                  <a:srgbClr val="002060"/>
                </a:solidFill>
              </a:rPr>
              <a:t>культуры</a:t>
            </a:r>
            <a:r>
              <a:rPr lang="uk-UA" sz="8800" dirty="0" smtClean="0">
                <a:solidFill>
                  <a:srgbClr val="002060"/>
                </a:solidFill>
              </a:rPr>
              <a:t> /</a:t>
            </a:r>
            <a:r>
              <a:rPr lang="uk-UA" sz="8800" dirty="0" err="1" smtClean="0">
                <a:solidFill>
                  <a:srgbClr val="002060"/>
                </a:solidFill>
              </a:rPr>
              <a:t>Под</a:t>
            </a:r>
            <a:r>
              <a:rPr lang="uk-UA" sz="8800" dirty="0" smtClean="0">
                <a:solidFill>
                  <a:srgbClr val="002060"/>
                </a:solidFill>
              </a:rPr>
              <a:t> ред. В. М. </a:t>
            </a:r>
            <a:r>
              <a:rPr lang="uk-UA" sz="8800" dirty="0" err="1" smtClean="0">
                <a:solidFill>
                  <a:srgbClr val="002060"/>
                </a:solidFill>
              </a:rPr>
              <a:t>Смолевского</a:t>
            </a:r>
            <a:r>
              <a:rPr lang="uk-UA" sz="8800" dirty="0" smtClean="0">
                <a:solidFill>
                  <a:srgbClr val="002060"/>
                </a:solidFill>
              </a:rPr>
              <a:t>. – </a:t>
            </a:r>
            <a:r>
              <a:rPr lang="uk-UA" sz="8800" dirty="0" err="1" smtClean="0">
                <a:solidFill>
                  <a:srgbClr val="002060"/>
                </a:solidFill>
              </a:rPr>
              <a:t>Изд</a:t>
            </a:r>
            <a:r>
              <a:rPr lang="uk-UA" sz="8800" dirty="0" smtClean="0">
                <a:solidFill>
                  <a:srgbClr val="002060"/>
                </a:solidFill>
              </a:rPr>
              <a:t>. 3-е </a:t>
            </a:r>
            <a:r>
              <a:rPr lang="uk-UA" sz="8800" dirty="0" err="1" smtClean="0">
                <a:solidFill>
                  <a:srgbClr val="002060"/>
                </a:solidFill>
              </a:rPr>
              <a:t>перераб</a:t>
            </a:r>
            <a:r>
              <a:rPr lang="uk-UA" sz="8800" dirty="0" smtClean="0">
                <a:solidFill>
                  <a:srgbClr val="002060"/>
                </a:solidFill>
              </a:rPr>
              <a:t>., </a:t>
            </a:r>
            <a:r>
              <a:rPr lang="uk-UA" sz="8800" dirty="0" err="1" smtClean="0">
                <a:solidFill>
                  <a:srgbClr val="002060"/>
                </a:solidFill>
              </a:rPr>
              <a:t>доп</a:t>
            </a:r>
            <a:r>
              <a:rPr lang="uk-UA" sz="8800" dirty="0" smtClean="0">
                <a:solidFill>
                  <a:srgbClr val="002060"/>
                </a:solidFill>
              </a:rPr>
              <a:t>. – М.: </a:t>
            </a:r>
            <a:r>
              <a:rPr lang="uk-UA" sz="8800" dirty="0" err="1" smtClean="0">
                <a:solidFill>
                  <a:srgbClr val="002060"/>
                </a:solidFill>
              </a:rPr>
              <a:t>Физкультура</a:t>
            </a:r>
            <a:r>
              <a:rPr lang="uk-UA" sz="8800" dirty="0" smtClean="0">
                <a:solidFill>
                  <a:srgbClr val="002060"/>
                </a:solidFill>
              </a:rPr>
              <a:t> и спорт, 1987. – 228 с.</a:t>
            </a:r>
          </a:p>
          <a:p>
            <a:pPr algn="ctr">
              <a:buNone/>
            </a:pPr>
            <a:r>
              <a:rPr lang="uk-UA" sz="8800" dirty="0" smtClean="0"/>
              <a:t>  </a:t>
            </a:r>
            <a:endParaRPr lang="uk-UA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1872"/>
          </a:xfr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Домашнє завдання</a:t>
            </a:r>
            <a:endParaRPr lang="uk-UA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46237"/>
            <a:ext cx="8208912" cy="3654971"/>
          </a:xfr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endParaRPr lang="uk-UA" i="1" dirty="0" smtClean="0"/>
          </a:p>
          <a:p>
            <a:pPr>
              <a:buNone/>
            </a:pPr>
            <a:r>
              <a:rPr lang="uk-UA" i="1" dirty="0" smtClean="0"/>
              <a:t>   </a:t>
            </a:r>
            <a:r>
              <a:rPr lang="uk-UA" i="1" dirty="0" smtClean="0">
                <a:solidFill>
                  <a:srgbClr val="002060"/>
                </a:solidFill>
              </a:rPr>
              <a:t>Вивчити та занотувати у зошити: 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</a:rPr>
              <a:t>   </a:t>
            </a:r>
            <a:endParaRPr lang="uk-UA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uk-UA" sz="2800" b="1" i="1" dirty="0" smtClean="0">
                <a:solidFill>
                  <a:srgbClr val="002060"/>
                </a:solidFill>
              </a:rPr>
              <a:t>   матеріали лекції та підготуватися до практичного заняття.</a:t>
            </a:r>
            <a:endParaRPr lang="uk-UA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943216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FFC000"/>
                </a:solidFill>
              </a:rPr>
              <a:t>Загальні положення</a:t>
            </a:r>
            <a:endParaRPr lang="uk-UA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807099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uk-UA" sz="4400" i="1" dirty="0" smtClean="0"/>
          </a:p>
          <a:p>
            <a:r>
              <a:rPr lang="uk-UA" sz="7000" b="1" dirty="0" smtClean="0">
                <a:solidFill>
                  <a:schemeClr val="bg1"/>
                </a:solidFill>
              </a:rPr>
              <a:t>Гімнастична термінологія</a:t>
            </a:r>
            <a:r>
              <a:rPr lang="uk-UA" sz="7000" dirty="0" smtClean="0">
                <a:solidFill>
                  <a:schemeClr val="bg1"/>
                </a:solidFill>
              </a:rPr>
              <a:t> – це система спеціальних термінів, що застосовуються для стислого позначення вправ, рухів, дій, приладів, інвентарю, а також правила утворення та застосування термінів, умовних скорочень і форми запису вправ.</a:t>
            </a:r>
          </a:p>
          <a:p>
            <a:endParaRPr lang="uk-UA" sz="7000" dirty="0" smtClean="0">
              <a:solidFill>
                <a:schemeClr val="bg1"/>
              </a:solidFill>
            </a:endParaRPr>
          </a:p>
          <a:p>
            <a:r>
              <a:rPr lang="uk-UA" sz="7000" b="1" dirty="0" smtClean="0">
                <a:solidFill>
                  <a:schemeClr val="bg1"/>
                </a:solidFill>
              </a:rPr>
              <a:t>Термін</a:t>
            </a:r>
            <a:r>
              <a:rPr lang="uk-UA" sz="7000" dirty="0" smtClean="0">
                <a:solidFill>
                  <a:schemeClr val="bg1"/>
                </a:solidFill>
              </a:rPr>
              <a:t> – стисла умовна назва рухової дії або поняття.</a:t>
            </a:r>
          </a:p>
          <a:p>
            <a:r>
              <a:rPr lang="uk-UA" sz="7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uk-UA" sz="7000" b="1" dirty="0" smtClean="0">
                <a:solidFill>
                  <a:schemeClr val="bg1"/>
                </a:solidFill>
              </a:rPr>
              <a:t>Доступність, точність, стислість</a:t>
            </a:r>
            <a:r>
              <a:rPr lang="uk-UA" sz="7000" dirty="0" smtClean="0">
                <a:solidFill>
                  <a:schemeClr val="bg1"/>
                </a:solidFill>
              </a:rPr>
              <a:t> - основні вимоги до термінів.</a:t>
            </a:r>
            <a:endParaRPr lang="uk-UA" sz="7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11168"/>
          </a:xfrm>
          <a:solidFill>
            <a:schemeClr val="tx1">
              <a:lumMod val="85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</a:rPr>
              <a:t>групи термінів</a:t>
            </a:r>
            <a:endParaRPr lang="uk-UA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 anchor="b">
            <a:normAutofit fontScale="25000" lnSpcReduction="20000"/>
          </a:bodyPr>
          <a:lstStyle/>
          <a:p>
            <a:pPr algn="ctr">
              <a:buNone/>
            </a:pPr>
            <a:endParaRPr lang="uk-UA" sz="6600" b="1" dirty="0" smtClean="0"/>
          </a:p>
          <a:p>
            <a:endParaRPr lang="uk-UA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68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uk-UA" sz="12800" b="1" dirty="0" smtClean="0">
                <a:solidFill>
                  <a:srgbClr val="C00000"/>
                </a:solidFill>
              </a:rPr>
              <a:t>ГРУПИ ТЕРМІНІВ</a:t>
            </a:r>
            <a:endParaRPr lang="en-US" sz="12800" b="1" dirty="0" smtClean="0">
              <a:solidFill>
                <a:srgbClr val="C0000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5200" b="1" dirty="0" smtClean="0">
              <a:solidFill>
                <a:srgbClr val="002060"/>
              </a:solidFill>
            </a:endParaRPr>
          </a:p>
          <a:p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uk-UA" sz="6000" b="1" dirty="0" smtClean="0">
                <a:solidFill>
                  <a:schemeClr val="bg1"/>
                </a:solidFill>
              </a:rPr>
              <a:t>Загальні терміни</a:t>
            </a:r>
            <a:r>
              <a:rPr lang="uk-UA" sz="6000" dirty="0" smtClean="0">
                <a:solidFill>
                  <a:schemeClr val="bg1"/>
                </a:solidFill>
              </a:rPr>
              <a:t> – призначені для визначення окремих груп вправ, загальних понять, знаряддя та інвентарю. Наприклад: </a:t>
            </a:r>
            <a:r>
              <a:rPr lang="uk-UA" sz="6000" i="1" dirty="0" smtClean="0">
                <a:solidFill>
                  <a:schemeClr val="bg1"/>
                </a:solidFill>
              </a:rPr>
              <a:t>стройові вправи, довільні вправи, гімнастичні сходини, бруса, лонжі т.п.</a:t>
            </a: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r>
              <a:rPr lang="uk-UA" sz="6000" b="1" dirty="0" smtClean="0">
                <a:solidFill>
                  <a:schemeClr val="bg1"/>
                </a:solidFill>
              </a:rPr>
              <a:t>Основні терміни </a:t>
            </a:r>
            <a:r>
              <a:rPr lang="uk-UA" sz="6000" dirty="0" smtClean="0">
                <a:solidFill>
                  <a:schemeClr val="bg1"/>
                </a:solidFill>
              </a:rPr>
              <a:t>– призначені для точного визначення специфічних ознак вправи, наприклад: </a:t>
            </a:r>
            <a:r>
              <a:rPr lang="uk-UA" sz="6000" i="1" dirty="0" smtClean="0">
                <a:solidFill>
                  <a:schemeClr val="bg1"/>
                </a:solidFill>
              </a:rPr>
              <a:t>вис, упор, спад,  присід, упор лежачи і т.п. (в гімнастиці поряд з вітчизняною термінологією часто вживаються терміни іншомовного походження, прийняті міжнародною федерацією гімнастики, наприклад, </a:t>
            </a:r>
            <a:r>
              <a:rPr lang="uk-UA" sz="6000" i="1" dirty="0" err="1" smtClean="0">
                <a:solidFill>
                  <a:schemeClr val="bg1"/>
                </a:solidFill>
              </a:rPr>
              <a:t>рондат</a:t>
            </a:r>
            <a:r>
              <a:rPr lang="uk-UA" sz="6000" i="1" dirty="0" smtClean="0">
                <a:solidFill>
                  <a:schemeClr val="bg1"/>
                </a:solidFill>
              </a:rPr>
              <a:t>, </a:t>
            </a:r>
            <a:r>
              <a:rPr lang="uk-UA" sz="6000" i="1" dirty="0" err="1" smtClean="0">
                <a:solidFill>
                  <a:schemeClr val="bg1"/>
                </a:solidFill>
              </a:rPr>
              <a:t>фляк</a:t>
            </a:r>
            <a:r>
              <a:rPr lang="uk-UA" sz="6000" i="1" dirty="0" smtClean="0">
                <a:solidFill>
                  <a:schemeClr val="bg1"/>
                </a:solidFill>
              </a:rPr>
              <a:t>, </a:t>
            </a:r>
            <a:r>
              <a:rPr lang="uk-UA" sz="6000" i="1" dirty="0" err="1" smtClean="0">
                <a:solidFill>
                  <a:schemeClr val="bg1"/>
                </a:solidFill>
              </a:rPr>
              <a:t>бланш</a:t>
            </a:r>
            <a:r>
              <a:rPr lang="uk-UA" sz="6000" i="1" dirty="0" smtClean="0">
                <a:solidFill>
                  <a:schemeClr val="bg1"/>
                </a:solidFill>
              </a:rPr>
              <a:t>, курбет тощо).</a:t>
            </a: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r>
              <a:rPr lang="uk-UA" sz="6000" b="1" dirty="0" smtClean="0">
                <a:solidFill>
                  <a:schemeClr val="bg1"/>
                </a:solidFill>
              </a:rPr>
              <a:t>Додаткові терміни</a:t>
            </a:r>
            <a:r>
              <a:rPr lang="uk-UA" sz="6000" dirty="0" smtClean="0">
                <a:solidFill>
                  <a:schemeClr val="bg1"/>
                </a:solidFill>
              </a:rPr>
              <a:t> – уточнюють основні і вказують напрямок руху, спосіб виконання, умови опори і т.п., наприклад, </a:t>
            </a:r>
            <a:r>
              <a:rPr lang="uk-UA" sz="6000" i="1" dirty="0" smtClean="0">
                <a:solidFill>
                  <a:schemeClr val="bg1"/>
                </a:solidFill>
              </a:rPr>
              <a:t>"руки на пояс", "ноги нарізно", "мах дугою", "нахил вперед".</a:t>
            </a:r>
            <a:endParaRPr lang="uk-UA" sz="6000" dirty="0" smtClean="0">
              <a:solidFill>
                <a:schemeClr val="bg1"/>
              </a:solidFill>
            </a:endParaRPr>
          </a:p>
          <a:p>
            <a:r>
              <a:rPr lang="uk-UA" sz="6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uk-UA" sz="6000" b="1" dirty="0" smtClean="0">
                <a:solidFill>
                  <a:schemeClr val="bg1"/>
                </a:solidFill>
              </a:rPr>
              <a:t>Команди управління</a:t>
            </a:r>
            <a:r>
              <a:rPr lang="uk-UA" sz="6000" dirty="0" smtClean="0">
                <a:solidFill>
                  <a:schemeClr val="bg1"/>
                </a:solidFill>
              </a:rPr>
              <a:t> – слова, що у стислій формі та з відповідною інтонацією вказують на характер дій, які необхідно буде виконати наприкінці команди. </a:t>
            </a:r>
          </a:p>
          <a:p>
            <a:r>
              <a:rPr lang="uk-UA" sz="6000" dirty="0" smtClean="0">
                <a:solidFill>
                  <a:schemeClr val="bg1"/>
                </a:solidFill>
              </a:rPr>
              <a:t>Розрізняють </a:t>
            </a:r>
            <a:r>
              <a:rPr lang="uk-UA" sz="6000" b="1" i="1" u="sng" dirty="0" smtClean="0">
                <a:solidFill>
                  <a:schemeClr val="bg1"/>
                </a:solidFill>
              </a:rPr>
              <a:t>прості команди</a:t>
            </a:r>
            <a:r>
              <a:rPr lang="uk-UA" sz="6000" dirty="0" smtClean="0">
                <a:solidFill>
                  <a:schemeClr val="bg1"/>
                </a:solidFill>
              </a:rPr>
              <a:t> (Шикуйсь!, Струнко!, Вперед!, Руш! і т.д.) та </a:t>
            </a:r>
            <a:r>
              <a:rPr lang="uk-UA" sz="6000" b="1" i="1" u="sng" dirty="0" smtClean="0">
                <a:solidFill>
                  <a:schemeClr val="bg1"/>
                </a:solidFill>
              </a:rPr>
              <a:t>складні команди</a:t>
            </a:r>
            <a:r>
              <a:rPr lang="uk-UA" sz="6000" dirty="0" smtClean="0">
                <a:solidFill>
                  <a:schemeClr val="bg1"/>
                </a:solidFill>
              </a:rPr>
              <a:t>, що складаються з підготовчої та виконавчої частин (</a:t>
            </a:r>
            <a:r>
              <a:rPr lang="uk-UA" sz="6000" dirty="0" err="1" smtClean="0">
                <a:solidFill>
                  <a:schemeClr val="bg1"/>
                </a:solidFill>
              </a:rPr>
              <a:t>Право-РУЧ</a:t>
            </a:r>
            <a:r>
              <a:rPr lang="uk-UA" sz="6000" dirty="0" smtClean="0">
                <a:solidFill>
                  <a:schemeClr val="bg1"/>
                </a:solidFill>
              </a:rPr>
              <a:t>!; Бігом-РУШ! і т. д.). У поданні команд важливу роль відіграють сила голосу та інтонація, так наприклад, підготовча частина команди промовляється протяжно та виразно, виконавча частина команди – після 3-х секундної паузи на одному видиху, уривчасто і гучно.</a:t>
            </a: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r>
              <a:rPr lang="uk-UA" sz="6000" b="1" dirty="0" smtClean="0">
                <a:solidFill>
                  <a:schemeClr val="bg1"/>
                </a:solidFill>
              </a:rPr>
              <a:t>Сигнали управління</a:t>
            </a:r>
            <a:r>
              <a:rPr lang="uk-UA" sz="6000" dirty="0" smtClean="0">
                <a:solidFill>
                  <a:schemeClr val="bg1"/>
                </a:solidFill>
              </a:rPr>
              <a:t> -  загально прийняті звукові або інші сигнали, які вказують на час початку або завершення дії. Сигнали можуть подаватися голосом, свистком, гонгом, камертоном, плесканням у долоні, жестами, світлом і </a:t>
            </a:r>
            <a:r>
              <a:rPr lang="uk-UA" sz="6000" dirty="0" smtClean="0">
                <a:solidFill>
                  <a:schemeClr val="bg1"/>
                </a:solidFill>
              </a:rPr>
              <a:t>т. д. </a:t>
            </a: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endParaRPr lang="uk-UA" sz="6000" dirty="0" smtClean="0">
              <a:solidFill>
                <a:schemeClr val="bg1"/>
              </a:solidFill>
            </a:endParaRPr>
          </a:p>
          <a:p>
            <a:endParaRPr lang="en-US" sz="6000" dirty="0" smtClean="0">
              <a:solidFill>
                <a:schemeClr val="bg1"/>
              </a:solidFill>
            </a:endParaRPr>
          </a:p>
          <a:p>
            <a:endParaRPr lang="en-US" sz="5200" dirty="0" smtClean="0">
              <a:solidFill>
                <a:srgbClr val="002060"/>
              </a:solidFill>
            </a:endParaRPr>
          </a:p>
          <a:p>
            <a:r>
              <a:rPr lang="uk-UA" sz="5200" dirty="0" smtClean="0">
                <a:solidFill>
                  <a:srgbClr val="002060"/>
                </a:solidFill>
              </a:rPr>
              <a:t>.</a:t>
            </a:r>
            <a:endParaRPr lang="uk-UA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tIns="0" bIns="396000"/>
          <a:lstStyle/>
          <a:p>
            <a:endParaRPr lang="uk-UA" b="1" dirty="0" smtClean="0"/>
          </a:p>
          <a:p>
            <a:endParaRPr lang="uk-UA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7544" y="294442"/>
            <a:ext cx="8352928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rgbClr val="C00000"/>
                </a:solidFill>
              </a:rPr>
              <a:t>СТРОЙОВІ ВПРАВИ 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algn="ctr"/>
            <a:r>
              <a:rPr lang="uk-UA" sz="2000" b="1" dirty="0" smtClean="0">
                <a:solidFill>
                  <a:srgbClr val="002060"/>
                </a:solidFill>
              </a:rPr>
              <a:t>Стройові вправи</a:t>
            </a:r>
            <a:r>
              <a:rPr lang="uk-UA" sz="2000" dirty="0" smtClean="0">
                <a:solidFill>
                  <a:srgbClr val="002060"/>
                </a:solidFill>
              </a:rPr>
              <a:t> – це найбільш раціональні колективні або поодинокі дії учнів у строю або за його межами. </a:t>
            </a:r>
            <a:endParaRPr lang="en-US" sz="2000" dirty="0" smtClean="0">
              <a:solidFill>
                <a:srgbClr val="002060"/>
              </a:solidFill>
            </a:endParaRPr>
          </a:p>
          <a:p>
            <a:pPr algn="ctr"/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Результат пошуку зображень за запитом &quot;гимнастика для детей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904656" cy="3744416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endParaRPr lang="uk-UA" sz="4500" b="1" dirty="0" smtClean="0">
              <a:solidFill>
                <a:srgbClr val="C00000"/>
              </a:solidFill>
            </a:endParaRPr>
          </a:p>
          <a:p>
            <a:r>
              <a:rPr lang="uk-UA" sz="4500" b="1" dirty="0" smtClean="0">
                <a:solidFill>
                  <a:srgbClr val="C00000"/>
                </a:solidFill>
              </a:rPr>
              <a:t>Стрій</a:t>
            </a:r>
            <a:r>
              <a:rPr lang="uk-UA" sz="4500" dirty="0" smtClean="0">
                <a:solidFill>
                  <a:srgbClr val="C00000"/>
                </a:solidFill>
              </a:rPr>
              <a:t> – </a:t>
            </a:r>
            <a:r>
              <a:rPr lang="uk-UA" sz="4200" dirty="0" smtClean="0">
                <a:solidFill>
                  <a:srgbClr val="C00000"/>
                </a:solidFill>
              </a:rPr>
              <a:t>встановлене розміщення учнів для спеціальних дій.</a:t>
            </a:r>
          </a:p>
          <a:p>
            <a:endParaRPr lang="uk-UA" dirty="0" smtClean="0">
              <a:solidFill>
                <a:srgbClr val="002060"/>
              </a:solidFill>
            </a:endParaRPr>
          </a:p>
          <a:p>
            <a:endParaRPr lang="uk-UA" b="1" dirty="0" smtClean="0">
              <a:solidFill>
                <a:srgbClr val="002060"/>
              </a:solidFill>
            </a:endParaRPr>
          </a:p>
          <a:p>
            <a:r>
              <a:rPr lang="uk-UA" b="1" dirty="0" smtClean="0">
                <a:solidFill>
                  <a:schemeClr val="bg1"/>
                </a:solidFill>
              </a:rPr>
              <a:t>Шеренга</a:t>
            </a:r>
            <a:r>
              <a:rPr lang="uk-UA" dirty="0" smtClean="0">
                <a:solidFill>
                  <a:schemeClr val="bg1"/>
                </a:solidFill>
              </a:rPr>
              <a:t> – стрій, в якому учні розміщені на одній лінії один поруч з іншим згідно з визначеними інтервалами.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Фланг</a:t>
            </a:r>
            <a:r>
              <a:rPr lang="uk-UA" dirty="0" smtClean="0">
                <a:solidFill>
                  <a:schemeClr val="bg1"/>
                </a:solidFill>
              </a:rPr>
              <a:t> – правий чи лівий край стою. Під час обертань строю назви флангів не змінюються.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Правофланговий</a:t>
            </a:r>
            <a:r>
              <a:rPr lang="uk-UA" dirty="0" smtClean="0">
                <a:solidFill>
                  <a:schemeClr val="bg1"/>
                </a:solidFill>
              </a:rPr>
              <a:t> – учень, який стоїть першим у шерензі (праворуч).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Лівофланговий</a:t>
            </a:r>
            <a:r>
              <a:rPr lang="uk-UA" dirty="0" smtClean="0">
                <a:solidFill>
                  <a:schemeClr val="bg1"/>
                </a:solidFill>
              </a:rPr>
              <a:t> – учень, який стоїть останнім у шерензі.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Колона</a:t>
            </a:r>
            <a:r>
              <a:rPr lang="uk-UA" dirty="0" smtClean="0">
                <a:solidFill>
                  <a:schemeClr val="bg1"/>
                </a:solidFill>
              </a:rPr>
              <a:t> – стрій, в якому учні розміщені один за одним по одному (по два, по три і т. д.) на відстані одного кроку.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Направляючий</a:t>
            </a:r>
            <a:r>
              <a:rPr lang="uk-UA" dirty="0" smtClean="0">
                <a:solidFill>
                  <a:schemeClr val="bg1"/>
                </a:solidFill>
              </a:rPr>
              <a:t> – учень, який стоїть на чолі колони у визначеному напрямку.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Замикаючий</a:t>
            </a:r>
            <a:r>
              <a:rPr lang="uk-UA" dirty="0" smtClean="0">
                <a:solidFill>
                  <a:schemeClr val="bg1"/>
                </a:solidFill>
              </a:rPr>
              <a:t> – учень, який стоїть останнім у колоні.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Фронт</a:t>
            </a:r>
            <a:r>
              <a:rPr lang="uk-UA" dirty="0" smtClean="0">
                <a:solidFill>
                  <a:schemeClr val="bg1"/>
                </a:solidFill>
              </a:rPr>
              <a:t> – сторона строю, до якої учні стоять обличчям.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Тил </a:t>
            </a:r>
            <a:r>
              <a:rPr lang="uk-UA" dirty="0" smtClean="0">
                <a:solidFill>
                  <a:schemeClr val="bg1"/>
                </a:solidFill>
              </a:rPr>
              <a:t>– сторона, протилежна фронту.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Інтервал </a:t>
            </a:r>
            <a:r>
              <a:rPr lang="uk-UA" dirty="0" smtClean="0">
                <a:solidFill>
                  <a:schemeClr val="bg1"/>
                </a:solidFill>
              </a:rPr>
              <a:t>– відстань між учнями по фронту.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Дистанція</a:t>
            </a:r>
            <a:r>
              <a:rPr lang="uk-UA" dirty="0" smtClean="0">
                <a:solidFill>
                  <a:schemeClr val="bg1"/>
                </a:solidFill>
              </a:rPr>
              <a:t> – відстань між учнями у глибину.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Ширина строю</a:t>
            </a:r>
            <a:r>
              <a:rPr lang="uk-UA" dirty="0" smtClean="0">
                <a:solidFill>
                  <a:schemeClr val="bg1"/>
                </a:solidFill>
              </a:rPr>
              <a:t> – відстань між флангами.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Глибина строю</a:t>
            </a:r>
            <a:r>
              <a:rPr lang="uk-UA" dirty="0" smtClean="0">
                <a:solidFill>
                  <a:schemeClr val="bg1"/>
                </a:solidFill>
              </a:rPr>
              <a:t> – відстань від першої шеренги (напрямного) до останньої (замикаючого).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Зімкнутий стрій</a:t>
            </a:r>
            <a:r>
              <a:rPr lang="uk-UA" dirty="0" smtClean="0">
                <a:solidFill>
                  <a:schemeClr val="bg1"/>
                </a:solidFill>
              </a:rPr>
              <a:t> – стрій, у якому учні розміщені у шеренгах з інтервалом у ширину долоні (між ліктями) один від одного або в колонах з дистанцією на підняту вперед руку.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Розімкнутий стрій</a:t>
            </a:r>
            <a:r>
              <a:rPr lang="uk-UA" dirty="0" smtClean="0">
                <a:solidFill>
                  <a:schemeClr val="bg1"/>
                </a:solidFill>
              </a:rPr>
              <a:t> – стрій, в якому учні розташовані з інтервалом у шеренгах на один крок, або з інтервалом, указаним керівником.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332657"/>
            <a:ext cx="8229600" cy="28803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0"/>
            <a:ext cx="8712968" cy="685800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3600" b="1" dirty="0" smtClean="0"/>
              <a:t>   </a:t>
            </a:r>
            <a:r>
              <a:rPr lang="uk-UA" sz="3600" b="1" dirty="0" smtClean="0">
                <a:solidFill>
                  <a:srgbClr val="C00000"/>
                </a:solidFill>
              </a:rPr>
              <a:t>Стройові прийоми</a:t>
            </a:r>
            <a:r>
              <a:rPr lang="uk-UA" sz="3600" dirty="0" smtClean="0">
                <a:solidFill>
                  <a:srgbClr val="C00000"/>
                </a:solidFill>
              </a:rPr>
              <a:t> - </a:t>
            </a:r>
            <a:r>
              <a:rPr lang="uk-UA" sz="3000" dirty="0" smtClean="0">
                <a:solidFill>
                  <a:srgbClr val="C00000"/>
                </a:solidFill>
              </a:rPr>
              <a:t>це окремі частини стройових вправ. Вони можуть виконуватися самостійно або в складі вправи.</a:t>
            </a:r>
          </a:p>
          <a:p>
            <a:endParaRPr lang="uk-UA" sz="3600" dirty="0" smtClean="0"/>
          </a:p>
          <a:p>
            <a:pPr>
              <a:buNone/>
            </a:pPr>
            <a:r>
              <a:rPr lang="uk-UA" sz="3600" dirty="0" smtClean="0"/>
              <a:t>   </a:t>
            </a:r>
            <a:r>
              <a:rPr lang="uk-UA" sz="3600" dirty="0" smtClean="0">
                <a:solidFill>
                  <a:schemeClr val="tx2">
                    <a:lumMod val="10000"/>
                  </a:schemeClr>
                </a:solidFill>
              </a:rPr>
              <a:t>Стройові прийоми виконуються за такими командами і розпорядженнями: </a:t>
            </a:r>
          </a:p>
          <a:p>
            <a:pPr>
              <a:buNone/>
            </a:pPr>
            <a:endParaRPr lang="uk-UA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загального значення;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розподілу;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обертань на місці;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шикування та перешикування </a:t>
            </a:r>
            <a:r>
              <a:rPr lang="uk-UA" sz="2600" i="1" dirty="0" smtClean="0">
                <a:solidFill>
                  <a:schemeClr val="tx2">
                    <a:lumMod val="10000"/>
                  </a:schemeClr>
                </a:solidFill>
              </a:rPr>
              <a:t>з положення </a:t>
            </a:r>
            <a:r>
              <a:rPr lang="uk-UA" sz="2600" i="1" dirty="0" err="1" smtClean="0">
                <a:solidFill>
                  <a:schemeClr val="tx2">
                    <a:lumMod val="10000"/>
                  </a:schemeClr>
                </a:solidFill>
              </a:rPr>
              <a:t>“на</a:t>
            </a:r>
            <a:r>
              <a:rPr lang="uk-UA" sz="26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2600" i="1" dirty="0" err="1" smtClean="0">
                <a:solidFill>
                  <a:schemeClr val="tx2">
                    <a:lumMod val="10000"/>
                  </a:schemeClr>
                </a:solidFill>
              </a:rPr>
              <a:t>місці”</a:t>
            </a:r>
            <a:r>
              <a:rPr lang="uk-UA" sz="2600" i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  <a:endParaRPr lang="uk-UA" sz="26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шикування та перешикування під час руху;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розмикання та змикання;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пересування;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uk-UA" sz="3000" i="1" dirty="0" smtClean="0">
                <a:solidFill>
                  <a:schemeClr val="tx2">
                    <a:lumMod val="10000"/>
                  </a:schemeClr>
                </a:solidFill>
              </a:rPr>
              <a:t>для зупинки.</a:t>
            </a:r>
            <a:endParaRPr lang="uk-UA" sz="30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uk-U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640960" cy="65518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uk-UA" sz="2600" b="1" i="1" dirty="0" smtClean="0">
                <a:solidFill>
                  <a:srgbClr val="C00000"/>
                </a:solidFill>
              </a:rPr>
              <a:t>Команди та розпорядження загального значення</a:t>
            </a:r>
            <a:endParaRPr lang="uk-UA" sz="2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040560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r>
              <a:rPr lang="uk-UA" b="1" dirty="0" smtClean="0"/>
              <a:t> </a:t>
            </a:r>
            <a:endParaRPr lang="uk-UA" dirty="0" smtClean="0"/>
          </a:p>
          <a:p>
            <a:r>
              <a:rPr lang="uk-UA" sz="7200" u="sng" dirty="0" smtClean="0">
                <a:solidFill>
                  <a:schemeClr val="bg1"/>
                </a:solidFill>
              </a:rPr>
              <a:t>“СТАВАЙ!” </a:t>
            </a:r>
            <a:r>
              <a:rPr lang="uk-UA" sz="7200" dirty="0" smtClean="0">
                <a:solidFill>
                  <a:schemeClr val="bg1"/>
                </a:solidFill>
              </a:rPr>
              <a:t>– за цією командою учні стають ліворуч від викладача, вирівнюють стрій, приймаючи основну стійку, повертаючи голову праворуч. </a:t>
            </a:r>
            <a:endParaRPr lang="en-US" sz="7200" dirty="0" smtClean="0">
              <a:solidFill>
                <a:schemeClr val="bg1"/>
              </a:solidFill>
            </a:endParaRPr>
          </a:p>
          <a:p>
            <a:endParaRPr lang="uk-UA" sz="7200" dirty="0" smtClean="0">
              <a:solidFill>
                <a:schemeClr val="bg1"/>
              </a:solidFill>
            </a:endParaRPr>
          </a:p>
          <a:p>
            <a:r>
              <a:rPr lang="uk-UA" sz="7200" u="sng" dirty="0" smtClean="0">
                <a:solidFill>
                  <a:schemeClr val="bg1"/>
                </a:solidFill>
              </a:rPr>
              <a:t>„РІВНЯЙСЬ!”</a:t>
            </a:r>
            <a:r>
              <a:rPr lang="en-US" sz="7200" u="sng" dirty="0" smtClean="0">
                <a:solidFill>
                  <a:schemeClr val="bg1"/>
                </a:solidFill>
              </a:rPr>
              <a:t> </a:t>
            </a:r>
            <a:r>
              <a:rPr lang="uk-UA" sz="7200" u="sng" dirty="0" smtClean="0">
                <a:solidFill>
                  <a:schemeClr val="bg1"/>
                </a:solidFill>
              </a:rPr>
              <a:t>„СТРУНКО”</a:t>
            </a:r>
            <a:r>
              <a:rPr lang="uk-UA" sz="7200" dirty="0" smtClean="0">
                <a:solidFill>
                  <a:schemeClr val="bg1"/>
                </a:solidFill>
              </a:rPr>
              <a:t> учні приймають стройову стійку, що у гімнастиці відповідає «</a:t>
            </a:r>
            <a:r>
              <a:rPr lang="uk-UA" sz="7200" i="1" dirty="0" smtClean="0">
                <a:solidFill>
                  <a:schemeClr val="bg1"/>
                </a:solidFill>
              </a:rPr>
              <a:t>основній стійці</a:t>
            </a:r>
            <a:r>
              <a:rPr lang="uk-UA" sz="7200" dirty="0" smtClean="0">
                <a:solidFill>
                  <a:schemeClr val="bg1"/>
                </a:solidFill>
              </a:rPr>
              <a:t>». При цьому вага тіла переноситься рівномірно на носки, фаланги пальців стискаються, руки випрямляються і притискаються до середини стегон, живіт втягується, підборіддя піднімається.</a:t>
            </a:r>
            <a:endParaRPr lang="en-US" sz="7200" dirty="0" smtClean="0">
              <a:solidFill>
                <a:schemeClr val="bg1"/>
              </a:solidFill>
            </a:endParaRPr>
          </a:p>
          <a:p>
            <a:endParaRPr lang="uk-UA" sz="7200" dirty="0" smtClean="0">
              <a:solidFill>
                <a:schemeClr val="bg1"/>
              </a:solidFill>
            </a:endParaRPr>
          </a:p>
          <a:p>
            <a:r>
              <a:rPr lang="uk-UA" sz="7200" b="1" u="sng" dirty="0" err="1" smtClean="0">
                <a:solidFill>
                  <a:schemeClr val="bg1"/>
                </a:solidFill>
              </a:rPr>
              <a:t>„</a:t>
            </a:r>
            <a:r>
              <a:rPr lang="uk-UA" sz="7200" i="1" u="sng" dirty="0" err="1" smtClean="0">
                <a:solidFill>
                  <a:schemeClr val="bg1"/>
                </a:solidFill>
              </a:rPr>
              <a:t>На</a:t>
            </a:r>
            <a:r>
              <a:rPr lang="uk-UA" sz="7200" i="1" u="sng" dirty="0" smtClean="0">
                <a:solidFill>
                  <a:schemeClr val="bg1"/>
                </a:solidFill>
              </a:rPr>
              <a:t> середину</a:t>
            </a:r>
            <a:r>
              <a:rPr lang="uk-UA" sz="7200" b="1" u="sng" dirty="0" smtClean="0">
                <a:solidFill>
                  <a:schemeClr val="bg1"/>
                </a:solidFill>
              </a:rPr>
              <a:t> –</a:t>
            </a:r>
            <a:r>
              <a:rPr lang="uk-UA" sz="7200" u="sng" dirty="0" smtClean="0">
                <a:solidFill>
                  <a:schemeClr val="bg1"/>
                </a:solidFill>
              </a:rPr>
              <a:t>"РІВНЯЙСЬ”</a:t>
            </a:r>
            <a:r>
              <a:rPr lang="uk-UA" sz="7200" dirty="0" smtClean="0">
                <a:solidFill>
                  <a:schemeClr val="bg1"/>
                </a:solidFill>
              </a:rPr>
              <a:t>, і т.д.) – за цією командою учні вирівнюють стрій, приймаючи основну стійку, повертають голову у вказаний бік. </a:t>
            </a:r>
          </a:p>
          <a:p>
            <a:r>
              <a:rPr lang="uk-UA" sz="7200" u="sng" dirty="0" smtClean="0">
                <a:solidFill>
                  <a:schemeClr val="bg1"/>
                </a:solidFill>
              </a:rPr>
              <a:t>„ВІДСТАВИТИ!”</a:t>
            </a:r>
            <a:r>
              <a:rPr lang="uk-UA" sz="7200" dirty="0" smtClean="0">
                <a:solidFill>
                  <a:schemeClr val="bg1"/>
                </a:solidFill>
              </a:rPr>
              <a:t> – учні займають попереднє положення або виконують попередню дію.</a:t>
            </a:r>
            <a:endParaRPr lang="en-US" sz="7200" dirty="0" smtClean="0">
              <a:solidFill>
                <a:schemeClr val="bg1"/>
              </a:solidFill>
            </a:endParaRPr>
          </a:p>
          <a:p>
            <a:endParaRPr lang="uk-UA" sz="7200" dirty="0" smtClean="0">
              <a:solidFill>
                <a:schemeClr val="bg1"/>
              </a:solidFill>
            </a:endParaRPr>
          </a:p>
          <a:p>
            <a:r>
              <a:rPr lang="uk-UA" sz="7200" b="1" dirty="0" smtClean="0">
                <a:solidFill>
                  <a:schemeClr val="bg1"/>
                </a:solidFill>
              </a:rPr>
              <a:t> „</a:t>
            </a:r>
            <a:r>
              <a:rPr lang="uk-UA" sz="7200" u="sng" dirty="0" smtClean="0">
                <a:solidFill>
                  <a:schemeClr val="bg1"/>
                </a:solidFill>
              </a:rPr>
              <a:t>ВІЛЬНО!”</a:t>
            </a:r>
            <a:r>
              <a:rPr lang="uk-UA" sz="7200" dirty="0" smtClean="0">
                <a:solidFill>
                  <a:schemeClr val="bg1"/>
                </a:solidFill>
              </a:rPr>
              <a:t> – кожен учень послабляє ногу в коліні не зрушуючись з місця.</a:t>
            </a:r>
          </a:p>
          <a:p>
            <a:r>
              <a:rPr lang="uk-UA" sz="7200" dirty="0" err="1" smtClean="0">
                <a:solidFill>
                  <a:schemeClr val="bg1"/>
                </a:solidFill>
              </a:rPr>
              <a:t>„</a:t>
            </a:r>
            <a:r>
              <a:rPr lang="uk-UA" sz="7200" i="1" u="sng" dirty="0" err="1" smtClean="0">
                <a:solidFill>
                  <a:schemeClr val="bg1"/>
                </a:solidFill>
              </a:rPr>
              <a:t>Гімнастичну</a:t>
            </a:r>
            <a:r>
              <a:rPr lang="uk-UA" sz="7200" i="1" u="sng" dirty="0" smtClean="0">
                <a:solidFill>
                  <a:schemeClr val="bg1"/>
                </a:solidFill>
              </a:rPr>
              <a:t> стійку</a:t>
            </a:r>
            <a:r>
              <a:rPr lang="uk-UA" sz="7200" u="sng" dirty="0" smtClean="0">
                <a:solidFill>
                  <a:schemeClr val="bg1"/>
                </a:solidFill>
              </a:rPr>
              <a:t> – ПРИЙНЯТИ</a:t>
            </a:r>
            <a:r>
              <a:rPr lang="uk-UA" sz="7200" b="1" u="sng" dirty="0" smtClean="0">
                <a:solidFill>
                  <a:schemeClr val="bg1"/>
                </a:solidFill>
              </a:rPr>
              <a:t>!”</a:t>
            </a:r>
            <a:r>
              <a:rPr lang="uk-UA" sz="7200" dirty="0" smtClean="0">
                <a:solidFill>
                  <a:schemeClr val="bg1"/>
                </a:solidFill>
              </a:rPr>
              <a:t> – учні відставляють на крок у бік праву ногу і стоять вільно, розмістивши вагу тіла рівномірно на обидві ноги, склавши руки позаду навхрест.</a:t>
            </a:r>
            <a:endParaRPr lang="en-US" sz="7200" dirty="0" smtClean="0">
              <a:solidFill>
                <a:schemeClr val="bg1"/>
              </a:solidFill>
            </a:endParaRPr>
          </a:p>
          <a:p>
            <a:endParaRPr lang="uk-UA" sz="7200" dirty="0" smtClean="0">
              <a:solidFill>
                <a:schemeClr val="bg1"/>
              </a:solidFill>
            </a:endParaRPr>
          </a:p>
          <a:p>
            <a:r>
              <a:rPr lang="uk-UA" sz="7200" u="sng" dirty="0" smtClean="0">
                <a:solidFill>
                  <a:schemeClr val="bg1"/>
                </a:solidFill>
              </a:rPr>
              <a:t>"РОЗІЙДИСЬ!"</a:t>
            </a:r>
            <a:r>
              <a:rPr lang="uk-UA" sz="7200" dirty="0" smtClean="0">
                <a:solidFill>
                  <a:schemeClr val="bg1"/>
                </a:solidFill>
              </a:rPr>
              <a:t> – учні негайно покидають стрій, розбігаючись у різні сторони.</a:t>
            </a:r>
            <a:endParaRPr lang="uk-UA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648072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3200" b="1" i="1" dirty="0" smtClean="0">
                <a:solidFill>
                  <a:srgbClr val="C00000"/>
                </a:solidFill>
              </a:rPr>
              <a:t>Команди та розпорядження для розподілу</a:t>
            </a:r>
            <a:endParaRPr lang="uk-UA" sz="3200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46237"/>
            <a:ext cx="8712968" cy="3870996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uk-UA" sz="2000" b="1" i="1" dirty="0" smtClean="0"/>
              <a:t> </a:t>
            </a:r>
            <a:r>
              <a:rPr lang="uk-UA" sz="2000" dirty="0" smtClean="0"/>
              <a:t> </a:t>
            </a:r>
            <a:r>
              <a:rPr lang="uk-UA" sz="2000" u="sng" dirty="0" smtClean="0">
                <a:solidFill>
                  <a:srgbClr val="002060"/>
                </a:solidFill>
              </a:rPr>
              <a:t>«</a:t>
            </a:r>
            <a:r>
              <a:rPr lang="uk-UA" sz="2000" b="1" i="1" u="sng" dirty="0" smtClean="0">
                <a:solidFill>
                  <a:srgbClr val="002060"/>
                </a:solidFill>
              </a:rPr>
              <a:t>За порядком</a:t>
            </a:r>
            <a:r>
              <a:rPr lang="uk-UA" sz="2000" b="1" u="sng" dirty="0" smtClean="0">
                <a:solidFill>
                  <a:srgbClr val="002060"/>
                </a:solidFill>
              </a:rPr>
              <a:t> – РОЗРАХУЙСЬ</a:t>
            </a:r>
            <a:r>
              <a:rPr lang="uk-UA" sz="2000" u="sng" dirty="0" smtClean="0">
                <a:solidFill>
                  <a:srgbClr val="002060"/>
                </a:solidFill>
              </a:rPr>
              <a:t>!»</a:t>
            </a:r>
            <a:r>
              <a:rPr lang="uk-UA" sz="2000" dirty="0" smtClean="0">
                <a:solidFill>
                  <a:srgbClr val="002060"/>
                </a:solidFill>
              </a:rPr>
              <a:t> – кожен учень, починаючи з правофлангового, називає свій порядковий номер, повертаючи голову ліворуч і, швидко, – у попереднє положення. Лівофланговий, робить крок уперед - в шерензі (або залишається на місці - в колоні), називає  свій останній номер і додає: «РОЗРАХУНОК ЗАКІНЧЕНО!»</a:t>
            </a:r>
          </a:p>
          <a:p>
            <a:endParaRPr lang="uk-UA" sz="2000" dirty="0" smtClean="0">
              <a:solidFill>
                <a:srgbClr val="002060"/>
              </a:solidFill>
            </a:endParaRPr>
          </a:p>
          <a:p>
            <a:r>
              <a:rPr lang="uk-UA" sz="2000" dirty="0" smtClean="0">
                <a:solidFill>
                  <a:srgbClr val="002060"/>
                </a:solidFill>
              </a:rPr>
              <a:t>«</a:t>
            </a:r>
            <a:r>
              <a:rPr lang="uk-UA" sz="2000" b="1" i="1" u="sng" dirty="0" smtClean="0">
                <a:solidFill>
                  <a:srgbClr val="002060"/>
                </a:solidFill>
              </a:rPr>
              <a:t>На перший і другий (</a:t>
            </a:r>
            <a:r>
              <a:rPr lang="uk-UA" sz="1800" b="1" i="1" u="sng" dirty="0" smtClean="0">
                <a:solidFill>
                  <a:srgbClr val="002060"/>
                </a:solidFill>
              </a:rPr>
              <a:t>перший другий і третій і т.д.) </a:t>
            </a:r>
            <a:r>
              <a:rPr lang="uk-UA" sz="2000" b="1" i="1" u="sng" dirty="0" smtClean="0">
                <a:solidFill>
                  <a:srgbClr val="002060"/>
                </a:solidFill>
              </a:rPr>
              <a:t>–</a:t>
            </a:r>
            <a:r>
              <a:rPr lang="uk-UA" sz="2000" b="1" u="sng" dirty="0" smtClean="0">
                <a:solidFill>
                  <a:srgbClr val="002060"/>
                </a:solidFill>
              </a:rPr>
              <a:t> РОЗРАХУЙСЬ</a:t>
            </a:r>
            <a:r>
              <a:rPr lang="uk-UA" sz="2000" u="sng" dirty="0" smtClean="0">
                <a:solidFill>
                  <a:srgbClr val="002060"/>
                </a:solidFill>
              </a:rPr>
              <a:t>!»</a:t>
            </a:r>
            <a:r>
              <a:rPr lang="uk-UA" sz="2000" dirty="0" smtClean="0">
                <a:solidFill>
                  <a:srgbClr val="002060"/>
                </a:solidFill>
              </a:rPr>
              <a:t> – учні, починаючи з правого флангу, почергово повертають голову ліворуч, гучно називають номери: «Перший!», «Другий!» і т.д. Останній учень робить крок уперед, називає свій номер, наприклад: «ДРУГИЙ ПОВНИЙ!» або «ПЕРШИЙ НЕПОВНИЙ!».</a:t>
            </a:r>
            <a:endParaRPr lang="uk-UA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08012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b="1" i="1" dirty="0" smtClean="0"/>
              <a:t> </a:t>
            </a:r>
            <a:r>
              <a:rPr lang="uk-UA" sz="2800" b="1" i="1" dirty="0" smtClean="0">
                <a:solidFill>
                  <a:srgbClr val="C00000"/>
                </a:solidFill>
              </a:rPr>
              <a:t>Команди та розпорядження для обертання на місці</a:t>
            </a:r>
            <a:endParaRPr lang="uk-UA" sz="28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3672408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uk-UA" b="1" dirty="0" smtClean="0"/>
          </a:p>
          <a:p>
            <a:r>
              <a:rPr lang="uk-UA" u="sng" dirty="0" smtClean="0">
                <a:solidFill>
                  <a:srgbClr val="002060"/>
                </a:solidFill>
              </a:rPr>
              <a:t>«Право – РУЧ!», .«Ліво - РУЧ</a:t>
            </a:r>
            <a:r>
              <a:rPr lang="uk-UA" sz="2400" u="sng" dirty="0" smtClean="0">
                <a:solidFill>
                  <a:srgbClr val="002060"/>
                </a:solidFill>
              </a:rPr>
              <a:t>!»</a:t>
            </a:r>
            <a:r>
              <a:rPr lang="uk-UA" sz="2400" dirty="0" smtClean="0">
                <a:solidFill>
                  <a:srgbClr val="002060"/>
                </a:solidFill>
              </a:rPr>
              <a:t> </a:t>
            </a:r>
            <a:r>
              <a:rPr lang="uk-UA" sz="2600" dirty="0" smtClean="0">
                <a:solidFill>
                  <a:srgbClr val="002060"/>
                </a:solidFill>
              </a:rPr>
              <a:t>- з положення «Струнко» учні обертаються на 90° </a:t>
            </a:r>
            <a:r>
              <a:rPr lang="uk-UA" sz="2600" dirty="0" err="1" smtClean="0">
                <a:solidFill>
                  <a:srgbClr val="002060"/>
                </a:solidFill>
              </a:rPr>
              <a:t>на</a:t>
            </a:r>
            <a:r>
              <a:rPr lang="uk-UA" sz="2600" dirty="0" smtClean="0">
                <a:solidFill>
                  <a:srgbClr val="002060"/>
                </a:solidFill>
              </a:rPr>
              <a:t> п’ятці однойменної та носку протилежної ноги і приставляють її до першої.</a:t>
            </a:r>
          </a:p>
          <a:p>
            <a:endParaRPr lang="uk-UA" sz="2600" dirty="0" smtClean="0">
              <a:solidFill>
                <a:srgbClr val="002060"/>
              </a:solidFill>
            </a:endParaRPr>
          </a:p>
          <a:p>
            <a:r>
              <a:rPr lang="uk-UA" u="sng" dirty="0" smtClean="0">
                <a:solidFill>
                  <a:srgbClr val="002060"/>
                </a:solidFill>
              </a:rPr>
              <a:t>«</a:t>
            </a:r>
            <a:r>
              <a:rPr lang="uk-UA" u="sng" dirty="0" err="1" smtClean="0">
                <a:solidFill>
                  <a:srgbClr val="002060"/>
                </a:solidFill>
              </a:rPr>
              <a:t>Кру–</a:t>
            </a:r>
            <a:r>
              <a:rPr lang="uk-UA" u="sng" dirty="0" smtClean="0">
                <a:solidFill>
                  <a:srgbClr val="002060"/>
                </a:solidFill>
              </a:rPr>
              <a:t> ГОМ!»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uk-UA" sz="2600" dirty="0" smtClean="0">
                <a:solidFill>
                  <a:srgbClr val="002060"/>
                </a:solidFill>
              </a:rPr>
              <a:t>- з положення «струнко» учні обертаються на 180° через ліве плече на п’ятці лівої та носку правої ноги і приставляють праву.</a:t>
            </a:r>
          </a:p>
          <a:p>
            <a:endParaRPr lang="uk-UA" sz="2600" dirty="0" smtClean="0">
              <a:solidFill>
                <a:srgbClr val="002060"/>
              </a:solidFill>
            </a:endParaRPr>
          </a:p>
          <a:p>
            <a:r>
              <a:rPr lang="uk-UA" u="sng" dirty="0" smtClean="0">
                <a:solidFill>
                  <a:srgbClr val="002060"/>
                </a:solidFill>
              </a:rPr>
              <a:t>«Пів повороту право - РУЧ!», .«Пів повороту ліво - РУЧ!»</a:t>
            </a:r>
            <a:r>
              <a:rPr lang="uk-UA" dirty="0" smtClean="0">
                <a:solidFill>
                  <a:srgbClr val="002060"/>
                </a:solidFill>
              </a:rPr>
              <a:t> - </a:t>
            </a:r>
            <a:r>
              <a:rPr lang="uk-UA" sz="2600" dirty="0" smtClean="0">
                <a:solidFill>
                  <a:srgbClr val="002060"/>
                </a:solidFill>
              </a:rPr>
              <a:t>з положення «струнко» учні обертаються на 45° </a:t>
            </a:r>
            <a:r>
              <a:rPr lang="uk-UA" sz="2600" dirty="0" err="1" smtClean="0">
                <a:solidFill>
                  <a:srgbClr val="002060"/>
                </a:solidFill>
              </a:rPr>
              <a:t>на</a:t>
            </a:r>
            <a:r>
              <a:rPr lang="uk-UA" sz="2600" dirty="0" smtClean="0">
                <a:solidFill>
                  <a:srgbClr val="002060"/>
                </a:solidFill>
              </a:rPr>
              <a:t> п’ятці однойменної та носку протилежної ноги і приставляють протилежну ногу до першої.</a:t>
            </a:r>
            <a:endParaRPr lang="uk-UA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1018</Words>
  <Application>Microsoft Office PowerPoint</Application>
  <PresentationFormat>Экран (4:3)</PresentationFormat>
  <Paragraphs>169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Лекція 3. СПЕЦІАЛЬна ГІМНАСТИЧНА  термінологія  </vt:lpstr>
      <vt:lpstr>Загальні положення</vt:lpstr>
      <vt:lpstr>групи термінів</vt:lpstr>
      <vt:lpstr>Слайд 4</vt:lpstr>
      <vt:lpstr>                 </vt:lpstr>
      <vt:lpstr>           </vt:lpstr>
      <vt:lpstr>Команди та розпорядження загального значення</vt:lpstr>
      <vt:lpstr>Команди та розпорядження для розподілу</vt:lpstr>
      <vt:lpstr>      Команди та розпорядження для обертання на місці</vt:lpstr>
      <vt:lpstr>Послідовність команд і розпоряджень чергового та його дії</vt:lpstr>
      <vt:lpstr>Вправи загального розвитку</vt:lpstr>
      <vt:lpstr>Вправи загального розвитку</vt:lpstr>
      <vt:lpstr>Вправи загального розвитку</vt:lpstr>
      <vt:lpstr>     ЛІТЕРАТУРА ТА ДЖЕРЕЛА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Алла</dc:creator>
  <cp:lastModifiedBy>Valeriy</cp:lastModifiedBy>
  <cp:revision>116</cp:revision>
  <dcterms:created xsi:type="dcterms:W3CDTF">2014-04-23T13:15:01Z</dcterms:created>
  <dcterms:modified xsi:type="dcterms:W3CDTF">2017-10-14T10:02:37Z</dcterms:modified>
</cp:coreProperties>
</file>