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jamestown.org/" TargetMode="External"/><Relationship Id="rId3" Type="http://schemas.openxmlformats.org/officeDocument/2006/relationships/hyperlink" Target="http://www.imf.org/external/index.htm" TargetMode="External"/><Relationship Id="rId7" Type="http://schemas.openxmlformats.org/officeDocument/2006/relationships/hyperlink" Target="http://www.citigroup.com/citi/fin/data/k04cgm.pdf" TargetMode="External"/><Relationship Id="rId2" Type="http://schemas.openxmlformats.org/officeDocument/2006/relationships/hyperlink" Target="https://www.economist.com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wto.org/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s://www.blackrock.com/" TargetMode="External"/><Relationship Id="rId10" Type="http://schemas.openxmlformats.org/officeDocument/2006/relationships/hyperlink" Target="https://www.bcg.com/" TargetMode="External"/><Relationship Id="rId4" Type="http://schemas.openxmlformats.org/officeDocument/2006/relationships/hyperlink" Target="https://www.home.barclays/barclays-investor-relations/results-and-reports/annual-reports.html" TargetMode="External"/><Relationship Id="rId9" Type="http://schemas.openxmlformats.org/officeDocument/2006/relationships/hyperlink" Target="http://www.alibabagroup.com/en/global/hom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s/ref=dp_byline_sr_book_1?ie=UTF8&amp;text=Klaus+Schwab&amp;search-alias=books&amp;field-author=Klaus+Schwab&amp;sort=relevancerank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www.tyzhden.ua/Economics/211916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weforum.org/focus/shaping-the-fourth-industrial-revolution" TargetMode="External"/><Relationship Id="rId5" Type="http://schemas.openxmlformats.org/officeDocument/2006/relationships/hyperlink" Target="https://www.amazon.com/Shaping-Fourth-Industrial-Revolution-Schwab/dp/1944835148/ref=pd_bxgy_14_2/135-1276336-2911307?_encoding=UTF8&amp;pd_rd_i=1944835148&amp;pd_rd_r=QF4ZPE4SHD89D0P567AZ&amp;pd_rd_w=pgwY1&amp;pd_rd_wg=aWFi3&amp;psc=1&amp;refRID=QF4ZPE4SHD89D0P567AZ&amp;dpID=41qjQt78pUL&amp;preST=_SY291_BO1,204,203,200_QL40_&amp;dpSrc=detail" TargetMode="External"/><Relationship Id="rId4" Type="http://schemas.openxmlformats.org/officeDocument/2006/relationships/hyperlink" Target="https://www.amazon.com/s/ref=dp_byline_sr_book_2?ie=UTF8&amp;text=Nicholas+Davis&amp;search-alias=books&amp;field-author=Nicholas+Davis&amp;sort=relevancerank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480" y="3717032"/>
            <a:ext cx="793802" cy="1854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3607" y="860713"/>
            <a:ext cx="783783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ЕКОНОМІЧНІ І СОЦІО-ГУМАНІТАРНІ  </a:t>
            </a:r>
          </a:p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АСПЕКТИ ЄВРОПЕЙСЬКОГО </a:t>
            </a:r>
          </a:p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ТРАНЗИТУ  УКРАЇНИ В УМОВАХ </a:t>
            </a:r>
          </a:p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ВІДНОВЛЕННЯ СВІТОВОЇ </a:t>
            </a:r>
          </a:p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ЕКОНОМІКИ ТА НОВИХ </a:t>
            </a:r>
          </a:p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ВИКЛИКІВ ГЛОБАЛІЗАЦІЇ</a:t>
            </a:r>
            <a:endParaRPr lang="ru-RU" sz="3600" b="1" dirty="0">
              <a:solidFill>
                <a:schemeClr val="tx2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39746" y="5571381"/>
            <a:ext cx="13612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17.05.2018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660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58" y="620688"/>
            <a:ext cx="2808312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635896" y="542924"/>
            <a:ext cx="5112568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ВОЛОДИМИР ПРИХОДЬКО</a:t>
            </a:r>
            <a:r>
              <a:rPr lang="uk-UA" sz="2800" b="1" dirty="0">
                <a:solidFill>
                  <a:srgbClr val="FF0000"/>
                </a:solidFill>
                <a:latin typeface="Arial Narrow" pitchFamily="34" charset="0"/>
              </a:rPr>
              <a:t/>
            </a:r>
            <a:br>
              <a:rPr lang="uk-UA" sz="2800" b="1" dirty="0">
                <a:solidFill>
                  <a:srgbClr val="FF0000"/>
                </a:solidFill>
                <a:latin typeface="Arial Narrow" pitchFamily="34" charset="0"/>
              </a:rPr>
            </a:br>
            <a:r>
              <a:rPr lang="uk-UA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професор, 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</a:t>
            </a:r>
          </a:p>
          <a:p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доктор </a:t>
            </a:r>
            <a:r>
              <a:rPr lang="uk-UA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економічних 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наук, </a:t>
            </a:r>
          </a:p>
          <a:p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заслужений </a:t>
            </a:r>
            <a:r>
              <a:rPr lang="uk-UA" sz="2000" b="1" dirty="0">
                <a:solidFill>
                  <a:schemeClr val="accent1">
                    <a:lumMod val="75000"/>
                  </a:schemeClr>
                </a:solidFill>
              </a:rPr>
              <a:t>працівник освіти України,  завідувач кафедри міжнародних економічних відносин, </a:t>
            </a:r>
            <a:endParaRPr lang="uk-UA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директор </a:t>
            </a:r>
            <a:r>
              <a:rPr lang="uk-UA" sz="2000" b="1" dirty="0">
                <a:solidFill>
                  <a:schemeClr val="accent1">
                    <a:lumMod val="75000"/>
                  </a:schemeClr>
                </a:solidFill>
              </a:rPr>
              <a:t>НДІ «Інститут державного управління та регіонального розвитку» Ужгородського національного </a:t>
            </a:r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університету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565" y="3949179"/>
            <a:ext cx="828006" cy="1934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19699" y="3645024"/>
            <a:ext cx="706002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</a:rPr>
              <a:t>Наукові </a:t>
            </a:r>
            <a:r>
              <a:rPr lang="uk-UA" sz="2400" b="1" dirty="0">
                <a:solidFill>
                  <a:schemeClr val="tx2">
                    <a:lumMod val="75000"/>
                  </a:schemeClr>
                </a:solidFill>
              </a:rPr>
              <a:t>інтереси:  зовнішньоекономічні зв`язки,  стимулювання експорту, інноваційно-інвестиційний, сталий, </a:t>
            </a:r>
            <a:r>
              <a:rPr lang="uk-UA" sz="2400" b="1" dirty="0" err="1">
                <a:solidFill>
                  <a:schemeClr val="tx2">
                    <a:lumMod val="75000"/>
                  </a:schemeClr>
                </a:solidFill>
              </a:rPr>
              <a:t>кластерний</a:t>
            </a:r>
            <a:r>
              <a:rPr lang="uk-UA" sz="2400" b="1" dirty="0">
                <a:solidFill>
                  <a:schemeClr val="tx2">
                    <a:lumMod val="75000"/>
                  </a:schemeClr>
                </a:solidFill>
              </a:rPr>
              <a:t> розвиток  продуктивних сил і  регіональної економіки, економічна безпека та державне управління.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</a:rPr>
              <a:t>Автор </a:t>
            </a:r>
            <a:r>
              <a:rPr lang="uk-UA" sz="2400" b="1" dirty="0">
                <a:solidFill>
                  <a:schemeClr val="tx2">
                    <a:lumMod val="75000"/>
                  </a:schemeClr>
                </a:solidFill>
              </a:rPr>
              <a:t>понад 140 наукових та методичних  праць: https://dspace.uzhnu.edu.ua/jspui/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uk-UA" sz="2400" b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099067" y="6042631"/>
            <a:ext cx="294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982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0741" y="673719"/>
            <a:ext cx="699040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Data sources: </a:t>
            </a:r>
            <a:endParaRPr lang="ru-RU" sz="3600" b="1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>
                <a:cs typeface="Arial" pitchFamily="34" charset="0"/>
              </a:rPr>
              <a:t>https</a:t>
            </a:r>
            <a:r>
              <a:rPr lang="uk-UA" sz="2000" b="1" dirty="0">
                <a:cs typeface="Arial" pitchFamily="34" charset="0"/>
              </a:rPr>
              <a:t>://</a:t>
            </a:r>
            <a:r>
              <a:rPr lang="en-US" sz="2000" b="1" dirty="0">
                <a:cs typeface="Arial" pitchFamily="34" charset="0"/>
              </a:rPr>
              <a:t>www</a:t>
            </a:r>
            <a:r>
              <a:rPr lang="uk-UA" sz="2000" b="1" dirty="0">
                <a:cs typeface="Arial" pitchFamily="34" charset="0"/>
              </a:rPr>
              <a:t>.</a:t>
            </a:r>
            <a:r>
              <a:rPr lang="en-US" sz="2000" b="1" dirty="0" err="1">
                <a:cs typeface="Arial" pitchFamily="34" charset="0"/>
              </a:rPr>
              <a:t>weforum</a:t>
            </a:r>
            <a:r>
              <a:rPr lang="uk-UA" sz="2000" b="1" dirty="0">
                <a:cs typeface="Arial" pitchFamily="34" charset="0"/>
              </a:rPr>
              <a:t>.</a:t>
            </a:r>
            <a:r>
              <a:rPr lang="en-US" sz="2000" b="1" dirty="0">
                <a:cs typeface="Arial" pitchFamily="34" charset="0"/>
              </a:rPr>
              <a:t>org</a:t>
            </a:r>
            <a:r>
              <a:rPr lang="uk-UA" sz="2000" b="1" dirty="0">
                <a:cs typeface="Arial" pitchFamily="34" charset="0"/>
              </a:rPr>
              <a:t>; </a:t>
            </a:r>
            <a:r>
              <a:rPr lang="uk-UA" sz="2000" b="1" u="sng" dirty="0">
                <a:cs typeface="Arial" pitchFamily="34" charset="0"/>
                <a:hlinkClick r:id="rId2"/>
              </a:rPr>
              <a:t>https://www.economist.com</a:t>
            </a:r>
            <a:r>
              <a:rPr lang="uk-UA" sz="2000" b="1" dirty="0">
                <a:cs typeface="Arial" pitchFamily="34" charset="0"/>
              </a:rPr>
              <a:t>; </a:t>
            </a:r>
            <a:endParaRPr lang="ru-RU" sz="2000" b="1" dirty="0">
              <a:cs typeface="Arial" pitchFamily="34" charset="0"/>
            </a:endParaRPr>
          </a:p>
          <a:p>
            <a:r>
              <a:rPr lang="uk-UA" sz="2000" b="1" u="sng" dirty="0">
                <a:cs typeface="Arial" pitchFamily="34" charset="0"/>
                <a:hlinkClick r:id="rId3"/>
              </a:rPr>
              <a:t>http://www.imf.org/external/index.htm</a:t>
            </a:r>
            <a:r>
              <a:rPr lang="uk-UA" sz="2000" b="1" dirty="0">
                <a:cs typeface="Arial" pitchFamily="34" charset="0"/>
              </a:rPr>
              <a:t>;https://www.bloomberg.com; https://www.standardandpoors.com/en_US/web/guest/home; </a:t>
            </a:r>
            <a:r>
              <a:rPr lang="uk-UA" sz="2000" b="1" u="sng" dirty="0">
                <a:cs typeface="Arial" pitchFamily="34" charset="0"/>
                <a:hlinkClick r:id="rId4"/>
              </a:rPr>
              <a:t>https://www.home.barclays/barclays-investor-relations/results-and-reports/annual-reports.html</a:t>
            </a:r>
            <a:r>
              <a:rPr lang="uk-UA" sz="2000" b="1" dirty="0">
                <a:cs typeface="Arial" pitchFamily="34" charset="0"/>
              </a:rPr>
              <a:t>;  </a:t>
            </a:r>
            <a:r>
              <a:rPr lang="uk-UA" sz="2000" b="1" u="sng" dirty="0">
                <a:cs typeface="Arial" pitchFamily="34" charset="0"/>
                <a:hlinkClick r:id="rId5"/>
              </a:rPr>
              <a:t>https://www.blackrock.com</a:t>
            </a:r>
            <a:r>
              <a:rPr lang="uk-UA" sz="2000" b="1" dirty="0">
                <a:cs typeface="Arial" pitchFamily="34" charset="0"/>
              </a:rPr>
              <a:t>;</a:t>
            </a:r>
            <a:endParaRPr lang="ru-RU" sz="2000" b="1" dirty="0">
              <a:cs typeface="Arial" pitchFamily="34" charset="0"/>
            </a:endParaRPr>
          </a:p>
          <a:p>
            <a:r>
              <a:rPr lang="uk-UA" sz="2000" b="1" dirty="0">
                <a:cs typeface="Arial" pitchFamily="34" charset="0"/>
              </a:rPr>
              <a:t>https://am.jpmorgan.com/us/en/asset-management/gim/adv/home; ; </a:t>
            </a:r>
            <a:r>
              <a:rPr lang="uk-UA" sz="2000" b="1" u="sng" dirty="0">
                <a:cs typeface="Arial" pitchFamily="34" charset="0"/>
                <a:hlinkClick r:id="rId6"/>
              </a:rPr>
              <a:t>https://www.wto.org</a:t>
            </a:r>
            <a:r>
              <a:rPr lang="uk-UA" sz="2000" b="1" dirty="0">
                <a:cs typeface="Arial" pitchFamily="34" charset="0"/>
              </a:rPr>
              <a:t>;https://www.carlyle.com/;  </a:t>
            </a:r>
            <a:r>
              <a:rPr lang="uk-UA" sz="2000" b="1" u="sng" dirty="0">
                <a:cs typeface="Arial" pitchFamily="34" charset="0"/>
                <a:hlinkClick r:id="rId7"/>
              </a:rPr>
              <a:t>http://www.citigroup.com/citi/fin/data/k04cgm.pdf</a:t>
            </a:r>
            <a:r>
              <a:rPr lang="uk-UA" sz="2000" b="1" dirty="0">
                <a:cs typeface="Arial" pitchFamily="34" charset="0"/>
              </a:rPr>
              <a:t>; </a:t>
            </a:r>
            <a:endParaRPr lang="ru-RU" sz="2000" b="1" dirty="0">
              <a:cs typeface="Arial" pitchFamily="34" charset="0"/>
            </a:endParaRPr>
          </a:p>
          <a:p>
            <a:r>
              <a:rPr lang="uk-UA" sz="2000" b="1" u="sng" dirty="0">
                <a:cs typeface="Arial" pitchFamily="34" charset="0"/>
                <a:hlinkClick r:id="rId8"/>
              </a:rPr>
              <a:t>https://jamestown.org</a:t>
            </a:r>
            <a:r>
              <a:rPr lang="uk-UA" sz="2000" b="1" dirty="0">
                <a:cs typeface="Arial" pitchFamily="34" charset="0"/>
              </a:rPr>
              <a:t>;  </a:t>
            </a:r>
            <a:r>
              <a:rPr lang="uk-UA" sz="2000" b="1" u="sng" dirty="0">
                <a:cs typeface="Arial" pitchFamily="34" charset="0"/>
                <a:hlinkClick r:id="rId9"/>
              </a:rPr>
              <a:t>http://www.alibabagroup.com/en/global/home</a:t>
            </a:r>
            <a:r>
              <a:rPr lang="uk-UA" sz="2000" b="1" dirty="0">
                <a:cs typeface="Arial" pitchFamily="34" charset="0"/>
              </a:rPr>
              <a:t>;</a:t>
            </a:r>
            <a:endParaRPr lang="ru-RU" sz="2000" b="1" dirty="0">
              <a:cs typeface="Arial" pitchFamily="34" charset="0"/>
            </a:endParaRPr>
          </a:p>
          <a:p>
            <a:r>
              <a:rPr lang="uk-UA" sz="2000" b="1" u="sng" dirty="0">
                <a:cs typeface="Arial" pitchFamily="34" charset="0"/>
                <a:hlinkClick r:id="rId10"/>
              </a:rPr>
              <a:t>https://www.bcg.com</a:t>
            </a:r>
            <a:r>
              <a:rPr lang="uk-UA" sz="2000" b="1" dirty="0">
                <a:cs typeface="Arial" pitchFamily="34" charset="0"/>
              </a:rPr>
              <a:t>; https://piie.com/;</a:t>
            </a:r>
            <a:endParaRPr lang="ru-RU" sz="2000" b="1" dirty="0"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294" y="3901738"/>
            <a:ext cx="828675" cy="193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829460" y="589854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7030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10136"/>
            <a:ext cx="72008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>
                <a:solidFill>
                  <a:schemeClr val="tx2">
                    <a:lumMod val="75000"/>
                  </a:schemeClr>
                </a:solidFill>
              </a:rPr>
              <a:t>Фундаментальні питання</a:t>
            </a:r>
          </a:p>
          <a:p>
            <a:pPr algn="ctr"/>
            <a:r>
              <a:rPr lang="uk-UA" sz="2400" b="1" dirty="0" smtClean="0">
                <a:solidFill>
                  <a:schemeClr val="tx2"/>
                </a:solidFill>
              </a:rPr>
              <a:t> </a:t>
            </a:r>
            <a:endParaRPr lang="ru-RU" sz="3600" b="1" dirty="0">
              <a:solidFill>
                <a:schemeClr val="tx2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uk-UA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Головні точки росту світової економіки  </a:t>
            </a: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та </a:t>
            </a:r>
            <a:r>
              <a:rPr lang="uk-UA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виклики глобалізації 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uk-UA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Ейфорія зростання та ознаки зародження кризи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Zero-sum game  </a:t>
            </a:r>
            <a:r>
              <a:rPr lang="uk-UA"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неопротекціонізму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uk-UA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Національна  </a:t>
            </a: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економіка: </a:t>
            </a:r>
            <a:r>
              <a:rPr lang="uk-UA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тунель транзиту, поле  конкуренції  та драбина укладів  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uk-UA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Четверта промислова  революція:  </a:t>
            </a: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роз</a:t>
            </a: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’</a:t>
            </a:r>
            <a:r>
              <a:rPr lang="uk-UA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єднаний</a:t>
            </a: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світ чи новий соціальний  контракт 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uk-UA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  <a:endParaRPr lang="uk-UA" sz="2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sz="2400" b="1" dirty="0">
              <a:solidFill>
                <a:schemeClr val="tx2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990" y="4005064"/>
            <a:ext cx="828675" cy="193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973484" y="594485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4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498" y="4005064"/>
            <a:ext cx="828675" cy="193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0055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848285"/>
            <a:ext cx="68407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/>
              <a:t>В</a:t>
            </a:r>
            <a:r>
              <a:rPr lang="en-US" sz="3200" b="1" dirty="0" err="1"/>
              <a:t>ibliography</a:t>
            </a:r>
            <a:r>
              <a:rPr lang="en-US" sz="3200" b="1" dirty="0"/>
              <a:t> </a:t>
            </a:r>
            <a:endParaRPr lang="uk-UA" sz="3200" b="1" dirty="0"/>
          </a:p>
          <a:p>
            <a:endParaRPr lang="ru-RU" sz="2400" dirty="0">
              <a:cs typeface="Arial" pitchFamily="34" charset="0"/>
            </a:endParaRPr>
          </a:p>
          <a:p>
            <a:pPr lvl="0"/>
            <a:r>
              <a:rPr lang="ru-RU" sz="2400" dirty="0" err="1">
                <a:cs typeface="Arial" pitchFamily="34" charset="0"/>
              </a:rPr>
              <a:t>Чжень</a:t>
            </a:r>
            <a:r>
              <a:rPr lang="ru-RU" sz="2400" dirty="0">
                <a:cs typeface="Arial" pitchFamily="34" charset="0"/>
              </a:rPr>
              <a:t> </a:t>
            </a:r>
            <a:r>
              <a:rPr lang="ru-RU" sz="2400" dirty="0" err="1">
                <a:cs typeface="Arial" pitchFamily="34" charset="0"/>
              </a:rPr>
              <a:t>Йонні</a:t>
            </a:r>
            <a:r>
              <a:rPr lang="ru-RU" sz="2400" dirty="0">
                <a:cs typeface="Arial" pitchFamily="34" charset="0"/>
              </a:rPr>
              <a:t>, </a:t>
            </a:r>
            <a:r>
              <a:rPr lang="ru-RU" sz="2400" dirty="0" err="1">
                <a:cs typeface="Arial" pitchFamily="34" charset="0"/>
              </a:rPr>
              <a:t>Ронфан</a:t>
            </a:r>
            <a:r>
              <a:rPr lang="ru-RU" sz="2400" dirty="0">
                <a:cs typeface="Arial" pitchFamily="34" charset="0"/>
              </a:rPr>
              <a:t> </a:t>
            </a:r>
            <a:r>
              <a:rPr lang="ru-RU" sz="2400" dirty="0" err="1">
                <a:cs typeface="Arial" pitchFamily="34" charset="0"/>
              </a:rPr>
              <a:t>Пхан</a:t>
            </a:r>
            <a:r>
              <a:rPr lang="ru-RU" sz="2400" dirty="0">
                <a:cs typeface="Arial" pitchFamily="34" charset="0"/>
              </a:rPr>
              <a:t>. </a:t>
            </a:r>
            <a:r>
              <a:rPr lang="ru-RU" sz="2400" dirty="0" err="1">
                <a:cs typeface="Arial" pitchFamily="34" charset="0"/>
              </a:rPr>
              <a:t>Глобалізація</a:t>
            </a:r>
            <a:r>
              <a:rPr lang="ru-RU" sz="2400" dirty="0">
                <a:cs typeface="Arial" pitchFamily="34" charset="0"/>
              </a:rPr>
              <a:t> та </a:t>
            </a:r>
            <a:r>
              <a:rPr lang="ru-RU" sz="2400" dirty="0" err="1">
                <a:cs typeface="Arial" pitchFamily="34" charset="0"/>
              </a:rPr>
              <a:t>економічний</a:t>
            </a:r>
            <a:r>
              <a:rPr lang="ru-RU" sz="2400" dirty="0">
                <a:cs typeface="Arial" pitchFamily="34" charset="0"/>
              </a:rPr>
              <a:t> </a:t>
            </a:r>
            <a:r>
              <a:rPr lang="ru-RU" sz="2400" dirty="0" err="1">
                <a:cs typeface="Arial" pitchFamily="34" charset="0"/>
              </a:rPr>
              <a:t>націоналізм</a:t>
            </a:r>
            <a:r>
              <a:rPr lang="ru-RU" sz="2400" dirty="0">
                <a:cs typeface="Arial" pitchFamily="34" charset="0"/>
              </a:rPr>
              <a:t> в </a:t>
            </a:r>
            <a:r>
              <a:rPr lang="ru-RU" sz="2400" dirty="0" err="1">
                <a:cs typeface="Arial" pitchFamily="34" charset="0"/>
              </a:rPr>
              <a:t>Азїї</a:t>
            </a:r>
            <a:r>
              <a:rPr lang="ru-RU" sz="2400" dirty="0">
                <a:cs typeface="Arial" pitchFamily="34" charset="0"/>
              </a:rPr>
              <a:t>. [</a:t>
            </a:r>
            <a:r>
              <a:rPr lang="ru-RU" sz="2400" dirty="0" err="1">
                <a:cs typeface="Arial" pitchFamily="34" charset="0"/>
              </a:rPr>
              <a:t>Електронний</a:t>
            </a:r>
            <a:r>
              <a:rPr lang="ru-RU" sz="2400" dirty="0">
                <a:cs typeface="Arial" pitchFamily="34" charset="0"/>
              </a:rPr>
              <a:t> ресурс]. -  Режим доступу: </a:t>
            </a:r>
            <a:r>
              <a:rPr lang="ru-RU" sz="2400" u="sng" dirty="0">
                <a:cs typeface="Arial" pitchFamily="34" charset="0"/>
                <a:hlinkClick r:id="rId2"/>
              </a:rPr>
              <a:t>https://www.tyzhden.ua/Economics/211916</a:t>
            </a:r>
            <a:endParaRPr lang="ru-RU" sz="2400" dirty="0">
              <a:cs typeface="Arial" pitchFamily="34" charset="0"/>
            </a:endParaRPr>
          </a:p>
          <a:p>
            <a:pPr lvl="0"/>
            <a:r>
              <a:rPr lang="en-US" sz="2400" dirty="0">
                <a:cs typeface="Arial" pitchFamily="34" charset="0"/>
                <a:hlinkClick r:id="rId3"/>
              </a:rPr>
              <a:t>Klaus Schwab</a:t>
            </a:r>
            <a:r>
              <a:rPr lang="uk-UA" sz="2400" dirty="0">
                <a:cs typeface="Arial" pitchFamily="34" charset="0"/>
              </a:rPr>
              <a:t>, </a:t>
            </a:r>
            <a:r>
              <a:rPr lang="en-US" sz="2400" dirty="0">
                <a:cs typeface="Arial" pitchFamily="34" charset="0"/>
                <a:hlinkClick r:id="rId4"/>
              </a:rPr>
              <a:t>Nicholas Davis</a:t>
            </a:r>
            <a:r>
              <a:rPr lang="uk-UA" sz="2400" dirty="0">
                <a:cs typeface="Arial" pitchFamily="34" charset="0"/>
              </a:rPr>
              <a:t>. </a:t>
            </a:r>
            <a:r>
              <a:rPr lang="en-US" sz="2400" dirty="0">
                <a:cs typeface="Arial" pitchFamily="34" charset="0"/>
                <a:hlinkClick r:id="rId5"/>
              </a:rPr>
              <a:t>Shaping the Fourth Industrial Revolution</a:t>
            </a:r>
            <a:r>
              <a:rPr lang="uk-UA" sz="2400" u="sng" dirty="0">
                <a:cs typeface="Arial" pitchFamily="34" charset="0"/>
              </a:rPr>
              <a:t>.</a:t>
            </a:r>
            <a:r>
              <a:rPr lang="uk-UA" sz="2400" dirty="0">
                <a:cs typeface="Arial" pitchFamily="34" charset="0"/>
              </a:rPr>
              <a:t> [Електронний ресурс]. -</a:t>
            </a:r>
            <a:r>
              <a:rPr lang="sk-SK" sz="2400" dirty="0">
                <a:cs typeface="Arial" pitchFamily="34" charset="0"/>
              </a:rPr>
              <a:t> </a:t>
            </a:r>
            <a:r>
              <a:rPr lang="uk-UA" sz="2400" dirty="0">
                <a:cs typeface="Arial" pitchFamily="34" charset="0"/>
              </a:rPr>
              <a:t> Режим доступу: </a:t>
            </a:r>
            <a:r>
              <a:rPr lang="uk-UA" sz="2400" u="sng" dirty="0">
                <a:cs typeface="Arial" pitchFamily="34" charset="0"/>
                <a:hlinkClick r:id="rId6"/>
              </a:rPr>
              <a:t>https://www.</a:t>
            </a:r>
            <a:r>
              <a:rPr lang="uk-UA" sz="2400" dirty="0">
                <a:cs typeface="Arial" pitchFamily="34" charset="0"/>
                <a:hlinkClick r:id="rId6"/>
              </a:rPr>
              <a:t>weforum</a:t>
            </a:r>
            <a:r>
              <a:rPr lang="uk-UA" sz="2400" u="sng" dirty="0">
                <a:cs typeface="Arial" pitchFamily="34" charset="0"/>
                <a:hlinkClick r:id="rId6"/>
              </a:rPr>
              <a:t>.org/focus/shaping-the-fourth-industrial-revolution</a:t>
            </a:r>
            <a:endParaRPr lang="ru-RU" sz="2400" dirty="0">
              <a:cs typeface="Arial" pitchFamily="34" charset="0"/>
            </a:endParaRPr>
          </a:p>
          <a:p>
            <a:pPr lvl="0"/>
            <a:r>
              <a:rPr lang="uk-UA" sz="2400" dirty="0" err="1">
                <a:cs typeface="Arial" pitchFamily="34" charset="0"/>
              </a:rPr>
              <a:t>Yuval</a:t>
            </a:r>
            <a:r>
              <a:rPr lang="uk-UA" sz="2400" dirty="0">
                <a:cs typeface="Arial" pitchFamily="34" charset="0"/>
              </a:rPr>
              <a:t> </a:t>
            </a:r>
            <a:r>
              <a:rPr lang="uk-UA" sz="2400" dirty="0" err="1">
                <a:cs typeface="Arial" pitchFamily="34" charset="0"/>
              </a:rPr>
              <a:t>Noah</a:t>
            </a:r>
            <a:r>
              <a:rPr lang="uk-UA" sz="2400" dirty="0">
                <a:cs typeface="Arial" pitchFamily="34" charset="0"/>
              </a:rPr>
              <a:t> </a:t>
            </a:r>
            <a:r>
              <a:rPr lang="uk-UA" sz="2400" dirty="0" err="1">
                <a:cs typeface="Arial" pitchFamily="34" charset="0"/>
              </a:rPr>
              <a:t>Hararі</a:t>
            </a:r>
            <a:r>
              <a:rPr lang="uk-UA" sz="2400" dirty="0">
                <a:cs typeface="Arial" pitchFamily="34" charset="0"/>
              </a:rPr>
              <a:t>. </a:t>
            </a:r>
            <a:r>
              <a:rPr lang="en-US" sz="2400" dirty="0">
                <a:cs typeface="Arial" pitchFamily="34" charset="0"/>
              </a:rPr>
              <a:t>Homo Deus: A Brief History of Tomorrow</a:t>
            </a:r>
            <a:r>
              <a:rPr lang="uk-UA" sz="2400" dirty="0">
                <a:cs typeface="Arial" pitchFamily="34" charset="0"/>
              </a:rPr>
              <a:t>. </a:t>
            </a:r>
            <a:r>
              <a:rPr lang="en-US" sz="2400" dirty="0">
                <a:cs typeface="Arial" pitchFamily="34" charset="0"/>
              </a:rPr>
              <a:t>Big Ideas</a:t>
            </a:r>
            <a:r>
              <a:rPr lang="uk-UA" sz="2400" dirty="0">
                <a:cs typeface="Arial" pitchFamily="34" charset="0"/>
              </a:rPr>
              <a:t>. 2016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871066"/>
            <a:ext cx="828675" cy="193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859830" y="583014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2324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3653" y="822086"/>
            <a:ext cx="45365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tx2">
                    <a:lumMod val="75000"/>
                  </a:schemeClr>
                </a:solidFill>
              </a:rPr>
              <a:t>Thank You</a:t>
            </a:r>
            <a:r>
              <a:rPr lang="uk-UA" sz="4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sz="4800" b="1" dirty="0" smtClean="0">
                <a:solidFill>
                  <a:schemeClr val="tx2">
                    <a:lumMod val="75000"/>
                  </a:schemeClr>
                </a:solidFill>
              </a:rPr>
              <a:t>!</a:t>
            </a:r>
          </a:p>
          <a:p>
            <a:pPr algn="ctr"/>
            <a:r>
              <a:rPr lang="en-US" sz="4800" b="1" dirty="0">
                <a:solidFill>
                  <a:schemeClr val="tx2">
                    <a:lumMod val="75000"/>
                  </a:schemeClr>
                </a:solidFill>
              </a:rPr>
              <a:t>Questions?</a:t>
            </a:r>
            <a:endParaRPr lang="ru-RU" sz="48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4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785" y="2807372"/>
            <a:ext cx="2895521" cy="3099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259" y="1052736"/>
            <a:ext cx="491898" cy="1146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82634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182</Words>
  <Application>Microsoft Office PowerPoint</Application>
  <PresentationFormat>Экран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 Windows</cp:lastModifiedBy>
  <cp:revision>10</cp:revision>
  <dcterms:created xsi:type="dcterms:W3CDTF">2018-05-16T17:03:57Z</dcterms:created>
  <dcterms:modified xsi:type="dcterms:W3CDTF">2018-05-27T12:19:39Z</dcterms:modified>
</cp:coreProperties>
</file>