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76" r:id="rId2"/>
    <p:sldId id="311" r:id="rId3"/>
    <p:sldId id="257" r:id="rId4"/>
    <p:sldId id="298" r:id="rId5"/>
    <p:sldId id="314" r:id="rId6"/>
    <p:sldId id="319" r:id="rId7"/>
    <p:sldId id="305" r:id="rId8"/>
    <p:sldId id="315" r:id="rId9"/>
    <p:sldId id="306" r:id="rId10"/>
    <p:sldId id="312" r:id="rId11"/>
    <p:sldId id="313" r:id="rId12"/>
    <p:sldId id="310" r:id="rId13"/>
    <p:sldId id="316" r:id="rId14"/>
    <p:sldId id="317" r:id="rId15"/>
    <p:sldId id="320" r:id="rId16"/>
    <p:sldId id="308" r:id="rId17"/>
    <p:sldId id="296" r:id="rId18"/>
    <p:sldId id="27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CC"/>
    <a:srgbClr val="3333CC"/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2" autoAdjust="0"/>
    <p:restoredTop sz="94660"/>
  </p:normalViewPr>
  <p:slideViewPr>
    <p:cSldViewPr>
      <p:cViewPr varScale="1">
        <p:scale>
          <a:sx n="69" d="100"/>
          <a:sy n="69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E6F049-E42D-46D6-A780-702CE07E34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098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7ABE7F-A946-4C6C-BB27-F5E2AB9CEF30}" type="datetimeFigureOut">
              <a:rPr lang="ru-RU" smtClean="0"/>
              <a:pPr/>
              <a:t>13.06.2018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C8502-A1AD-48A8-99DD-308E4554B6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699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8502-A1AD-48A8-99DD-308E4554B6D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8502-A1AD-48A8-99DD-308E4554B6D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8502-A1AD-48A8-99DD-308E4554B6DD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C8502-A1AD-48A8-99DD-308E4554B6DD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r">
              <a:defRPr/>
            </a:lvl1pPr>
          </a:lstStyle>
          <a:p>
            <a:fld id="{1DCCCC39-89A0-43E8-827D-76BCA8E7AF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6EFF3-8E5B-4C5C-A965-D924DDBFB8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98064-5EB2-4D07-95F0-2C29E54AB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EFCAC34F-B8A2-42F0-A382-4920BA6B18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D648158A-E04D-4560-A849-BD2F2CE2C6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E0F17-FDBE-443F-A8E1-0EE35A2F82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6F2CF9-ED55-478C-8D46-4B8FA8645F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85EB0-86A7-48EC-82EA-A8CA8677A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FBB6F-4EE8-4AF6-A15F-E4D362DA9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B5C23-D964-44F7-8610-5594F2652B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A61A67-5156-45FF-9052-A5046E32A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FFCF3-717B-4F7F-907C-6D6A29C8ED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AAD3D-C37C-4AFC-A8BA-17A2796B5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E075B26C-AEAF-4A6E-A549-2E642EA0FC0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e.int/en/web/conventions/full-list/-/conventions/treaty/148/declarations?p_auth=adpW1NP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uk.wikipedia.org/wiki/%D0%A4%D0%B0%D0%B9%D0%BB:European_Charter_for_Regional_or_Minority_Languages_membership.sv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 bwMode="ltGray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99592" y="2996952"/>
            <a:ext cx="7962928" cy="914400"/>
          </a:xfrm>
        </p:spPr>
        <p:txBody>
          <a:bodyPr/>
          <a:lstStyle/>
          <a:p>
            <a:pPr algn="l"/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Європейська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хартія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регіональних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або</a:t>
            </a:r>
            <a:r>
              <a:rPr lang="ru-RU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міноритарних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мов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як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орієнтир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мовної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політики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на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європейському</a:t>
            </a:r>
            <a:r>
              <a:rPr lang="ru-RU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континенті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28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3600" dirty="0"/>
              <a:t/>
            </a:r>
            <a:br>
              <a:rPr lang="ru-RU" sz="3600" dirty="0"/>
            </a:br>
            <a:endParaRPr lang="en-US" sz="3600" dirty="0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57158" y="4500570"/>
            <a:ext cx="8367738" cy="3810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24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Віталій </a:t>
            </a:r>
            <a:r>
              <a:rPr lang="uk-UA" sz="2400" dirty="0" err="1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Дацюк</a:t>
            </a:r>
            <a:r>
              <a:rPr lang="uk-UA" sz="240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</a:p>
          <a:p>
            <a:r>
              <a:rPr lang="uk-UA" sz="2400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uk-UA" sz="2400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.ю.н</a:t>
            </a:r>
            <a:r>
              <a:rPr lang="uk-UA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., доцент кафедри </a:t>
            </a:r>
          </a:p>
          <a:p>
            <a:r>
              <a:rPr lang="uk-UA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кримінального права і процесу</a:t>
            </a:r>
          </a:p>
          <a:p>
            <a:r>
              <a:rPr lang="uk-UA" sz="240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Ужгородського національного університету</a:t>
            </a:r>
            <a:endParaRPr lang="en-US" sz="240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uk-UA" sz="2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280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76672"/>
            <a:ext cx="7543800" cy="563563"/>
          </a:xfrm>
        </p:spPr>
        <p:txBody>
          <a:bodyPr/>
          <a:lstStyle/>
          <a:p>
            <a:r>
              <a:rPr lang="en-US" dirty="0" smtClean="0"/>
              <a:t>2. </a:t>
            </a:r>
            <a:r>
              <a:rPr lang="uk-UA" dirty="0" smtClean="0"/>
              <a:t>Особливості імплементації Хартії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295400"/>
            <a:ext cx="8511480" cy="4724400"/>
          </a:xfrm>
        </p:spPr>
        <p:txBody>
          <a:bodyPr/>
          <a:lstStyle/>
          <a:p>
            <a:pPr marL="0" indent="0">
              <a:buNone/>
            </a:pPr>
            <a:r>
              <a:rPr lang="uk-UA" sz="2400" b="1" i="1" dirty="0"/>
              <a:t>Принцип </a:t>
            </a:r>
            <a:r>
              <a:rPr lang="uk-UA" sz="2400" b="1" i="1" dirty="0" smtClean="0"/>
              <a:t>пропорційності та збалансованості:</a:t>
            </a:r>
          </a:p>
          <a:p>
            <a:pPr marL="0" indent="0">
              <a:buNone/>
            </a:pPr>
            <a:r>
              <a:rPr lang="uk-UA" sz="2400" dirty="0" smtClean="0"/>
              <a:t>Можливість </a:t>
            </a:r>
            <a:r>
              <a:rPr lang="uk-UA" sz="2400" dirty="0"/>
              <a:t>при ратифікації взяти різні зобов’язання щодо різних мов (Австрія, Боснія та Герцеговина, Великобританія, Чехія, Німеччина, Румунія (20 мов, серед яких і українська), Словаччина, Словенія, Швейцарія, Угорщина)</a:t>
            </a:r>
          </a:p>
          <a:p>
            <a:pPr marL="0" indent="0">
              <a:buNone/>
            </a:pPr>
            <a:endParaRPr lang="uk-UA" sz="2400" dirty="0" smtClean="0"/>
          </a:p>
          <a:p>
            <a:pPr marL="0" indent="0">
              <a:buNone/>
            </a:pPr>
            <a:r>
              <a:rPr lang="uk-UA" sz="2400" dirty="0" smtClean="0"/>
              <a:t>Ратифікаційний </a:t>
            </a:r>
            <a:r>
              <a:rPr lang="uk-UA" sz="2400" dirty="0"/>
              <a:t>список держав із переліком взятих зобов’язань </a:t>
            </a:r>
            <a:endParaRPr lang="uk-UA" sz="2400" dirty="0" smtClean="0"/>
          </a:p>
          <a:p>
            <a:pPr marL="0" indent="0">
              <a:buNone/>
            </a:pPr>
            <a:r>
              <a:rPr lang="uk-UA" sz="2400" u="sng" dirty="0" smtClean="0">
                <a:hlinkClick r:id="rId2"/>
              </a:rPr>
              <a:t>https</a:t>
            </a:r>
            <a:r>
              <a:rPr lang="uk-UA" sz="2400" u="sng" dirty="0">
                <a:hlinkClick r:id="rId2"/>
              </a:rPr>
              <a:t>://www.coe.int/en/web/conventions/full-list/-/</a:t>
            </a:r>
            <a:r>
              <a:rPr lang="uk-UA" sz="2400" u="sng" dirty="0" smtClean="0">
                <a:hlinkClick r:id="rId2"/>
              </a:rPr>
              <a:t>conventions/treaty/148/declarations?p_auth=adpW1NPl</a:t>
            </a:r>
            <a:r>
              <a:rPr lang="uk-UA" sz="2400" dirty="0" smtClean="0"/>
              <a:t>  </a:t>
            </a:r>
            <a:endParaRPr lang="uk-UA" sz="2400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38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60012" y="1812880"/>
            <a:ext cx="75724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/>
              <a:t>Українська мова </a:t>
            </a:r>
            <a:r>
              <a:rPr lang="uk-UA" sz="2400" b="1" dirty="0" smtClean="0"/>
              <a:t>перебуває під захистом Хартії  у </a:t>
            </a:r>
            <a:r>
              <a:rPr lang="uk-UA" sz="2400" b="1" dirty="0"/>
              <a:t>таких </a:t>
            </a:r>
            <a:r>
              <a:rPr lang="uk-UA" sz="2400" b="1" dirty="0" smtClean="0"/>
              <a:t>країнах</a:t>
            </a:r>
            <a:endParaRPr lang="en-US" sz="2400" b="1" dirty="0" smtClean="0"/>
          </a:p>
          <a:p>
            <a:r>
              <a:rPr lang="uk-UA" sz="2400" b="1" dirty="0" smtClean="0"/>
              <a:t> </a:t>
            </a:r>
            <a:endParaRPr lang="uk-UA" sz="2400" b="1" dirty="0"/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Боснія і Герцеговина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Хорватія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Польща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Румунія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Сербія</a:t>
            </a:r>
          </a:p>
          <a:p>
            <a:pPr marL="342900" lvl="0" indent="-342900">
              <a:buFont typeface="+mj-lt"/>
              <a:buAutoNum type="arabicPeriod"/>
            </a:pPr>
            <a:r>
              <a:rPr lang="uk-UA" sz="2400" dirty="0"/>
              <a:t>Словаччина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2. </a:t>
            </a:r>
            <a:r>
              <a:rPr lang="uk-UA" kern="0" dirty="0" smtClean="0"/>
              <a:t>Особливості імплементації Хартії</a:t>
            </a:r>
            <a:endParaRPr lang="uk-UA" kern="0" dirty="0"/>
          </a:p>
        </p:txBody>
      </p:sp>
    </p:spTree>
    <p:extLst>
      <p:ext uri="{BB962C8B-B14F-4D97-AF65-F5344CB8AC3E}">
        <p14:creationId xmlns:p14="http://schemas.microsoft.com/office/powerpoint/2010/main" val="171310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Google Диск\УНІВЕРСИТЕТ\НАУКОВА РОБОТА\НАУКОВІ СТАТТІ\МОВА\Для доповіді\Без імені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8215" y="188640"/>
            <a:ext cx="12102748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1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https://upload.wikimedia.org/wikipedia/commons/thumb/5/53/European_Charter_for_Regional_or_Minority_Languages_membership.svg/300px-European_Charter_for_Regional_or_Minority_Languages_membership.svg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776864" cy="56166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988640" y="489173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kern="0" dirty="0" smtClean="0"/>
              <a:t>Карта імплементації </a:t>
            </a:r>
            <a:r>
              <a:rPr lang="uk-UA" kern="0" dirty="0" smtClean="0"/>
              <a:t>Хартії</a:t>
            </a:r>
            <a:endParaRPr lang="uk-UA" kern="0" dirty="0"/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143372" y="1485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7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1052736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/>
              <a:t>Стаття 4 Конституції Швейцарської Конфедерації від 18 квітня 1999 року </a:t>
            </a:r>
            <a:r>
              <a:rPr lang="uk-UA" b="1" dirty="0"/>
              <a:t>державними (національними) мовами </a:t>
            </a:r>
            <a:r>
              <a:rPr lang="uk-UA" dirty="0"/>
              <a:t>проголошує </a:t>
            </a:r>
            <a:r>
              <a:rPr lang="uk-UA" b="1" dirty="0"/>
              <a:t>німецьку, французьку, італійську та </a:t>
            </a:r>
            <a:r>
              <a:rPr lang="uk-UA" b="1" dirty="0" err="1"/>
              <a:t>рето</a:t>
            </a:r>
            <a:r>
              <a:rPr lang="uk-UA" b="1" dirty="0"/>
              <a:t>-романську</a:t>
            </a:r>
            <a:r>
              <a:rPr lang="uk-UA" dirty="0"/>
              <a:t>. </a:t>
            </a: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Відповідно </a:t>
            </a:r>
            <a:r>
              <a:rPr lang="uk-UA" dirty="0"/>
              <a:t>до статті 70 Конституції </a:t>
            </a:r>
            <a:r>
              <a:rPr lang="uk-UA" b="1" dirty="0"/>
              <a:t>офіційними мовами </a:t>
            </a:r>
            <a:r>
              <a:rPr lang="uk-UA" dirty="0"/>
              <a:t>Конфедерації (тобто мовами державного управління, законодавства, судочинства) є </a:t>
            </a:r>
            <a:r>
              <a:rPr lang="uk-UA" b="1" dirty="0"/>
              <a:t>німецька, французька та </a:t>
            </a:r>
            <a:r>
              <a:rPr lang="uk-UA" b="1" dirty="0" smtClean="0"/>
              <a:t>італійська</a:t>
            </a:r>
            <a:r>
              <a:rPr lang="uk-UA" dirty="0" smtClean="0"/>
              <a:t> </a:t>
            </a:r>
            <a:r>
              <a:rPr lang="uk-UA" dirty="0"/>
              <a:t>як найбільш поширені мови. </a:t>
            </a:r>
            <a:r>
              <a:rPr lang="uk-UA" dirty="0" smtClean="0"/>
              <a:t>(частка </a:t>
            </a:r>
            <a:r>
              <a:rPr lang="uk-UA" dirty="0"/>
              <a:t>німецькомовних громадян Швейцарії становить 63,9%, франкомовних – 19,5%, італомовних – 6,6% </a:t>
            </a:r>
            <a:r>
              <a:rPr lang="uk-UA" dirty="0" smtClean="0"/>
              <a:t>населення).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smtClean="0"/>
              <a:t>При </a:t>
            </a:r>
            <a:r>
              <a:rPr lang="uk-UA" dirty="0"/>
              <a:t>цьому кожен кантон вправі самостійно обирати офіційну мову спілкування на своїй території, забезпечуючи гармонію та взаєморозуміння у відносинах між різними </a:t>
            </a:r>
            <a:r>
              <a:rPr lang="uk-UA" dirty="0" err="1"/>
              <a:t>мовними</a:t>
            </a:r>
            <a:r>
              <a:rPr lang="uk-UA" dirty="0"/>
              <a:t> </a:t>
            </a:r>
            <a:r>
              <a:rPr lang="uk-UA" dirty="0" smtClean="0"/>
              <a:t>спільнотами.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dirty="0" err="1"/>
              <a:t>Рето</a:t>
            </a:r>
            <a:r>
              <a:rPr lang="uk-UA" dirty="0"/>
              <a:t>-романська мова є найменш поширеною: нею розмовляють близько 0,5% швейцарського населення в </a:t>
            </a:r>
            <a:r>
              <a:rPr lang="uk-UA" dirty="0" err="1"/>
              <a:t>Ретській</a:t>
            </a:r>
            <a:r>
              <a:rPr lang="uk-UA" dirty="0"/>
              <a:t> долині, що становить приблизно 36 тисяч чоловік. Однак і ця мова відповідно до Конституції визнається офіційною у </a:t>
            </a:r>
            <a:r>
              <a:rPr lang="uk-UA" dirty="0" smtClean="0"/>
              <a:t> відн</a:t>
            </a:r>
            <a:r>
              <a:rPr lang="uk-UA" dirty="0" smtClean="0">
                <a:solidFill>
                  <a:schemeClr val="bg1"/>
                </a:solidFill>
              </a:rPr>
              <a:t>осинах </a:t>
            </a:r>
            <a:r>
              <a:rPr lang="uk-UA" dirty="0">
                <a:solidFill>
                  <a:schemeClr val="bg1"/>
                </a:solidFill>
              </a:rPr>
              <a:t>з громадянами, що </a:t>
            </a:r>
            <a:r>
              <a:rPr lang="uk-UA" dirty="0" smtClean="0">
                <a:solidFill>
                  <a:schemeClr val="bg1"/>
                </a:solidFill>
              </a:rPr>
              <a:t>нею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розмовляють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400" kern="0" dirty="0"/>
              <a:t>3</a:t>
            </a:r>
            <a:r>
              <a:rPr lang="en-US" sz="2400" kern="0" dirty="0" smtClean="0"/>
              <a:t>. </a:t>
            </a:r>
            <a:r>
              <a:rPr lang="uk-UA" sz="2400" kern="0" dirty="0" smtClean="0"/>
              <a:t>Швейцарський досвід імплементації Хартії</a:t>
            </a:r>
            <a:endParaRPr lang="uk-UA" sz="2400" kern="0" dirty="0"/>
          </a:p>
        </p:txBody>
      </p:sp>
    </p:spTree>
    <p:extLst>
      <p:ext uri="{BB962C8B-B14F-4D97-AF65-F5344CB8AC3E}">
        <p14:creationId xmlns:p14="http://schemas.microsoft.com/office/powerpoint/2010/main" val="22137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67544" y="1052736"/>
            <a:ext cx="84249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8 жовтня 1993 року Швейцарія приєдналася до Європейської хартії регіональних або міноритарних </a:t>
            </a:r>
            <a:r>
              <a:rPr lang="uk-UA" dirty="0" smtClean="0"/>
              <a:t>мов, </a:t>
            </a:r>
            <a:r>
              <a:rPr lang="uk-UA" dirty="0"/>
              <a:t>положення якої були тут введені в дію 1 квітня 1998 року. Під дію Хартії на території Швейцарії підпадають</a:t>
            </a:r>
            <a:r>
              <a:rPr lang="uk-UA" dirty="0" smtClean="0"/>
              <a:t>:</a:t>
            </a:r>
          </a:p>
          <a:p>
            <a:endParaRPr lang="uk-UA" dirty="0"/>
          </a:p>
          <a:p>
            <a:r>
              <a:rPr lang="uk-UA" dirty="0"/>
              <a:t>а)  три територіальні мови:</a:t>
            </a:r>
          </a:p>
          <a:p>
            <a:r>
              <a:rPr lang="uk-UA" dirty="0"/>
              <a:t>- італійська мова у кантонах </a:t>
            </a:r>
            <a:r>
              <a:rPr lang="uk-UA" dirty="0" err="1"/>
              <a:t>Граубюнден</a:t>
            </a:r>
            <a:r>
              <a:rPr lang="uk-UA" dirty="0"/>
              <a:t> та </a:t>
            </a:r>
            <a:r>
              <a:rPr lang="uk-UA" dirty="0" err="1"/>
              <a:t>Тессін</a:t>
            </a:r>
            <a:r>
              <a:rPr lang="uk-UA" dirty="0"/>
              <a:t>, </a:t>
            </a:r>
          </a:p>
          <a:p>
            <a:r>
              <a:rPr lang="uk-UA" dirty="0"/>
              <a:t>- німецька мова у місті </a:t>
            </a:r>
            <a:r>
              <a:rPr lang="uk-UA" dirty="0" err="1"/>
              <a:t>Едершвілер</a:t>
            </a:r>
            <a:r>
              <a:rPr lang="uk-UA" dirty="0"/>
              <a:t> кантону Юра та у місті </a:t>
            </a:r>
            <a:r>
              <a:rPr lang="uk-UA" dirty="0" err="1"/>
              <a:t>Боско</a:t>
            </a:r>
            <a:r>
              <a:rPr lang="uk-UA" dirty="0"/>
              <a:t> </a:t>
            </a:r>
            <a:r>
              <a:rPr lang="uk-UA" dirty="0" err="1"/>
              <a:t>Гурін</a:t>
            </a:r>
            <a:r>
              <a:rPr lang="uk-UA" dirty="0"/>
              <a:t> кантону </a:t>
            </a:r>
            <a:r>
              <a:rPr lang="uk-UA" dirty="0" err="1"/>
              <a:t>Тессін</a:t>
            </a:r>
            <a:r>
              <a:rPr lang="uk-UA" dirty="0"/>
              <a:t>, </a:t>
            </a:r>
          </a:p>
          <a:p>
            <a:pPr marL="285750" indent="-285750">
              <a:buFontTx/>
              <a:buChar char="-"/>
            </a:pPr>
            <a:r>
              <a:rPr lang="uk-UA" dirty="0" smtClean="0"/>
              <a:t>ретороманська </a:t>
            </a:r>
            <a:r>
              <a:rPr lang="uk-UA" dirty="0"/>
              <a:t>мова у кантоні </a:t>
            </a:r>
            <a:r>
              <a:rPr lang="uk-UA" dirty="0" err="1"/>
              <a:t>Граубюнден</a:t>
            </a:r>
            <a:r>
              <a:rPr lang="uk-UA" dirty="0" smtClean="0"/>
              <a:t>;</a:t>
            </a:r>
          </a:p>
          <a:p>
            <a:endParaRPr lang="uk-UA" dirty="0"/>
          </a:p>
          <a:p>
            <a:r>
              <a:rPr lang="uk-UA" dirty="0"/>
              <a:t>б) дві нетериторіальні мови (статус цих мов поширюється на всю територію Швейцарії): ідиш та </a:t>
            </a:r>
            <a:r>
              <a:rPr lang="uk-UA" dirty="0" err="1"/>
              <a:t>єнішська</a:t>
            </a:r>
            <a:r>
              <a:rPr lang="uk-UA" dirty="0"/>
              <a:t> мова (мова «білих циган», які проживають у Центральній та Західній Європі, переважно в місцевостях навколо Рейну)</a:t>
            </a:r>
            <a:r>
              <a:rPr lang="uk-UA" dirty="0" smtClean="0">
                <a:solidFill>
                  <a:schemeClr val="bg1"/>
                </a:solidFill>
              </a:rPr>
              <a:t>з </a:t>
            </a:r>
            <a:r>
              <a:rPr lang="uk-UA" dirty="0">
                <a:solidFill>
                  <a:schemeClr val="bg1"/>
                </a:solidFill>
              </a:rPr>
              <a:t>громадянами, що </a:t>
            </a:r>
            <a:r>
              <a:rPr lang="uk-UA" dirty="0" smtClean="0">
                <a:solidFill>
                  <a:schemeClr val="bg1"/>
                </a:solidFill>
              </a:rPr>
              <a:t>нею</a:t>
            </a:r>
            <a:r>
              <a:rPr lang="uk-UA" dirty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розмовляють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400" kern="0" dirty="0"/>
              <a:t>3</a:t>
            </a:r>
            <a:r>
              <a:rPr lang="en-US" sz="2400" kern="0" dirty="0" smtClean="0"/>
              <a:t>. </a:t>
            </a:r>
            <a:r>
              <a:rPr lang="uk-UA" sz="2400" kern="0" dirty="0" smtClean="0"/>
              <a:t>Швейцарський досвід імплементації Хартії</a:t>
            </a:r>
            <a:endParaRPr lang="uk-UA" sz="2400" kern="0" dirty="0"/>
          </a:p>
        </p:txBody>
      </p:sp>
    </p:spTree>
    <p:extLst>
      <p:ext uri="{BB962C8B-B14F-4D97-AF65-F5344CB8AC3E}">
        <p14:creationId xmlns:p14="http://schemas.microsoft.com/office/powerpoint/2010/main" val="35129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ÑÐ¾ÑÐµÑ Ð´Ð²Ð¾Ð¼Ð¾Ð²Ð½Ð¾ÑÑÑ Ð²Ð¸Ð²ÑÐ¸ ÑÐºÑÐ°ÑÐ½ÑÑÐºÑ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46" y="2132856"/>
            <a:ext cx="6059874" cy="455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400" kern="0" dirty="0"/>
              <a:t>3</a:t>
            </a:r>
            <a:r>
              <a:rPr lang="en-US" sz="2400" kern="0" dirty="0" smtClean="0"/>
              <a:t>. </a:t>
            </a:r>
            <a:r>
              <a:rPr lang="uk-UA" sz="2400" kern="0" dirty="0" smtClean="0"/>
              <a:t>Швейцарський досвід імплементації Хартії</a:t>
            </a:r>
            <a:endParaRPr lang="uk-UA" sz="2400" kern="0" dirty="0"/>
          </a:p>
        </p:txBody>
      </p:sp>
      <p:sp>
        <p:nvSpPr>
          <p:cNvPr id="13" name="TextBox 12"/>
          <p:cNvSpPr txBox="1"/>
          <p:nvPr/>
        </p:nvSpPr>
        <p:spPr>
          <a:xfrm>
            <a:off x="467544" y="1052736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У</a:t>
            </a:r>
            <a:r>
              <a:rPr lang="uk-UA" sz="2000" dirty="0" smtClean="0"/>
              <a:t> </a:t>
            </a:r>
            <a:r>
              <a:rPr lang="uk-UA" sz="2000" dirty="0"/>
              <a:t>швейцарських кантонах школярі </a:t>
            </a:r>
            <a:r>
              <a:rPr lang="uk-UA" sz="2000" dirty="0" err="1"/>
              <a:t>обов</a:t>
            </a:r>
            <a:r>
              <a:rPr lang="ru-RU" sz="2000" dirty="0"/>
              <a:t>’</a:t>
            </a:r>
            <a:r>
              <a:rPr lang="uk-UA" sz="2000" dirty="0" err="1"/>
              <a:t>язково</a:t>
            </a:r>
            <a:r>
              <a:rPr lang="uk-UA" sz="2000" dirty="0"/>
              <a:t> мають вчити з початкових класів мову кантону як першу й одну з чотирьох національних – як </a:t>
            </a:r>
            <a:r>
              <a:rPr lang="uk-UA" sz="2000" dirty="0" smtClean="0"/>
              <a:t>другу</a:t>
            </a:r>
            <a:endParaRPr lang="uk-UA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4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1071538" y="980728"/>
            <a:ext cx="778674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000" dirty="0" smtClean="0"/>
              <a:t>Швейцарське </a:t>
            </a:r>
            <a:r>
              <a:rPr lang="uk-UA" sz="2000" dirty="0"/>
              <a:t>законодавство не містить положень, які б закріплювали права інших національних меншин у галузі мови, хоча в Швейцарії проживають близько 10% іноземців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1071538" y="1981289"/>
            <a:ext cx="778674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000" dirty="0"/>
              <a:t>24 жовтня 1985 року </a:t>
            </a:r>
            <a:r>
              <a:rPr lang="uk-UA" sz="2000" dirty="0" smtClean="0"/>
              <a:t>Конференція </a:t>
            </a:r>
            <a:r>
              <a:rPr lang="uk-UA" sz="2000" dirty="0"/>
              <a:t>кантональних директорів з питань виховання Швейцарії </a:t>
            </a:r>
            <a:r>
              <a:rPr lang="uk-UA" sz="2000" dirty="0" smtClean="0"/>
              <a:t>визнала </a:t>
            </a:r>
            <a:r>
              <a:rPr lang="uk-UA" sz="2000" dirty="0"/>
              <a:t>за необхідне викладати рідну мову для дітей іммігрантів. </a:t>
            </a:r>
            <a:endParaRPr lang="en-US" sz="2000" dirty="0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71538" y="3028890"/>
            <a:ext cx="7786742" cy="255454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0" hangingPunct="0"/>
            <a:r>
              <a:rPr lang="uk-UA" sz="2000" dirty="0" smtClean="0"/>
              <a:t>Фінансування </a:t>
            </a:r>
            <a:r>
              <a:rPr lang="uk-UA" sz="2000" dirty="0"/>
              <a:t>цих заходів </a:t>
            </a:r>
            <a:r>
              <a:rPr lang="uk-UA" sz="2000" dirty="0" smtClean="0"/>
              <a:t>не належить </a:t>
            </a:r>
            <a:r>
              <a:rPr lang="uk-UA" sz="2000" smtClean="0"/>
              <a:t>до обов’язків держави</a:t>
            </a:r>
            <a:r>
              <a:rPr lang="uk-UA" sz="2000" dirty="0"/>
              <a:t>. Дипломатичні служби шести держав Середземномор’я (Іспанія, Сербія, Туреччина, Португалія, Греція, а також Італія) організовують у Швейцарії для вихідців зі своїх країн курси рідної мови й культури. Їх вводять у школах як додаткові заняття, до яких входять </a:t>
            </a:r>
            <a:r>
              <a:rPr lang="uk-UA" sz="2000" dirty="0" err="1"/>
              <a:t>уроки</a:t>
            </a:r>
            <a:r>
              <a:rPr lang="uk-UA" sz="2000" dirty="0"/>
              <a:t> рідної мови, історії, географії, музики (2-4 години на тиждень). Однак ці </a:t>
            </a:r>
            <a:r>
              <a:rPr lang="uk-UA" sz="2000" dirty="0" err="1"/>
              <a:t>уроки</a:t>
            </a:r>
            <a:r>
              <a:rPr lang="uk-UA" sz="2000" dirty="0"/>
              <a:t> не входять до обов’язкової шкільної програми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" name="Рисунок 17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4282" y="1214422"/>
            <a:ext cx="500066" cy="500066"/>
          </a:xfrm>
          <a:prstGeom prst="rect">
            <a:avLst/>
          </a:prstGeom>
        </p:spPr>
      </p:pic>
      <p:pic>
        <p:nvPicPr>
          <p:cNvPr id="19" name="Рисунок 18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4282" y="2143116"/>
            <a:ext cx="500066" cy="500066"/>
          </a:xfrm>
          <a:prstGeom prst="rect">
            <a:avLst/>
          </a:prstGeom>
        </p:spPr>
      </p:pic>
      <p:pic>
        <p:nvPicPr>
          <p:cNvPr id="21" name="Рисунок 20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214282" y="3216966"/>
            <a:ext cx="500066" cy="500066"/>
          </a:xfrm>
          <a:prstGeom prst="rect">
            <a:avLst/>
          </a:prstGeom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uk-UA" sz="2400" kern="0" dirty="0"/>
              <a:t>3</a:t>
            </a:r>
            <a:r>
              <a:rPr lang="en-US" sz="2400" kern="0" dirty="0" smtClean="0"/>
              <a:t>. </a:t>
            </a:r>
            <a:r>
              <a:rPr lang="uk-UA" sz="2400" kern="0" dirty="0" smtClean="0"/>
              <a:t>Швейцарський досвід імплементації Хартії</a:t>
            </a:r>
            <a:endParaRPr lang="uk-UA" sz="24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WordArt 3"/>
          <p:cNvSpPr>
            <a:spLocks noChangeArrowheads="1" noChangeShapeType="1" noTextEdit="1"/>
          </p:cNvSpPr>
          <p:nvPr/>
        </p:nvSpPr>
        <p:spPr bwMode="gray">
          <a:xfrm>
            <a:off x="395536" y="2060848"/>
            <a:ext cx="8568952" cy="2304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uk-UA" sz="8800" b="1" dirty="0">
                <a:solidFill>
                  <a:schemeClr val="bg1"/>
                </a:solidFill>
              </a:rPr>
              <a:t>Зауваження та пропозиції </a:t>
            </a: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8800" b="1" dirty="0" smtClean="0">
                <a:solidFill>
                  <a:schemeClr val="bg1"/>
                </a:solidFill>
              </a:rPr>
              <a:t>прошу </a:t>
            </a:r>
            <a:r>
              <a:rPr lang="uk-UA" sz="8800" b="1" dirty="0">
                <a:solidFill>
                  <a:schemeClr val="bg1"/>
                </a:solidFill>
              </a:rPr>
              <a:t>надсилати на </a:t>
            </a:r>
            <a:r>
              <a:rPr lang="uk-UA" sz="8800" b="1" dirty="0" err="1">
                <a:solidFill>
                  <a:schemeClr val="bg1"/>
                </a:solidFill>
              </a:rPr>
              <a:t>ел</a:t>
            </a:r>
            <a:r>
              <a:rPr lang="uk-UA" sz="8800" b="1" dirty="0">
                <a:solidFill>
                  <a:schemeClr val="bg1"/>
                </a:solidFill>
              </a:rPr>
              <a:t>. адресу</a:t>
            </a:r>
            <a:br>
              <a:rPr lang="uk-UA" sz="8800" b="1" dirty="0">
                <a:solidFill>
                  <a:schemeClr val="bg1"/>
                </a:solidFill>
              </a:rPr>
            </a:br>
            <a:endParaRPr lang="en-US" sz="8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8800" b="1" dirty="0" smtClean="0">
                <a:solidFill>
                  <a:schemeClr val="bg1"/>
                </a:solidFill>
              </a:rPr>
              <a:t>vdatsyuk89@gmail.com</a:t>
            </a:r>
            <a:endParaRPr lang="ru-RU" sz="8800" b="1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71842" dir="2700000" algn="ctr" rotWithShape="0">
                  <a:schemeClr val="tx1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33189"/>
            <a:ext cx="7543800" cy="563563"/>
          </a:xfrm>
        </p:spPr>
        <p:txBody>
          <a:bodyPr/>
          <a:lstStyle/>
          <a:p>
            <a:r>
              <a:rPr lang="uk-UA" dirty="0" smtClean="0"/>
              <a:t>Структура доповіді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Предмет, цілі та філософія Європейської хартії регіональних або міноритарних мов.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Особливості імплементації Хартії.</a:t>
            </a:r>
          </a:p>
          <a:p>
            <a:pPr marL="514350" indent="-514350">
              <a:buFont typeface="+mj-lt"/>
              <a:buAutoNum type="arabicPeriod"/>
            </a:pPr>
            <a:endParaRPr lang="uk-UA" dirty="0" smtClean="0"/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Швейцарська модель імплементації Хартії.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Группа 33"/>
          <p:cNvGrpSpPr/>
          <p:nvPr/>
        </p:nvGrpSpPr>
        <p:grpSpPr>
          <a:xfrm>
            <a:off x="214282" y="1428736"/>
            <a:ext cx="785818" cy="642942"/>
            <a:chOff x="1828800" y="1752600"/>
            <a:chExt cx="762000" cy="665163"/>
          </a:xfrm>
        </p:grpSpPr>
        <p:grpSp>
          <p:nvGrpSpPr>
            <p:cNvPr id="40963" name="Group 3"/>
            <p:cNvGrpSpPr>
              <a:grpSpLocks/>
            </p:cNvGrpSpPr>
            <p:nvPr/>
          </p:nvGrpSpPr>
          <p:grpSpPr bwMode="auto">
            <a:xfrm>
              <a:off x="1828800" y="1752600"/>
              <a:ext cx="762000" cy="665163"/>
              <a:chOff x="1110" y="2656"/>
              <a:chExt cx="1549" cy="1351"/>
            </a:xfrm>
          </p:grpSpPr>
          <p:sp>
            <p:nvSpPr>
              <p:cNvPr id="40964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5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6" name="AutoShape 6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73" name="Text Box 13"/>
            <p:cNvSpPr txBox="1">
              <a:spLocks noChangeArrowheads="1"/>
            </p:cNvSpPr>
            <p:nvPr/>
          </p:nvSpPr>
          <p:spPr bwMode="gray">
            <a:xfrm>
              <a:off x="2025650" y="1851025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2428860" y="2714620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5" name="Text Box 15"/>
          <p:cNvSpPr txBox="1">
            <a:spLocks noChangeArrowheads="1"/>
          </p:cNvSpPr>
          <p:nvPr/>
        </p:nvSpPr>
        <p:spPr bwMode="auto">
          <a:xfrm>
            <a:off x="1115616" y="2708920"/>
            <a:ext cx="7500990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враховуючи, що право на використання </a:t>
            </a:r>
            <a:r>
              <a:rPr lang="uk-UA" dirty="0" err="1"/>
              <a:t>регiональної</a:t>
            </a:r>
            <a:r>
              <a:rPr lang="uk-UA" dirty="0"/>
              <a:t> мови або </a:t>
            </a:r>
            <a:r>
              <a:rPr lang="uk-UA" dirty="0" smtClean="0"/>
              <a:t>міноритарної </a:t>
            </a:r>
            <a:r>
              <a:rPr lang="uk-UA" dirty="0"/>
              <a:t>мови </a:t>
            </a:r>
            <a:r>
              <a:rPr lang="uk-UA" b="1" dirty="0" smtClean="0"/>
              <a:t>у </a:t>
            </a:r>
            <a:r>
              <a:rPr lang="uk-UA" b="1" dirty="0"/>
              <a:t>приватному та суспільному </a:t>
            </a:r>
            <a:r>
              <a:rPr lang="uk-UA" b="1" dirty="0" err="1"/>
              <a:t>життi</a:t>
            </a:r>
            <a:r>
              <a:rPr lang="uk-UA" b="1" dirty="0"/>
              <a:t> </a:t>
            </a:r>
            <a:r>
              <a:rPr lang="uk-UA" dirty="0"/>
              <a:t>є </a:t>
            </a:r>
            <a:r>
              <a:rPr lang="uk-UA" dirty="0" err="1"/>
              <a:t>невiд'ємним</a:t>
            </a:r>
            <a:r>
              <a:rPr lang="uk-UA" dirty="0"/>
              <a:t> правом </a:t>
            </a:r>
            <a:r>
              <a:rPr lang="uk-UA" dirty="0" err="1"/>
              <a:t>вiдповiдно</a:t>
            </a:r>
            <a:r>
              <a:rPr lang="uk-UA" dirty="0"/>
              <a:t> до </a:t>
            </a:r>
            <a:r>
              <a:rPr lang="uk-UA" dirty="0" err="1"/>
              <a:t>принципiв</a:t>
            </a:r>
            <a:r>
              <a:rPr lang="uk-UA" dirty="0"/>
              <a:t>, проголошених у </a:t>
            </a:r>
            <a:r>
              <a:rPr lang="uk-UA" dirty="0" err="1"/>
              <a:t>Мiжнародному</a:t>
            </a:r>
            <a:r>
              <a:rPr lang="uk-UA" dirty="0"/>
              <a:t> </a:t>
            </a:r>
            <a:r>
              <a:rPr lang="uk-UA" dirty="0" err="1"/>
              <a:t>пактi</a:t>
            </a:r>
            <a:r>
              <a:rPr lang="uk-UA" dirty="0"/>
              <a:t> </a:t>
            </a:r>
            <a:r>
              <a:rPr lang="uk-UA" dirty="0" err="1"/>
              <a:t>Органiзацiї</a:t>
            </a:r>
            <a:r>
              <a:rPr lang="uk-UA" dirty="0"/>
              <a:t> Об'єднаних </a:t>
            </a:r>
            <a:r>
              <a:rPr lang="uk-UA" dirty="0" err="1"/>
              <a:t>Нацiй</a:t>
            </a:r>
            <a:r>
              <a:rPr lang="uk-UA" dirty="0"/>
              <a:t> про </a:t>
            </a:r>
            <a:r>
              <a:rPr lang="uk-UA" dirty="0" err="1"/>
              <a:t>громадянськi</a:t>
            </a:r>
            <a:r>
              <a:rPr lang="uk-UA" dirty="0"/>
              <a:t> i </a:t>
            </a:r>
            <a:r>
              <a:rPr lang="uk-UA" dirty="0" err="1"/>
              <a:t>полiтичнi</a:t>
            </a:r>
            <a:r>
              <a:rPr lang="uk-UA" dirty="0"/>
              <a:t> права, та </a:t>
            </a:r>
            <a:r>
              <a:rPr lang="uk-UA" dirty="0" err="1"/>
              <a:t>вiдповiдно</a:t>
            </a:r>
            <a:r>
              <a:rPr lang="uk-UA" dirty="0"/>
              <a:t> до духу </a:t>
            </a:r>
            <a:r>
              <a:rPr lang="uk-UA" dirty="0" err="1"/>
              <a:t>Конвенцiї</a:t>
            </a:r>
            <a:r>
              <a:rPr lang="uk-UA" dirty="0"/>
              <a:t> Ради Європи про захист прав i основних свобод людини,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14282" y="3146099"/>
            <a:ext cx="785818" cy="642941"/>
            <a:chOff x="1828800" y="2667000"/>
            <a:chExt cx="762000" cy="665163"/>
          </a:xfrm>
        </p:grpSpPr>
        <p:grpSp>
          <p:nvGrpSpPr>
            <p:cNvPr id="40967" name="Group 7"/>
            <p:cNvGrpSpPr>
              <a:grpSpLocks/>
            </p:cNvGrpSpPr>
            <p:nvPr/>
          </p:nvGrpSpPr>
          <p:grpSpPr bwMode="auto">
            <a:xfrm>
              <a:off x="1828800" y="2667000"/>
              <a:ext cx="762000" cy="665163"/>
              <a:chOff x="3174" y="2656"/>
              <a:chExt cx="1549" cy="1351"/>
            </a:xfrm>
          </p:grpSpPr>
          <p:sp>
            <p:nvSpPr>
              <p:cNvPr id="40968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69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70" name="AutoShape 10"/>
              <p:cNvSpPr>
                <a:spLocks noChangeArrowheads="1"/>
              </p:cNvSpPr>
              <p:nvPr/>
            </p:nvSpPr>
            <p:spPr bwMode="gray">
              <a:xfrm>
                <a:off x="3264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76" name="Text Box 16"/>
            <p:cNvSpPr txBox="1">
              <a:spLocks noChangeArrowheads="1"/>
            </p:cNvSpPr>
            <p:nvPr/>
          </p:nvSpPr>
          <p:spPr bwMode="gray">
            <a:xfrm>
              <a:off x="2025650" y="2765425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2428860" y="4357694"/>
            <a:ext cx="4800600" cy="0"/>
          </a:xfrm>
          <a:prstGeom prst="line">
            <a:avLst/>
          </a:prstGeom>
          <a:noFill/>
          <a:ln w="25400">
            <a:solidFill>
              <a:srgbClr val="C0C0C0"/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86" name="Text Box 26"/>
          <p:cNvSpPr txBox="1">
            <a:spLocks noChangeArrowheads="1"/>
          </p:cNvSpPr>
          <p:nvPr/>
        </p:nvSpPr>
        <p:spPr bwMode="auto">
          <a:xfrm>
            <a:off x="1043608" y="4653136"/>
            <a:ext cx="7715304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dirty="0" err="1"/>
              <a:t>пiдкреслюючи</a:t>
            </a:r>
            <a:r>
              <a:rPr lang="uk-UA" dirty="0"/>
              <a:t> </a:t>
            </a:r>
            <a:r>
              <a:rPr lang="uk-UA" dirty="0" err="1"/>
              <a:t>важливiсть</a:t>
            </a:r>
            <a:r>
              <a:rPr lang="uk-UA" dirty="0"/>
              <a:t> </a:t>
            </a:r>
            <a:r>
              <a:rPr lang="uk-UA" dirty="0" err="1"/>
              <a:t>мiжкультурного</a:t>
            </a:r>
            <a:r>
              <a:rPr lang="uk-UA" dirty="0"/>
              <a:t> </a:t>
            </a:r>
            <a:r>
              <a:rPr lang="uk-UA" dirty="0" err="1"/>
              <a:t>дiалогу</a:t>
            </a:r>
            <a:r>
              <a:rPr lang="uk-UA" dirty="0"/>
              <a:t> i </a:t>
            </a:r>
            <a:r>
              <a:rPr lang="uk-UA" dirty="0" err="1"/>
              <a:t>багатомовностi</a:t>
            </a:r>
            <a:r>
              <a:rPr lang="uk-UA" dirty="0"/>
              <a:t>, а також вважаючи, що </a:t>
            </a:r>
            <a:r>
              <a:rPr lang="uk-UA" b="1" dirty="0"/>
              <a:t>охорона i розвиток </a:t>
            </a:r>
            <a:r>
              <a:rPr lang="uk-UA" b="1" dirty="0" err="1"/>
              <a:t>регiональних</a:t>
            </a:r>
            <a:r>
              <a:rPr lang="uk-UA" b="1" dirty="0"/>
              <a:t> мов або мов меншин не </a:t>
            </a:r>
            <a:r>
              <a:rPr lang="uk-UA" b="1" dirty="0" err="1"/>
              <a:t>повиннi</a:t>
            </a:r>
            <a:r>
              <a:rPr lang="uk-UA" b="1" dirty="0"/>
              <a:t> зашкоджувати </a:t>
            </a:r>
            <a:r>
              <a:rPr lang="uk-UA" b="1" dirty="0" err="1"/>
              <a:t>офiцiйним</a:t>
            </a:r>
            <a:r>
              <a:rPr lang="uk-UA" b="1" dirty="0"/>
              <a:t> мовам i </a:t>
            </a:r>
            <a:r>
              <a:rPr lang="uk-UA" b="1" dirty="0" err="1"/>
              <a:t>необхiдностi</a:t>
            </a:r>
            <a:r>
              <a:rPr lang="uk-UA" b="1" dirty="0"/>
              <a:t> вивчати </a:t>
            </a:r>
            <a:r>
              <a:rPr lang="uk-UA" b="1" dirty="0" smtClean="0"/>
              <a:t>їх,</a:t>
            </a:r>
            <a:endParaRPr lang="uk-UA" dirty="0"/>
          </a:p>
          <a:p>
            <a:r>
              <a:rPr lang="uk-UA" dirty="0"/>
              <a:t>погодились про таке:</a:t>
            </a:r>
          </a:p>
          <a:p>
            <a:endParaRPr lang="uk-UA" dirty="0"/>
          </a:p>
        </p:txBody>
      </p:sp>
      <p:grpSp>
        <p:nvGrpSpPr>
          <p:cNvPr id="36" name="Группа 35"/>
          <p:cNvGrpSpPr/>
          <p:nvPr/>
        </p:nvGrpSpPr>
        <p:grpSpPr>
          <a:xfrm>
            <a:off x="214282" y="4946298"/>
            <a:ext cx="785818" cy="642942"/>
            <a:chOff x="1828800" y="3559175"/>
            <a:chExt cx="762000" cy="665163"/>
          </a:xfrm>
        </p:grpSpPr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1828800" y="3559175"/>
              <a:ext cx="762000" cy="665163"/>
              <a:chOff x="1110" y="2656"/>
              <a:chExt cx="1549" cy="1351"/>
            </a:xfrm>
          </p:grpSpPr>
          <p:sp>
            <p:nvSpPr>
              <p:cNvPr id="40978" name="AutoShape 18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79" name="AutoShape 19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499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1">
                    <a:srgbClr val="E6E6E6"/>
                  </a:gs>
                  <a:gs pos="66001">
                    <a:srgbClr val="7D8496"/>
                  </a:gs>
                  <a:gs pos="73500">
                    <a:srgbClr val="E6E6E6"/>
                  </a:gs>
                  <a:gs pos="92501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980" name="AutoShape 20"/>
              <p:cNvSpPr>
                <a:spLocks noChangeArrowheads="1"/>
              </p:cNvSpPr>
              <p:nvPr/>
            </p:nvSpPr>
            <p:spPr bwMode="gray">
              <a:xfrm>
                <a:off x="1200" y="2736"/>
                <a:ext cx="1350" cy="116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40987" name="Text Box 27"/>
            <p:cNvSpPr txBox="1">
              <a:spLocks noChangeArrowheads="1"/>
            </p:cNvSpPr>
            <p:nvPr/>
          </p:nvSpPr>
          <p:spPr bwMode="gray">
            <a:xfrm>
              <a:off x="2025650" y="3657600"/>
              <a:ext cx="354013" cy="4572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3" name="Text Box 15"/>
          <p:cNvSpPr txBox="1">
            <a:spLocks noChangeArrowheads="1"/>
          </p:cNvSpPr>
          <p:nvPr/>
        </p:nvSpPr>
        <p:spPr bwMode="auto">
          <a:xfrm>
            <a:off x="1142976" y="1285860"/>
            <a:ext cx="7786742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dirty="0"/>
              <a:t>Держави-члени Ради Європи, </a:t>
            </a:r>
            <a:r>
              <a:rPr lang="uk-UA" dirty="0" err="1"/>
              <a:t>якi</a:t>
            </a:r>
            <a:r>
              <a:rPr lang="uk-UA" dirty="0"/>
              <a:t> </a:t>
            </a:r>
            <a:r>
              <a:rPr lang="uk-UA" dirty="0" err="1"/>
              <a:t>пiдписали</a:t>
            </a:r>
            <a:r>
              <a:rPr lang="uk-UA" dirty="0"/>
              <a:t> цю </a:t>
            </a:r>
            <a:r>
              <a:rPr lang="uk-UA" dirty="0" err="1"/>
              <a:t>Хартiю</a:t>
            </a:r>
            <a:r>
              <a:rPr lang="uk-UA" dirty="0"/>
              <a:t>, </a:t>
            </a:r>
          </a:p>
          <a:p>
            <a:pPr eaLnBrk="0" hangingPunct="0"/>
            <a:r>
              <a:rPr lang="uk-UA" dirty="0"/>
              <a:t>вважаючи, що охорона </a:t>
            </a:r>
            <a:r>
              <a:rPr lang="uk-UA" dirty="0" err="1"/>
              <a:t>iсторичних</a:t>
            </a:r>
            <a:r>
              <a:rPr lang="uk-UA" dirty="0"/>
              <a:t> </a:t>
            </a:r>
            <a:r>
              <a:rPr lang="uk-UA" dirty="0" err="1"/>
              <a:t>регiональних</a:t>
            </a:r>
            <a:r>
              <a:rPr lang="uk-UA" dirty="0"/>
              <a:t> мов або </a:t>
            </a:r>
            <a:r>
              <a:rPr lang="uk-UA" dirty="0" smtClean="0"/>
              <a:t>міноритарних </a:t>
            </a:r>
            <a:r>
              <a:rPr lang="uk-UA" dirty="0" smtClean="0"/>
              <a:t>мов </a:t>
            </a:r>
            <a:r>
              <a:rPr lang="uk-UA" dirty="0"/>
              <a:t>меншин Європи, </a:t>
            </a:r>
            <a:r>
              <a:rPr lang="uk-UA" dirty="0" err="1"/>
              <a:t>деякi</a:t>
            </a:r>
            <a:r>
              <a:rPr lang="uk-UA" dirty="0"/>
              <a:t> з яких знаходяться </a:t>
            </a:r>
            <a:r>
              <a:rPr lang="uk-UA" dirty="0" err="1"/>
              <a:t>пiд</a:t>
            </a:r>
            <a:r>
              <a:rPr lang="uk-UA" dirty="0"/>
              <a:t> загрозою </a:t>
            </a:r>
            <a:r>
              <a:rPr lang="uk-UA" dirty="0" err="1"/>
              <a:t>вiдмирання</a:t>
            </a:r>
            <a:r>
              <a:rPr lang="uk-UA" dirty="0"/>
              <a:t>, сприяє </a:t>
            </a:r>
            <a:r>
              <a:rPr lang="uk-UA" b="1" dirty="0"/>
              <a:t>збереженню та розвитку культурного багатства</a:t>
            </a:r>
            <a:r>
              <a:rPr lang="uk-UA" dirty="0"/>
              <a:t> i </a:t>
            </a:r>
            <a:r>
              <a:rPr lang="uk-UA" dirty="0" err="1"/>
              <a:t>традицiй</a:t>
            </a:r>
            <a:r>
              <a:rPr lang="uk-UA" dirty="0"/>
              <a:t> Європи, </a:t>
            </a:r>
          </a:p>
        </p:txBody>
      </p:sp>
      <p:grpSp>
        <p:nvGrpSpPr>
          <p:cNvPr id="46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47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9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0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" name="Заголовок 1"/>
          <p:cNvSpPr txBox="1">
            <a:spLocks/>
          </p:cNvSpPr>
          <p:nvPr/>
        </p:nvSpPr>
        <p:spPr>
          <a:xfrm>
            <a:off x="988640" y="260648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/>
              <a:t>1. </a:t>
            </a:r>
            <a:r>
              <a:rPr lang="ru-RU" sz="2400" kern="0" dirty="0" smtClean="0"/>
              <a:t>Предмет, </a:t>
            </a:r>
            <a:r>
              <a:rPr lang="ru-RU" sz="2400" kern="0" dirty="0" err="1" smtClean="0"/>
              <a:t>цілі</a:t>
            </a:r>
            <a:r>
              <a:rPr lang="ru-RU" sz="2400" kern="0" dirty="0" smtClean="0"/>
              <a:t> та </a:t>
            </a:r>
            <a:r>
              <a:rPr lang="ru-RU" sz="2400" kern="0" dirty="0" err="1" smtClean="0"/>
              <a:t>філософія</a:t>
            </a:r>
            <a:r>
              <a:rPr lang="ru-RU" sz="2400" kern="0" dirty="0" smtClean="0"/>
              <a:t> </a:t>
            </a:r>
            <a:r>
              <a:rPr lang="ru-RU" sz="2400" kern="0" dirty="0" err="1"/>
              <a:t>Європейської</a:t>
            </a:r>
            <a:r>
              <a:rPr lang="ru-RU" sz="2400" kern="0" dirty="0"/>
              <a:t> </a:t>
            </a:r>
            <a:r>
              <a:rPr lang="ru-RU" sz="2400" kern="0" dirty="0" err="1"/>
              <a:t>хартії</a:t>
            </a:r>
            <a:r>
              <a:rPr lang="ru-RU" sz="2400" kern="0" dirty="0"/>
              <a:t> </a:t>
            </a:r>
            <a:r>
              <a:rPr lang="ru-RU" sz="2400" kern="0" dirty="0" err="1"/>
              <a:t>регіональних</a:t>
            </a:r>
            <a:r>
              <a:rPr lang="ru-RU" sz="2400" kern="0" dirty="0"/>
              <a:t> </a:t>
            </a:r>
            <a:r>
              <a:rPr lang="ru-RU" sz="2400" kern="0" dirty="0" err="1"/>
              <a:t>або</a:t>
            </a:r>
            <a:r>
              <a:rPr lang="ru-RU" sz="2400" kern="0" dirty="0"/>
              <a:t> </a:t>
            </a:r>
            <a:r>
              <a:rPr lang="ru-RU" sz="2400" kern="0" dirty="0" err="1"/>
              <a:t>міноритарних</a:t>
            </a:r>
            <a:r>
              <a:rPr lang="ru-RU" sz="2400" kern="0" dirty="0"/>
              <a:t> </a:t>
            </a:r>
            <a:r>
              <a:rPr lang="ru-RU" sz="2400" kern="0" dirty="0" err="1"/>
              <a:t>мов</a:t>
            </a:r>
            <a:r>
              <a:rPr lang="ru-RU" sz="2400" kern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5" grpId="0"/>
      <p:bldP spid="40986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5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214282" y="1733907"/>
            <a:ext cx="8643998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10</a:t>
            </a:r>
            <a:r>
              <a:rPr lang="uk-UA" sz="1600" dirty="0">
                <a:solidFill>
                  <a:schemeClr val="tx1"/>
                </a:solidFill>
              </a:rPr>
              <a:t>. Як вказано в преамбулі, </a:t>
            </a:r>
            <a:r>
              <a:rPr lang="uk-UA" sz="1600" b="1" dirty="0">
                <a:solidFill>
                  <a:schemeClr val="tx1"/>
                </a:solidFill>
              </a:rPr>
              <a:t>найважливішою метою хартії є культурна</a:t>
            </a:r>
            <a:r>
              <a:rPr lang="uk-UA" sz="1600" dirty="0">
                <a:solidFill>
                  <a:schemeClr val="tx1"/>
                </a:solidFill>
              </a:rPr>
              <a:t>. Хартія призначена захищати регіональні мови або </a:t>
            </a:r>
            <a:r>
              <a:rPr lang="uk-UA" sz="1600" dirty="0" smtClean="0">
                <a:solidFill>
                  <a:schemeClr val="tx1"/>
                </a:solidFill>
              </a:rPr>
              <a:t>міноритарні </a:t>
            </a:r>
            <a:r>
              <a:rPr lang="uk-UA" sz="1600" dirty="0">
                <a:solidFill>
                  <a:schemeClr val="tx1"/>
                </a:solidFill>
              </a:rPr>
              <a:t>мови </a:t>
            </a:r>
            <a:r>
              <a:rPr lang="uk-UA" sz="1600" dirty="0" smtClean="0">
                <a:solidFill>
                  <a:schemeClr val="tx1"/>
                </a:solidFill>
              </a:rPr>
              <a:t>і </a:t>
            </a:r>
            <a:r>
              <a:rPr lang="uk-UA" sz="1600" dirty="0">
                <a:solidFill>
                  <a:schemeClr val="tx1"/>
                </a:solidFill>
              </a:rPr>
              <a:t>сприяти їм як частині європейської культурної спадщини, що знаходиться під загрозою</a:t>
            </a:r>
            <a:r>
              <a:rPr lang="uk-UA" sz="1600" dirty="0" smtClean="0">
                <a:solidFill>
                  <a:schemeClr val="tx1"/>
                </a:solidFill>
              </a:rPr>
              <a:t>.</a:t>
            </a:r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6"/>
          <p:cNvSpPr/>
          <p:nvPr/>
        </p:nvSpPr>
        <p:spPr>
          <a:xfrm>
            <a:off x="214282" y="2735049"/>
            <a:ext cx="8643998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tx1"/>
                </a:solidFill>
              </a:rPr>
              <a:t>11</a:t>
            </a:r>
            <a:r>
              <a:rPr lang="uk-UA" sz="1600" dirty="0">
                <a:solidFill>
                  <a:schemeClr val="tx1"/>
                </a:solidFill>
              </a:rPr>
              <a:t>. Хартія має на меті захищати регіональні мови або </a:t>
            </a:r>
            <a:r>
              <a:rPr lang="uk-UA" sz="1600" dirty="0" smtClean="0">
                <a:solidFill>
                  <a:schemeClr val="tx1"/>
                </a:solidFill>
              </a:rPr>
              <a:t>міноритарні мови та </a:t>
            </a:r>
            <a:r>
              <a:rPr lang="uk-UA" sz="1600" dirty="0">
                <a:solidFill>
                  <a:schemeClr val="tx1"/>
                </a:solidFill>
              </a:rPr>
              <a:t>сприяти їх розвитку, але це не стосується </a:t>
            </a:r>
            <a:r>
              <a:rPr lang="uk-UA" sz="1600" dirty="0" err="1">
                <a:solidFill>
                  <a:schemeClr val="tx1"/>
                </a:solidFill>
              </a:rPr>
              <a:t>мовних</a:t>
            </a:r>
            <a:r>
              <a:rPr lang="uk-UA" sz="1600" dirty="0">
                <a:solidFill>
                  <a:schemeClr val="tx1"/>
                </a:solidFill>
              </a:rPr>
              <a:t> меншин. З цієї причини акцент робиться на культурний вимір і на використання регіональних мов </a:t>
            </a:r>
            <a:r>
              <a:rPr lang="uk-UA" sz="1600" dirty="0">
                <a:solidFill>
                  <a:schemeClr val="tx1"/>
                </a:solidFill>
              </a:rPr>
              <a:t>або </a:t>
            </a:r>
            <a:r>
              <a:rPr lang="uk-UA" sz="1600" dirty="0" smtClean="0">
                <a:solidFill>
                  <a:schemeClr val="tx1"/>
                </a:solidFill>
              </a:rPr>
              <a:t>міноритарних </a:t>
            </a:r>
            <a:r>
              <a:rPr lang="uk-UA" sz="1600" dirty="0">
                <a:solidFill>
                  <a:schemeClr val="tx1"/>
                </a:solidFill>
              </a:rPr>
              <a:t>мов </a:t>
            </a:r>
            <a:r>
              <a:rPr lang="uk-UA" sz="1600" dirty="0" smtClean="0">
                <a:solidFill>
                  <a:schemeClr val="tx1"/>
                </a:solidFill>
              </a:rPr>
              <a:t>в </a:t>
            </a:r>
            <a:r>
              <a:rPr lang="uk-UA" sz="1600" dirty="0">
                <a:solidFill>
                  <a:schemeClr val="tx1"/>
                </a:solidFill>
              </a:rPr>
              <a:t>усіх аспектах життя їхніх носіїв. </a:t>
            </a:r>
            <a:r>
              <a:rPr lang="uk-UA" sz="1600" b="1" dirty="0">
                <a:solidFill>
                  <a:schemeClr val="tx1"/>
                </a:solidFill>
              </a:rPr>
              <a:t>Хартія не встановлює індивідуальні або колективні права для носіїв регіональних мов </a:t>
            </a:r>
            <a:r>
              <a:rPr lang="uk-UA" sz="1600" b="1" dirty="0" smtClean="0">
                <a:solidFill>
                  <a:schemeClr val="tx1"/>
                </a:solidFill>
              </a:rPr>
              <a:t>або міноритарних мов</a:t>
            </a:r>
            <a:r>
              <a:rPr lang="uk-UA" sz="1600" dirty="0" smtClean="0">
                <a:solidFill>
                  <a:schemeClr val="tx1"/>
                </a:solidFill>
              </a:rPr>
              <a:t>. </a:t>
            </a:r>
            <a:r>
              <a:rPr lang="uk-UA" sz="1600" dirty="0">
                <a:solidFill>
                  <a:schemeClr val="tx1"/>
                </a:solidFill>
              </a:rPr>
              <a:t>Тим не менш, обов’язки сторін стосовно статусу цих мов і внутрішнє законодавство, яке повинно бути запроваджено відповідно до положень хартії, матимуть  очевидний вплив на становище причетних громад та їхніх індивідуальних членів.  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394871" y="1119780"/>
            <a:ext cx="8305800" cy="5090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uk-UA" kern="0" dirty="0" smtClean="0"/>
              <a:t>Пояснювальна доповідь</a:t>
            </a:r>
            <a:endParaRPr lang="uk-UA" kern="0" dirty="0"/>
          </a:p>
        </p:txBody>
      </p:sp>
      <p:sp>
        <p:nvSpPr>
          <p:cNvPr id="14" name="Прямоугольник 16"/>
          <p:cNvSpPr/>
          <p:nvPr/>
        </p:nvSpPr>
        <p:spPr>
          <a:xfrm>
            <a:off x="225772" y="4925322"/>
            <a:ext cx="864399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1600" dirty="0">
                <a:solidFill>
                  <a:schemeClr val="tx1"/>
                </a:solidFill>
              </a:rPr>
              <a:t>15. Хартія не стосується становища нових, часто неєвропейських мов, які, можливо,  з’явилися у державах, які підписали хартію, внаслідок нещодавніх міграційних потоків, що часто спричиняються економічними факторами.</a:t>
            </a:r>
          </a:p>
          <a:p>
            <a:endParaRPr lang="uk-UA" sz="1600" dirty="0">
              <a:solidFill>
                <a:schemeClr val="tx1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988640" y="188640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/>
              <a:t>1. </a:t>
            </a:r>
            <a:r>
              <a:rPr lang="ru-RU" sz="2400" kern="0" dirty="0" smtClean="0"/>
              <a:t>Предмет, </a:t>
            </a:r>
            <a:r>
              <a:rPr lang="ru-RU" sz="2400" kern="0" dirty="0" err="1" smtClean="0"/>
              <a:t>цілі</a:t>
            </a:r>
            <a:r>
              <a:rPr lang="ru-RU" sz="2400" kern="0" dirty="0" smtClean="0"/>
              <a:t> та </a:t>
            </a:r>
            <a:r>
              <a:rPr lang="ru-RU" sz="2400" kern="0" dirty="0" err="1" smtClean="0"/>
              <a:t>філософія</a:t>
            </a:r>
            <a:r>
              <a:rPr lang="ru-RU" sz="2400" kern="0" dirty="0" smtClean="0"/>
              <a:t> </a:t>
            </a:r>
            <a:r>
              <a:rPr lang="ru-RU" sz="2400" kern="0" dirty="0" err="1"/>
              <a:t>Європейської</a:t>
            </a:r>
            <a:r>
              <a:rPr lang="ru-RU" sz="2400" kern="0" dirty="0"/>
              <a:t> </a:t>
            </a:r>
            <a:r>
              <a:rPr lang="ru-RU" sz="2400" kern="0" dirty="0" err="1"/>
              <a:t>хартії</a:t>
            </a:r>
            <a:r>
              <a:rPr lang="ru-RU" sz="2400" kern="0" dirty="0"/>
              <a:t> </a:t>
            </a:r>
            <a:r>
              <a:rPr lang="ru-RU" sz="2400" kern="0" dirty="0" err="1"/>
              <a:t>регіональних</a:t>
            </a:r>
            <a:r>
              <a:rPr lang="ru-RU" sz="2400" kern="0" dirty="0"/>
              <a:t> </a:t>
            </a:r>
            <a:r>
              <a:rPr lang="ru-RU" sz="2400" kern="0" dirty="0" err="1"/>
              <a:t>або</a:t>
            </a:r>
            <a:r>
              <a:rPr lang="ru-RU" sz="2400" kern="0" dirty="0"/>
              <a:t> </a:t>
            </a:r>
            <a:r>
              <a:rPr lang="ru-RU" sz="2400" kern="0" dirty="0" err="1"/>
              <a:t>міноритарних</a:t>
            </a:r>
            <a:r>
              <a:rPr lang="ru-RU" sz="2400" kern="0" dirty="0"/>
              <a:t> </a:t>
            </a:r>
            <a:r>
              <a:rPr lang="ru-RU" sz="2400" kern="0" dirty="0" err="1"/>
              <a:t>мов</a:t>
            </a:r>
            <a:r>
              <a:rPr lang="ru-RU" sz="2400" kern="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9169" y="1203717"/>
            <a:ext cx="832198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Стаття 1. Визначення </a:t>
            </a:r>
            <a:endParaRPr lang="uk-UA" dirty="0"/>
          </a:p>
          <a:p>
            <a:r>
              <a:rPr lang="uk-UA" dirty="0"/>
              <a:t> Для </a:t>
            </a:r>
            <a:r>
              <a:rPr lang="uk-UA" dirty="0" err="1"/>
              <a:t>цiлей</a:t>
            </a:r>
            <a:r>
              <a:rPr lang="uk-UA" dirty="0"/>
              <a:t> </a:t>
            </a:r>
            <a:r>
              <a:rPr lang="uk-UA" dirty="0" err="1"/>
              <a:t>цiєї</a:t>
            </a:r>
            <a:r>
              <a:rPr lang="uk-UA" dirty="0"/>
              <a:t> </a:t>
            </a:r>
            <a:r>
              <a:rPr lang="uk-UA" dirty="0" err="1"/>
              <a:t>Хартiї</a:t>
            </a:r>
            <a:r>
              <a:rPr lang="uk-UA" dirty="0"/>
              <a:t>: </a:t>
            </a:r>
          </a:p>
          <a:p>
            <a:r>
              <a:rPr lang="uk-UA" dirty="0"/>
              <a:t> а)  </a:t>
            </a:r>
            <a:r>
              <a:rPr lang="uk-UA" dirty="0" err="1"/>
              <a:t>термiн</a:t>
            </a:r>
            <a:r>
              <a:rPr lang="uk-UA" dirty="0"/>
              <a:t> "</a:t>
            </a:r>
            <a:r>
              <a:rPr lang="uk-UA" dirty="0" err="1"/>
              <a:t>регiональнi</a:t>
            </a:r>
            <a:r>
              <a:rPr lang="uk-UA" dirty="0"/>
              <a:t> мови або </a:t>
            </a:r>
            <a:r>
              <a:rPr lang="uk-UA" dirty="0" smtClean="0"/>
              <a:t>міноритарні мови»</a:t>
            </a:r>
            <a:r>
              <a:rPr lang="uk-UA" dirty="0" smtClean="0"/>
              <a:t> </a:t>
            </a:r>
            <a:r>
              <a:rPr lang="uk-UA" dirty="0"/>
              <a:t>означає мови, </a:t>
            </a:r>
            <a:r>
              <a:rPr lang="uk-UA" dirty="0" err="1"/>
              <a:t>якi</a:t>
            </a:r>
            <a:r>
              <a:rPr lang="uk-UA" dirty="0"/>
              <a:t>: </a:t>
            </a:r>
          </a:p>
          <a:p>
            <a:r>
              <a:rPr lang="uk-UA" dirty="0"/>
              <a:t> i)  </a:t>
            </a:r>
            <a:r>
              <a:rPr lang="uk-UA" dirty="0" err="1"/>
              <a:t>традицiйно</a:t>
            </a:r>
            <a:r>
              <a:rPr lang="uk-UA" dirty="0"/>
              <a:t> використовуються в межах певної </a:t>
            </a:r>
            <a:r>
              <a:rPr lang="uk-UA" dirty="0" err="1"/>
              <a:t>територiї</a:t>
            </a:r>
            <a:r>
              <a:rPr lang="uk-UA" dirty="0"/>
              <a:t> держави громадянами </a:t>
            </a:r>
            <a:r>
              <a:rPr lang="uk-UA" dirty="0" err="1"/>
              <a:t>цiєї</a:t>
            </a:r>
            <a:r>
              <a:rPr lang="uk-UA" dirty="0"/>
              <a:t> держави, </a:t>
            </a:r>
            <a:r>
              <a:rPr lang="uk-UA" dirty="0" err="1"/>
              <a:t>якi</a:t>
            </a:r>
            <a:r>
              <a:rPr lang="uk-UA" dirty="0"/>
              <a:t> складають групу, що за своєю </a:t>
            </a:r>
            <a:r>
              <a:rPr lang="uk-UA" dirty="0" err="1"/>
              <a:t>чисельнiстю</a:t>
            </a:r>
            <a:r>
              <a:rPr lang="uk-UA" dirty="0"/>
              <a:t> менша, </a:t>
            </a:r>
            <a:r>
              <a:rPr lang="uk-UA" dirty="0" err="1"/>
              <a:t>нiж</a:t>
            </a:r>
            <a:r>
              <a:rPr lang="uk-UA" dirty="0"/>
              <a:t> решта населення </a:t>
            </a:r>
            <a:r>
              <a:rPr lang="uk-UA" dirty="0" err="1"/>
              <a:t>цiєї</a:t>
            </a:r>
            <a:r>
              <a:rPr lang="uk-UA" dirty="0"/>
              <a:t> держави; та </a:t>
            </a:r>
          </a:p>
          <a:p>
            <a:r>
              <a:rPr lang="uk-UA" dirty="0"/>
              <a:t> ii)  </a:t>
            </a:r>
            <a:r>
              <a:rPr lang="uk-UA" dirty="0" err="1"/>
              <a:t>вiдрiзняються</a:t>
            </a:r>
            <a:r>
              <a:rPr lang="uk-UA" dirty="0"/>
              <a:t> </a:t>
            </a:r>
            <a:r>
              <a:rPr lang="uk-UA" dirty="0" err="1"/>
              <a:t>вiд</a:t>
            </a:r>
            <a:r>
              <a:rPr lang="uk-UA" dirty="0"/>
              <a:t> </a:t>
            </a:r>
            <a:r>
              <a:rPr lang="uk-UA" dirty="0" err="1"/>
              <a:t>офiцiйної</a:t>
            </a:r>
            <a:r>
              <a:rPr lang="uk-UA" dirty="0"/>
              <a:t> мови (мов) </a:t>
            </a:r>
            <a:r>
              <a:rPr lang="uk-UA" dirty="0" err="1"/>
              <a:t>цiєї</a:t>
            </a:r>
            <a:r>
              <a:rPr lang="uk-UA" dirty="0"/>
              <a:t> держави; </a:t>
            </a:r>
          </a:p>
          <a:p>
            <a:r>
              <a:rPr lang="uk-UA" dirty="0"/>
              <a:t> </a:t>
            </a:r>
            <a:r>
              <a:rPr lang="uk-UA" dirty="0" err="1"/>
              <a:t>вiн</a:t>
            </a:r>
            <a:r>
              <a:rPr lang="uk-UA" dirty="0"/>
              <a:t> не включає </a:t>
            </a:r>
            <a:r>
              <a:rPr lang="uk-UA" dirty="0" err="1"/>
              <a:t>дiалекти</a:t>
            </a:r>
            <a:r>
              <a:rPr lang="uk-UA" dirty="0"/>
              <a:t> </a:t>
            </a:r>
            <a:r>
              <a:rPr lang="uk-UA" dirty="0" err="1"/>
              <a:t>офiцiйної</a:t>
            </a:r>
            <a:r>
              <a:rPr lang="uk-UA" dirty="0"/>
              <a:t> мови (мов) держави або мови </a:t>
            </a:r>
            <a:r>
              <a:rPr lang="uk-UA" dirty="0" err="1"/>
              <a:t>мiгрантiв</a:t>
            </a:r>
            <a:r>
              <a:rPr lang="uk-UA" dirty="0"/>
              <a:t>; </a:t>
            </a:r>
          </a:p>
          <a:p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94776" y="3807038"/>
            <a:ext cx="82216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17. Поняття мови, яке використовується в хартії, сконцентровано передусім на культурній функції мови. Ось чому воно не визначається суб’єктивно у такий спосіб, щоб закріпити індивідуальне право – право говорити “своєю власною мовою”. Кожна особа  може сама визначати таку мову. Не наголошується також і на суспільно-політичному та етнічному визначеннях шляхом опису мови як засобу конкретної суспільної або етнічної групи.  Як наслідок, автори хартії змогли утриматися від визначення  поняття </a:t>
            </a:r>
            <a:r>
              <a:rPr lang="uk-UA" dirty="0" err="1"/>
              <a:t>мовних</a:t>
            </a:r>
            <a:r>
              <a:rPr lang="uk-UA" dirty="0"/>
              <a:t> меншин, </a:t>
            </a:r>
            <a:r>
              <a:rPr lang="uk-UA" dirty="0">
                <a:solidFill>
                  <a:schemeClr val="bg1"/>
                </a:solidFill>
              </a:rPr>
              <a:t>оскільки її метою є не обумовлення </a:t>
            </a:r>
            <a:r>
              <a:rPr lang="uk-UA" dirty="0"/>
              <a:t>прав етнічних і/або к</a:t>
            </a:r>
            <a:r>
              <a:rPr lang="uk-UA" dirty="0">
                <a:solidFill>
                  <a:schemeClr val="bg1"/>
                </a:solidFill>
              </a:rPr>
              <a:t>ультурних  </a:t>
            </a:r>
            <a:r>
              <a:rPr lang="uk-UA" dirty="0" err="1">
                <a:solidFill>
                  <a:schemeClr val="bg1"/>
                </a:solidFill>
              </a:rPr>
              <a:t>меншинних</a:t>
            </a:r>
            <a:r>
              <a:rPr lang="uk-UA" dirty="0">
                <a:solidFill>
                  <a:schemeClr val="bg1"/>
                </a:solidFill>
              </a:rPr>
              <a:t> груп, а сприяння та захист </a:t>
            </a:r>
            <a:r>
              <a:rPr lang="uk-UA" dirty="0"/>
              <a:t>регіональн</a:t>
            </a:r>
            <a:r>
              <a:rPr lang="uk-UA" dirty="0">
                <a:solidFill>
                  <a:schemeClr val="bg1"/>
                </a:solidFill>
              </a:rPr>
              <a:t>их </a:t>
            </a:r>
            <a:r>
              <a:rPr lang="uk-UA" dirty="0" smtClean="0">
                <a:solidFill>
                  <a:schemeClr val="bg1"/>
                </a:solidFill>
              </a:rPr>
              <a:t>або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uk-UA" dirty="0" smtClean="0">
                <a:solidFill>
                  <a:schemeClr val="bg1"/>
                </a:solidFill>
              </a:rPr>
              <a:t>міноритарних </a:t>
            </a:r>
            <a:r>
              <a:rPr lang="uk-UA" dirty="0">
                <a:solidFill>
                  <a:schemeClr val="bg1"/>
                </a:solidFill>
              </a:rPr>
              <a:t>мов </a:t>
            </a:r>
            <a:r>
              <a:rPr lang="uk-UA" dirty="0" smtClean="0">
                <a:solidFill>
                  <a:schemeClr val="bg1"/>
                </a:solidFill>
              </a:rPr>
              <a:t>як </a:t>
            </a:r>
            <a:r>
              <a:rPr lang="uk-UA" dirty="0">
                <a:solidFill>
                  <a:schemeClr val="bg1"/>
                </a:solidFill>
              </a:rPr>
              <a:t>таких</a:t>
            </a:r>
            <a:r>
              <a:rPr lang="uk-UA" dirty="0"/>
              <a:t>.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188640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/>
              <a:t>1. </a:t>
            </a:r>
            <a:r>
              <a:rPr lang="ru-RU" sz="2400" kern="0" dirty="0" smtClean="0"/>
              <a:t>Предмет, </a:t>
            </a:r>
            <a:r>
              <a:rPr lang="ru-RU" sz="2400" kern="0" dirty="0" err="1" smtClean="0"/>
              <a:t>цілі</a:t>
            </a:r>
            <a:r>
              <a:rPr lang="ru-RU" sz="2400" kern="0" dirty="0" smtClean="0"/>
              <a:t> та </a:t>
            </a:r>
            <a:r>
              <a:rPr lang="ru-RU" sz="2400" kern="0" dirty="0" err="1" smtClean="0"/>
              <a:t>філософія</a:t>
            </a:r>
            <a:r>
              <a:rPr lang="ru-RU" sz="2400" kern="0" dirty="0" smtClean="0"/>
              <a:t> </a:t>
            </a:r>
            <a:r>
              <a:rPr lang="ru-RU" sz="2400" kern="0" dirty="0" err="1"/>
              <a:t>Європейської</a:t>
            </a:r>
            <a:r>
              <a:rPr lang="ru-RU" sz="2400" kern="0" dirty="0"/>
              <a:t> </a:t>
            </a:r>
            <a:r>
              <a:rPr lang="ru-RU" sz="2400" kern="0" dirty="0" err="1"/>
              <a:t>хартії</a:t>
            </a:r>
            <a:r>
              <a:rPr lang="ru-RU" sz="2400" kern="0" dirty="0"/>
              <a:t> </a:t>
            </a:r>
            <a:r>
              <a:rPr lang="ru-RU" sz="2400" kern="0" dirty="0" err="1"/>
              <a:t>регіональних</a:t>
            </a:r>
            <a:r>
              <a:rPr lang="ru-RU" sz="2400" kern="0" dirty="0"/>
              <a:t> </a:t>
            </a:r>
            <a:r>
              <a:rPr lang="ru-RU" sz="2400" kern="0" dirty="0" err="1"/>
              <a:t>або</a:t>
            </a:r>
            <a:r>
              <a:rPr lang="ru-RU" sz="2400" kern="0" dirty="0"/>
              <a:t> </a:t>
            </a:r>
            <a:r>
              <a:rPr lang="ru-RU" sz="2400" kern="0" dirty="0" err="1"/>
              <a:t>міноритарних</a:t>
            </a:r>
            <a:r>
              <a:rPr lang="ru-RU" sz="2400" kern="0" dirty="0"/>
              <a:t> </a:t>
            </a:r>
            <a:r>
              <a:rPr lang="ru-RU" sz="2400" kern="0" dirty="0" err="1"/>
              <a:t>мов</a:t>
            </a:r>
            <a:r>
              <a:rPr lang="ru-RU" sz="2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3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79169" y="1203717"/>
            <a:ext cx="83219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Стаття 1. Визначення </a:t>
            </a:r>
            <a:endParaRPr lang="uk-UA" dirty="0"/>
          </a:p>
          <a:p>
            <a:r>
              <a:rPr lang="uk-UA" dirty="0" smtClean="0"/>
              <a:t>Для </a:t>
            </a:r>
            <a:r>
              <a:rPr lang="uk-UA" dirty="0" err="1"/>
              <a:t>цiлей</a:t>
            </a:r>
            <a:r>
              <a:rPr lang="uk-UA" dirty="0"/>
              <a:t> </a:t>
            </a:r>
            <a:r>
              <a:rPr lang="uk-UA" dirty="0" err="1"/>
              <a:t>цiєї</a:t>
            </a:r>
            <a:r>
              <a:rPr lang="uk-UA" dirty="0"/>
              <a:t> </a:t>
            </a:r>
            <a:r>
              <a:rPr lang="uk-UA" dirty="0" err="1"/>
              <a:t>Хартiї</a:t>
            </a:r>
            <a:r>
              <a:rPr lang="uk-UA" dirty="0" smtClean="0"/>
              <a:t>:</a:t>
            </a:r>
          </a:p>
          <a:p>
            <a:r>
              <a:rPr lang="uk-UA" dirty="0" smtClean="0"/>
              <a:t>… </a:t>
            </a:r>
            <a:endParaRPr lang="uk-UA" dirty="0"/>
          </a:p>
          <a:p>
            <a:r>
              <a:rPr lang="uk-UA" dirty="0" smtClean="0"/>
              <a:t>c</a:t>
            </a:r>
            <a:r>
              <a:rPr lang="uk-UA" dirty="0"/>
              <a:t>)  </a:t>
            </a:r>
            <a:r>
              <a:rPr lang="uk-UA" dirty="0" err="1"/>
              <a:t>термiн</a:t>
            </a:r>
            <a:r>
              <a:rPr lang="uk-UA" dirty="0"/>
              <a:t> "</a:t>
            </a:r>
            <a:r>
              <a:rPr lang="uk-UA" dirty="0" err="1"/>
              <a:t>нетериторiальнi</a:t>
            </a:r>
            <a:r>
              <a:rPr lang="uk-UA" dirty="0"/>
              <a:t> мови" означає мови, якими користуються громадяни держави i </a:t>
            </a:r>
            <a:r>
              <a:rPr lang="uk-UA" dirty="0" err="1"/>
              <a:t>якi</a:t>
            </a:r>
            <a:r>
              <a:rPr lang="uk-UA" dirty="0"/>
              <a:t> </a:t>
            </a:r>
            <a:r>
              <a:rPr lang="uk-UA" dirty="0" err="1"/>
              <a:t>вiдрiзняються</a:t>
            </a:r>
            <a:r>
              <a:rPr lang="uk-UA" dirty="0"/>
              <a:t> </a:t>
            </a:r>
            <a:r>
              <a:rPr lang="uk-UA" dirty="0" err="1"/>
              <a:t>вiд</a:t>
            </a:r>
            <a:r>
              <a:rPr lang="uk-UA" dirty="0"/>
              <a:t> мови (мов), що використовується рештою населення держави, але </a:t>
            </a:r>
            <a:r>
              <a:rPr lang="uk-UA" dirty="0" err="1"/>
              <a:t>якi</a:t>
            </a:r>
            <a:r>
              <a:rPr lang="uk-UA" dirty="0"/>
              <a:t>, незважаючи на їхнє </a:t>
            </a:r>
            <a:r>
              <a:rPr lang="uk-UA" dirty="0" err="1"/>
              <a:t>традицiйне</a:t>
            </a:r>
            <a:r>
              <a:rPr lang="uk-UA" dirty="0"/>
              <a:t> використання в межах </a:t>
            </a:r>
            <a:r>
              <a:rPr lang="uk-UA" dirty="0" err="1"/>
              <a:t>територiї</a:t>
            </a:r>
            <a:r>
              <a:rPr lang="uk-UA" dirty="0"/>
              <a:t> держави, не можуть вважатися </a:t>
            </a:r>
            <a:r>
              <a:rPr lang="uk-UA" dirty="0" err="1"/>
              <a:t>найбiльш</a:t>
            </a:r>
            <a:r>
              <a:rPr lang="uk-UA" dirty="0"/>
              <a:t> поширеними в межах конкретної </a:t>
            </a:r>
            <a:r>
              <a:rPr lang="uk-UA" dirty="0" err="1"/>
              <a:t>мiсцевостi</a:t>
            </a:r>
            <a:r>
              <a:rPr lang="uk-UA" dirty="0"/>
              <a:t> </a:t>
            </a:r>
            <a:r>
              <a:rPr lang="uk-UA" dirty="0" err="1"/>
              <a:t>цiєї</a:t>
            </a:r>
            <a:r>
              <a:rPr lang="uk-UA" dirty="0"/>
              <a:t> держави. 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94776" y="3807038"/>
            <a:ext cx="82216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36. “Нетериторіальні мови” виключено з категорії регіональних </a:t>
            </a:r>
            <a:r>
              <a:rPr lang="uk-UA" dirty="0"/>
              <a:t>або міноритарних </a:t>
            </a:r>
            <a:r>
              <a:rPr lang="uk-UA" dirty="0" smtClean="0"/>
              <a:t>мов </a:t>
            </a:r>
            <a:r>
              <a:rPr lang="uk-UA" dirty="0"/>
              <a:t>тому, що їм бракує територіальної бази. Однак, з іншої точки зору, вони відповідають визначенню, що міститься у Статті 1, пункт а, оскільки вони є мовами, якими традиційно розмовляють громадяни відповідної держави. Прикладами нетериторіальних мов є </a:t>
            </a:r>
            <a:r>
              <a:rPr lang="uk-UA" b="1" dirty="0"/>
              <a:t>ідиш</a:t>
            </a:r>
            <a:r>
              <a:rPr lang="uk-UA" dirty="0"/>
              <a:t> та  </a:t>
            </a:r>
            <a:r>
              <a:rPr lang="uk-UA" b="1" dirty="0" smtClean="0"/>
              <a:t>ромська</a:t>
            </a:r>
            <a:r>
              <a:rPr lang="uk-UA" dirty="0" smtClean="0"/>
              <a:t> мова.</a:t>
            </a:r>
            <a:endParaRPr lang="uk-UA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188640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400" kern="0" dirty="0"/>
              <a:t>1. </a:t>
            </a:r>
            <a:r>
              <a:rPr lang="ru-RU" sz="2400" kern="0" dirty="0" smtClean="0"/>
              <a:t>Предмет, </a:t>
            </a:r>
            <a:r>
              <a:rPr lang="ru-RU" sz="2400" kern="0" dirty="0" err="1" smtClean="0"/>
              <a:t>цілі</a:t>
            </a:r>
            <a:r>
              <a:rPr lang="ru-RU" sz="2400" kern="0" dirty="0" smtClean="0"/>
              <a:t> та </a:t>
            </a:r>
            <a:r>
              <a:rPr lang="ru-RU" sz="2400" kern="0" dirty="0" err="1" smtClean="0"/>
              <a:t>філософія</a:t>
            </a:r>
            <a:r>
              <a:rPr lang="ru-RU" sz="2400" kern="0" dirty="0" smtClean="0"/>
              <a:t> </a:t>
            </a:r>
            <a:r>
              <a:rPr lang="ru-RU" sz="2400" kern="0" dirty="0" err="1"/>
              <a:t>Європейської</a:t>
            </a:r>
            <a:r>
              <a:rPr lang="ru-RU" sz="2400" kern="0" dirty="0"/>
              <a:t> </a:t>
            </a:r>
            <a:r>
              <a:rPr lang="ru-RU" sz="2400" kern="0" dirty="0" err="1"/>
              <a:t>хартії</a:t>
            </a:r>
            <a:r>
              <a:rPr lang="ru-RU" sz="2400" kern="0" dirty="0"/>
              <a:t> </a:t>
            </a:r>
            <a:r>
              <a:rPr lang="ru-RU" sz="2400" kern="0" dirty="0" err="1"/>
              <a:t>регіональних</a:t>
            </a:r>
            <a:r>
              <a:rPr lang="ru-RU" sz="2400" kern="0" dirty="0"/>
              <a:t> </a:t>
            </a:r>
            <a:r>
              <a:rPr lang="ru-RU" sz="2400" kern="0" dirty="0" err="1"/>
              <a:t>або</a:t>
            </a:r>
            <a:r>
              <a:rPr lang="ru-RU" sz="2400" kern="0" dirty="0"/>
              <a:t> </a:t>
            </a:r>
            <a:r>
              <a:rPr lang="ru-RU" sz="2400" kern="0" dirty="0" err="1"/>
              <a:t>міноритарних</a:t>
            </a:r>
            <a:r>
              <a:rPr lang="ru-RU" sz="2400" kern="0" dirty="0"/>
              <a:t> </a:t>
            </a:r>
            <a:r>
              <a:rPr lang="ru-RU" sz="2400" kern="0" dirty="0" err="1"/>
              <a:t>мов</a:t>
            </a:r>
            <a:r>
              <a:rPr lang="ru-RU" sz="2400" kern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0438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176036" y="893619"/>
            <a:ext cx="75724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Стаття </a:t>
            </a:r>
            <a:r>
              <a:rPr lang="uk-UA" b="1" dirty="0" smtClean="0"/>
              <a:t>2. </a:t>
            </a:r>
            <a:r>
              <a:rPr lang="uk-UA" b="1" dirty="0"/>
              <a:t>Зобов'язання </a:t>
            </a:r>
          </a:p>
          <a:p>
            <a:r>
              <a:rPr lang="uk-UA" dirty="0" smtClean="0"/>
              <a:t>2</a:t>
            </a:r>
            <a:r>
              <a:rPr lang="uk-UA" dirty="0"/>
              <a:t>. Стосовно кожної мови, визначеної п</a:t>
            </a:r>
            <a:r>
              <a:rPr lang="en-US" dirty="0" err="1"/>
              <a:t>i</a:t>
            </a:r>
            <a:r>
              <a:rPr lang="uk-UA" dirty="0"/>
              <a:t>д час </a:t>
            </a:r>
            <a:r>
              <a:rPr lang="uk-UA" dirty="0" err="1"/>
              <a:t>ратиф</a:t>
            </a:r>
            <a:r>
              <a:rPr lang="en-US" dirty="0" err="1"/>
              <a:t>i</a:t>
            </a:r>
            <a:r>
              <a:rPr lang="uk-UA" dirty="0" err="1"/>
              <a:t>кац</a:t>
            </a:r>
            <a:r>
              <a:rPr lang="en-US" dirty="0" err="1"/>
              <a:t>i</a:t>
            </a:r>
            <a:r>
              <a:rPr lang="uk-UA" dirty="0"/>
              <a:t>ї, прийняття або затвердження в</a:t>
            </a:r>
            <a:r>
              <a:rPr lang="en-US" dirty="0" err="1"/>
              <a:t>i</a:t>
            </a:r>
            <a:r>
              <a:rPr lang="uk-UA" dirty="0" err="1"/>
              <a:t>дпов</a:t>
            </a:r>
            <a:r>
              <a:rPr lang="en-US" dirty="0" err="1"/>
              <a:t>i</a:t>
            </a:r>
            <a:r>
              <a:rPr lang="uk-UA" dirty="0"/>
              <a:t>дно до </a:t>
            </a:r>
            <a:r>
              <a:rPr lang="uk-UA" dirty="0" err="1"/>
              <a:t>статт</a:t>
            </a:r>
            <a:r>
              <a:rPr lang="en-US" dirty="0" err="1"/>
              <a:t>i</a:t>
            </a:r>
            <a:r>
              <a:rPr lang="en-US" dirty="0"/>
              <a:t> 3, </a:t>
            </a:r>
            <a:r>
              <a:rPr lang="uk-UA" dirty="0"/>
              <a:t>кожна Сторона зобов'язується застосовувати якнайменш тридцять п'ять пункт</a:t>
            </a:r>
            <a:r>
              <a:rPr lang="en-US" dirty="0" err="1"/>
              <a:t>i</a:t>
            </a:r>
            <a:r>
              <a:rPr lang="uk-UA" dirty="0"/>
              <a:t>в або п</a:t>
            </a:r>
            <a:r>
              <a:rPr lang="en-US" dirty="0" err="1"/>
              <a:t>i</a:t>
            </a:r>
            <a:r>
              <a:rPr lang="uk-UA" dirty="0" err="1"/>
              <a:t>дпункт</a:t>
            </a:r>
            <a:r>
              <a:rPr lang="en-US" dirty="0" err="1"/>
              <a:t>i</a:t>
            </a:r>
            <a:r>
              <a:rPr lang="uk-UA" dirty="0"/>
              <a:t>в з тих положень, що </a:t>
            </a:r>
            <a:r>
              <a:rPr lang="uk-UA" dirty="0" err="1" smtClean="0"/>
              <a:t>наведен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uk-UA" dirty="0"/>
              <a:t>у частин</a:t>
            </a:r>
            <a:r>
              <a:rPr lang="en-US" dirty="0" err="1"/>
              <a:t>i</a:t>
            </a:r>
            <a:r>
              <a:rPr lang="en-US" dirty="0"/>
              <a:t> III </a:t>
            </a:r>
            <a:r>
              <a:rPr lang="uk-UA" dirty="0" err="1"/>
              <a:t>Харт</a:t>
            </a:r>
            <a:r>
              <a:rPr lang="en-US" dirty="0" err="1"/>
              <a:t>i</a:t>
            </a:r>
            <a:r>
              <a:rPr lang="uk-UA" dirty="0"/>
              <a:t>ї, включаючи якнайменш три з кожної зі статей 8 </a:t>
            </a:r>
            <a:r>
              <a:rPr lang="en-US" dirty="0" err="1"/>
              <a:t>i</a:t>
            </a:r>
            <a:r>
              <a:rPr lang="en-US" dirty="0"/>
              <a:t> 12 </a:t>
            </a:r>
            <a:r>
              <a:rPr lang="uk-UA" dirty="0"/>
              <a:t>та один з кожної зі статей 9, 10, 11 </a:t>
            </a:r>
            <a:r>
              <a:rPr lang="en-US" dirty="0" err="1"/>
              <a:t>i</a:t>
            </a:r>
            <a:r>
              <a:rPr lang="en-US" dirty="0"/>
              <a:t> 13. </a:t>
            </a:r>
            <a:r>
              <a:rPr lang="en-US" dirty="0" smtClean="0"/>
              <a:t>v</a:t>
            </a:r>
            <a:endParaRPr lang="uk-UA" dirty="0"/>
          </a:p>
        </p:txBody>
      </p:sp>
      <p:sp>
        <p:nvSpPr>
          <p:cNvPr id="22" name="TextBox 21"/>
          <p:cNvSpPr txBox="1"/>
          <p:nvPr/>
        </p:nvSpPr>
        <p:spPr>
          <a:xfrm>
            <a:off x="35496" y="2893000"/>
            <a:ext cx="8221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Пояснювальна доповідь</a:t>
            </a:r>
          </a:p>
          <a:p>
            <a:r>
              <a:rPr lang="uk-UA" dirty="0" smtClean="0"/>
              <a:t>22 ….  </a:t>
            </a:r>
            <a:r>
              <a:rPr lang="uk-UA" i="1" dirty="0"/>
              <a:t>значною мірою залишається правом кожної сторони вирішувати, які положення мають бути застосовані і до якої мови</a:t>
            </a:r>
            <a:r>
              <a:rPr lang="uk-UA" i="1" dirty="0" smtClean="0"/>
              <a:t>.</a:t>
            </a:r>
          </a:p>
          <a:p>
            <a:r>
              <a:rPr lang="uk-UA" i="1" dirty="0" smtClean="0"/>
              <a:t> </a:t>
            </a:r>
            <a:endParaRPr lang="uk-UA" i="1" dirty="0"/>
          </a:p>
          <a:p>
            <a:r>
              <a:rPr lang="uk-UA" dirty="0"/>
              <a:t>23. Така гнучкість враховує головні особливості, які характеризують реальний стан регіональних </a:t>
            </a:r>
            <a:r>
              <a:rPr lang="uk-UA" dirty="0"/>
              <a:t>або міноритарних </a:t>
            </a:r>
            <a:r>
              <a:rPr lang="uk-UA" dirty="0"/>
              <a:t>мов </a:t>
            </a:r>
            <a:r>
              <a:rPr lang="uk-UA" dirty="0" smtClean="0"/>
              <a:t>(</a:t>
            </a:r>
            <a:r>
              <a:rPr lang="uk-UA" dirty="0"/>
              <a:t>кількість носіїв, рівень розпорошеності населення тощо). Це також стосується витрат, які пов’язані з реалізацією багатьох зі згаданих положень, а також  різного рівня адміністративних та фінансових можливостей європейських держав. В цьому відношенні важливо, щоб  сторонам дозволялося розширювати рамки своїх зобов’язань на пізніших етапах </a:t>
            </a:r>
            <a:r>
              <a:rPr lang="uk-UA" dirty="0">
                <a:solidFill>
                  <a:schemeClr val="bg1"/>
                </a:solidFill>
              </a:rPr>
              <a:t>– </a:t>
            </a:r>
            <a:r>
              <a:rPr lang="uk-UA" dirty="0"/>
              <a:t> </a:t>
            </a:r>
            <a:r>
              <a:rPr lang="uk-UA" dirty="0">
                <a:solidFill>
                  <a:schemeClr val="bg1"/>
                </a:solidFill>
              </a:rPr>
              <a:t>тоді, коли їхня правова база  </a:t>
            </a:r>
            <a:r>
              <a:rPr lang="uk-UA" dirty="0" err="1"/>
              <a:t>розвинеться</a:t>
            </a:r>
            <a:r>
              <a:rPr lang="uk-UA" dirty="0"/>
              <a:t> або виникнуть </a:t>
            </a:r>
            <a:r>
              <a:rPr lang="uk-UA" dirty="0">
                <a:solidFill>
                  <a:schemeClr val="bg1"/>
                </a:solidFill>
              </a:rPr>
              <a:t>відповідні фінансові можливості</a:t>
            </a:r>
            <a:r>
              <a:rPr lang="uk-UA" dirty="0"/>
              <a:t>.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988640" y="404664"/>
            <a:ext cx="7543800" cy="5635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smtClean="0"/>
              <a:t>2. </a:t>
            </a:r>
            <a:r>
              <a:rPr lang="uk-UA" kern="0" smtClean="0"/>
              <a:t>Особливості імплементації Хартії</a:t>
            </a:r>
            <a:endParaRPr lang="uk-UA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4098" name="Picture 2" descr="C:\Users\admin\Google Диск\УНІВЕРСИТЕТ\НАУКОВА РОБОТА\НАУКОВІ СТАТТІ\МОВА\Для доповіді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903578" cy="644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/>
          <a:p>
            <a:r>
              <a:rPr lang="en-US" sz="1400" dirty="0" smtClean="0"/>
              <a:t>www.zakdu.edu.ua</a:t>
            </a:r>
            <a:endParaRPr lang="en-US" dirty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20" y="428604"/>
            <a:ext cx="533400" cy="609600"/>
            <a:chOff x="4128" y="1920"/>
            <a:chExt cx="1010" cy="1104"/>
          </a:xfrm>
        </p:grpSpPr>
        <p:sp>
          <p:nvSpPr>
            <p:cNvPr id="6" name="Freeform 8"/>
            <p:cNvSpPr>
              <a:spLocks/>
            </p:cNvSpPr>
            <p:nvPr/>
          </p:nvSpPr>
          <p:spPr bwMode="gray">
            <a:xfrm>
              <a:off x="412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gray">
            <a:xfrm rot="5400000">
              <a:off x="412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gray">
            <a:xfrm>
              <a:off x="4608" y="1920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gray">
            <a:xfrm rot="5400000">
              <a:off x="4609" y="2495"/>
              <a:ext cx="528" cy="5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2"/>
                </a:cxn>
                <a:cxn ang="0">
                  <a:pos x="340" y="530"/>
                </a:cxn>
                <a:cxn ang="0">
                  <a:pos x="528" y="528"/>
                </a:cxn>
                <a:cxn ang="0">
                  <a:pos x="528" y="336"/>
                </a:cxn>
                <a:cxn ang="0">
                  <a:pos x="196" y="0"/>
                </a:cxn>
                <a:cxn ang="0">
                  <a:pos x="0" y="0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143372" y="171370"/>
            <a:ext cx="4857784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/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admin\Google Диск\УНІВЕРСИТЕТ\НАУКОВА РОБОТА\НАУКОВІ СТАТТІ\МОВА\Для доповіді\IISC_EqualityEquit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72" y="167533"/>
            <a:ext cx="8403565" cy="629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94">
  <a:themeElements>
    <a:clrScheme name="Тема Offic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94</Template>
  <TotalTime>2849</TotalTime>
  <Words>1434</Words>
  <Application>Microsoft Office PowerPoint</Application>
  <PresentationFormat>Экран (4:3)</PresentationFormat>
  <Paragraphs>106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94</vt:lpstr>
      <vt:lpstr> Європейська хартія регіональних або міноритарних мов як орієнтир мовної політики на європейському континенті          </vt:lpstr>
      <vt:lpstr>Структура доповіді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Особливості імплементації Хартії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Пользователь Windows</dc:creator>
  <cp:lastModifiedBy>Користувач Windows</cp:lastModifiedBy>
  <cp:revision>159</cp:revision>
  <dcterms:created xsi:type="dcterms:W3CDTF">2010-05-05T18:09:13Z</dcterms:created>
  <dcterms:modified xsi:type="dcterms:W3CDTF">2018-06-13T19:49:00Z</dcterms:modified>
</cp:coreProperties>
</file>