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7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38" y="806074"/>
            <a:ext cx="1789862" cy="417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761383"/>
            <a:ext cx="51845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4000" b="1" dirty="0" smtClean="0">
                <a:solidFill>
                  <a:srgbClr val="0070C0"/>
                </a:solidFill>
              </a:rPr>
              <a:t>РОЗВИТОК НАУКОВО-ТЕХНІЧНОГО </a:t>
            </a:r>
            <a:r>
              <a:rPr lang="uk-UA" sz="4000" b="1" dirty="0">
                <a:solidFill>
                  <a:srgbClr val="0070C0"/>
                </a:solidFill>
              </a:rPr>
              <a:t>ПОТЕНЦІАЛУ ТА ІННОВАЦІЙНОЇ </a:t>
            </a:r>
            <a:r>
              <a:rPr lang="uk-UA" sz="4000" b="1" dirty="0" smtClean="0">
                <a:solidFill>
                  <a:srgbClr val="0070C0"/>
                </a:solidFill>
              </a:rPr>
              <a:t>ДІЯЛЬНОСТІ – ЩЛЯХ ДО ПРОЦВІТАННЯ ГРОМАД</a:t>
            </a:r>
            <a:endParaRPr lang="ru-RU" sz="4000" dirty="0">
              <a:solidFill>
                <a:srgbClr val="0070C0"/>
              </a:solidFill>
            </a:endParaRPr>
          </a:p>
          <a:p>
            <a:endParaRPr lang="uk-UA" sz="32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800" b="1" i="1" dirty="0" smtClean="0">
                <a:solidFill>
                  <a:srgbClr val="0070C0"/>
                </a:solidFill>
              </a:rPr>
              <a:t>Стратегія «</a:t>
            </a:r>
            <a:r>
              <a:rPr lang="uk-UA" sz="2800" b="1" i="1" dirty="0">
                <a:solidFill>
                  <a:srgbClr val="0070C0"/>
                </a:solidFill>
              </a:rPr>
              <a:t>УЖГОРОД-2030</a:t>
            </a:r>
            <a:r>
              <a:rPr lang="uk-UA" sz="2800" b="1" i="1" dirty="0" smtClean="0">
                <a:solidFill>
                  <a:srgbClr val="0070C0"/>
                </a:solidFill>
              </a:rPr>
              <a:t>»</a:t>
            </a:r>
            <a:endParaRPr lang="ru-RU" sz="2800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35172" y="5488743"/>
            <a:ext cx="2030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70C0"/>
                </a:solidFill>
              </a:rPr>
              <a:t>11</a:t>
            </a:r>
            <a:r>
              <a:rPr lang="uk-UA" sz="2800" b="1" i="1" dirty="0" smtClean="0">
                <a:solidFill>
                  <a:srgbClr val="0070C0"/>
                </a:solidFill>
              </a:rPr>
              <a:t>.06.2018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48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Що вдалося  </a:t>
            </a:r>
            <a:r>
              <a:rPr lang="uk-U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2015? Можливості </a:t>
            </a: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і </a:t>
            </a:r>
            <a:r>
              <a:rPr lang="uk-U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потенціал</a:t>
            </a:r>
          </a:p>
          <a:p>
            <a:pPr algn="r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Jurassic park </a:t>
            </a:r>
            <a:r>
              <a:rPr lang="uk-UA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міської інновації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045" y="398875"/>
            <a:ext cx="463609" cy="108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700807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sz="2400" b="1" dirty="0"/>
              <a:t>створені нові </a:t>
            </a:r>
            <a:r>
              <a:rPr lang="uk-UA" sz="2400" b="1" dirty="0" smtClean="0"/>
              <a:t>точки </a:t>
            </a:r>
            <a:r>
              <a:rPr lang="uk-UA" sz="2400" b="1" dirty="0"/>
              <a:t>зростання інноваційно-інвестиційної діяльності міста та </a:t>
            </a:r>
            <a:r>
              <a:rPr lang="uk-UA" sz="2400" b="1" dirty="0" smtClean="0"/>
              <a:t>регіону</a:t>
            </a:r>
            <a:endParaRPr lang="en-US" sz="2400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uk-UA" sz="2400" b="1" dirty="0"/>
              <a:t>ухвалена Концепція інноваційного розвитку Ужгородського національного університету </a:t>
            </a:r>
            <a:r>
              <a:rPr lang="uk-UA" sz="2400" b="1" dirty="0" smtClean="0"/>
              <a:t>2015-2025 </a:t>
            </a:r>
            <a:endParaRPr lang="en-US" sz="2400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uk-UA" sz="2400" b="1" dirty="0" smtClean="0"/>
              <a:t>створення </a:t>
            </a:r>
            <a:r>
              <a:rPr lang="uk-UA" sz="2400" b="1" dirty="0"/>
              <a:t>Наукового парку </a:t>
            </a:r>
            <a:endParaRPr lang="en-US" sz="2400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uk-UA" sz="2400" b="1" dirty="0"/>
              <a:t>участь науковців </a:t>
            </a:r>
            <a:r>
              <a:rPr lang="uk-UA" sz="2400" b="1" dirty="0" smtClean="0"/>
              <a:t>міста  </a:t>
            </a:r>
            <a:r>
              <a:rPr lang="uk-UA" sz="2400" b="1" dirty="0"/>
              <a:t>у </a:t>
            </a:r>
            <a:r>
              <a:rPr lang="uk-UA" sz="2400" b="1" dirty="0" smtClean="0"/>
              <a:t>Рамковій </a:t>
            </a:r>
            <a:r>
              <a:rPr lang="uk-UA" sz="2400" b="1" dirty="0"/>
              <a:t>програми ЄС з досліджень та інновацій </a:t>
            </a:r>
            <a:r>
              <a:rPr lang="uk-UA" sz="2400" b="1" dirty="0" smtClean="0"/>
              <a:t>«Горизонт 2020» (</a:t>
            </a:r>
            <a:r>
              <a:rPr lang="uk-UA" sz="2400" b="1" i="1" dirty="0"/>
              <a:t>за  угодою Н2020-EU (ID-73112) “Посилення провідних європейських науково-дослідних інфраструктур</a:t>
            </a:r>
            <a:r>
              <a:rPr lang="uk-UA" sz="2400" b="1" i="1" dirty="0" smtClean="0"/>
              <a:t>”)</a:t>
            </a:r>
            <a:endParaRPr lang="ru-RU" sz="2400" b="1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400" b="1" dirty="0" smtClean="0"/>
              <a:t>помітно </a:t>
            </a:r>
            <a:r>
              <a:rPr lang="uk-UA" sz="2400" b="1" dirty="0"/>
              <a:t>зросли обсяги підготовки кадрів науковців і дослідників </a:t>
            </a:r>
            <a:r>
              <a:rPr lang="uk-UA" sz="2400" b="1" i="1" dirty="0" smtClean="0"/>
              <a:t>(аспірантура, докторантура , Табл</a:t>
            </a:r>
            <a:r>
              <a:rPr lang="uk-UA" sz="2400" b="1" i="1" dirty="0"/>
              <a:t>.</a:t>
            </a:r>
            <a:r>
              <a:rPr lang="uk-UA" sz="2400" b="1" i="1" dirty="0" smtClean="0"/>
              <a:t> 3)</a:t>
            </a:r>
            <a:endParaRPr lang="ru-RU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21968" y="5858161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463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8875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Засадничі  документи інноваційної політики </a:t>
            </a:r>
          </a:p>
          <a:p>
            <a:pPr algn="r"/>
            <a:r>
              <a:rPr lang="uk-UA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Написано гарно: </a:t>
            </a:r>
          </a:p>
          <a:p>
            <a:pPr algn="r"/>
            <a:r>
              <a:rPr lang="uk-UA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Чому </a:t>
            </a:r>
            <a:r>
              <a:rPr lang="uk-UA" sz="3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 йдемо </a:t>
            </a:r>
            <a:r>
              <a:rPr lang="uk-UA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уперед?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045" y="398875"/>
            <a:ext cx="6719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276872"/>
            <a:ext cx="81204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sz="2000" b="1" dirty="0"/>
              <a:t>Стратегія сталого розвитку "Україна - 2020"</a:t>
            </a:r>
            <a:endParaRPr lang="ru-RU" sz="20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/>
              <a:t>Державної  стратегії регіонального розвитку на період до 2020 року;</a:t>
            </a:r>
            <a:endParaRPr lang="ru-RU" sz="20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 smtClean="0"/>
              <a:t>Концепції </a:t>
            </a:r>
            <a:r>
              <a:rPr lang="uk-UA" sz="2000" b="1" dirty="0"/>
              <a:t>розвитку національної інноваційної системи України;</a:t>
            </a:r>
            <a:endParaRPr lang="ru-RU" sz="20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 smtClean="0"/>
              <a:t>Концепції </a:t>
            </a:r>
            <a:r>
              <a:rPr lang="uk-UA" sz="2000" b="1" dirty="0"/>
              <a:t>сталого розвитку Ужгорода </a:t>
            </a:r>
            <a:endParaRPr lang="ru-RU" sz="20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 smtClean="0"/>
              <a:t>Стратегії </a:t>
            </a:r>
            <a:r>
              <a:rPr lang="uk-UA" sz="2000" b="1" dirty="0"/>
              <a:t>розвитку міста Ужгород до 2015 року </a:t>
            </a:r>
            <a:endParaRPr lang="ru-RU" sz="20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 smtClean="0"/>
              <a:t>Стратегії </a:t>
            </a:r>
            <a:r>
              <a:rPr lang="uk-UA" sz="2000" b="1" dirty="0"/>
              <a:t>розвитку Закарпатської області – 2020; </a:t>
            </a:r>
            <a:endParaRPr lang="ru-RU" sz="20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 smtClean="0"/>
              <a:t>Стратегії </a:t>
            </a:r>
            <a:r>
              <a:rPr lang="uk-UA" sz="2000" b="1" dirty="0"/>
              <a:t>Карпатського </a:t>
            </a:r>
            <a:r>
              <a:rPr lang="uk-UA" sz="2000" b="1" dirty="0" err="1"/>
              <a:t>Єврорегіону</a:t>
            </a:r>
            <a:r>
              <a:rPr lang="uk-UA" sz="2000" b="1" dirty="0"/>
              <a:t> -2020 і на подальшу перспективу;</a:t>
            </a:r>
            <a:endParaRPr lang="ru-RU" sz="20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 smtClean="0"/>
              <a:t>Глобальних  </a:t>
            </a:r>
            <a:r>
              <a:rPr lang="uk-UA" sz="2000" b="1" dirty="0"/>
              <a:t>цілей сталого розвитку ООН -  2030 </a:t>
            </a:r>
            <a:endParaRPr lang="ru-RU" sz="20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 smtClean="0"/>
              <a:t>Генерального </a:t>
            </a:r>
            <a:r>
              <a:rPr lang="uk-UA" sz="2000" b="1" dirty="0"/>
              <a:t>плану розвитку міста до 2025 року </a:t>
            </a:r>
            <a:endParaRPr lang="ru-RU" sz="20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 smtClean="0"/>
              <a:t>Кращі практики  </a:t>
            </a:r>
            <a:r>
              <a:rPr lang="uk-UA" sz="2000" b="1" dirty="0"/>
              <a:t>порівнянних  міст та регіонів України і країн Центрально-Східного  (Карпатського) регіону Європи 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03034" y="594928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940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49426" y="5387408"/>
            <a:ext cx="5830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Грошей </a:t>
            </a:r>
            <a:r>
              <a:rPr lang="uk-UA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немає, тримайтеся !? </a:t>
            </a:r>
            <a:endParaRPr lang="ru-RU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894" y="4398972"/>
            <a:ext cx="669925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7038" y="553132"/>
            <a:ext cx="7457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Принципи розробки </a:t>
            </a:r>
            <a:r>
              <a:rPr lang="uk-UA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і фінансування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625" y="1412776"/>
            <a:ext cx="81484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sz="2000" b="1" dirty="0" smtClean="0"/>
              <a:t>існуючий </a:t>
            </a:r>
            <a:r>
              <a:rPr lang="uk-UA" sz="2000" b="1" dirty="0"/>
              <a:t>дефіцит видатків міського бюджету на цілі розвитку НТП і ІД, що зберігатиметься протягом періоду реалізації Стратегії;</a:t>
            </a:r>
            <a:endParaRPr lang="ru-RU" sz="20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 smtClean="0"/>
              <a:t>використання </a:t>
            </a:r>
            <a:r>
              <a:rPr lang="uk-UA" sz="2000" b="1" dirty="0"/>
              <a:t>міських коштів у першу чергу для залучення коштів інших джерел (національний бюджет, міжнародна фінансова і технічна допомога, державно-приватне партнерство, кошти  інвесторів, тощо);</a:t>
            </a:r>
            <a:endParaRPr lang="ru-RU" sz="20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 smtClean="0"/>
              <a:t>пріоритетність </a:t>
            </a:r>
            <a:r>
              <a:rPr lang="uk-UA" sz="2000" b="1" dirty="0"/>
              <a:t>стимулювання економічного розвитку та якості життя  міста інструментами сталого, інноваційного, креативного і </a:t>
            </a:r>
            <a:r>
              <a:rPr lang="uk-UA" sz="2000" b="1" dirty="0" err="1"/>
              <a:t>кластерного</a:t>
            </a:r>
            <a:r>
              <a:rPr lang="uk-UA" sz="2000" b="1" dirty="0"/>
              <a:t> розвитку;</a:t>
            </a:r>
            <a:endParaRPr lang="ru-RU" sz="20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 smtClean="0"/>
              <a:t>визначення </a:t>
            </a:r>
            <a:r>
              <a:rPr lang="uk-UA" sz="2000" b="1" dirty="0"/>
              <a:t>конкретних технічних заходів відбувається безпосередньо під час розробки проектно-кошторисної документації.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05177" y="607673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278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495" y="506596"/>
            <a:ext cx="69127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І</a:t>
            </a:r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нноваційний </a:t>
            </a:r>
            <a:r>
              <a:rPr lang="uk-UA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стейк</a:t>
            </a:r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</a:p>
          <a:p>
            <a:pPr algn="r"/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  </a:t>
            </a:r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його зацікавлені любителі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uk-UA" b="1" dirty="0"/>
              <a:t> 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83" y="664709"/>
            <a:ext cx="1024045" cy="262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628800"/>
            <a:ext cx="812797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uk-UA" sz="2000" b="1" dirty="0"/>
              <a:t>Населення громади (зокрема дослідники, інтелектуали та креативний прошарок</a:t>
            </a:r>
            <a:r>
              <a:rPr lang="uk-UA" sz="2000" b="1" dirty="0" smtClean="0"/>
              <a:t>) 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uk-UA" sz="2000" b="1" dirty="0"/>
              <a:t>інституції міського господарства, виробники та інші суб’єкти підприємницької </a:t>
            </a:r>
            <a:r>
              <a:rPr lang="uk-UA" sz="2000" b="1" dirty="0" smtClean="0"/>
              <a:t>ініціативи</a:t>
            </a:r>
            <a:endParaRPr lang="ru-RU" sz="2000" b="1" dirty="0"/>
          </a:p>
          <a:p>
            <a:pPr marL="342900" indent="-342900">
              <a:buFont typeface="Wingdings" pitchFamily="2" charset="2"/>
              <a:buChar char="v"/>
            </a:pPr>
            <a:r>
              <a:rPr lang="uk-UA" sz="2000" b="1" dirty="0"/>
              <a:t>вищі навчальні заклади та науково-дослідні </a:t>
            </a:r>
            <a:r>
              <a:rPr lang="uk-UA" sz="2000" b="1" dirty="0" smtClean="0"/>
              <a:t>установи</a:t>
            </a:r>
          </a:p>
          <a:p>
            <a:endParaRPr lang="uk-UA" sz="2000" b="1" dirty="0" smtClean="0"/>
          </a:p>
          <a:p>
            <a:pPr algn="r"/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Найбільший обсяг розробок</a:t>
            </a:r>
            <a:r>
              <a:rPr lang="uk-UA" sz="3200" b="1" dirty="0"/>
              <a:t>: </a:t>
            </a:r>
            <a:endParaRPr lang="uk-UA" sz="3200" b="1" dirty="0" smtClean="0"/>
          </a:p>
          <a:p>
            <a:pPr algn="r"/>
            <a:r>
              <a:rPr lang="uk-UA" sz="2000" b="1" dirty="0" smtClean="0"/>
              <a:t>Ужгородський </a:t>
            </a:r>
            <a:r>
              <a:rPr lang="uk-UA" sz="2000" b="1" dirty="0"/>
              <a:t>національний університет, Інститут електронної фізики, Закарпатський регіональний центр соціально-економічних і гуманітарних досліджень НАНУ, Науково-практичний медичний центр МОЗ «Реабілітація», ДП «Закарпатський науково-дослідний та проектний інститут землеустрою», ДП Закарпатський державний інститут проектування </a:t>
            </a:r>
            <a:r>
              <a:rPr lang="uk-UA" sz="2000" b="1" dirty="0" err="1"/>
              <a:t>міст </a:t>
            </a:r>
            <a:r>
              <a:rPr lang="uk-UA" sz="2000" b="1" dirty="0"/>
              <a:t>і сіл.</a:t>
            </a:r>
            <a:endParaRPr lang="ru-RU" sz="2000" b="1" dirty="0"/>
          </a:p>
          <a:p>
            <a:pPr algn="r"/>
            <a:r>
              <a:rPr lang="uk-UA" sz="2000" b="1" dirty="0" smtClean="0"/>
              <a:t>Доля у валових  </a:t>
            </a:r>
            <a:r>
              <a:rPr lang="uk-UA" sz="2000" b="1" dirty="0"/>
              <a:t>витратах </a:t>
            </a:r>
            <a:r>
              <a:rPr lang="uk-UA" sz="2000" b="1" dirty="0" smtClean="0"/>
              <a:t>НТР регіону  у </a:t>
            </a:r>
            <a:r>
              <a:rPr lang="uk-UA" sz="2000" b="1" dirty="0"/>
              <a:t>2017 р. </a:t>
            </a:r>
            <a:r>
              <a:rPr lang="uk-UA" sz="2000" b="1" dirty="0" smtClean="0"/>
              <a:t>- 50 %.</a:t>
            </a:r>
            <a:endParaRPr lang="ru-RU" sz="2000" b="1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55505" y="612233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790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550866"/>
            <a:ext cx="6648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uk-UA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Візія</a:t>
            </a:r>
            <a:r>
              <a:rPr lang="uk-UA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-2030: </a:t>
            </a:r>
            <a:r>
              <a:rPr lang="uk-UA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</a:t>
            </a:r>
            <a:r>
              <a:rPr lang="uk-UA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еальний сектор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6848" y="1381258"/>
            <a:ext cx="778483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000" b="1" dirty="0" smtClean="0"/>
              <a:t>Відмовиться  </a:t>
            </a:r>
            <a:r>
              <a:rPr lang="uk-UA" sz="2000" b="1" dirty="0"/>
              <a:t>від спеціалізації як виробника і експортера низько технологічної продукції </a:t>
            </a:r>
            <a:endParaRPr lang="ru-RU" sz="2000" b="1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000" b="1" dirty="0" smtClean="0"/>
              <a:t>Зробить </a:t>
            </a:r>
            <a:r>
              <a:rPr lang="uk-UA" sz="2000" b="1" dirty="0"/>
              <a:t>ставку на енергійне формування ринкового попиту </a:t>
            </a:r>
            <a:r>
              <a:rPr lang="uk-UA" sz="2000" b="1" dirty="0" smtClean="0"/>
              <a:t>на</a:t>
            </a:r>
          </a:p>
          <a:p>
            <a:pPr lvl="0"/>
            <a:r>
              <a:rPr lang="uk-UA" sz="2000" b="1" dirty="0" smtClean="0"/>
              <a:t>     власну </a:t>
            </a:r>
            <a:r>
              <a:rPr lang="uk-UA" sz="2000" b="1" dirty="0"/>
              <a:t>інноваційну  продукцію </a:t>
            </a:r>
            <a:r>
              <a:rPr lang="uk-UA" sz="2000" b="1" dirty="0" smtClean="0"/>
              <a:t> </a:t>
            </a:r>
            <a:endParaRPr lang="ru-RU" sz="2000" b="1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000" b="1" dirty="0" smtClean="0"/>
              <a:t>Розвиватиме високотехнологічні </a:t>
            </a:r>
            <a:r>
              <a:rPr lang="uk-UA" sz="2000" b="1" dirty="0"/>
              <a:t>галузі НДКР у формі кооперації </a:t>
            </a:r>
            <a:endParaRPr lang="ru-RU" sz="2000" b="1" dirty="0"/>
          </a:p>
          <a:p>
            <a: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</a:t>
            </a:r>
          </a:p>
          <a:p>
            <a:r>
              <a:rPr lang="uk-U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uk-UA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Візія</a:t>
            </a:r>
            <a: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-2030: громада і науково-дослідницькі заклади </a:t>
            </a:r>
            <a:endParaRPr lang="uk-UA" sz="2000" b="1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uk-UA" sz="2000" b="1" dirty="0" smtClean="0"/>
              <a:t>забезпечуватимуть </a:t>
            </a:r>
            <a:r>
              <a:rPr lang="uk-UA" sz="2000" b="1" dirty="0"/>
              <a:t>конкурентоспроможність </a:t>
            </a:r>
            <a:r>
              <a:rPr lang="uk-UA" sz="2000" b="1" dirty="0" smtClean="0"/>
              <a:t>на </a:t>
            </a:r>
            <a:r>
              <a:rPr lang="uk-UA" sz="2000" b="1" dirty="0"/>
              <a:t>базі </a:t>
            </a:r>
            <a:r>
              <a:rPr lang="uk-UA" sz="2000" b="1" dirty="0" smtClean="0"/>
              <a:t>синергії на платформах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«Університетське місто», «Креативне місто»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000" b="1" dirty="0" smtClean="0"/>
              <a:t>інтенсифікації «проектно-орієнтованих» та «підприємницьких</a:t>
            </a:r>
            <a:r>
              <a:rPr lang="uk-UA" sz="2000" b="1" dirty="0"/>
              <a:t>» </a:t>
            </a:r>
            <a:r>
              <a:rPr lang="uk-UA" sz="2000" b="1" dirty="0" smtClean="0"/>
              <a:t>         моделей</a:t>
            </a:r>
            <a:r>
              <a:rPr lang="ru-RU" sz="2000" b="1" dirty="0" smtClean="0"/>
              <a:t> </a:t>
            </a:r>
            <a:r>
              <a:rPr lang="uk-UA" sz="2000" b="1" dirty="0" smtClean="0"/>
              <a:t>взаємодії із </a:t>
            </a:r>
            <a:r>
              <a:rPr lang="uk-UA" sz="2000" b="1" dirty="0"/>
              <a:t>фінансово-економічними,  виробничими, </a:t>
            </a:r>
            <a:r>
              <a:rPr lang="uk-UA" sz="2000" b="1" dirty="0" smtClean="0"/>
              <a:t> науково-освітніми</a:t>
            </a:r>
            <a:r>
              <a:rPr lang="uk-UA" sz="2000" b="1" dirty="0"/>
              <a:t>, </a:t>
            </a:r>
            <a:r>
              <a:rPr lang="uk-UA" sz="2000" b="1" dirty="0" smtClean="0"/>
              <a:t>владними </a:t>
            </a:r>
            <a:r>
              <a:rPr lang="uk-UA" sz="2000" b="1" dirty="0"/>
              <a:t>та соціокультурними структурами.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6174" y="5805264"/>
            <a:ext cx="7784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Ужгород-2030: Інноваційне і креативне місто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63391"/>
            <a:ext cx="521804" cy="102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231133" y="611080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1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038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</a:t>
            </a:r>
            <a:r>
              <a:rPr lang="uk-U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Пріоритети  розвитку</a:t>
            </a:r>
          </a:p>
          <a:p>
            <a:pPr algn="r"/>
            <a:r>
              <a:rPr lang="uk-U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Тематичні </a:t>
            </a:r>
            <a:r>
              <a:rPr lang="uk-UA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міжсекторальні</a:t>
            </a:r>
            <a:r>
              <a:rPr lang="uk-U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пріоритети  </a:t>
            </a:r>
            <a:endParaRPr lang="ru-RU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63762"/>
            <a:ext cx="799288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b="1" dirty="0" err="1" smtClean="0"/>
              <a:t>створення</a:t>
            </a:r>
            <a:r>
              <a:rPr lang="ru-RU" sz="2000" b="1" dirty="0" smtClean="0"/>
              <a:t> </a:t>
            </a:r>
            <a:r>
              <a:rPr lang="ru-RU" sz="2000" b="1" dirty="0" err="1"/>
              <a:t>індустріальних</a:t>
            </a:r>
            <a:r>
              <a:rPr lang="ru-RU" sz="2000" b="1" dirty="0"/>
              <a:t> та </a:t>
            </a:r>
            <a:r>
              <a:rPr lang="ru-RU" sz="2000" b="1" dirty="0" err="1"/>
              <a:t>наукових</a:t>
            </a:r>
            <a:r>
              <a:rPr lang="ru-RU" sz="2000" b="1" dirty="0"/>
              <a:t> </a:t>
            </a:r>
            <a:r>
              <a:rPr lang="ru-RU" sz="2000" b="1" dirty="0" err="1"/>
              <a:t>парків</a:t>
            </a:r>
            <a:r>
              <a:rPr lang="ru-RU" sz="2000" b="1" dirty="0"/>
              <a:t>, </a:t>
            </a:r>
            <a:r>
              <a:rPr lang="ru-RU" sz="2000" b="1" dirty="0" err="1"/>
              <a:t>технопарків</a:t>
            </a:r>
            <a:r>
              <a:rPr lang="ru-RU" sz="2000" b="1" dirty="0"/>
              <a:t>, </a:t>
            </a:r>
            <a:r>
              <a:rPr lang="ru-RU" sz="2000" b="1" dirty="0" smtClean="0"/>
              <a:t>старт-</a:t>
            </a:r>
            <a:r>
              <a:rPr lang="ru-RU" sz="2000" b="1" dirty="0" err="1" smtClean="0"/>
              <a:t>апів</a:t>
            </a:r>
            <a:r>
              <a:rPr lang="ru-RU" sz="2000" b="1" dirty="0" smtClean="0"/>
              <a:t> </a:t>
            </a:r>
            <a:r>
              <a:rPr lang="ru-RU" sz="2000" b="1" dirty="0"/>
              <a:t>та </a:t>
            </a:r>
            <a:r>
              <a:rPr lang="ru-RU" sz="2000" b="1" dirty="0" err="1"/>
              <a:t>бізнес-інкубаторів</a:t>
            </a:r>
            <a:r>
              <a:rPr lang="ru-RU" sz="2000" b="1" dirty="0"/>
              <a:t>, </a:t>
            </a:r>
            <a:r>
              <a:rPr lang="ru-RU" sz="2000" b="1" dirty="0" err="1"/>
              <a:t>центрів</a:t>
            </a:r>
            <a:r>
              <a:rPr lang="ru-RU" sz="2000" b="1" dirty="0"/>
              <a:t> трансферту </a:t>
            </a:r>
            <a:r>
              <a:rPr lang="ru-RU" sz="2000" b="1" dirty="0" err="1" smtClean="0"/>
              <a:t>технологій</a:t>
            </a:r>
            <a:r>
              <a:rPr lang="ru-RU" sz="2000" b="1" dirty="0" smtClean="0"/>
              <a:t> </a:t>
            </a:r>
            <a:r>
              <a:rPr lang="uk-UA" sz="2000" b="1" dirty="0" smtClean="0"/>
              <a:t>як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бази</a:t>
            </a:r>
            <a:r>
              <a:rPr lang="ru-RU" sz="2000" b="1" dirty="0"/>
              <a:t> </a:t>
            </a:r>
            <a:r>
              <a:rPr lang="ru-RU" sz="2000" b="1" dirty="0" err="1" smtClean="0"/>
              <a:t>формування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суб</a:t>
            </a:r>
            <a:r>
              <a:rPr lang="en-US" sz="2000" b="1" dirty="0" smtClean="0"/>
              <a:t>`</a:t>
            </a:r>
            <a:r>
              <a:rPr lang="ru-RU" sz="2000" b="1" dirty="0" err="1" smtClean="0"/>
              <a:t>єктів</a:t>
            </a:r>
            <a:r>
              <a:rPr lang="ru-RU" sz="2000" b="1" dirty="0" smtClean="0"/>
              <a:t> </a:t>
            </a:r>
            <a:r>
              <a:rPr lang="en-US" sz="2000" b="1" dirty="0"/>
              <a:t>V </a:t>
            </a:r>
            <a:r>
              <a:rPr lang="ru-RU" sz="2000" b="1" dirty="0"/>
              <a:t>та </a:t>
            </a:r>
            <a:r>
              <a:rPr lang="en-US" sz="2000" b="1" dirty="0"/>
              <a:t>VI </a:t>
            </a:r>
            <a:r>
              <a:rPr lang="ru-RU" sz="2000" b="1" dirty="0" err="1"/>
              <a:t>укладів</a:t>
            </a:r>
            <a:r>
              <a:rPr lang="ru-RU" sz="2000" b="1" dirty="0"/>
              <a:t>  </a:t>
            </a:r>
            <a:r>
              <a:rPr lang="ru-RU" sz="2000" b="1" dirty="0" err="1"/>
              <a:t>економіки</a:t>
            </a:r>
            <a:r>
              <a:rPr lang="ru-RU" sz="2000" b="1" dirty="0"/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 err="1" smtClean="0"/>
              <a:t>поширення</a:t>
            </a:r>
            <a:r>
              <a:rPr lang="ru-RU" sz="2000" b="1" dirty="0" smtClean="0"/>
              <a:t> </a:t>
            </a:r>
            <a:r>
              <a:rPr lang="ru-RU" sz="2000" b="1" dirty="0" err="1"/>
              <a:t>горизонтальних</a:t>
            </a:r>
            <a:r>
              <a:rPr lang="ru-RU" sz="2000" b="1" dirty="0"/>
              <a:t> </a:t>
            </a:r>
            <a:r>
              <a:rPr lang="ru-RU" sz="2000" b="1" dirty="0" err="1" smtClean="0"/>
              <a:t>зв’язків</a:t>
            </a:r>
            <a:r>
              <a:rPr lang="ru-RU" sz="2000" b="1" dirty="0" smtClean="0"/>
              <a:t>, мереж </a:t>
            </a:r>
            <a:r>
              <a:rPr lang="ru-RU" sz="2000" b="1" dirty="0" err="1"/>
              <a:t>неформальних</a:t>
            </a:r>
            <a:r>
              <a:rPr lang="ru-RU" sz="2000" b="1" dirty="0"/>
              <a:t> </a:t>
            </a:r>
            <a:r>
              <a:rPr lang="ru-RU" sz="2000" b="1" dirty="0" err="1"/>
              <a:t>контактів</a:t>
            </a:r>
            <a:r>
              <a:rPr lang="ru-RU" sz="2000" b="1" dirty="0"/>
              <a:t> </a:t>
            </a:r>
            <a:r>
              <a:rPr lang="ru-RU" sz="2000" b="1" dirty="0" err="1"/>
              <a:t>представників</a:t>
            </a:r>
            <a:r>
              <a:rPr lang="ru-RU" sz="2000" b="1" dirty="0"/>
              <a:t> </a:t>
            </a:r>
            <a:r>
              <a:rPr lang="ru-RU" sz="2000" b="1" dirty="0" err="1" smtClean="0"/>
              <a:t>н.д</a:t>
            </a:r>
            <a:r>
              <a:rPr lang="ru-RU" sz="2000" b="1" dirty="0" smtClean="0"/>
              <a:t>. </a:t>
            </a:r>
            <a:r>
              <a:rPr lang="ru-RU" sz="2000" b="1" dirty="0"/>
              <a:t>та </a:t>
            </a:r>
            <a:r>
              <a:rPr lang="ru-RU" sz="2000" b="1" dirty="0" err="1" smtClean="0"/>
              <a:t>бізнес</a:t>
            </a:r>
            <a:r>
              <a:rPr lang="ru-RU" sz="2000" b="1" dirty="0" err="1"/>
              <a:t>-</a:t>
            </a:r>
            <a:r>
              <a:rPr lang="ru-RU" sz="2000" b="1" dirty="0" err="1" smtClean="0"/>
              <a:t>кіл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асоціювання</a:t>
            </a:r>
            <a:r>
              <a:rPr lang="ru-RU" sz="2000" b="1" dirty="0" smtClean="0"/>
              <a:t>) </a:t>
            </a:r>
            <a:endParaRPr lang="ru-RU" sz="2000" b="1" dirty="0"/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 err="1" smtClean="0"/>
              <a:t>підтримка</a:t>
            </a:r>
            <a:r>
              <a:rPr lang="ru-RU" sz="2000" b="1" dirty="0" smtClean="0"/>
              <a:t> </a:t>
            </a:r>
            <a:r>
              <a:rPr lang="ru-RU" sz="2000" b="1" dirty="0" err="1"/>
              <a:t>асоціацій</a:t>
            </a:r>
            <a:r>
              <a:rPr lang="ru-RU" sz="2000" b="1" dirty="0"/>
              <a:t> </a:t>
            </a:r>
            <a:r>
              <a:rPr lang="ru-RU" sz="2000" b="1" dirty="0" err="1"/>
              <a:t>малих</a:t>
            </a:r>
            <a:r>
              <a:rPr lang="ru-RU" sz="2000" b="1" dirty="0"/>
              <a:t> </a:t>
            </a:r>
            <a:r>
              <a:rPr lang="ru-RU" sz="2000" b="1" dirty="0" err="1" smtClean="0"/>
              <a:t>підприємств</a:t>
            </a:r>
            <a:r>
              <a:rPr lang="ru-RU" sz="2000" b="1" dirty="0" smtClean="0"/>
              <a:t> у НТ </a:t>
            </a:r>
            <a:r>
              <a:rPr lang="ru-RU" sz="2000" b="1" dirty="0" err="1"/>
              <a:t>сфері</a:t>
            </a:r>
            <a:r>
              <a:rPr lang="ru-RU" sz="2000" b="1" dirty="0"/>
              <a:t>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 err="1"/>
              <a:t>с</a:t>
            </a:r>
            <a:r>
              <a:rPr lang="ru-RU" sz="2000" b="1" dirty="0" err="1" smtClean="0"/>
              <a:t>тимулювання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місцевих</a:t>
            </a:r>
            <a:r>
              <a:rPr lang="ru-RU" sz="2000" b="1" dirty="0" smtClean="0"/>
              <a:t>  </a:t>
            </a:r>
            <a:r>
              <a:rPr lang="ru-RU" sz="2000" b="1" dirty="0" err="1"/>
              <a:t>інноваційних</a:t>
            </a:r>
            <a:r>
              <a:rPr lang="ru-RU" sz="2000" b="1" dirty="0"/>
              <a:t> </a:t>
            </a:r>
            <a:r>
              <a:rPr lang="ru-RU" sz="2000" b="1" dirty="0" err="1"/>
              <a:t>кластерів</a:t>
            </a:r>
            <a:endParaRPr lang="ru-RU" sz="2000" b="1" dirty="0"/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 err="1" smtClean="0"/>
              <a:t>формування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реєстру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інноваційних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підприємств</a:t>
            </a:r>
            <a:r>
              <a:rPr lang="ru-RU" sz="2000" b="1" dirty="0" smtClean="0"/>
              <a:t> </a:t>
            </a:r>
            <a:r>
              <a:rPr lang="ru-RU" sz="2000" b="1" dirty="0"/>
              <a:t>та </a:t>
            </a:r>
            <a:r>
              <a:rPr lang="ru-RU" sz="2000" b="1" dirty="0" err="1"/>
              <a:t>можливих</a:t>
            </a:r>
            <a:r>
              <a:rPr lang="ru-RU" sz="2000" b="1" dirty="0"/>
              <a:t> </a:t>
            </a:r>
            <a:r>
              <a:rPr lang="ru-RU" sz="2000" b="1" dirty="0" err="1"/>
              <a:t>місцевих</a:t>
            </a:r>
            <a:r>
              <a:rPr lang="ru-RU" sz="2000" b="1" dirty="0"/>
              <a:t> </a:t>
            </a:r>
            <a:r>
              <a:rPr lang="ru-RU" sz="2000" b="1" dirty="0" err="1"/>
              <a:t>преференцій</a:t>
            </a:r>
            <a:r>
              <a:rPr lang="ru-RU" sz="2000" b="1" dirty="0"/>
              <a:t> і </a:t>
            </a:r>
            <a:r>
              <a:rPr lang="ru-RU" sz="2000" b="1" dirty="0" err="1" smtClean="0"/>
              <a:t>гарантій</a:t>
            </a:r>
            <a:endParaRPr lang="ru-RU" sz="2000" b="1" dirty="0"/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 err="1" smtClean="0"/>
              <a:t>приєднання</a:t>
            </a:r>
            <a:r>
              <a:rPr lang="ru-RU" sz="2000" b="1" dirty="0" smtClean="0"/>
              <a:t> </a:t>
            </a:r>
            <a:r>
              <a:rPr lang="ru-RU" sz="2000" b="1" dirty="0"/>
              <a:t>до </a:t>
            </a:r>
            <a:r>
              <a:rPr lang="ru-RU" sz="2000" b="1" dirty="0" err="1" smtClean="0"/>
              <a:t>національних</a:t>
            </a:r>
            <a:r>
              <a:rPr lang="ru-RU" sz="2000" b="1" dirty="0" smtClean="0"/>
              <a:t> </a:t>
            </a:r>
            <a:r>
              <a:rPr lang="ru-RU" sz="2000" b="1" dirty="0"/>
              <a:t>та </a:t>
            </a:r>
            <a:r>
              <a:rPr lang="ru-RU" sz="2000" b="1" dirty="0" err="1"/>
              <a:t>міжнародних</a:t>
            </a:r>
            <a:r>
              <a:rPr lang="ru-RU" sz="2000" b="1" dirty="0"/>
              <a:t> </a:t>
            </a:r>
            <a:r>
              <a:rPr lang="ru-RU" sz="2000" b="1" dirty="0" err="1"/>
              <a:t>кластерів</a:t>
            </a:r>
            <a:r>
              <a:rPr lang="ru-RU" sz="2000" b="1" dirty="0"/>
              <a:t>, </a:t>
            </a:r>
            <a:r>
              <a:rPr lang="ru-RU" sz="2000" b="1" dirty="0" err="1"/>
              <a:t>циклів</a:t>
            </a:r>
            <a:r>
              <a:rPr lang="ru-RU" sz="2000" b="1" dirty="0"/>
              <a:t> </a:t>
            </a:r>
            <a:r>
              <a:rPr lang="ru-RU" sz="2000" b="1" dirty="0" err="1"/>
              <a:t>виробництва</a:t>
            </a:r>
            <a:r>
              <a:rPr lang="ru-RU" sz="2000" b="1" dirty="0"/>
              <a:t> та </a:t>
            </a:r>
            <a:r>
              <a:rPr lang="ru-RU" sz="2000" b="1" dirty="0" err="1"/>
              <a:t>наукових</a:t>
            </a:r>
            <a:r>
              <a:rPr lang="ru-RU" sz="2000" b="1" dirty="0"/>
              <a:t> </a:t>
            </a:r>
            <a:r>
              <a:rPr lang="ru-RU" sz="2000" b="1" dirty="0" err="1"/>
              <a:t>організацій</a:t>
            </a:r>
            <a:r>
              <a:rPr lang="ru-RU" sz="2000" b="1" dirty="0"/>
              <a:t> для трансферту </a:t>
            </a:r>
            <a:r>
              <a:rPr lang="ru-RU" sz="2000" b="1" dirty="0" err="1"/>
              <a:t>технологій</a:t>
            </a:r>
            <a:r>
              <a:rPr lang="ru-RU" sz="2000" b="1" dirty="0"/>
              <a:t>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 err="1" smtClean="0"/>
              <a:t>залучення</a:t>
            </a:r>
            <a:r>
              <a:rPr lang="ru-RU" sz="2000" b="1" dirty="0" smtClean="0"/>
              <a:t> </a:t>
            </a:r>
            <a:r>
              <a:rPr lang="ru-RU" sz="2000" b="1" dirty="0" err="1"/>
              <a:t>національних</a:t>
            </a:r>
            <a:r>
              <a:rPr lang="ru-RU" sz="2000" b="1" dirty="0"/>
              <a:t> та </a:t>
            </a:r>
            <a:r>
              <a:rPr lang="ru-RU" sz="2000" b="1" dirty="0" err="1"/>
              <a:t>міжнародних</a:t>
            </a:r>
            <a:r>
              <a:rPr lang="ru-RU" sz="2000" b="1" dirty="0"/>
              <a:t> </a:t>
            </a:r>
            <a:r>
              <a:rPr lang="ru-RU" sz="2000" b="1" dirty="0" err="1"/>
              <a:t>інноваційних</a:t>
            </a:r>
            <a:r>
              <a:rPr lang="ru-RU" sz="2000" b="1" dirty="0"/>
              <a:t> </a:t>
            </a:r>
            <a:r>
              <a:rPr lang="ru-RU" sz="2000" b="1" dirty="0" err="1"/>
              <a:t>компаній</a:t>
            </a:r>
            <a:r>
              <a:rPr lang="ru-RU" sz="2000" b="1" dirty="0"/>
              <a:t> до </a:t>
            </a:r>
            <a:r>
              <a:rPr lang="ru-RU" sz="2000" b="1" dirty="0" err="1" smtClean="0"/>
              <a:t>модернізації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розширення</a:t>
            </a:r>
            <a:r>
              <a:rPr lang="ru-RU" sz="2000" b="1" dirty="0" smtClean="0"/>
              <a:t> </a:t>
            </a:r>
            <a:r>
              <a:rPr lang="ru-RU" sz="2000" b="1" dirty="0" err="1"/>
              <a:t>виробничої</a:t>
            </a:r>
            <a:r>
              <a:rPr lang="ru-RU" sz="2000" b="1" dirty="0"/>
              <a:t> та </a:t>
            </a:r>
            <a:r>
              <a:rPr lang="ru-RU" sz="2000" b="1" dirty="0" err="1"/>
              <a:t>сировинної</a:t>
            </a:r>
            <a:r>
              <a:rPr lang="ru-RU" sz="2000" b="1" dirty="0"/>
              <a:t> </a:t>
            </a:r>
            <a:r>
              <a:rPr lang="ru-RU" sz="2000" b="1" dirty="0" err="1"/>
              <a:t>бази</a:t>
            </a:r>
            <a:r>
              <a:rPr lang="ru-RU" sz="2000" b="1" dirty="0"/>
              <a:t>, </a:t>
            </a:r>
            <a:r>
              <a:rPr lang="ru-RU" sz="2000" b="1" dirty="0" err="1"/>
              <a:t>посилення</a:t>
            </a:r>
            <a:r>
              <a:rPr lang="ru-RU" sz="2000" b="1" dirty="0"/>
              <a:t> </a:t>
            </a:r>
            <a:r>
              <a:rPr lang="ru-RU" sz="2000" b="1" dirty="0" err="1"/>
              <a:t>бази</a:t>
            </a:r>
            <a:r>
              <a:rPr lang="ru-RU" sz="2000" b="1" dirty="0"/>
              <a:t> </a:t>
            </a:r>
            <a:r>
              <a:rPr lang="ru-RU" sz="2000" b="1" dirty="0" err="1"/>
              <a:t>нових</a:t>
            </a:r>
            <a:r>
              <a:rPr lang="ru-RU" sz="2000" b="1" dirty="0"/>
              <a:t> </a:t>
            </a:r>
            <a:r>
              <a:rPr lang="ru-RU" sz="2000" b="1" dirty="0" err="1"/>
              <a:t>знань</a:t>
            </a:r>
            <a:r>
              <a:rPr lang="ru-RU" sz="2000" b="1" dirty="0"/>
              <a:t> 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521804" cy="102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118140" y="587263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752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ий CorelDRAW X7 Graphi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480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90869"/>
            <a:ext cx="576064" cy="81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622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Vlad\Desktop\тато\Безымянный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645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82289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b="1" dirty="0" smtClean="0">
                <a:solidFill>
                  <a:srgbClr val="0070C0"/>
                </a:solidFill>
              </a:rPr>
              <a:t>     </a:t>
            </a:r>
            <a:r>
              <a:rPr lang="uk-UA" sz="3200" b="1" dirty="0" smtClean="0">
                <a:solidFill>
                  <a:srgbClr val="0070C0"/>
                </a:solidFill>
              </a:rPr>
              <a:t>Операційні </a:t>
            </a:r>
            <a:r>
              <a:rPr lang="uk-UA" sz="3200" b="1" dirty="0">
                <a:solidFill>
                  <a:srgbClr val="0070C0"/>
                </a:solidFill>
              </a:rPr>
              <a:t>програми </a:t>
            </a:r>
            <a:r>
              <a:rPr lang="uk-UA" sz="3200" b="1" dirty="0" smtClean="0">
                <a:solidFill>
                  <a:srgbClr val="0070C0"/>
                </a:solidFill>
              </a:rPr>
              <a:t>управління </a:t>
            </a:r>
          </a:p>
          <a:p>
            <a:pPr algn="r"/>
            <a:r>
              <a:rPr lang="uk-UA" sz="3200" b="1" dirty="0">
                <a:solidFill>
                  <a:srgbClr val="0070C0"/>
                </a:solidFill>
              </a:rPr>
              <a:t>	</a:t>
            </a:r>
            <a:r>
              <a:rPr lang="uk-UA" sz="3200" b="1" dirty="0" smtClean="0">
                <a:solidFill>
                  <a:srgbClr val="0070C0"/>
                </a:solidFill>
              </a:rPr>
              <a:t>(галузеві і </a:t>
            </a:r>
            <a:r>
              <a:rPr lang="uk-UA" sz="3200" b="1" dirty="0" err="1" smtClean="0">
                <a:solidFill>
                  <a:srgbClr val="0070C0"/>
                </a:solidFill>
              </a:rPr>
              <a:t>міжсекторальні</a:t>
            </a:r>
            <a:r>
              <a:rPr lang="uk-UA" sz="3200" b="1" dirty="0" smtClean="0">
                <a:solidFill>
                  <a:srgbClr val="0070C0"/>
                </a:solidFill>
              </a:rPr>
              <a:t>)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7575" y="1732353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uk-UA" sz="2000" b="1" dirty="0"/>
              <a:t>Цільова програма інноваційного розвитку міста </a:t>
            </a:r>
            <a:endParaRPr lang="ru-RU" sz="2000" b="1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000" b="1" dirty="0"/>
              <a:t>Концепція інноваційного розвитку </a:t>
            </a:r>
            <a:r>
              <a:rPr lang="uk-UA" sz="2000" b="1" dirty="0" err="1"/>
              <a:t>УжНУ</a:t>
            </a:r>
            <a:r>
              <a:rPr lang="uk-UA" sz="2000" b="1" dirty="0"/>
              <a:t> на 2015-2025 рр.</a:t>
            </a:r>
            <a:endParaRPr lang="ru-RU" sz="2000" b="1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000" b="1" dirty="0"/>
              <a:t>С</a:t>
            </a:r>
            <a:r>
              <a:rPr lang="uk-UA" sz="2000" b="1" dirty="0" smtClean="0"/>
              <a:t>творення </a:t>
            </a:r>
            <a:r>
              <a:rPr lang="uk-UA" sz="2000" b="1" dirty="0"/>
              <a:t>бізнес-інкубатора (спільно з </a:t>
            </a:r>
            <a:r>
              <a:rPr lang="uk-UA" sz="2000" b="1" dirty="0" smtClean="0"/>
              <a:t>університетом–інтегратором)</a:t>
            </a:r>
            <a:endParaRPr lang="ru-RU" sz="2000" b="1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000" b="1" dirty="0"/>
              <a:t>П</a:t>
            </a:r>
            <a:r>
              <a:rPr lang="uk-UA" sz="2000" b="1" dirty="0" smtClean="0"/>
              <a:t>ідтримка </a:t>
            </a:r>
            <a:r>
              <a:rPr lang="uk-UA" sz="2000" b="1" dirty="0"/>
              <a:t>А</a:t>
            </a:r>
            <a:r>
              <a:rPr lang="uk-UA" sz="2000" b="1" dirty="0" smtClean="0"/>
              <a:t>соціації  </a:t>
            </a:r>
            <a:r>
              <a:rPr lang="uk-UA" sz="2000" b="1" dirty="0"/>
              <a:t>інноваційних </a:t>
            </a:r>
            <a:r>
              <a:rPr lang="uk-UA" sz="2000" b="1" dirty="0" smtClean="0"/>
              <a:t>підприємств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000" b="1" dirty="0" smtClean="0"/>
              <a:t>Створення інформаційного </a:t>
            </a:r>
            <a:r>
              <a:rPr lang="uk-UA" sz="2000" b="1" dirty="0"/>
              <a:t>порталу  інноваційних </a:t>
            </a:r>
            <a:r>
              <a:rPr lang="uk-UA" sz="2000" b="1" dirty="0" smtClean="0"/>
              <a:t>підприємств</a:t>
            </a:r>
            <a:endParaRPr lang="ru-RU" sz="20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/>
              <a:t>Іноземні </a:t>
            </a:r>
            <a:r>
              <a:rPr lang="uk-UA" sz="2000" b="1" dirty="0" smtClean="0"/>
              <a:t>студенти і науковці</a:t>
            </a:r>
            <a:endParaRPr lang="ru-RU" sz="20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/>
              <a:t>Конгрес </a:t>
            </a:r>
            <a:r>
              <a:rPr lang="uk-UA" sz="2000" b="1" dirty="0" smtClean="0"/>
              <a:t>туризм</a:t>
            </a:r>
            <a:endParaRPr lang="ru-RU" sz="20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/>
              <a:t>Медичний туризм</a:t>
            </a:r>
            <a:endParaRPr lang="ru-RU" sz="20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 smtClean="0"/>
              <a:t>Цільові програми Відновлювальних джерел енергії </a:t>
            </a:r>
            <a:r>
              <a:rPr lang="uk-UA" sz="2000" b="1" dirty="0"/>
              <a:t>і </a:t>
            </a:r>
            <a:r>
              <a:rPr lang="uk-UA" sz="2000" b="1" dirty="0" smtClean="0"/>
              <a:t>вторинної переробки</a:t>
            </a:r>
            <a:endParaRPr lang="ru-RU" sz="20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 smtClean="0"/>
              <a:t>План </a:t>
            </a:r>
            <a:r>
              <a:rPr lang="uk-UA" sz="2000" b="1" dirty="0"/>
              <a:t>дій сталого енергетичного розвитку і клімату </a:t>
            </a:r>
            <a:endParaRPr lang="ru-RU" sz="2000" b="1" dirty="0"/>
          </a:p>
          <a:p>
            <a:r>
              <a:rPr lang="uk-UA" sz="2000" b="1" dirty="0" smtClean="0"/>
              <a:t>     м</a:t>
            </a:r>
            <a:r>
              <a:rPr lang="uk-UA" sz="2000" b="1" dirty="0"/>
              <a:t>. </a:t>
            </a:r>
            <a:r>
              <a:rPr lang="uk-UA" sz="2000" b="1" dirty="0" smtClean="0"/>
              <a:t>Ужгород (2018, проект)</a:t>
            </a:r>
            <a:endParaRPr lang="ru-RU" sz="20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 smtClean="0"/>
              <a:t>Цільові програми просторового розвитку</a:t>
            </a:r>
            <a:endParaRPr lang="ru-RU" sz="20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 smtClean="0"/>
              <a:t>Цільові програми </a:t>
            </a:r>
            <a:r>
              <a:rPr lang="uk-UA" sz="2000" b="1" dirty="0" err="1" smtClean="0"/>
              <a:t>еколого</a:t>
            </a:r>
            <a:r>
              <a:rPr lang="uk-UA" sz="2000" b="1" dirty="0" err="1"/>
              <a:t>-</a:t>
            </a:r>
            <a:r>
              <a:rPr lang="uk-UA" sz="2000" b="1" dirty="0" err="1" smtClean="0"/>
              <a:t>сталого</a:t>
            </a:r>
            <a:r>
              <a:rPr lang="uk-UA" sz="2000" b="1" dirty="0" smtClean="0"/>
              <a:t> розвитку    </a:t>
            </a:r>
            <a:endParaRPr lang="ru-RU" sz="20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38" y="482289"/>
            <a:ext cx="55038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132429" y="576659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009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24544" y="984525"/>
            <a:ext cx="6075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itchFamily="2" charset="2"/>
              <a:buChar char="v"/>
            </a:pPr>
            <a:r>
              <a:rPr lang="uk-UA" b="1" dirty="0"/>
              <a:t>Науковий парк </a:t>
            </a:r>
            <a:endParaRPr lang="ru-RU" b="1" dirty="0"/>
          </a:p>
          <a:p>
            <a:pPr marL="285750" indent="-285750" algn="r">
              <a:buFont typeface="Wingdings" pitchFamily="2" charset="2"/>
              <a:buChar char="v"/>
            </a:pPr>
            <a:r>
              <a:rPr lang="uk-UA" b="1" dirty="0"/>
              <a:t>Академічне </a:t>
            </a:r>
            <a:r>
              <a:rPr lang="uk-UA" b="1" dirty="0" smtClean="0"/>
              <a:t>підприємництво</a:t>
            </a:r>
            <a:endParaRPr lang="ru-RU" b="1" dirty="0"/>
          </a:p>
          <a:p>
            <a:pPr marL="285750" indent="-285750" algn="r">
              <a:buFont typeface="Wingdings" pitchFamily="2" charset="2"/>
              <a:buChar char="v"/>
            </a:pPr>
            <a:r>
              <a:rPr lang="uk-UA" b="1" dirty="0" err="1" smtClean="0"/>
              <a:t>Смарт</a:t>
            </a:r>
            <a:r>
              <a:rPr lang="en-US" b="1" dirty="0"/>
              <a:t>-</a:t>
            </a:r>
            <a:r>
              <a:rPr lang="uk-UA" b="1" dirty="0" smtClean="0"/>
              <a:t>місто</a:t>
            </a:r>
            <a:endParaRPr lang="ru-RU" b="1" dirty="0"/>
          </a:p>
          <a:p>
            <a:pPr marL="285750" indent="-285750" algn="r">
              <a:buFont typeface="Wingdings" pitchFamily="2" charset="2"/>
              <a:buChar char="v"/>
            </a:pPr>
            <a:r>
              <a:rPr lang="uk-UA" b="1" dirty="0"/>
              <a:t>Креативне місто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0717" y="2280831"/>
            <a:ext cx="5220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b="1" dirty="0">
                <a:solidFill>
                  <a:srgbClr val="0070C0"/>
                </a:solidFill>
              </a:rPr>
              <a:t>Джерела та механізми  фінансування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88762" y="522860"/>
            <a:ext cx="2762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70C0"/>
                </a:solidFill>
              </a:rPr>
              <a:t>Проектні програми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1614" y="485541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r">
              <a:buFont typeface="Wingdings" pitchFamily="2" charset="2"/>
              <a:buChar char="v"/>
            </a:pPr>
            <a:r>
              <a:rPr lang="uk-UA" b="1" dirty="0" smtClean="0"/>
              <a:t>Бізнес-інкубатор</a:t>
            </a:r>
          </a:p>
          <a:p>
            <a:pPr marL="285750" indent="-285750" algn="r">
              <a:buFont typeface="Wingdings" pitchFamily="2" charset="2"/>
              <a:buChar char="v"/>
            </a:pPr>
            <a:r>
              <a:rPr lang="uk-UA" b="1" dirty="0" err="1" smtClean="0"/>
              <a:t>Експо-центр</a:t>
            </a:r>
            <a:endParaRPr lang="ru-RU" b="1" dirty="0"/>
          </a:p>
          <a:p>
            <a:pPr marL="285750" indent="-285750" algn="r">
              <a:buFont typeface="Wingdings" pitchFamily="2" charset="2"/>
              <a:buChar char="v"/>
            </a:pPr>
            <a:r>
              <a:rPr lang="uk-UA" b="1" dirty="0"/>
              <a:t>Науковий парк </a:t>
            </a:r>
            <a:endParaRPr lang="ru-RU" b="1" dirty="0"/>
          </a:p>
          <a:p>
            <a:pPr marL="285750" indent="-285750" algn="r">
              <a:buFont typeface="Wingdings" pitchFamily="2" charset="2"/>
              <a:buChar char="v"/>
            </a:pPr>
            <a:r>
              <a:rPr lang="uk-UA" b="1" dirty="0"/>
              <a:t>Ужгородський </a:t>
            </a:r>
            <a:r>
              <a:rPr lang="uk-UA" b="1" dirty="0" smtClean="0"/>
              <a:t>К</a:t>
            </a:r>
            <a:r>
              <a:rPr lang="en-US" b="1" dirty="0" smtClean="0"/>
              <a:t>`</a:t>
            </a:r>
            <a:r>
              <a:rPr lang="uk-UA" b="1" dirty="0" smtClean="0"/>
              <a:t>ю</a:t>
            </a:r>
            <a:r>
              <a:rPr lang="en-US" b="1" dirty="0" smtClean="0"/>
              <a:t> </a:t>
            </a:r>
            <a:r>
              <a:rPr lang="uk-UA" b="1" dirty="0" smtClean="0"/>
              <a:t>(Ботанічний </a:t>
            </a:r>
            <a:r>
              <a:rPr lang="uk-UA" b="1" dirty="0"/>
              <a:t>сад)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82403" y="4365104"/>
            <a:ext cx="126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70C0"/>
                </a:solidFill>
              </a:rPr>
              <a:t>Об’єкти</a:t>
            </a:r>
            <a:r>
              <a:rPr lang="uk-UA" b="1" dirty="0"/>
              <a:t> 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53692"/>
            <a:ext cx="2237005" cy="512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19700" y="275053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r">
              <a:buFont typeface="Wingdings" pitchFamily="2" charset="2"/>
              <a:buChar char="v"/>
            </a:pPr>
            <a:r>
              <a:rPr lang="uk-UA" b="1" dirty="0" smtClean="0"/>
              <a:t>Державно-приватне </a:t>
            </a:r>
            <a:r>
              <a:rPr lang="uk-UA" b="1" dirty="0"/>
              <a:t>партнерство</a:t>
            </a:r>
            <a:endParaRPr lang="en-US" b="1" dirty="0" smtClean="0"/>
          </a:p>
          <a:p>
            <a:pPr marL="285750" indent="-285750" algn="r">
              <a:buFont typeface="Wingdings" pitchFamily="2" charset="2"/>
              <a:buChar char="v"/>
            </a:pPr>
            <a:r>
              <a:rPr lang="uk-UA" b="1" dirty="0" smtClean="0"/>
              <a:t>Інвестиції </a:t>
            </a:r>
            <a:endParaRPr lang="en-US" b="1" dirty="0" smtClean="0"/>
          </a:p>
          <a:p>
            <a:pPr marL="285750" indent="-285750" algn="r">
              <a:buFont typeface="Wingdings" pitchFamily="2" charset="2"/>
              <a:buChar char="v"/>
            </a:pPr>
            <a:r>
              <a:rPr lang="uk-UA" b="1" dirty="0" smtClean="0"/>
              <a:t>Міжнародна фінансова і технічна допомога</a:t>
            </a:r>
          </a:p>
          <a:p>
            <a:pPr marL="285750" indent="-285750" algn="r">
              <a:buFont typeface="Wingdings" pitchFamily="2" charset="2"/>
              <a:buChar char="v"/>
            </a:pPr>
            <a:r>
              <a:rPr lang="uk-UA" b="1" dirty="0"/>
              <a:t>Бюджети</a:t>
            </a:r>
            <a:endParaRPr lang="ru-RU" b="1" dirty="0" smtClean="0"/>
          </a:p>
          <a:p>
            <a:pPr marL="285750" indent="-285750" algn="r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974477" y="605264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355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12" y="980727"/>
            <a:ext cx="2659123" cy="265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831539"/>
            <a:ext cx="511256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  <a:latin typeface="Arial Narrow" pitchFamily="34" charset="0"/>
              </a:rPr>
              <a:t>ВОЛОДИМИР ПРИХОДЬКО</a:t>
            </a:r>
            <a:br>
              <a:rPr lang="uk-UA" sz="2800" b="1" dirty="0">
                <a:solidFill>
                  <a:srgbClr val="0070C0"/>
                </a:solidFill>
                <a:latin typeface="Arial Narrow" pitchFamily="34" charset="0"/>
              </a:rPr>
            </a:b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професор,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доктор 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економічних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наук, </a:t>
            </a:r>
          </a:p>
          <a:p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завідувач 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кафедри міжнародних економічних відносин, </a:t>
            </a:r>
            <a:endParaRPr lang="uk-UA" sz="20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директор 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НДІ «Інститут державного управління та регіонального розвитку» Ужгородського національного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університету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597" y="4077068"/>
            <a:ext cx="739798" cy="172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918973"/>
            <a:ext cx="70600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b="1" dirty="0" smtClean="0">
                <a:solidFill>
                  <a:srgbClr val="0070C0"/>
                </a:solidFill>
              </a:rPr>
              <a:t>Наукові інтереси:  </a:t>
            </a:r>
            <a:r>
              <a:rPr lang="uk-UA" sz="2000" b="1" dirty="0">
                <a:solidFill>
                  <a:srgbClr val="0070C0"/>
                </a:solidFill>
              </a:rPr>
              <a:t>зовнішньоекономічні зв`язки,  </a:t>
            </a:r>
            <a:r>
              <a:rPr lang="uk-UA" sz="2000" b="1" dirty="0" smtClean="0">
                <a:solidFill>
                  <a:srgbClr val="0070C0"/>
                </a:solidFill>
              </a:rPr>
              <a:t>стимулювання </a:t>
            </a:r>
            <a:r>
              <a:rPr lang="uk-UA" sz="2000" b="1" dirty="0">
                <a:solidFill>
                  <a:srgbClr val="0070C0"/>
                </a:solidFill>
              </a:rPr>
              <a:t>експорту</a:t>
            </a:r>
            <a:r>
              <a:rPr lang="uk-UA" sz="2000" b="1" dirty="0" smtClean="0">
                <a:solidFill>
                  <a:srgbClr val="0070C0"/>
                </a:solidFill>
              </a:rPr>
              <a:t>, </a:t>
            </a:r>
            <a:r>
              <a:rPr lang="uk-UA" sz="2000" b="1" dirty="0">
                <a:solidFill>
                  <a:srgbClr val="0070C0"/>
                </a:solidFill>
              </a:rPr>
              <a:t>інноваційно-інвестиційний, сталий, </a:t>
            </a:r>
            <a:r>
              <a:rPr lang="uk-UA" sz="2000" b="1" dirty="0" err="1">
                <a:solidFill>
                  <a:srgbClr val="0070C0"/>
                </a:solidFill>
              </a:rPr>
              <a:t>кластерний</a:t>
            </a:r>
            <a:r>
              <a:rPr lang="uk-UA" sz="2000" b="1" dirty="0">
                <a:solidFill>
                  <a:srgbClr val="0070C0"/>
                </a:solidFill>
              </a:rPr>
              <a:t> розвиток  продуктивних сил і  регіональної економіки, економічна безпека та державне управління.</a:t>
            </a:r>
            <a:endParaRPr lang="ru-RU" sz="2000" b="1" dirty="0">
              <a:solidFill>
                <a:srgbClr val="0070C0"/>
              </a:solidFill>
            </a:endParaRPr>
          </a:p>
          <a:p>
            <a:pPr algn="r"/>
            <a:r>
              <a:rPr lang="uk-UA" sz="2000" b="1" dirty="0" smtClean="0">
                <a:solidFill>
                  <a:srgbClr val="0070C0"/>
                </a:solidFill>
              </a:rPr>
              <a:t>https</a:t>
            </a:r>
            <a:r>
              <a:rPr lang="uk-UA" sz="2000" b="1" dirty="0">
                <a:solidFill>
                  <a:srgbClr val="0070C0"/>
                </a:solidFill>
              </a:rPr>
              <a:t>://dspace.uzhnu.edu.ua/jspui/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4108" y="6042631"/>
            <a:ext cx="29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031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3653" y="822086"/>
            <a:ext cx="4536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Thank You</a:t>
            </a:r>
            <a:r>
              <a:rPr lang="uk-UA" sz="4800" b="1" dirty="0">
                <a:solidFill>
                  <a:srgbClr val="0070C0"/>
                </a:solidFill>
              </a:rPr>
              <a:t> </a:t>
            </a:r>
            <a:r>
              <a:rPr lang="uk-UA" sz="4800" b="1" dirty="0" smtClean="0">
                <a:solidFill>
                  <a:srgbClr val="0070C0"/>
                </a:solidFill>
              </a:rPr>
              <a:t>!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Questions?</a:t>
            </a:r>
            <a:endParaRPr lang="ru-RU" sz="4800" dirty="0">
              <a:solidFill>
                <a:srgbClr val="0070C0"/>
              </a:solidFill>
            </a:endParaRPr>
          </a:p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07718"/>
            <a:ext cx="2895521" cy="309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259" y="1052736"/>
            <a:ext cx="491898" cy="114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98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240" y="437773"/>
            <a:ext cx="6609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Стратегія «УЖГОРОД-2030</a:t>
            </a:r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</a:t>
            </a:r>
          </a:p>
          <a:p>
            <a:pPr algn="r"/>
            <a:r>
              <a:rPr lang="uk-U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Об’єкти аналізу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292" y="459074"/>
            <a:ext cx="107887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12549" y="596960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9575" y="1638102"/>
            <a:ext cx="817989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uk-UA" sz="2800" b="1" dirty="0"/>
              <a:t>Засадничі  документи </a:t>
            </a:r>
            <a:endParaRPr lang="uk-UA" sz="2800" b="1" dirty="0" smtClean="0"/>
          </a:p>
          <a:p>
            <a:pPr marL="457200" lvl="0" indent="-457200">
              <a:buFont typeface="Wingdings" pitchFamily="2" charset="2"/>
              <a:buChar char="v"/>
            </a:pPr>
            <a:r>
              <a:rPr lang="uk-UA" sz="2800" b="1" dirty="0" smtClean="0"/>
              <a:t>Інформаційна </a:t>
            </a:r>
            <a:r>
              <a:rPr lang="uk-UA" sz="2800" b="1" dirty="0"/>
              <a:t>база</a:t>
            </a:r>
            <a:endParaRPr lang="ru-RU" sz="2800" b="1" dirty="0"/>
          </a:p>
          <a:p>
            <a:pPr marL="457200" lvl="0" indent="-457200">
              <a:buFont typeface="Wingdings" pitchFamily="2" charset="2"/>
              <a:buChar char="v"/>
            </a:pPr>
            <a:r>
              <a:rPr lang="uk-UA" sz="2800" b="1" dirty="0"/>
              <a:t>Принципи розробки </a:t>
            </a:r>
            <a:endParaRPr lang="ru-RU" sz="2800" b="1" dirty="0"/>
          </a:p>
          <a:p>
            <a:pPr marL="457200" lvl="0" indent="-457200">
              <a:buFont typeface="Wingdings" pitchFamily="2" charset="2"/>
              <a:buChar char="v"/>
            </a:pPr>
            <a:r>
              <a:rPr lang="uk-UA" sz="2800" b="1" dirty="0" smtClean="0"/>
              <a:t>Потенційні </a:t>
            </a:r>
            <a:r>
              <a:rPr lang="uk-UA" sz="2800" b="1" dirty="0" err="1"/>
              <a:t>стейкхолдери</a:t>
            </a:r>
            <a:r>
              <a:rPr lang="uk-UA" sz="2800" b="1" dirty="0"/>
              <a:t> </a:t>
            </a:r>
            <a:endParaRPr lang="uk-UA" sz="2800" b="1" dirty="0" smtClean="0"/>
          </a:p>
          <a:p>
            <a:pPr marL="457200" lvl="0" indent="-457200">
              <a:buFont typeface="Wingdings" pitchFamily="2" charset="2"/>
              <a:buChar char="v"/>
            </a:pPr>
            <a:r>
              <a:rPr lang="uk-UA" sz="2800" b="1" dirty="0" smtClean="0"/>
              <a:t>Секторальне </a:t>
            </a:r>
            <a:r>
              <a:rPr lang="uk-UA" sz="2800" b="1" dirty="0"/>
              <a:t>управління і компетенції</a:t>
            </a:r>
            <a:endParaRPr lang="ru-RU" sz="2800" b="1" dirty="0"/>
          </a:p>
          <a:p>
            <a:pPr marL="457200" lvl="0" indent="-457200">
              <a:buFont typeface="Wingdings" pitchFamily="2" charset="2"/>
              <a:buChar char="v"/>
            </a:pPr>
            <a:r>
              <a:rPr lang="uk-UA" sz="2800" b="1" dirty="0" smtClean="0"/>
              <a:t>Носії</a:t>
            </a:r>
            <a:r>
              <a:rPr lang="ru-RU" sz="2800" b="1" dirty="0" smtClean="0"/>
              <a:t>  і</a:t>
            </a:r>
            <a:r>
              <a:rPr lang="uk-UA" sz="2800" b="1" dirty="0" smtClean="0"/>
              <a:t> сектори  науково-технічного потенціалу та інноваційної діяльності міста</a:t>
            </a:r>
            <a:endParaRPr lang="ru-RU" sz="2800" b="1" dirty="0" smtClean="0"/>
          </a:p>
          <a:p>
            <a:pPr marL="457200" lvl="0" indent="-457200">
              <a:buFont typeface="Wingdings" pitchFamily="2" charset="2"/>
              <a:buChar char="v"/>
            </a:pPr>
            <a:r>
              <a:rPr lang="uk-UA" sz="2800" b="1" dirty="0" smtClean="0"/>
              <a:t>Реальний </a:t>
            </a:r>
            <a:r>
              <a:rPr lang="uk-UA" sz="2800" b="1" dirty="0"/>
              <a:t>сектор економіки міста і науково-технічна та інноваційна діяльність</a:t>
            </a:r>
            <a:endParaRPr lang="ru-RU" sz="2800" b="1" dirty="0"/>
          </a:p>
          <a:p>
            <a:pPr marL="457200" lvl="0" indent="-457200">
              <a:buFont typeface="Wingdings" pitchFamily="2" charset="2"/>
              <a:buChar char="v"/>
            </a:pPr>
            <a:r>
              <a:rPr lang="uk-UA" sz="2800" b="1" dirty="0"/>
              <a:t>Стан джерел  фінансування інноваційної діяльності </a:t>
            </a:r>
            <a:endParaRPr lang="ru-RU" sz="2800" b="1" dirty="0"/>
          </a:p>
          <a:p>
            <a:pPr marL="342900" indent="-342900">
              <a:buFont typeface="Wingdings" pitchFamily="2" charset="2"/>
              <a:buChar char="v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21443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805" y="1953918"/>
            <a:ext cx="85324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 </a:t>
            </a:r>
            <a:endParaRPr lang="ru-RU" sz="3600" dirty="0"/>
          </a:p>
          <a:p>
            <a:pPr marL="571500" indent="-571500">
              <a:buFont typeface="Wingdings" pitchFamily="2" charset="2"/>
              <a:buChar char="v"/>
            </a:pPr>
            <a:r>
              <a:rPr lang="uk-UA" sz="2800" b="1" dirty="0" smtClean="0"/>
              <a:t>створення </a:t>
            </a:r>
            <a:r>
              <a:rPr lang="uk-UA" sz="2800" b="1" dirty="0"/>
              <a:t>міської системи збереження і впровадження науково-технічної інформації </a:t>
            </a:r>
            <a:r>
              <a:rPr lang="uk-UA" sz="2800" b="1" dirty="0" smtClean="0"/>
              <a:t>щодо </a:t>
            </a:r>
            <a:r>
              <a:rPr lang="uk-UA" sz="2800" b="1" dirty="0"/>
              <a:t>об’єктів інтелектуальної власності та передових технологій </a:t>
            </a:r>
            <a:endParaRPr lang="uk-UA" sz="2800" b="1" dirty="0" smtClean="0"/>
          </a:p>
          <a:p>
            <a:endParaRPr lang="ru-RU" sz="2800" b="1" dirty="0"/>
          </a:p>
          <a:p>
            <a:pPr marL="457200" indent="-457200">
              <a:buFont typeface="Wingdings" pitchFamily="2" charset="2"/>
              <a:buChar char="v"/>
            </a:pPr>
            <a:r>
              <a:rPr lang="uk-UA" sz="2800" b="1" dirty="0" smtClean="0"/>
              <a:t>розробка  </a:t>
            </a:r>
            <a:r>
              <a:rPr lang="uk-UA" sz="2800" b="1" dirty="0"/>
              <a:t>дієвої </a:t>
            </a:r>
            <a:r>
              <a:rPr lang="uk-UA" sz="2800" b="1" dirty="0" smtClean="0"/>
              <a:t>програми </a:t>
            </a:r>
            <a:r>
              <a:rPr lang="uk-UA" sz="2800" b="1" dirty="0"/>
              <a:t>інноваційних пріоритетів, яка б відповідала </a:t>
            </a:r>
            <a:r>
              <a:rPr lang="uk-UA" sz="2800" b="1" dirty="0" smtClean="0"/>
              <a:t>засадам </a:t>
            </a:r>
            <a:r>
              <a:rPr lang="uk-UA" sz="2800" b="1" dirty="0"/>
              <a:t>сталого </a:t>
            </a:r>
            <a:r>
              <a:rPr lang="uk-UA" sz="2800" b="1" dirty="0" err="1"/>
              <a:t>еколого-економічного</a:t>
            </a:r>
            <a:r>
              <a:rPr lang="uk-UA" sz="2800" b="1" dirty="0"/>
              <a:t> розвитку </a:t>
            </a:r>
            <a:r>
              <a:rPr lang="uk-UA" sz="2800" b="1" dirty="0" smtClean="0"/>
              <a:t>міста</a:t>
            </a:r>
            <a:endParaRPr lang="ru-RU" sz="28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358" y="692034"/>
            <a:ext cx="739798" cy="172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6025" y="925189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Критичні питання 2015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uk-UA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Що не </a:t>
            </a:r>
            <a:r>
              <a:rPr lang="uk-UA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вдалося</a:t>
            </a:r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uk-U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84470" y="586268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874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8942" y="597535"/>
            <a:ext cx="437812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Критичні питання </a:t>
            </a:r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2015:</a:t>
            </a:r>
          </a:p>
          <a:p>
            <a:pPr algn="r"/>
            <a:r>
              <a:rPr lang="uk-UA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4.0.?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357" y="620043"/>
            <a:ext cx="597349" cy="139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087463"/>
            <a:ext cx="7854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uk-UA" sz="2400" b="1" dirty="0" smtClean="0"/>
              <a:t>Інвестиції у </a:t>
            </a:r>
            <a:r>
              <a:rPr lang="uk-UA" sz="2400" b="1" dirty="0"/>
              <a:t>інноваційну діяльність  </a:t>
            </a:r>
            <a:r>
              <a:rPr lang="uk-UA" sz="2400" b="1" dirty="0" smtClean="0"/>
              <a:t>залучаються  </a:t>
            </a:r>
            <a:r>
              <a:rPr lang="uk-UA" sz="2400" b="1" dirty="0"/>
              <a:t>у мізерних частках та за   залишковим </a:t>
            </a:r>
            <a:r>
              <a:rPr lang="uk-UA" sz="2400" b="1" dirty="0" smtClean="0"/>
              <a:t>принципом (0,5</a:t>
            </a:r>
            <a:r>
              <a:rPr lang="uk-UA" sz="2400" b="1" dirty="0"/>
              <a:t>% – в охороні здоров'я, науковій та технічній діяльності, транспорті, поштовій та кур'єрській </a:t>
            </a:r>
            <a:r>
              <a:rPr lang="uk-UA" sz="2400" b="1" dirty="0" smtClean="0"/>
              <a:t>діяльності)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b="1" dirty="0"/>
              <a:t>Т</a:t>
            </a:r>
            <a:r>
              <a:rPr lang="uk-UA" sz="2400" b="1" dirty="0" smtClean="0"/>
              <a:t>ехнологічне  </a:t>
            </a:r>
            <a:r>
              <a:rPr lang="uk-UA" sz="2400" b="1" dirty="0"/>
              <a:t>оновлення підприємств, впровадження </a:t>
            </a:r>
            <a:r>
              <a:rPr lang="uk-UA" sz="2400" b="1" dirty="0" err="1" smtClean="0"/>
              <a:t>цифровізації</a:t>
            </a:r>
            <a:r>
              <a:rPr lang="uk-UA" sz="2400" b="1" dirty="0" smtClean="0"/>
              <a:t> </a:t>
            </a:r>
            <a:r>
              <a:rPr lang="uk-UA" sz="2400" b="1" dirty="0"/>
              <a:t>із зменшенням частки </a:t>
            </a:r>
            <a:r>
              <a:rPr lang="uk-UA" sz="2400" b="1" dirty="0" err="1"/>
              <a:t>енерго-</a:t>
            </a:r>
            <a:r>
              <a:rPr lang="uk-UA" sz="2400" b="1" dirty="0"/>
              <a:t>, </a:t>
            </a:r>
            <a:r>
              <a:rPr lang="uk-UA" sz="2400" b="1" dirty="0" err="1"/>
              <a:t>матеріало-</a:t>
            </a:r>
            <a:r>
              <a:rPr lang="uk-UA" sz="2400" b="1" dirty="0"/>
              <a:t> та трудомістких виробництв, а також забруднюючих технологій носить імпульсний, а не стратегічний характер</a:t>
            </a:r>
            <a:endParaRPr lang="ru-RU" sz="2400" b="1" dirty="0"/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92863" y="609329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459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665823"/>
              </p:ext>
            </p:extLst>
          </p:nvPr>
        </p:nvGraphicFramePr>
        <p:xfrm>
          <a:off x="539931" y="1196752"/>
          <a:ext cx="8208533" cy="5112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4197"/>
                <a:gridCol w="1512238"/>
                <a:gridCol w="1512098"/>
              </a:tblGrid>
              <a:tr h="7699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Динаміка інноваційної діяльності підприємств м. Ужгорода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2015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2017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49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Кількість промислових підприємств, що займались інноваційною діяльністю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 5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5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49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Загальний обсяг інноваційних витрат, тис. грн</a:t>
                      </a:r>
                      <a:r>
                        <a:rPr lang="uk-UA" sz="2400" dirty="0" smtClean="0">
                          <a:effectLst/>
                        </a:rPr>
                        <a:t>.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10231,7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6259,0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99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Впроваджено інноваційних видів продукції, од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6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9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Придбано нових технологій, од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0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19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Обсяг реалізованої інноваційної </a:t>
                      </a:r>
                      <a:r>
                        <a:rPr lang="uk-UA" sz="2400" dirty="0" smtClean="0">
                          <a:effectLst/>
                        </a:rPr>
                        <a:t>продукції, </a:t>
                      </a:r>
                      <a:r>
                        <a:rPr lang="uk-UA" sz="2400" dirty="0">
                          <a:effectLst/>
                        </a:rPr>
                        <a:t>тис. </a:t>
                      </a:r>
                      <a:r>
                        <a:rPr lang="uk-UA" sz="2400" dirty="0" smtClean="0">
                          <a:effectLst/>
                        </a:rPr>
                        <a:t>грн.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543673,1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235160,1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4482" y="395954"/>
            <a:ext cx="7463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Критичні питання 2015</a:t>
            </a:r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Примітивізація?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8385" y="260649"/>
            <a:ext cx="30824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355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3429" y="1866642"/>
            <a:ext cx="7038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uk-UA" sz="2800" b="1" dirty="0" smtClean="0"/>
              <a:t>надмірна </a:t>
            </a:r>
            <a:r>
              <a:rPr lang="uk-UA" sz="2800" b="1" dirty="0"/>
              <a:t>орієнтація   на роботу за давальницькими </a:t>
            </a:r>
            <a:r>
              <a:rPr lang="uk-UA" sz="2800" b="1" dirty="0" smtClean="0"/>
              <a:t>схемами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800" b="1" dirty="0" smtClean="0"/>
              <a:t>повільні </a:t>
            </a:r>
            <a:r>
              <a:rPr lang="uk-UA" sz="2800" b="1" dirty="0"/>
              <a:t>темпи гармонізації стандартів виробництва продукції з вимогами </a:t>
            </a:r>
            <a:r>
              <a:rPr lang="uk-UA" sz="2800" b="1" dirty="0" smtClean="0"/>
              <a:t>ЄС 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800" b="1" dirty="0" smtClean="0"/>
              <a:t>Інноваційна </a:t>
            </a:r>
            <a:r>
              <a:rPr lang="uk-UA" sz="2800" b="1" dirty="0"/>
              <a:t>діяльність </a:t>
            </a:r>
            <a:r>
              <a:rPr lang="uk-UA" sz="2800" b="1" dirty="0" smtClean="0"/>
              <a:t>обмежена  процесами виробництва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375429"/>
            <a:ext cx="5994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Критичні питання 2015 </a:t>
            </a:r>
            <a:endParaRPr lang="uk-UA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2693" y="1096590"/>
            <a:ext cx="2848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Салют Марсу!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7877" y="4797152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Консервуючі</a:t>
            </a:r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чинники </a:t>
            </a:r>
            <a:r>
              <a:rPr lang="uk-UA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інновування</a:t>
            </a:r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промисловості та підприємництва 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84" y="398876"/>
            <a:ext cx="597349" cy="139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105138" y="587437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47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9480" y="251792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Критичні питання  2015  </a:t>
            </a:r>
            <a:endParaRPr lang="uk-UA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uk-U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Шагренева </a:t>
            </a:r>
            <a:r>
              <a:rPr lang="uk-UA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шкіра </a:t>
            </a:r>
            <a:r>
              <a:rPr lang="uk-U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науково-дослідних закладів?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84" y="398876"/>
            <a:ext cx="597349" cy="139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4415" y="2132856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sz="2400" b="1" dirty="0"/>
              <a:t>скорочення  </a:t>
            </a:r>
            <a:r>
              <a:rPr lang="uk-UA" sz="2400" b="1" dirty="0" smtClean="0"/>
              <a:t>слабо </a:t>
            </a:r>
            <a:r>
              <a:rPr lang="uk-UA" sz="2400" b="1" dirty="0"/>
              <a:t>диверсифікованої мережі науково – освітніх  та науково-дослідних закладів </a:t>
            </a:r>
            <a:r>
              <a:rPr lang="uk-UA" sz="2400" b="1" dirty="0" smtClean="0"/>
              <a:t>міста: </a:t>
            </a:r>
            <a:r>
              <a:rPr lang="uk-UA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2015 (2017</a:t>
            </a: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-  </a:t>
            </a:r>
            <a:r>
              <a:rPr lang="uk-UA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12 (7</a:t>
            </a:r>
            <a:r>
              <a:rPr lang="uk-UA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uk-UA" sz="2400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uk-UA" sz="2400" b="1" dirty="0" smtClean="0"/>
              <a:t>концентрація  </a:t>
            </a:r>
            <a:r>
              <a:rPr lang="uk-UA" sz="2400" b="1" dirty="0"/>
              <a:t>потенціалу,  ресурсів, можливостей і відповідальності  на платформі університету – інтегратора освіти, науки та  регіонального соціально-економічного </a:t>
            </a:r>
            <a:r>
              <a:rPr lang="uk-UA" sz="2400" b="1" dirty="0" smtClean="0"/>
              <a:t>розвитку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0889" y="485037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Пошук </a:t>
            </a:r>
            <a:r>
              <a:rPr lang="uk-UA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шляхів інноваційної синергії науково-дослідних установ, організацій та </a:t>
            </a:r>
            <a:r>
              <a:rPr lang="uk-UA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міської громади суб’єктів </a:t>
            </a:r>
            <a:r>
              <a:rPr lang="uk-UA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місцевого економічного  розвитку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58035" y="586603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458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1" y="465648"/>
            <a:ext cx="4264309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Критичні питання </a:t>
            </a:r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2015</a:t>
            </a:r>
          </a:p>
          <a:p>
            <a:pPr algn="r"/>
            <a:r>
              <a:rPr lang="uk-UA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Периферія? 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84" y="398876"/>
            <a:ext cx="597349" cy="139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6676" y="1810892"/>
            <a:ext cx="83217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uk-UA" sz="2400" b="1" dirty="0" smtClean="0"/>
              <a:t>периферійний тип місцевої інноваційної системи, </a:t>
            </a:r>
            <a:r>
              <a:rPr lang="uk-UA" sz="2400" b="1" dirty="0"/>
              <a:t>що </a:t>
            </a:r>
            <a:r>
              <a:rPr lang="uk-UA" sz="2400" b="1" dirty="0" smtClean="0"/>
              <a:t>характеризується:</a:t>
            </a:r>
            <a:r>
              <a:rPr lang="uk-UA" sz="2400" b="1" dirty="0"/>
              <a:t> </a:t>
            </a:r>
            <a:r>
              <a:rPr lang="uk-UA" sz="2400" b="1" dirty="0" smtClean="0"/>
              <a:t>переважанням </a:t>
            </a:r>
            <a:r>
              <a:rPr lang="uk-UA" sz="2400" b="1" dirty="0"/>
              <a:t>традиційних галузей, сектору </a:t>
            </a:r>
            <a:r>
              <a:rPr lang="uk-UA" sz="2400" b="1" dirty="0" err="1"/>
              <a:t>низькотехнологічних</a:t>
            </a:r>
            <a:r>
              <a:rPr lang="uk-UA" sz="2400" b="1" dirty="0"/>
              <a:t> послуг, </a:t>
            </a:r>
            <a:r>
              <a:rPr lang="uk-UA" sz="2400" b="1" dirty="0" smtClean="0"/>
              <a:t>низьким </a:t>
            </a:r>
            <a:r>
              <a:rPr lang="uk-UA" sz="2400" b="1" dirty="0"/>
              <a:t>рівнем продуктових та </a:t>
            </a:r>
            <a:r>
              <a:rPr lang="uk-UA" sz="2400" b="1" dirty="0" err="1"/>
              <a:t>процесних</a:t>
            </a:r>
            <a:r>
              <a:rPr lang="uk-UA" sz="2400" b="1" dirty="0"/>
              <a:t> </a:t>
            </a:r>
            <a:r>
              <a:rPr lang="uk-UA" sz="2400" b="1" dirty="0" smtClean="0"/>
              <a:t>інновацій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b="1" dirty="0" smtClean="0"/>
              <a:t>кластери </a:t>
            </a:r>
            <a:r>
              <a:rPr lang="uk-UA" sz="2400" b="1" dirty="0"/>
              <a:t>та мережі є або слабкими, або взагалі відсутні, що призводить до - обмеження взаємодії між учасниками місцевої </a:t>
            </a:r>
            <a:r>
              <a:rPr lang="uk-UA" sz="2400" b="1" dirty="0" smtClean="0"/>
              <a:t>інноваційної системи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b="1" dirty="0" smtClean="0"/>
              <a:t>дослідницькі організації ризикують </a:t>
            </a:r>
            <a:r>
              <a:rPr lang="uk-UA" sz="2400" b="1" dirty="0"/>
              <a:t>законсервувати низький та середній рівень підготовки спеціалістів, а </a:t>
            </a:r>
            <a:r>
              <a:rPr lang="uk-UA" sz="2400" b="1" dirty="0" smtClean="0"/>
              <a:t> </a:t>
            </a:r>
            <a:r>
              <a:rPr lang="uk-UA" sz="2400" b="1" dirty="0"/>
              <a:t>організації з трансферту технологій діють неефективно або припиняють </a:t>
            </a:r>
            <a:r>
              <a:rPr lang="uk-UA" sz="2400" b="1" dirty="0" smtClean="0"/>
              <a:t>роботу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32847" y="584276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555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1040</Words>
  <Application>Microsoft Office PowerPoint</Application>
  <PresentationFormat>Экран (4:3)</PresentationFormat>
  <Paragraphs>173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26</cp:revision>
  <dcterms:created xsi:type="dcterms:W3CDTF">2018-06-10T14:37:11Z</dcterms:created>
  <dcterms:modified xsi:type="dcterms:W3CDTF">2018-06-10T19:46:58Z</dcterms:modified>
</cp:coreProperties>
</file>