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59" r:id="rId5"/>
    <p:sldId id="278" r:id="rId6"/>
    <p:sldId id="280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89" r:id="rId20"/>
    <p:sldId id="293" r:id="rId21"/>
    <p:sldId id="297" r:id="rId22"/>
    <p:sldId id="294" r:id="rId23"/>
    <p:sldId id="295" r:id="rId24"/>
    <p:sldId id="296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89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8" y="806074"/>
            <a:ext cx="1789862" cy="41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06074"/>
            <a:ext cx="540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ТРАНСПОРТНА СИСТЕМА </a:t>
            </a:r>
            <a:endParaRPr lang="uk-UA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 </a:t>
            </a: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ЛОГІСТИКА.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ШЛЯХИ ЗАБЕЗПЕЧЕННЯ ДОМІНУВАННЯ ПІШОХОДІВ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ТА НЕМОТОРИЗОВАНОГО 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ТРАНСПОРТУ</a:t>
            </a:r>
          </a:p>
          <a:p>
            <a:endParaRPr lang="uk-UA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uk-UA" sz="2800" b="1" i="1" dirty="0" smtClean="0">
                <a:solidFill>
                  <a:srgbClr val="0070C0"/>
                </a:solidFill>
              </a:rPr>
              <a:t>Стратегія «</a:t>
            </a:r>
            <a:r>
              <a:rPr lang="uk-UA" sz="2800" b="1" i="1" dirty="0">
                <a:solidFill>
                  <a:srgbClr val="0070C0"/>
                </a:solidFill>
              </a:rPr>
              <a:t>УЖГОРОД-2030</a:t>
            </a:r>
            <a:r>
              <a:rPr lang="uk-UA" sz="2800" b="1" i="1" dirty="0" smtClean="0">
                <a:solidFill>
                  <a:srgbClr val="0070C0"/>
                </a:solidFill>
              </a:rPr>
              <a:t>»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5172" y="5238057"/>
            <a:ext cx="2030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11.06.2018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6872"/>
            <a:ext cx="799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ea typeface="Times New Roman" panose="02020603050405020304" pitchFamily="18" charset="0"/>
              </a:rPr>
              <a:t>Зношеність магістральних вулиць міста складає 30-35%, другорядних 55- 65%, внутрішньо квартальних територій - 70-80%. </a:t>
            </a:r>
            <a:endParaRPr lang="uk-UA" sz="2400" dirty="0" smtClean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/>
              <a:t>Однією із головних проблем залишається пропуск транспорту через центральну частину міста, для чого зараз використовуються вулиці історичної частини міста. Унеможливлює розширення вулиць на перспективу також скорочення у червоних лініях окремих вулиць при забудові.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2258"/>
            <a:ext cx="6466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Критичні питання </a:t>
            </a:r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lang="uk-UA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57" y="620043"/>
            <a:ext cx="597349" cy="13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56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47846"/>
              </p:ext>
            </p:extLst>
          </p:nvPr>
        </p:nvGraphicFramePr>
        <p:xfrm>
          <a:off x="683564" y="1004943"/>
          <a:ext cx="7992892" cy="4896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3806"/>
                <a:gridCol w="906645"/>
                <a:gridCol w="906645"/>
                <a:gridCol w="906645"/>
                <a:gridCol w="905861"/>
                <a:gridCol w="906645"/>
                <a:gridCol w="906645"/>
              </a:tblGrid>
              <a:tr h="687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7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7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Перевезено пасажирів, тис. осіб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15615,4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16058,5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16146,1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17567,3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15428,0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13847,7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7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Пасажирооборот, тис. пас. 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233282,3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218246,5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216433,9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225688,1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219049,8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205545,3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7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Перевезено вантажів, тис. 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1396,5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661,5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797,4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1092,3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889,8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1006,7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7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Вантажооборот, тис. т. 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363105,8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456223,9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495156,4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533081,3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effectLst/>
                        </a:rPr>
                        <a:t>515608,1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538360,9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58" y="260648"/>
            <a:ext cx="813690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автомобільного транспорту м. Ужгород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629" y="5979941"/>
            <a:ext cx="870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-ресурс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Головного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статистики у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Закарпатській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Електронний ресурс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]. 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ежим доступу: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www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uz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ukrstat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gov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ua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180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84482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/>
              <a:t>Перевезення </a:t>
            </a:r>
            <a:r>
              <a:rPr lang="uk-UA" sz="2000" dirty="0" smtClean="0"/>
              <a:t>пасажирів: 5 </a:t>
            </a:r>
            <a:r>
              <a:rPr lang="uk-UA" sz="2000" dirty="0"/>
              <a:t>автомобільних перевізників, </a:t>
            </a:r>
            <a:r>
              <a:rPr lang="uk-UA" sz="2000" dirty="0" smtClean="0"/>
              <a:t>152 автобуси, 27 маршрутів,</a:t>
            </a:r>
            <a:r>
              <a:rPr lang="uk-UA" sz="2000" dirty="0"/>
              <a:t> </a:t>
            </a:r>
            <a:r>
              <a:rPr lang="uk-UA" sz="2000" dirty="0" smtClean="0"/>
              <a:t>11 </a:t>
            </a:r>
            <a:r>
              <a:rPr lang="uk-UA" sz="2000" dirty="0"/>
              <a:t>юридичних </a:t>
            </a:r>
            <a:r>
              <a:rPr lang="uk-UA" sz="2000" dirty="0" smtClean="0"/>
              <a:t>осіб </a:t>
            </a:r>
            <a:r>
              <a:rPr lang="uk-UA" sz="2000" dirty="0"/>
              <a:t>таксомоторних </a:t>
            </a:r>
            <a:r>
              <a:rPr lang="uk-UA" sz="2000" dirty="0" smtClean="0"/>
              <a:t>перевезень. </a:t>
            </a:r>
            <a:endParaRPr lang="uk-UA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Значні обсяги </a:t>
            </a:r>
            <a:r>
              <a:rPr lang="uk-UA" sz="2000" dirty="0">
                <a:ea typeface="Times New Roman" panose="02020603050405020304" pitchFamily="18" charset="0"/>
              </a:rPr>
              <a:t>залізничних </a:t>
            </a:r>
            <a:r>
              <a:rPr lang="uk-UA" sz="2000" dirty="0" smtClean="0">
                <a:ea typeface="Times New Roman" panose="02020603050405020304" pitchFamily="18" charset="0"/>
              </a:rPr>
              <a:t>перевезень.  2015 </a:t>
            </a:r>
            <a:r>
              <a:rPr lang="uk-UA" sz="2000" dirty="0">
                <a:ea typeface="Times New Roman" panose="02020603050405020304" pitchFamily="18" charset="0"/>
              </a:rPr>
              <a:t>р. Ужгородським відділком  ПАТ «Укрзалізниця» було </a:t>
            </a:r>
            <a:r>
              <a:rPr lang="uk-UA" sz="2000" dirty="0" smtClean="0">
                <a:ea typeface="Times New Roman" panose="02020603050405020304" pitchFamily="18" charset="0"/>
              </a:rPr>
              <a:t>   перевезено </a:t>
            </a:r>
            <a:r>
              <a:rPr lang="uk-UA" sz="2000" dirty="0">
                <a:ea typeface="Times New Roman" panose="02020603050405020304" pitchFamily="18" charset="0"/>
              </a:rPr>
              <a:t>1,7 млн. тон вантажів та 7,9 млн. </a:t>
            </a:r>
            <a:r>
              <a:rPr lang="uk-UA" sz="2000" dirty="0" smtClean="0">
                <a:ea typeface="Times New Roman" panose="02020603050405020304" pitchFamily="18" charset="0"/>
              </a:rPr>
              <a:t>пасажирів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П</a:t>
            </a:r>
            <a:r>
              <a:rPr lang="uk-UA" sz="2000" dirty="0" smtClean="0">
                <a:ea typeface="Times New Roman" panose="02020603050405020304" pitchFamily="18" charset="0"/>
              </a:rPr>
              <a:t>отенціал міжнародного </a:t>
            </a:r>
            <a:r>
              <a:rPr lang="uk-UA" sz="2000" dirty="0">
                <a:ea typeface="Times New Roman" panose="02020603050405020304" pitchFamily="18" charset="0"/>
              </a:rPr>
              <a:t>аеропорту «</a:t>
            </a:r>
            <a:r>
              <a:rPr lang="uk-UA" sz="2000" dirty="0" smtClean="0">
                <a:ea typeface="Times New Roman" panose="02020603050405020304" pitchFamily="18" charset="0"/>
              </a:rPr>
              <a:t>Ужгород» 18 рейсів розкладу  </a:t>
            </a:r>
            <a:r>
              <a:rPr lang="uk-UA" sz="2000" dirty="0">
                <a:ea typeface="Times New Roman" panose="02020603050405020304" pitchFamily="18" charset="0"/>
              </a:rPr>
              <a:t>та 144 тис. пасажирів на </a:t>
            </a:r>
            <a:r>
              <a:rPr lang="uk-UA" sz="2000" dirty="0" smtClean="0">
                <a:ea typeface="Times New Roman" panose="02020603050405020304" pitchFamily="18" charset="0"/>
              </a:rPr>
              <a:t>рік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8425"/>
            <a:ext cx="641130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Складові транспортної системи </a:t>
            </a:r>
            <a:endParaRPr lang="ru-RU" sz="3200" b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56300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9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083" y="25850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70C0"/>
                </a:solidFill>
              </a:rPr>
              <a:t>Це місто належить </a:t>
            </a:r>
            <a:r>
              <a:rPr lang="uk-UA" sz="3600" b="1" dirty="0" smtClean="0">
                <a:solidFill>
                  <a:srgbClr val="0070C0"/>
                </a:solidFill>
              </a:rPr>
              <a:t>автомобілям !?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У 2010 р. в місті було </a:t>
            </a:r>
            <a:r>
              <a:rPr lang="uk-UA" sz="2000" dirty="0" smtClean="0">
                <a:ea typeface="Times New Roman" panose="02020603050405020304" pitchFamily="18" charset="0"/>
              </a:rPr>
              <a:t> </a:t>
            </a:r>
            <a:r>
              <a:rPr lang="uk-UA" sz="2000" dirty="0">
                <a:ea typeface="Times New Roman" panose="02020603050405020304" pitchFamily="18" charset="0"/>
              </a:rPr>
              <a:t>24.4 тис. </a:t>
            </a:r>
            <a:r>
              <a:rPr lang="uk-UA" sz="2000" dirty="0" smtClean="0">
                <a:ea typeface="Times New Roman" panose="02020603050405020304" pitchFamily="18" charset="0"/>
              </a:rPr>
              <a:t>авто (приватних </a:t>
            </a:r>
            <a:r>
              <a:rPr lang="uk-UA" sz="2000" dirty="0">
                <a:ea typeface="Times New Roman" panose="02020603050405020304" pitchFamily="18" charset="0"/>
              </a:rPr>
              <a:t>20,7 тис</a:t>
            </a:r>
            <a:r>
              <a:rPr lang="uk-UA" sz="2000" dirty="0" smtClean="0">
                <a:ea typeface="Times New Roman" panose="02020603050405020304" pitchFamily="18" charset="0"/>
              </a:rPr>
              <a:t>.)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У</a:t>
            </a:r>
            <a:r>
              <a:rPr lang="uk-UA" sz="2000" dirty="0" smtClean="0">
                <a:ea typeface="Times New Roman" panose="02020603050405020304" pitchFamily="18" charset="0"/>
              </a:rPr>
              <a:t>  </a:t>
            </a:r>
            <a:r>
              <a:rPr lang="uk-UA" sz="2000" dirty="0">
                <a:ea typeface="Times New Roman" panose="02020603050405020304" pitchFamily="18" charset="0"/>
              </a:rPr>
              <a:t>2010 – 2017 рр. кількість зареєстрованих автомобілів усіх типів зросла у 1,7 рази. </a:t>
            </a:r>
            <a:endParaRPr lang="uk-UA" sz="2000" dirty="0" smtClean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На </a:t>
            </a:r>
            <a:r>
              <a:rPr lang="uk-UA" sz="2000" dirty="0">
                <a:ea typeface="Times New Roman" panose="02020603050405020304" pitchFamily="18" charset="0"/>
              </a:rPr>
              <a:t>1000 жителів  в Ужгороді нині  припадає 349 авто (у 2009 р. -  246), </a:t>
            </a:r>
            <a:r>
              <a:rPr lang="uk-UA" sz="2000" dirty="0" smtClean="0">
                <a:ea typeface="Times New Roman" panose="02020603050405020304" pitchFamily="18" charset="0"/>
              </a:rPr>
              <a:t>коефіцієнт </a:t>
            </a:r>
            <a:r>
              <a:rPr lang="uk-UA" sz="2000" dirty="0">
                <a:ea typeface="Times New Roman" panose="02020603050405020304" pitchFamily="18" charset="0"/>
              </a:rPr>
              <a:t>користування </a:t>
            </a:r>
            <a:r>
              <a:rPr lang="uk-UA" sz="2000" dirty="0" smtClean="0">
                <a:ea typeface="Times New Roman" panose="02020603050405020304" pitchFamily="18" charset="0"/>
              </a:rPr>
              <a:t>становить  </a:t>
            </a:r>
            <a:r>
              <a:rPr lang="uk-UA" sz="2000" dirty="0">
                <a:ea typeface="Times New Roman" panose="02020603050405020304" pitchFamily="18" charset="0"/>
              </a:rPr>
              <a:t>60%. </a:t>
            </a:r>
            <a:endParaRPr lang="uk-UA" sz="2000" dirty="0" smtClean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Коефіцієнт </a:t>
            </a:r>
            <a:r>
              <a:rPr lang="uk-UA" sz="2000" dirty="0">
                <a:ea typeface="Times New Roman" panose="02020603050405020304" pitchFamily="18" charset="0"/>
              </a:rPr>
              <a:t>мобільності (кількість проїздів </a:t>
            </a:r>
            <a:r>
              <a:rPr lang="uk-UA" sz="2000" dirty="0" smtClean="0">
                <a:ea typeface="Times New Roman" panose="02020603050405020304" pitchFamily="18" charset="0"/>
              </a:rPr>
              <a:t>у громадському </a:t>
            </a:r>
            <a:r>
              <a:rPr lang="uk-UA" sz="2000" dirty="0">
                <a:ea typeface="Times New Roman" panose="02020603050405020304" pitchFamily="18" charset="0"/>
              </a:rPr>
              <a:t>транспорті) в Ужгороді </a:t>
            </a:r>
            <a:r>
              <a:rPr lang="uk-UA" sz="2000" dirty="0" smtClean="0">
                <a:ea typeface="Times New Roman" panose="02020603050405020304" pitchFamily="18" charset="0"/>
              </a:rPr>
              <a:t>- 2,09</a:t>
            </a:r>
            <a:r>
              <a:rPr lang="uk-UA" sz="2000" dirty="0">
                <a:ea typeface="Times New Roman" panose="02020603050405020304" pitchFamily="18" charset="0"/>
              </a:rPr>
              <a:t>, </a:t>
            </a:r>
            <a:r>
              <a:rPr lang="uk-UA" sz="2000" dirty="0" smtClean="0">
                <a:ea typeface="Times New Roman" panose="02020603050405020304" pitchFamily="18" charset="0"/>
              </a:rPr>
              <a:t>в </a:t>
            </a:r>
            <a:r>
              <a:rPr lang="uk-UA" sz="2000" dirty="0">
                <a:ea typeface="Times New Roman" panose="02020603050405020304" pitchFamily="18" charset="0"/>
              </a:rPr>
              <a:t>Україні – </a:t>
            </a:r>
            <a:r>
              <a:rPr lang="uk-UA" sz="2000" dirty="0" smtClean="0">
                <a:ea typeface="Times New Roman" panose="02020603050405020304" pitchFamily="18" charset="0"/>
              </a:rPr>
              <a:t>1,6, в Німеччині - 3,3-3,5</a:t>
            </a:r>
            <a:r>
              <a:rPr lang="uk-UA" sz="2000" dirty="0">
                <a:ea typeface="Times New Roman" panose="02020603050405020304" pitchFamily="18" charset="0"/>
              </a:rPr>
              <a:t>. </a:t>
            </a:r>
            <a:endParaRPr lang="uk-UA" sz="2000" dirty="0" smtClean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32</a:t>
            </a:r>
            <a:r>
              <a:rPr lang="uk-UA" sz="2000" dirty="0">
                <a:ea typeface="Times New Roman" panose="02020603050405020304" pitchFamily="18" charset="0"/>
              </a:rPr>
              <a:t>% </a:t>
            </a:r>
            <a:r>
              <a:rPr lang="uk-UA" sz="2000" dirty="0" err="1">
                <a:ea typeface="Times New Roman" panose="02020603050405020304" pitchFamily="18" charset="0"/>
              </a:rPr>
              <a:t>ужгородців</a:t>
            </a:r>
            <a:r>
              <a:rPr lang="uk-UA" sz="2000" dirty="0">
                <a:ea typeface="Times New Roman" panose="02020603050405020304" pitchFamily="18" charset="0"/>
              </a:rPr>
              <a:t> користуються особистим транспортом, </a:t>
            </a:r>
            <a:r>
              <a:rPr lang="uk-UA" sz="2000" dirty="0" smtClean="0">
                <a:ea typeface="Times New Roman" panose="02020603050405020304" pitchFamily="18" charset="0"/>
              </a:rPr>
              <a:t>25</a:t>
            </a:r>
            <a:r>
              <a:rPr lang="uk-UA" sz="2000" dirty="0">
                <a:ea typeface="Times New Roman" panose="02020603050405020304" pitchFamily="18" charset="0"/>
              </a:rPr>
              <a:t>% – громадським, а  8 % обирають </a:t>
            </a:r>
            <a:r>
              <a:rPr lang="uk-UA" sz="2000" dirty="0" smtClean="0">
                <a:ea typeface="Times New Roman" panose="02020603050405020304" pitchFamily="18" charset="0"/>
              </a:rPr>
              <a:t>таксі, пішки -  </a:t>
            </a:r>
            <a:r>
              <a:rPr lang="uk-UA" sz="2000" dirty="0">
                <a:ea typeface="Times New Roman" panose="02020603050405020304" pitchFamily="18" charset="0"/>
              </a:rPr>
              <a:t>24%, </a:t>
            </a:r>
            <a:r>
              <a:rPr lang="uk-UA" sz="2000" dirty="0" smtClean="0">
                <a:ea typeface="Times New Roman" panose="02020603050405020304" pitchFamily="18" charset="0"/>
              </a:rPr>
              <a:t>  </a:t>
            </a:r>
            <a:r>
              <a:rPr lang="uk-UA" sz="2000" dirty="0">
                <a:ea typeface="Times New Roman" panose="02020603050405020304" pitchFamily="18" charset="0"/>
              </a:rPr>
              <a:t>8% -  велосипедами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48" y="258509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1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411" y="361418"/>
            <a:ext cx="374936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аналіз</a:t>
            </a:r>
            <a:endParaRPr lang="ru-RU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1771" y="5517232"/>
            <a:ext cx="3835987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Сильні сторони</a:t>
            </a: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336" y="1556792"/>
            <a:ext cx="82884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загальну </a:t>
            </a:r>
            <a:r>
              <a:rPr lang="uk-UA" sz="2000" dirty="0">
                <a:ea typeface="Times New Roman" panose="02020603050405020304" pitchFamily="18" charset="0"/>
              </a:rPr>
              <a:t>пасажиро-місткість рухомого складу збільшено на 15000 місць у </a:t>
            </a:r>
            <a:r>
              <a:rPr lang="uk-UA" sz="2000" dirty="0" smtClean="0">
                <a:ea typeface="Times New Roman" panose="02020603050405020304" pitchFamily="18" charset="0"/>
              </a:rPr>
              <a:t>день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безкоштовний </a:t>
            </a:r>
            <a:r>
              <a:rPr lang="uk-UA" sz="2000" dirty="0">
                <a:ea typeface="Times New Roman" panose="02020603050405020304" pitchFamily="18" charset="0"/>
              </a:rPr>
              <a:t>проїзд школярів міста без будь-якого обмеження у часі, періодом канікул </a:t>
            </a:r>
            <a:r>
              <a:rPr lang="uk-UA" sz="2000" dirty="0" smtClean="0">
                <a:ea typeface="Times New Roman" panose="02020603050405020304" pitchFamily="18" charset="0"/>
              </a:rPr>
              <a:t>тощо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безкоштовний </a:t>
            </a:r>
            <a:r>
              <a:rPr lang="uk-UA" sz="2000" dirty="0">
                <a:ea typeface="Times New Roman" panose="02020603050405020304" pitchFamily="18" charset="0"/>
              </a:rPr>
              <a:t>проїзд пільгових категорій </a:t>
            </a:r>
            <a:r>
              <a:rPr lang="uk-UA" sz="2000" dirty="0" smtClean="0">
                <a:ea typeface="Times New Roman" panose="02020603050405020304" pitchFamily="18" charset="0"/>
              </a:rPr>
              <a:t>громадян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початок  </a:t>
            </a:r>
            <a:r>
              <a:rPr lang="uk-UA" sz="2000" dirty="0">
                <a:ea typeface="Times New Roman" panose="02020603050405020304" pitchFamily="18" charset="0"/>
              </a:rPr>
              <a:t>придбання  сучасних автобусів високої місткості та </a:t>
            </a:r>
            <a:r>
              <a:rPr lang="uk-UA" sz="2000" dirty="0" smtClean="0">
                <a:ea typeface="Times New Roman" panose="02020603050405020304" pitchFamily="18" charset="0"/>
              </a:rPr>
              <a:t>доступності  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р</a:t>
            </a:r>
            <a:r>
              <a:rPr lang="uk-UA" sz="2000" dirty="0" smtClean="0">
                <a:ea typeface="Times New Roman" panose="02020603050405020304" pitchFamily="18" charset="0"/>
              </a:rPr>
              <a:t>оботи </a:t>
            </a:r>
            <a:r>
              <a:rPr lang="uk-UA" sz="2000" dirty="0">
                <a:ea typeface="Times New Roman" panose="02020603050405020304" pitchFamily="18" charset="0"/>
              </a:rPr>
              <a:t>з реконструкції і благоустрою автобусних </a:t>
            </a:r>
            <a:r>
              <a:rPr lang="uk-UA" sz="2000" dirty="0" smtClean="0">
                <a:ea typeface="Times New Roman" panose="02020603050405020304" pitchFamily="18" charset="0"/>
              </a:rPr>
              <a:t>зупинок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впроваджено </a:t>
            </a:r>
            <a:r>
              <a:rPr lang="uk-UA" sz="2000" dirty="0">
                <a:ea typeface="Times New Roman" panose="02020603050405020304" pitchFamily="18" charset="0"/>
              </a:rPr>
              <a:t>GPS-моніторингу та </a:t>
            </a:r>
            <a:r>
              <a:rPr lang="uk-UA" sz="2000" dirty="0" err="1">
                <a:ea typeface="Times New Roman" panose="02020603050405020304" pitchFamily="18" charset="0"/>
              </a:rPr>
              <a:t>диспетчингу</a:t>
            </a:r>
            <a:r>
              <a:rPr lang="uk-UA" sz="2000" dirty="0">
                <a:ea typeface="Times New Roman" panose="02020603050405020304" pitchFamily="18" charset="0"/>
              </a:rPr>
              <a:t>  маршрутів,   встановлено електронні табло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36" y="598936"/>
            <a:ext cx="3082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5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4664"/>
            <a:ext cx="374936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аналіз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98432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414452"/>
            <a:ext cx="342465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Слабкі сторони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343" y="1628800"/>
            <a:ext cx="7830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Calibri" panose="020F0502020204030204" pitchFamily="34" charset="0"/>
                <a:cs typeface="Times" panose="02020603050405020304" pitchFamily="18" charset="0"/>
              </a:rPr>
              <a:t>конфліктність руху транспорту та простору життя і комфорту </a:t>
            </a:r>
            <a:r>
              <a:rPr lang="uk-UA" sz="2000" dirty="0" smtClean="0">
                <a:ea typeface="Calibri" panose="020F0502020204030204" pitchFamily="34" charset="0"/>
                <a:cs typeface="Times" panose="02020603050405020304" pitchFamily="18" charset="0"/>
              </a:rPr>
              <a:t>населення </a:t>
            </a:r>
            <a:endParaRPr lang="ru-RU" sz="2000" dirty="0"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Calibri" panose="020F0502020204030204" pitchFamily="34" charset="0"/>
                <a:cs typeface="Times" panose="02020603050405020304" pitchFamily="18" charset="0"/>
              </a:rPr>
              <a:t>відсутність чіткої транспортної політики </a:t>
            </a:r>
            <a:r>
              <a:rPr lang="uk-UA" sz="2000" dirty="0" smtClean="0">
                <a:ea typeface="Calibri" panose="020F0502020204030204" pitchFamily="34" charset="0"/>
                <a:cs typeface="Times" panose="02020603050405020304" pitchFamily="18" charset="0"/>
              </a:rPr>
              <a:t>міста</a:t>
            </a:r>
            <a:endParaRPr lang="ru-RU" sz="2000" dirty="0"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Calibri" panose="020F0502020204030204" pitchFamily="34" charset="0"/>
                <a:cs typeface="Times" panose="02020603050405020304" pitchFamily="18" charset="0"/>
              </a:rPr>
              <a:t>інтенсивний транзит транспорту через центральну частину міста</a:t>
            </a:r>
            <a:endParaRPr lang="ru-RU" sz="2000" dirty="0"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низька доступність для мало мобільних </a:t>
            </a:r>
            <a:r>
              <a:rPr lang="uk-U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груп</a:t>
            </a:r>
            <a:endParaRPr lang="ru-RU" sz="2000" dirty="0">
              <a:solidFill>
                <a:srgbClr val="000000"/>
              </a:solidFill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травмування та смертельні випадки на вулицях </a:t>
            </a:r>
            <a:r>
              <a:rPr lang="uk-U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міста </a:t>
            </a:r>
            <a:endParaRPr lang="ru-RU" sz="2000" dirty="0">
              <a:solidFill>
                <a:srgbClr val="000000"/>
              </a:solidFill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неврахування пішохідного руху і велосипедного транспорту елементами транспортної    системи </a:t>
            </a:r>
            <a:r>
              <a:rPr lang="uk-UA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" panose="02020603050405020304" pitchFamily="18" charset="0"/>
              </a:rPr>
              <a:t>міста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4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411" y="361418"/>
            <a:ext cx="374936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аналіз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3072" y="5517232"/>
            <a:ext cx="3013389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736" y="1480901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п</a:t>
            </a:r>
            <a:r>
              <a:rPr lang="uk-UA" sz="2000" dirty="0" smtClean="0"/>
              <a:t>одальша </a:t>
            </a:r>
            <a:r>
              <a:rPr lang="uk-UA" sz="2000" dirty="0"/>
              <a:t>розбудова 5-го Крітського транспортного коридору</a:t>
            </a:r>
            <a:endParaRPr lang="ru-RU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реалізація міжнародних проектів прямого залізничного сполучення «</a:t>
            </a:r>
            <a:r>
              <a:rPr lang="uk-UA" sz="2000" dirty="0" err="1"/>
              <a:t>Інтерсіті</a:t>
            </a:r>
            <a:r>
              <a:rPr lang="uk-UA" sz="2000" dirty="0"/>
              <a:t>»  </a:t>
            </a:r>
            <a:endParaRPr lang="ru-RU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використання ресурсних можливостей різних програм міжнародної технічної допомоги Україні, </a:t>
            </a:r>
            <a:r>
              <a:rPr lang="uk-UA" sz="2000" dirty="0" smtClean="0"/>
              <a:t>кошти </a:t>
            </a:r>
            <a:r>
              <a:rPr lang="uk-UA" sz="2000" dirty="0"/>
              <a:t>яких можуть спрямовуватись і на розбудову просторової, дорожньої і транспортної інфраструктури, формування дорожньо-транспортної інфраструктури за підходами «розумного міста» </a:t>
            </a:r>
            <a:endParaRPr lang="ru-RU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створення </a:t>
            </a:r>
            <a:r>
              <a:rPr lang="uk-UA" sz="2000" dirty="0"/>
              <a:t>міської мережі місць для зарядки </a:t>
            </a:r>
            <a:r>
              <a:rPr lang="uk-UA" sz="2000" dirty="0" smtClean="0"/>
              <a:t>електромобілів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36" y="598936"/>
            <a:ext cx="3082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0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82400"/>
            <a:ext cx="3749360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SWOT</a:t>
            </a:r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аналіз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41267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659505"/>
            <a:ext cx="171713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Ризики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791" y="1268760"/>
            <a:ext cx="7830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/>
              <a:t>неоптимізована транспортна </a:t>
            </a:r>
            <a:r>
              <a:rPr lang="uk-UA" sz="2400" dirty="0" smtClean="0"/>
              <a:t>схема </a:t>
            </a:r>
            <a:endParaRPr lang="ru-RU" sz="24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/>
              <a:t>наступ моторизованого транспорту на простір комфорту жителів та гостей міста забруднення навколишнього середовища транспортними </a:t>
            </a:r>
            <a:r>
              <a:rPr lang="uk-UA" sz="2400" dirty="0" smtClean="0"/>
              <a:t>засобами </a:t>
            </a:r>
            <a:endParaRPr lang="ru-RU" sz="24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400" dirty="0"/>
              <a:t>консервація застарілої транспортної інфраструктури міста та регіону несе ризики  дезінтеграції, збереження тіньових явищ місцевого економічного розвитку, прискорення процесів міграції та </a:t>
            </a:r>
            <a:r>
              <a:rPr lang="uk-UA" sz="2400" dirty="0" smtClean="0"/>
              <a:t>депопуляц</a:t>
            </a:r>
            <a:r>
              <a:rPr lang="uk-UA" sz="2000" dirty="0" smtClean="0"/>
              <a:t>ії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524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351" y="954850"/>
            <a:ext cx="7268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Візія</a:t>
            </a:r>
            <a:r>
              <a:rPr lang="uk-UA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стратегічної перспективи 2030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92" y="894265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512" y="2060848"/>
            <a:ext cx="779288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196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ea typeface="Times New Roman" panose="02020603050405020304" pitchFamily="18" charset="0"/>
              </a:rPr>
              <a:t>У 2030 році   пішоходи, велосипедисти </a:t>
            </a:r>
            <a:r>
              <a:rPr lang="uk-UA" sz="2400" dirty="0" smtClean="0">
                <a:ea typeface="Times New Roman" panose="02020603050405020304" pitchFamily="18" charset="0"/>
              </a:rPr>
              <a:t>та громадський </a:t>
            </a:r>
            <a:r>
              <a:rPr lang="uk-UA" sz="2400" dirty="0">
                <a:ea typeface="Times New Roman" panose="02020603050405020304" pitchFamily="18" charset="0"/>
              </a:rPr>
              <a:t>транспорт матимуть  перевагу в усьому.  Кількість пішоходів у місті має зрости до 50  відсотків учасників руху. Центр Ужгорода буде пішохідним, крім карток жителів, комерційних авто нічного руху, громадського «чистого»  </a:t>
            </a:r>
            <a:r>
              <a:rPr lang="uk-UA" sz="2400" dirty="0" smtClean="0">
                <a:ea typeface="Times New Roman" panose="02020603050405020304" pitchFamily="18" charset="0"/>
              </a:rPr>
              <a:t>транспорту.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762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10416"/>
            <a:ext cx="6930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Стратегічний пріоритет </a:t>
            </a:r>
            <a:r>
              <a:rPr lang="uk-UA" sz="32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розвитку 2030</a:t>
            </a:r>
            <a:endParaRPr lang="ru-RU" sz="3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Створення конкурентоспроможної і ефективної транспортної системи, інноваційний розвиток транспортної галузі з метою  просування екологічно чистого й енергоефективного транспорту, забезпечення  безперешкодної мобільності і  інтеграції жителів міста.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8357"/>
            <a:ext cx="400999" cy="9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2" y="980727"/>
            <a:ext cx="2659123" cy="26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31539"/>
            <a:ext cx="51125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 Narrow" pitchFamily="34" charset="0"/>
              </a:rPr>
              <a:t>ВОЛОДИМИР ПРИХОДЬКО</a:t>
            </a:r>
            <a:br>
              <a:rPr lang="uk-UA" sz="28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професор,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економічних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наук, </a:t>
            </a: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завідувач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кафедри міжнародних економічних відносин, </a:t>
            </a:r>
            <a:endParaRPr lang="uk-UA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директор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НДІ «Інститут державного управління та регіонального розвитку» Ужгородського національного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97" y="4077068"/>
            <a:ext cx="739798" cy="172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918973"/>
            <a:ext cx="7060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>
                <a:solidFill>
                  <a:srgbClr val="0070C0"/>
                </a:solidFill>
              </a:rPr>
              <a:t>Наукові інтереси:  </a:t>
            </a:r>
            <a:r>
              <a:rPr lang="uk-UA" sz="2000" b="1" dirty="0">
                <a:solidFill>
                  <a:srgbClr val="0070C0"/>
                </a:solidFill>
              </a:rPr>
              <a:t>зовнішньоекономічні зв`язки,  </a:t>
            </a:r>
            <a:r>
              <a:rPr lang="uk-UA" sz="2000" b="1" dirty="0" smtClean="0">
                <a:solidFill>
                  <a:srgbClr val="0070C0"/>
                </a:solidFill>
              </a:rPr>
              <a:t>стимулювання </a:t>
            </a:r>
            <a:r>
              <a:rPr lang="uk-UA" sz="2000" b="1" dirty="0">
                <a:solidFill>
                  <a:srgbClr val="0070C0"/>
                </a:solidFill>
              </a:rPr>
              <a:t>експорту</a:t>
            </a:r>
            <a:r>
              <a:rPr lang="uk-UA" sz="2000" b="1" dirty="0" smtClean="0">
                <a:solidFill>
                  <a:srgbClr val="0070C0"/>
                </a:solidFill>
              </a:rPr>
              <a:t>, </a:t>
            </a:r>
            <a:r>
              <a:rPr lang="uk-UA" sz="2000" b="1" dirty="0">
                <a:solidFill>
                  <a:srgbClr val="0070C0"/>
                </a:solidFill>
              </a:rPr>
              <a:t>інноваційно-інвестиційний, сталий, </a:t>
            </a:r>
            <a:r>
              <a:rPr lang="uk-UA" sz="2000" b="1" dirty="0" err="1">
                <a:solidFill>
                  <a:srgbClr val="0070C0"/>
                </a:solidFill>
              </a:rPr>
              <a:t>кластерний</a:t>
            </a:r>
            <a:r>
              <a:rPr lang="uk-UA" sz="2000" b="1" dirty="0">
                <a:solidFill>
                  <a:srgbClr val="0070C0"/>
                </a:solidFill>
              </a:rPr>
              <a:t> розвиток  продуктивних сил і  регіональної економіки, економічна безпека та державне управління.</a:t>
            </a:r>
            <a:endParaRPr lang="ru-RU" sz="2000" b="1" dirty="0">
              <a:solidFill>
                <a:srgbClr val="0070C0"/>
              </a:solidFill>
            </a:endParaRPr>
          </a:p>
          <a:p>
            <a:pPr algn="r"/>
            <a:r>
              <a:rPr lang="uk-UA" sz="2000" b="1" dirty="0" smtClean="0">
                <a:solidFill>
                  <a:srgbClr val="0070C0"/>
                </a:solidFill>
              </a:rPr>
              <a:t>https</a:t>
            </a:r>
            <a:r>
              <a:rPr lang="uk-UA" sz="2000" b="1" dirty="0">
                <a:solidFill>
                  <a:srgbClr val="0070C0"/>
                </a:solidFill>
              </a:rPr>
              <a:t>://dspace.uzhnu.edu.ua/jspui/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3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99643"/>
            <a:ext cx="52640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Операційні цілі (завдання) </a:t>
            </a:r>
            <a:endParaRPr lang="uk-UA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- 2030</a:t>
            </a: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855" y="1725670"/>
            <a:ext cx="75058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Завершення </a:t>
            </a:r>
            <a:r>
              <a:rPr lang="uk-UA" sz="2400" dirty="0">
                <a:ea typeface="Times New Roman" panose="02020603050405020304" pitchFamily="18" charset="0"/>
              </a:rPr>
              <a:t>зовнішнього </a:t>
            </a:r>
            <a:r>
              <a:rPr lang="uk-UA" sz="2400" dirty="0" smtClean="0">
                <a:ea typeface="Times New Roman" panose="02020603050405020304" pitchFamily="18" charset="0"/>
              </a:rPr>
              <a:t>кільця </a:t>
            </a:r>
            <a:endParaRPr lang="uk-UA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Розвиток </a:t>
            </a:r>
            <a:r>
              <a:rPr lang="uk-UA" sz="2400" dirty="0">
                <a:ea typeface="Times New Roman" panose="02020603050405020304" pitchFamily="18" charset="0"/>
              </a:rPr>
              <a:t>напрямків одностороннього </a:t>
            </a:r>
            <a:r>
              <a:rPr lang="uk-UA" sz="2400" dirty="0" smtClean="0">
                <a:ea typeface="Times New Roman" panose="02020603050405020304" pitchFamily="18" charset="0"/>
              </a:rPr>
              <a:t>руху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Заміна </a:t>
            </a:r>
            <a:r>
              <a:rPr lang="uk-UA" sz="2400" dirty="0">
                <a:ea typeface="Times New Roman" panose="02020603050405020304" pitchFamily="18" charset="0"/>
              </a:rPr>
              <a:t>світлофорів на кругові схеми </a:t>
            </a:r>
            <a:r>
              <a:rPr lang="uk-UA" sz="2400" dirty="0" smtClean="0">
                <a:ea typeface="Times New Roman" panose="02020603050405020304" pitchFamily="18" charset="0"/>
              </a:rPr>
              <a:t>руху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Нічні ремонти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Освітлення </a:t>
            </a:r>
            <a:r>
              <a:rPr lang="uk-UA" sz="2400" dirty="0">
                <a:ea typeface="Times New Roman" panose="02020603050405020304" pitchFamily="18" charset="0"/>
              </a:rPr>
              <a:t>вулиць та </a:t>
            </a:r>
            <a:r>
              <a:rPr lang="uk-UA" sz="2400" dirty="0" smtClean="0">
                <a:ea typeface="Times New Roman" panose="02020603050405020304" pitchFamily="18" charset="0"/>
              </a:rPr>
              <a:t>переходів</a:t>
            </a:r>
            <a:endParaRPr lang="uk-UA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dirty="0" smtClean="0">
                <a:ea typeface="Times New Roman" panose="02020603050405020304" pitchFamily="18" charset="0"/>
              </a:rPr>
              <a:t>Модернізація системи </a:t>
            </a:r>
            <a:r>
              <a:rPr lang="uk-UA" sz="2400" dirty="0">
                <a:ea typeface="Times New Roman" panose="02020603050405020304" pitchFamily="18" charset="0"/>
              </a:rPr>
              <a:t>світлофорів, дорожніх розв’язок і </a:t>
            </a:r>
            <a:r>
              <a:rPr lang="uk-UA" sz="2400" dirty="0" smtClean="0">
                <a:ea typeface="Times New Roman" panose="02020603050405020304" pitchFamily="18" charset="0"/>
              </a:rPr>
              <a:t>системи паркування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9643"/>
            <a:ext cx="480362" cy="11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855" y="5784158"/>
            <a:ext cx="8647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Ціль: комплексне </a:t>
            </a:r>
            <a:r>
              <a:rPr lang="uk-UA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оновлення схеми  дорожнього </a:t>
            </a:r>
            <a:r>
              <a:rPr lang="uk-UA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руху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8012" y="1060715"/>
            <a:ext cx="7191649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Операційні програми управління   </a:t>
            </a:r>
            <a:endParaRPr lang="ru-RU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61" y="1027370"/>
            <a:ext cx="504056" cy="117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4044" y="2204864"/>
            <a:ext cx="660648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ea typeface="Calibri" panose="020F0502020204030204" pitchFamily="34" charset="0"/>
              </a:rPr>
              <a:t>План сталої міської мобільності міста </a:t>
            </a:r>
            <a:r>
              <a:rPr lang="uk-UA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0000"/>
                </a:solidFill>
                <a:ea typeface="Calibri" panose="020F0502020204030204" pitchFamily="34" charset="0"/>
              </a:rPr>
              <a:t>Транспортна  модель міста </a:t>
            </a:r>
            <a:endParaRPr lang="uk-UA" sz="3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Програма транспортного </a:t>
            </a:r>
            <a:r>
              <a:rPr lang="uk-UA" sz="3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смарту</a:t>
            </a:r>
            <a:endParaRPr lang="ru-RU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9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7948" y="466539"/>
            <a:ext cx="5724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Операційні цілі (завдання) </a:t>
            </a:r>
          </a:p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- 2030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9643"/>
            <a:ext cx="480362" cy="11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98884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Поетапне витіснення</a:t>
            </a:r>
            <a:r>
              <a:rPr lang="uk-UA" sz="2400" dirty="0">
                <a:ea typeface="Times New Roman" panose="02020603050405020304" pitchFamily="18" charset="0"/>
              </a:rPr>
              <a:t>, аж до заборони, руху важкого і комерційного  транспорту із туристичного центру. Рух за картками, нічний комерційний </a:t>
            </a:r>
            <a:r>
              <a:rPr lang="uk-UA" sz="2400" dirty="0" smtClean="0">
                <a:ea typeface="Times New Roman" panose="02020603050405020304" pitchFamily="18" charset="0"/>
              </a:rPr>
              <a:t>рух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Створення </a:t>
            </a:r>
            <a:r>
              <a:rPr lang="uk-UA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цілісної інтегрованої мережі </a:t>
            </a:r>
            <a:r>
              <a:rPr lang="uk-UA" sz="2400" b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велодоріжок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Транспортний </a:t>
            </a:r>
            <a:r>
              <a:rPr lang="uk-UA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смарт</a:t>
            </a:r>
            <a:r>
              <a:rPr lang="uk-UA" sz="2400" dirty="0">
                <a:ea typeface="Times New Roman" panose="02020603050405020304" pitchFamily="18" charset="0"/>
              </a:rPr>
              <a:t>. В місті має бути впроваджена  система електронного управління громадським </a:t>
            </a:r>
            <a:r>
              <a:rPr lang="uk-UA" sz="2400" dirty="0" smtClean="0">
                <a:ea typeface="Times New Roman" panose="02020603050405020304" pitchFamily="18" charset="0"/>
              </a:rPr>
              <a:t>транспортом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6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4421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387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NewRomanPSMT"/>
              </a:rPr>
              <a:t>Оптимізація  руху транспорту та пішохідних потоків в межах історичного ареалу міста,</a:t>
            </a:r>
            <a:r>
              <a:rPr lang="uk-UA" sz="2400" dirty="0" smtClean="0">
                <a:solidFill>
                  <a:srgbClr val="0070C0"/>
                </a:solidFill>
                <a:ea typeface="TimesNewRomanPSMT"/>
              </a:rPr>
              <a:t> </a:t>
            </a:r>
            <a:r>
              <a:rPr lang="uk-UA" sz="2400" dirty="0" smtClean="0">
                <a:ea typeface="TimesNewRomanPSMT"/>
              </a:rPr>
              <a:t>охоронних зонах пам’яток та прилеглих до них територіях  з метою оптимізації транспортних ресурсів, збільшення туристичного потенціалу.</a:t>
            </a:r>
            <a:r>
              <a:rPr lang="uk-UA" sz="2400" dirty="0" smtClean="0">
                <a:ea typeface="Times New Roman" panose="02020603050405020304" pitchFamily="18" charset="0"/>
              </a:rPr>
              <a:t> Можливість платного  в’їзду до історичного центру комерційного транспорту та безоплатного для проживаючих за картками; місто без автомобілів у центральній частині.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22106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Операційні цілі (завдання) </a:t>
            </a:r>
          </a:p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- 2030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9643"/>
            <a:ext cx="480362" cy="11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2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941060" algn="l"/>
              </a:tabLst>
            </a:pPr>
            <a:r>
              <a:rPr lang="uk-UA" sz="2400" b="1" dirty="0">
                <a:solidFill>
                  <a:srgbClr val="0070C0"/>
                </a:solidFill>
                <a:ea typeface="Times New Roman" panose="02020603050405020304" pitchFamily="18" charset="0"/>
              </a:rPr>
              <a:t>Створення нових центрів ділової, громадської, дозвільної та соціально-сервісної активності на базі мікрорайонів.</a:t>
            </a:r>
            <a:r>
              <a:rPr lang="uk-UA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uk-UA" sz="2400" dirty="0">
                <a:ea typeface="Times New Roman" panose="02020603050405020304" pitchFamily="18" charset="0"/>
              </a:rPr>
              <a:t>Мета - оновлення інфраструктури та підвищення комфорту. Витіснення транспортно-ємного бізнесу із історичного центру, капіталізація нерухомості та модернізація  інфраструктури в спальних </a:t>
            </a:r>
            <a:r>
              <a:rPr lang="uk-UA" sz="2400" dirty="0" smtClean="0">
                <a:ea typeface="Times New Roman" panose="02020603050405020304" pitchFamily="18" charset="0"/>
              </a:rPr>
              <a:t>районах.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3952" y="529732"/>
            <a:ext cx="529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Операційні цілі (завдання) </a:t>
            </a:r>
          </a:p>
          <a:p>
            <a:pPr algn="r"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- 2030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5762"/>
            <a:ext cx="480362" cy="11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653" y="82208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Thank You</a:t>
            </a:r>
            <a:r>
              <a:rPr lang="uk-UA" sz="4800" b="1" dirty="0">
                <a:solidFill>
                  <a:srgbClr val="0070C0"/>
                </a:solidFill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Questions?</a:t>
            </a:r>
            <a:endParaRPr lang="ru-RU" sz="4800" dirty="0">
              <a:solidFill>
                <a:srgbClr val="0070C0"/>
              </a:solidFill>
            </a:endParaRP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07718"/>
            <a:ext cx="2895521" cy="309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59" y="1052736"/>
            <a:ext cx="491898" cy="114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8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74" y="233855"/>
            <a:ext cx="712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окументи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державної  та регіональної ї політики, розвитку міської громади у сфері транспорту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27" y="330953"/>
            <a:ext cx="588802" cy="13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2549" y="5969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994" y="1814963"/>
            <a:ext cx="85345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Національна транспортна стратегія України </a:t>
            </a:r>
            <a:r>
              <a:rPr lang="uk-UA" sz="2000" dirty="0" smtClean="0"/>
              <a:t>- 2030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Державна  стратегія  регіонального розвитку </a:t>
            </a:r>
            <a:r>
              <a:rPr lang="uk-UA" sz="2000" dirty="0" smtClean="0"/>
              <a:t>- 2020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Концепція </a:t>
            </a:r>
            <a:r>
              <a:rPr lang="uk-UA" sz="2000" dirty="0"/>
              <a:t>сталого розвитку Ужгорода  ( 2005 р</a:t>
            </a:r>
            <a:r>
              <a:rPr lang="uk-UA" sz="2000" dirty="0" smtClean="0"/>
              <a:t>.)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Стратегія розвитку міста Ужгород до 2015 року ( 2008 р</a:t>
            </a:r>
            <a:r>
              <a:rPr lang="uk-UA" sz="2000" dirty="0" smtClean="0"/>
              <a:t>.)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Стратегії розвитку Закарпатської області – </a:t>
            </a:r>
            <a:r>
              <a:rPr lang="uk-UA" sz="2000" dirty="0" smtClean="0"/>
              <a:t>2020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Стратегії Карпатського Євро регіону -2020 і на подальшу </a:t>
            </a:r>
            <a:r>
              <a:rPr lang="uk-UA" sz="2000" dirty="0" smtClean="0"/>
              <a:t>перспективу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Глобальні   цілі  сталого розвитку ООН  -  </a:t>
            </a:r>
            <a:r>
              <a:rPr lang="uk-UA" sz="2000" dirty="0" smtClean="0"/>
              <a:t>2030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Генеральний  план розвитку міста до 2025 </a:t>
            </a:r>
            <a:r>
              <a:rPr lang="uk-UA" sz="2000" dirty="0" smtClean="0"/>
              <a:t>року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/>
              <a:t>План дій сталого енергетичного розвитку і клімату - м. Ужгород 2018 (проект)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14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822" y="2015473"/>
            <a:ext cx="840817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Імплементація </a:t>
            </a:r>
            <a:r>
              <a:rPr lang="uk-UA" sz="2800" dirty="0"/>
              <a:t>Угоди між Україною та ЄС про асоціацію та всеосяжну зону вільної торгівлі.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/>
              <a:t>Безвізовий </a:t>
            </a:r>
            <a:r>
              <a:rPr lang="uk-UA" sz="2800" dirty="0"/>
              <a:t>режим.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Інтенсифікація співпраці  України  та країн Вишеградської </a:t>
            </a:r>
            <a:r>
              <a:rPr lang="uk-UA" sz="2800" dirty="0" smtClean="0"/>
              <a:t>групи</a:t>
            </a:r>
          </a:p>
          <a:p>
            <a:endParaRPr lang="uk-UA" sz="2800" dirty="0" smtClean="0"/>
          </a:p>
          <a:p>
            <a:r>
              <a:rPr lang="uk-UA" sz="3600" dirty="0" smtClean="0">
                <a:solidFill>
                  <a:srgbClr val="0070C0"/>
                </a:solidFill>
              </a:rPr>
              <a:t>Р- Політичні </a:t>
            </a:r>
            <a:r>
              <a:rPr lang="uk-UA" sz="3600" dirty="0">
                <a:solidFill>
                  <a:srgbClr val="0070C0"/>
                </a:solidFill>
              </a:rPr>
              <a:t>фактори. Можливості й переваги.</a:t>
            </a:r>
            <a:endParaRPr lang="ru-RU" sz="3600" dirty="0">
              <a:solidFill>
                <a:srgbClr val="0070C0"/>
              </a:solidFill>
            </a:endParaRPr>
          </a:p>
          <a:p>
            <a:pPr lvl="0"/>
            <a:r>
              <a:rPr lang="uk-UA" sz="2800" b="1" dirty="0"/>
              <a:t>   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432190"/>
            <a:ext cx="591986" cy="13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391" y="661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PEST</a:t>
            </a:r>
            <a:r>
              <a:rPr lang="uk-UA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uk-UA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аналіз</a:t>
            </a:r>
          </a:p>
        </p:txBody>
      </p:sp>
    </p:spTree>
    <p:extLst>
      <p:ext uri="{BB962C8B-B14F-4D97-AF65-F5344CB8AC3E}">
        <p14:creationId xmlns:p14="http://schemas.microsoft.com/office/powerpoint/2010/main" val="21078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192" y="1815091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Внутрішньополітична </a:t>
            </a:r>
            <a:r>
              <a:rPr lang="uk-UA" sz="3200" dirty="0"/>
              <a:t>та економічна  нестабільність.</a:t>
            </a: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Загострення  </a:t>
            </a:r>
            <a:r>
              <a:rPr lang="uk-UA" sz="3200" dirty="0"/>
              <a:t>міжнародної та міжрегіональної конкуренції за контроль над транспортними </a:t>
            </a:r>
            <a:r>
              <a:rPr lang="uk-UA" sz="3200" dirty="0" smtClean="0"/>
              <a:t>потоками. </a:t>
            </a: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Погіршення </a:t>
            </a:r>
            <a:r>
              <a:rPr lang="uk-UA" sz="3200" dirty="0"/>
              <a:t>транскордонної безпеки 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uk-UA" sz="3200" dirty="0">
                <a:solidFill>
                  <a:srgbClr val="0070C0"/>
                </a:solidFill>
              </a:rPr>
              <a:t>Р - Політичні фактори. Виклики  й загрози.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2800" y="799428"/>
            <a:ext cx="4533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PEST</a:t>
            </a:r>
            <a:r>
              <a:rPr lang="uk-UA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аналіз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432190"/>
            <a:ext cx="591986" cy="13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0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39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94928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ранспортно-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логістичне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позиціонування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Ужгорода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32190"/>
            <a:ext cx="4533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PEST</a:t>
            </a:r>
            <a:r>
              <a:rPr lang="uk-UA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аналіз</a:t>
            </a:r>
            <a:endParaRPr lang="uk-UA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432190"/>
            <a:ext cx="591986" cy="13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375368"/>
            <a:ext cx="7632848" cy="11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Economical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Економічні фактори.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Можливості.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Technological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.Технологічні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фактори.  Можливості. 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8784"/>
            <a:ext cx="8995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Всеосяжна зона вільної торгівлі.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Подальша розбудова 5-го Крітського транспортного коридору.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Географічне розташування на збігу кордонів 5-ти країн. 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Є</a:t>
            </a:r>
            <a:r>
              <a:rPr lang="uk-UA" sz="2000" dirty="0" smtClean="0">
                <a:ea typeface="Times New Roman" panose="02020603050405020304" pitchFamily="18" charset="0"/>
              </a:rPr>
              <a:t>вропейські </a:t>
            </a:r>
            <a:r>
              <a:rPr lang="uk-UA" sz="2000" dirty="0">
                <a:ea typeface="Times New Roman" panose="02020603050405020304" pitchFamily="18" charset="0"/>
              </a:rPr>
              <a:t>автошляхи (Е50,Е58, Е573);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М</a:t>
            </a:r>
            <a:r>
              <a:rPr lang="uk-UA" sz="2000" dirty="0" smtClean="0">
                <a:ea typeface="Times New Roman" panose="02020603050405020304" pitchFamily="18" charset="0"/>
              </a:rPr>
              <a:t>іжнародні </a:t>
            </a:r>
            <a:r>
              <a:rPr lang="uk-UA" sz="2000" dirty="0">
                <a:ea typeface="Times New Roman" panose="02020603050405020304" pitchFamily="18" charset="0"/>
              </a:rPr>
              <a:t>автошляхи (М06 та М08).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Проект </a:t>
            </a:r>
            <a:r>
              <a:rPr lang="uk-UA" sz="2000" dirty="0">
                <a:ea typeface="Times New Roman" panose="02020603050405020304" pitchFamily="18" charset="0"/>
              </a:rPr>
              <a:t>«</a:t>
            </a:r>
            <a:r>
              <a:rPr lang="uk-UA" sz="2000" dirty="0" err="1">
                <a:ea typeface="Times New Roman" panose="02020603050405020304" pitchFamily="18" charset="0"/>
              </a:rPr>
              <a:t>Інтерсіті</a:t>
            </a:r>
            <a:r>
              <a:rPr lang="uk-UA" sz="2000" dirty="0">
                <a:ea typeface="Times New Roman" panose="02020603050405020304" pitchFamily="18" charset="0"/>
              </a:rPr>
              <a:t>»:  Мукачево, Ужгород – Будапешт і Ужгород – Братислава 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Центральне  розташування серед Карпатського регіону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Ресурсні можливості програм </a:t>
            </a:r>
            <a:r>
              <a:rPr lang="uk-UA" sz="2000" dirty="0">
                <a:ea typeface="Times New Roman" panose="02020603050405020304" pitchFamily="18" charset="0"/>
              </a:rPr>
              <a:t>міжнародної технічної допомоги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3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38919"/>
            <a:ext cx="6181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PEST</a:t>
            </a:r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виклики і загрози</a:t>
            </a:r>
            <a:endParaRPr lang="uk-UA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0" y="432190"/>
            <a:ext cx="591986" cy="13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050" y="1988840"/>
            <a:ext cx="7798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Консервація </a:t>
            </a:r>
            <a:r>
              <a:rPr lang="uk-UA" sz="2000" dirty="0">
                <a:ea typeface="Times New Roman" panose="02020603050405020304" pitchFamily="18" charset="0"/>
              </a:rPr>
              <a:t>застарілої транспортної інфраструктури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Суттєве </a:t>
            </a:r>
            <a:r>
              <a:rPr lang="uk-UA" sz="2000" dirty="0">
                <a:ea typeface="Times New Roman" panose="02020603050405020304" pitchFamily="18" charset="0"/>
              </a:rPr>
              <a:t>зниження  залізничних транспортних перевезень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 smtClean="0">
                <a:ea typeface="Times New Roman" panose="02020603050405020304" pitchFamily="18" charset="0"/>
              </a:rPr>
              <a:t>Проблема </a:t>
            </a:r>
            <a:r>
              <a:rPr lang="uk-UA" sz="2000" dirty="0">
                <a:ea typeface="Times New Roman" panose="02020603050405020304" pitchFamily="18" charset="0"/>
              </a:rPr>
              <a:t>експлуатації міжнародного аеропорту «Ужгород»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000" dirty="0">
                <a:ea typeface="Times New Roman" panose="02020603050405020304" pitchFamily="18" charset="0"/>
              </a:rPr>
              <a:t>Незавершеність об’їзної автодороги веде до:  </a:t>
            </a:r>
            <a:endParaRPr lang="ru-RU" sz="2000" dirty="0"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        - зростання </a:t>
            </a:r>
            <a:r>
              <a:rPr lang="uk-UA" sz="2000" dirty="0">
                <a:ea typeface="Times New Roman" panose="02020603050405020304" pitchFamily="18" charset="0"/>
              </a:rPr>
              <a:t>тиску моторизованого транспорту </a:t>
            </a:r>
            <a:r>
              <a:rPr lang="uk-UA" sz="2000" dirty="0" smtClean="0">
                <a:ea typeface="Times New Roman" panose="02020603050405020304" pitchFamily="18" charset="0"/>
              </a:rPr>
              <a:t>на інфраструктуру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a typeface="Times New Roman" panose="02020603050405020304" pitchFamily="18" charset="0"/>
              </a:rPr>
              <a:t>         та природне середовище </a:t>
            </a:r>
            <a:r>
              <a:rPr lang="uk-UA" sz="2000" dirty="0">
                <a:ea typeface="Times New Roman" panose="02020603050405020304" pitchFamily="18" charset="0"/>
              </a:rPr>
              <a:t>міста</a:t>
            </a:r>
            <a:endParaRPr lang="ru-RU" sz="2000" dirty="0"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        - ускладнення </a:t>
            </a:r>
            <a:r>
              <a:rPr lang="uk-UA" sz="2000" dirty="0">
                <a:ea typeface="Times New Roman" panose="02020603050405020304" pitchFamily="18" charset="0"/>
              </a:rPr>
              <a:t>доступу інвесторів, туристів, транзитерів</a:t>
            </a:r>
            <a:endParaRPr lang="ru-RU" sz="2000" dirty="0"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 panose="02020603050405020304" pitchFamily="18" charset="0"/>
              </a:rPr>
              <a:t>        - ризиків  </a:t>
            </a:r>
            <a:r>
              <a:rPr lang="uk-UA" sz="2000" dirty="0">
                <a:ea typeface="Times New Roman" panose="02020603050405020304" pitchFamily="18" charset="0"/>
              </a:rPr>
              <a:t>дезінтеграції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2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па нов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888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32823" y="5949280"/>
            <a:ext cx="628909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ранспортна мережа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міста Ужгорода 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2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1137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Times</vt:lpstr>
      <vt:lpstr>Times New Roman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npixog@gmail.com</cp:lastModifiedBy>
  <cp:revision>41</cp:revision>
  <dcterms:created xsi:type="dcterms:W3CDTF">2018-06-10T14:37:11Z</dcterms:created>
  <dcterms:modified xsi:type="dcterms:W3CDTF">2018-06-30T16:11:41Z</dcterms:modified>
</cp:coreProperties>
</file>