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C82AB-D0F5-4670-95AA-0AEB94878E71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0CD40-90F8-4AC1-9790-CD9054890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4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0CD40-90F8-4AC1-9790-CD9054890E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9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4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8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7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2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4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2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7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5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2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9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6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8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4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7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9313F9-8029-4DE2-9836-B5E9652A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Викладання </a:t>
            </a:r>
            <a:br>
              <a:rPr lang="uk-UA" dirty="0" smtClean="0"/>
            </a:br>
            <a:r>
              <a:rPr lang="uk-UA" dirty="0" smtClean="0"/>
              <a:t>Порівняльного конституційного права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232264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b="1" i="1" cap="all" dirty="0" smtClean="0"/>
              <a:t>Савчин Михайло</a:t>
            </a:r>
            <a:r>
              <a:rPr lang="uk-UA" b="1" i="1" dirty="0" smtClean="0"/>
              <a:t>,</a:t>
            </a:r>
          </a:p>
          <a:p>
            <a:r>
              <a:rPr lang="uk-UA" b="1" i="1" dirty="0" err="1" smtClean="0"/>
              <a:t>д.ю.н</a:t>
            </a:r>
            <a:r>
              <a:rPr lang="uk-UA" b="1" i="1" dirty="0" smtClean="0"/>
              <a:t>., проф., директор,</a:t>
            </a:r>
          </a:p>
          <a:p>
            <a:r>
              <a:rPr lang="uk-UA" b="1" i="1" dirty="0" smtClean="0"/>
              <a:t>Інститут порівняльного публічного права та </a:t>
            </a:r>
          </a:p>
          <a:p>
            <a:r>
              <a:rPr lang="uk-UA" b="1" i="1" dirty="0" smtClean="0"/>
              <a:t>міжнародного права</a:t>
            </a:r>
            <a:endParaRPr lang="ru-RU" b="1" i="1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»Ð¾Ð³Ð¾ÑÐ¸Ð¿ ÑÐ¶Ð½Ñ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91" y="694445"/>
            <a:ext cx="2049197" cy="20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6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Красно дякую за увагу!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2826507"/>
            <a:ext cx="6126479" cy="2536196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2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85800"/>
            <a:ext cx="10942319" cy="1752599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Основні підходи у конституційному праві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ивчення дисципліни «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Конституційне право зарубіжних країн», яка складається із загальної та особливої частини. </a:t>
            </a:r>
          </a:p>
          <a:p>
            <a:pPr marL="0" indent="0">
              <a:buNone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Вивчення «Порівняльного конституційного права» та супутніх дисциплін «Захист прав людини», «Конституційне судочинство», «Парламентське право», «Виборче право»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Ð»Ð¾Ð³Ð¾ÑÐ¸Ð¿ ÑÐ¶Ð½Ñ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5383237"/>
            <a:ext cx="1432560" cy="14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4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007" y="487681"/>
            <a:ext cx="10018713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Чим важливий компаративізм для вітчизняного конституційного права?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28802"/>
            <a:ext cx="10436223" cy="45872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1. Україна відноситься до європейської традиції права, яка заперечує зведення права до </a:t>
            </a:r>
            <a:r>
              <a:rPr lang="uk-UA" dirty="0">
                <a:solidFill>
                  <a:schemeClr val="bg1"/>
                </a:solidFill>
              </a:rPr>
              <a:t>волі суверена та своєрідних </a:t>
            </a:r>
            <a:r>
              <a:rPr lang="uk-UA" dirty="0" smtClean="0">
                <a:solidFill>
                  <a:schemeClr val="bg1"/>
                </a:solidFill>
              </a:rPr>
              <a:t>репресалій-санкціонувань;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2. Конституції </a:t>
            </a:r>
            <a:r>
              <a:rPr lang="uk-UA" dirty="0">
                <a:solidFill>
                  <a:schemeClr val="bg1"/>
                </a:solidFill>
              </a:rPr>
              <a:t>як </a:t>
            </a:r>
            <a:r>
              <a:rPr lang="uk-UA" dirty="0" smtClean="0">
                <a:solidFill>
                  <a:schemeClr val="bg1"/>
                </a:solidFill>
              </a:rPr>
              <a:t>система </a:t>
            </a:r>
            <a:r>
              <a:rPr lang="uk-UA" dirty="0">
                <a:solidFill>
                  <a:schemeClr val="bg1"/>
                </a:solidFill>
              </a:rPr>
              <a:t>юридичних </a:t>
            </a:r>
            <a:r>
              <a:rPr lang="uk-UA" dirty="0" smtClean="0">
                <a:solidFill>
                  <a:schemeClr val="bg1"/>
                </a:solidFill>
              </a:rPr>
              <a:t>засобів формування </a:t>
            </a:r>
            <a:r>
              <a:rPr lang="uk-UA" dirty="0">
                <a:solidFill>
                  <a:schemeClr val="bg1"/>
                </a:solidFill>
              </a:rPr>
              <a:t>раціоналізованого обмеженого правління, спрямованого на захист прав і свобод </a:t>
            </a:r>
            <a:r>
              <a:rPr lang="uk-UA" dirty="0" smtClean="0">
                <a:solidFill>
                  <a:schemeClr val="bg1"/>
                </a:solidFill>
              </a:rPr>
              <a:t>людини;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3. Конституціоналізм базується </a:t>
            </a:r>
            <a:r>
              <a:rPr lang="uk-UA" dirty="0">
                <a:solidFill>
                  <a:schemeClr val="bg1"/>
                </a:solidFill>
              </a:rPr>
              <a:t>на обміні конституційними ідеями, концепціями, як на рівні законодавства, так і на рівні судової </a:t>
            </a:r>
            <a:r>
              <a:rPr lang="uk-UA" dirty="0" smtClean="0">
                <a:solidFill>
                  <a:schemeClr val="bg1"/>
                </a:solidFill>
              </a:rPr>
              <a:t>практики;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4. Упровадження </a:t>
            </a:r>
            <a:r>
              <a:rPr lang="uk-UA" dirty="0">
                <a:solidFill>
                  <a:schemeClr val="bg1"/>
                </a:solidFill>
              </a:rPr>
              <a:t>верховенства права та поваги до прав людини в України </a:t>
            </a:r>
            <a:r>
              <a:rPr lang="uk-UA" dirty="0" smtClean="0">
                <a:solidFill>
                  <a:schemeClr val="bg1"/>
                </a:solidFill>
              </a:rPr>
              <a:t>передбачає дослідження </a:t>
            </a:r>
            <a:r>
              <a:rPr lang="uk-UA" dirty="0">
                <a:solidFill>
                  <a:schemeClr val="bg1"/>
                </a:solidFill>
              </a:rPr>
              <a:t>процесів конституційних запозичень та імплементації окремих інститутів, процедур і правил.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Ð»Ð¾Ð³Ð¾ÑÐ¸Ð¿ ÑÐ¶Ð½Ñ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5383237"/>
            <a:ext cx="1432560" cy="14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2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411480"/>
            <a:ext cx="10018713" cy="1752599"/>
          </a:xfrm>
        </p:spPr>
        <p:txBody>
          <a:bodyPr/>
          <a:lstStyle/>
          <a:p>
            <a:r>
              <a:rPr lang="uk-UA" dirty="0" smtClean="0"/>
              <a:t>Конституціоналізм та </a:t>
            </a:r>
            <a:br>
              <a:rPr lang="uk-UA" dirty="0" smtClean="0"/>
            </a:br>
            <a:r>
              <a:rPr lang="uk-UA" dirty="0" smtClean="0"/>
              <a:t>питання юридичної деонтології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96440"/>
            <a:ext cx="10018713" cy="4541519"/>
          </a:xfrm>
        </p:spPr>
        <p:txBody>
          <a:bodyPr/>
          <a:lstStyle/>
          <a:p>
            <a:r>
              <a:rPr lang="uk-UA" dirty="0" smtClean="0"/>
              <a:t>1. вимоги до законодавчого процесу: правова визначеність (</a:t>
            </a:r>
            <a:r>
              <a:rPr lang="en-US" dirty="0" smtClean="0"/>
              <a:t>legal certainty</a:t>
            </a:r>
            <a:r>
              <a:rPr lang="uk-UA" dirty="0" smtClean="0"/>
              <a:t>)</a:t>
            </a:r>
            <a:r>
              <a:rPr lang="en-US" dirty="0" smtClean="0"/>
              <a:t>, </a:t>
            </a:r>
            <a:r>
              <a:rPr lang="uk-UA" dirty="0" smtClean="0"/>
              <a:t>передбачуваність права (</a:t>
            </a:r>
            <a:r>
              <a:rPr lang="en-US" dirty="0" smtClean="0"/>
              <a:t>foreseeability of law</a:t>
            </a:r>
            <a:r>
              <a:rPr lang="uk-UA" dirty="0" smtClean="0"/>
              <a:t>)</a:t>
            </a:r>
            <a:r>
              <a:rPr lang="en-US" dirty="0" smtClean="0"/>
              <a:t>,</a:t>
            </a:r>
            <a:r>
              <a:rPr lang="uk-UA" dirty="0" smtClean="0"/>
              <a:t> правомірні очікування (</a:t>
            </a:r>
            <a:r>
              <a:rPr lang="en-US" dirty="0" smtClean="0"/>
              <a:t>legal </a:t>
            </a:r>
            <a:r>
              <a:rPr lang="en-US" dirty="0" err="1" smtClean="0"/>
              <a:t>expactation</a:t>
            </a:r>
            <a:r>
              <a:rPr lang="uk-UA" dirty="0" smtClean="0"/>
              <a:t>)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uk-UA" dirty="0" smtClean="0"/>
              <a:t>компетентність і доброчесність </a:t>
            </a:r>
            <a:r>
              <a:rPr lang="en-US" dirty="0" smtClean="0"/>
              <a:t>(moral integrity)</a:t>
            </a:r>
            <a:r>
              <a:rPr lang="uk-UA" dirty="0" smtClean="0"/>
              <a:t> суддів як їх здатність розважливо і розсудливо ухвалювати справедливі і правильні рішення незважаючи на будь-який зовнішній тиск</a:t>
            </a:r>
          </a:p>
          <a:p>
            <a:r>
              <a:rPr lang="uk-UA" dirty="0" smtClean="0"/>
              <a:t>3. </a:t>
            </a:r>
            <a:r>
              <a:rPr lang="uk-UA" dirty="0" err="1" smtClean="0"/>
              <a:t>кіберграмотність</a:t>
            </a:r>
            <a:r>
              <a:rPr lang="uk-UA" dirty="0" smtClean="0"/>
              <a:t> та </a:t>
            </a:r>
            <a:r>
              <a:rPr lang="uk-UA" dirty="0" err="1" smtClean="0"/>
              <a:t>кібербезпека</a:t>
            </a:r>
            <a:r>
              <a:rPr lang="uk-UA" dirty="0" smtClean="0"/>
              <a:t> як важливі складники громадянської активності та сучасної комунікативної демократії як процесу ухвалення розважливих і збалансованих рішень</a:t>
            </a:r>
            <a:endParaRPr lang="ru-RU" dirty="0"/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Ð»Ð¾Ð³Ð¾ÑÐ¸Ð¿ ÑÐ¶Ð½Ñ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5383237"/>
            <a:ext cx="1432560" cy="14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1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14400"/>
          </a:xfrm>
        </p:spPr>
        <p:txBody>
          <a:bodyPr/>
          <a:lstStyle/>
          <a:p>
            <a:r>
              <a:rPr lang="uk-UA" dirty="0" smtClean="0"/>
              <a:t>Структура ПКП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3" y="1813561"/>
            <a:ext cx="4535488" cy="3977640"/>
          </a:xfrm>
        </p:spPr>
        <p:txBody>
          <a:bodyPr>
            <a:normAutofit fontScale="85000" lnSpcReduction="20000"/>
          </a:bodyPr>
          <a:lstStyle/>
          <a:p>
            <a:endParaRPr lang="uk-UA" b="1" cap="all" dirty="0" smtClean="0"/>
          </a:p>
          <a:p>
            <a:pPr marL="0" indent="0">
              <a:buNone/>
            </a:pPr>
            <a:r>
              <a:rPr lang="uk-UA" sz="2100" b="1" cap="all" dirty="0" smtClean="0"/>
              <a:t>Тема </a:t>
            </a:r>
            <a:r>
              <a:rPr lang="uk-UA" sz="2100" b="1" cap="all" dirty="0"/>
              <a:t>1. Предмет та система порівняльного конституційного права</a:t>
            </a:r>
            <a:endParaRPr lang="ru-RU" sz="2100" dirty="0"/>
          </a:p>
          <a:p>
            <a:pPr marL="457200" lvl="1" indent="0">
              <a:buNone/>
            </a:pPr>
            <a:r>
              <a:rPr lang="uk-UA" sz="2100" b="1" dirty="0"/>
              <a:t>1. Поняття конституційного права: горизонтальна і вертикальна структура. </a:t>
            </a:r>
            <a:endParaRPr lang="ru-RU" sz="2100" dirty="0"/>
          </a:p>
          <a:p>
            <a:pPr marL="457200" lvl="1" indent="0">
              <a:buNone/>
            </a:pPr>
            <a:r>
              <a:rPr lang="uk-UA" sz="2100" b="1" dirty="0" smtClean="0"/>
              <a:t>2</a:t>
            </a:r>
            <a:r>
              <a:rPr lang="uk-UA" sz="2100" b="1" dirty="0"/>
              <a:t>. Методологія порівняльного конституційного права</a:t>
            </a:r>
            <a:endParaRPr lang="ru-RU" sz="2100" dirty="0"/>
          </a:p>
          <a:p>
            <a:pPr marL="457200" lvl="1" indent="0">
              <a:buNone/>
            </a:pPr>
            <a:r>
              <a:rPr lang="uk-UA" sz="2100" b="1" dirty="0" smtClean="0"/>
              <a:t>3</a:t>
            </a:r>
            <a:r>
              <a:rPr lang="uk-UA" sz="2100" b="1" dirty="0"/>
              <a:t>. Конституційна ідентичність та конституційні системи.</a:t>
            </a:r>
            <a:endParaRPr lang="ru-RU" sz="2100" dirty="0"/>
          </a:p>
          <a:p>
            <a:pPr marL="457200" lvl="1" indent="0">
              <a:buNone/>
            </a:pPr>
            <a:r>
              <a:rPr lang="en-US" sz="2100" b="1" dirty="0" smtClean="0"/>
              <a:t>4</a:t>
            </a:r>
            <a:r>
              <a:rPr lang="en-US" sz="2100" b="1" dirty="0"/>
              <a:t>. </a:t>
            </a:r>
            <a:r>
              <a:rPr lang="uk-UA" sz="2100" b="1" dirty="0"/>
              <a:t>Конституційні перенесення (</a:t>
            </a:r>
            <a:r>
              <a:rPr lang="en-US" sz="2100" b="1" dirty="0"/>
              <a:t>transplant</a:t>
            </a:r>
            <a:r>
              <a:rPr lang="uk-UA" sz="2100" b="1" dirty="0"/>
              <a:t>) та запозичення</a:t>
            </a:r>
            <a:r>
              <a:rPr lang="en-US" sz="2100" b="1" dirty="0"/>
              <a:t> (borrowing</a:t>
            </a:r>
            <a:r>
              <a:rPr lang="en-US" sz="2100" b="1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3640" y="1813561"/>
            <a:ext cx="5623560" cy="4785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cap="all" dirty="0"/>
              <a:t>Тема 2. Історія та основні ідеї конституціоналізму</a:t>
            </a:r>
            <a:endParaRPr lang="ru-RU" dirty="0"/>
          </a:p>
          <a:p>
            <a:pPr marL="457200" lvl="1" indent="0">
              <a:buNone/>
            </a:pPr>
            <a:r>
              <a:rPr lang="uk-UA" b="1" dirty="0"/>
              <a:t>1. Поняття та структура конституціоналізму.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2</a:t>
            </a:r>
            <a:r>
              <a:rPr lang="uk-UA" b="1" dirty="0"/>
              <a:t>. Зародження традиції верховенства права та лібералізму: від </a:t>
            </a:r>
            <a:r>
              <a:rPr lang="uk-UA" b="1" dirty="0" err="1"/>
              <a:t>Magna</a:t>
            </a:r>
            <a:r>
              <a:rPr lang="uk-UA" b="1" dirty="0"/>
              <a:t> </a:t>
            </a:r>
            <a:r>
              <a:rPr lang="uk-UA" b="1" dirty="0" err="1"/>
              <a:t>Carta</a:t>
            </a:r>
            <a:r>
              <a:rPr lang="uk-UA" b="1" dirty="0"/>
              <a:t> до Славної революції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3</a:t>
            </a:r>
            <a:r>
              <a:rPr lang="uk-UA" b="1" dirty="0"/>
              <a:t>. Від демістифікації тіла короля до ідеї суверенітету: тіло короля, Франція та Московія (епоха Смути).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4</a:t>
            </a:r>
            <a:r>
              <a:rPr lang="uk-UA" b="1" dirty="0"/>
              <a:t>. Утвердження ідеї прав людини: </a:t>
            </a:r>
            <a:r>
              <a:rPr lang="uk-UA" b="1" dirty="0" err="1"/>
              <a:t>Гуго</a:t>
            </a:r>
            <a:r>
              <a:rPr lang="uk-UA" b="1" dirty="0"/>
              <a:t> </a:t>
            </a:r>
            <a:r>
              <a:rPr lang="uk-UA" b="1" dirty="0" err="1"/>
              <a:t>Гроцій</a:t>
            </a:r>
            <a:r>
              <a:rPr lang="uk-UA" b="1" dirty="0"/>
              <a:t>, Біль про права людини та універсалізм прав людини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5</a:t>
            </a:r>
            <a:r>
              <a:rPr lang="uk-UA" b="1" dirty="0"/>
              <a:t>. Народний суверенітет та представницька демократія: дискусія </a:t>
            </a:r>
            <a:r>
              <a:rPr lang="uk-UA" b="1" dirty="0" err="1"/>
              <a:t>С’єєса</a:t>
            </a:r>
            <a:r>
              <a:rPr lang="uk-UA" b="1" dirty="0"/>
              <a:t> і Руссо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6</a:t>
            </a:r>
            <a:r>
              <a:rPr lang="uk-UA" b="1" dirty="0"/>
              <a:t>. Парламентаризм та </a:t>
            </a:r>
            <a:r>
              <a:rPr lang="uk-UA" b="1" dirty="0" err="1"/>
              <a:t>юдикатура</a:t>
            </a:r>
            <a:r>
              <a:rPr lang="uk-UA" b="1" dirty="0"/>
              <a:t>: Федераліст та американська система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7</a:t>
            </a:r>
            <a:r>
              <a:rPr lang="uk-UA" b="1" dirty="0"/>
              <a:t>. Криза ліберальної демократії та Карл </a:t>
            </a:r>
            <a:r>
              <a:rPr lang="uk-UA" b="1" dirty="0" err="1"/>
              <a:t>Шмітт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8</a:t>
            </a:r>
            <a:r>
              <a:rPr lang="uk-UA" b="1" dirty="0"/>
              <a:t>. Перехідні державні системи і конституціоналізм.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9</a:t>
            </a:r>
            <a:r>
              <a:rPr lang="uk-UA" b="1" dirty="0"/>
              <a:t>. </a:t>
            </a:r>
            <a:r>
              <a:rPr lang="uk-UA" b="1" dirty="0" err="1"/>
              <a:t>Супранаціоналізм</a:t>
            </a:r>
            <a:r>
              <a:rPr lang="uk-UA" b="1" dirty="0"/>
              <a:t> та конституційний патріотизм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»Ð¾Ð³Ð¾ÑÐ¸Ð¿ ÑÐ¶Ð½Ñ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5383237"/>
            <a:ext cx="1432560" cy="14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9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5673" y="563880"/>
            <a:ext cx="4611688" cy="5913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cap="all" dirty="0"/>
              <a:t>Тема 3. Юридична сила конституції</a:t>
            </a:r>
            <a:endParaRPr lang="ru-RU" dirty="0"/>
          </a:p>
          <a:p>
            <a:pPr marL="457200" lvl="1" indent="0">
              <a:buNone/>
            </a:pPr>
            <a:r>
              <a:rPr lang="uk-UA" b="1" dirty="0"/>
              <a:t>1. Основні теорії конституції у співвідношенні із конституціоналізмом.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2</a:t>
            </a:r>
            <a:r>
              <a:rPr lang="uk-UA" b="1" dirty="0"/>
              <a:t>. Конституція реальна, номінальна, символічна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3</a:t>
            </a:r>
            <a:r>
              <a:rPr lang="uk-UA" b="1" dirty="0"/>
              <a:t>. Установча влада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4</a:t>
            </a:r>
            <a:r>
              <a:rPr lang="uk-UA" b="1" dirty="0"/>
              <a:t>. Тлумачення Конституції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5</a:t>
            </a:r>
            <a:r>
              <a:rPr lang="uk-UA" b="1" dirty="0"/>
              <a:t>. Основні моделі правового захисту конституції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6</a:t>
            </a:r>
            <a:r>
              <a:rPr lang="uk-UA" b="1" dirty="0"/>
              <a:t>. Тероризм та екстраординарні засоби захисту конституції (</a:t>
            </a:r>
            <a:r>
              <a:rPr lang="uk-UA" b="1" dirty="0" err="1"/>
              <a:t>Emergency</a:t>
            </a:r>
            <a:r>
              <a:rPr lang="uk-UA" b="1" dirty="0"/>
              <a:t> </a:t>
            </a:r>
            <a:r>
              <a:rPr lang="uk-UA" b="1" dirty="0" err="1"/>
              <a:t>State</a:t>
            </a:r>
            <a:r>
              <a:rPr lang="uk-UA" b="1" dirty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47362" y="198121"/>
            <a:ext cx="6278878" cy="665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cap="all" dirty="0"/>
              <a:t>Тема 4. Основоположні цінності і принципи конституційного порядку</a:t>
            </a:r>
            <a:endParaRPr lang="ru-RU" dirty="0"/>
          </a:p>
          <a:p>
            <a:pPr marL="457200" lvl="1" indent="0">
              <a:buNone/>
            </a:pPr>
            <a:r>
              <a:rPr lang="uk-UA" b="1" dirty="0"/>
              <a:t>1. Значення і роль принципів і цінностей в конституційному праві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2</a:t>
            </a:r>
            <a:r>
              <a:rPr lang="uk-UA" b="1" dirty="0"/>
              <a:t>. Принцип верховенства права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3</a:t>
            </a:r>
            <a:r>
              <a:rPr lang="uk-UA" b="1" dirty="0"/>
              <a:t>. Гідність людини: основні концепції та самовизначення особи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4</a:t>
            </a:r>
            <a:r>
              <a:rPr lang="uk-UA" b="1" dirty="0"/>
              <a:t>. Свобода і приватна автономія, свобода волі і свавілля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5</a:t>
            </a:r>
            <a:r>
              <a:rPr lang="uk-UA" b="1" dirty="0"/>
              <a:t>. Принцип пропорційності: балансування і зміст трискладового тесту.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6</a:t>
            </a:r>
            <a:r>
              <a:rPr lang="uk-UA" b="1" dirty="0"/>
              <a:t>. Права людини: загальні засади конституційного конструювання прав людини.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7</a:t>
            </a:r>
            <a:r>
              <a:rPr lang="uk-UA" b="1" dirty="0"/>
              <a:t>. Рівність і заборона дискримінації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8</a:t>
            </a:r>
            <a:r>
              <a:rPr lang="uk-UA" b="1" dirty="0"/>
              <a:t>. Демократія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9</a:t>
            </a:r>
            <a:r>
              <a:rPr lang="uk-UA" b="1" dirty="0"/>
              <a:t>. Основні концепції та моделі держави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»Ð¾Ð³Ð¾ÑÐ¸Ð¿ ÑÐ¶Ð½Ñ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5383237"/>
            <a:ext cx="1432560" cy="14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1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0120" y="563880"/>
            <a:ext cx="5419247" cy="6004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cap="all" dirty="0"/>
              <a:t>Тема 5. Права людини</a:t>
            </a:r>
            <a:endParaRPr lang="ru-RU" dirty="0"/>
          </a:p>
          <a:p>
            <a:pPr marL="457200" lvl="1" indent="0">
              <a:buNone/>
            </a:pPr>
            <a:r>
              <a:rPr lang="uk-UA" b="1" dirty="0"/>
              <a:t>1. Поняття та покоління прав людини.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2</a:t>
            </a:r>
            <a:r>
              <a:rPr lang="uk-UA" b="1" dirty="0"/>
              <a:t>. Сутнісний зміст прав людини: втручання та приватна автономія.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3</a:t>
            </a:r>
            <a:r>
              <a:rPr lang="uk-UA" b="1" dirty="0"/>
              <a:t>. Обмеження прав людини: основні критерії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4</a:t>
            </a:r>
            <a:r>
              <a:rPr lang="uk-UA" b="1" dirty="0"/>
              <a:t>. Негативні права</a:t>
            </a:r>
            <a:endParaRPr lang="ru-RU" dirty="0"/>
          </a:p>
          <a:p>
            <a:pPr marL="914400" lvl="2" indent="0">
              <a:buNone/>
            </a:pPr>
            <a:r>
              <a:rPr lang="uk-UA" b="1" dirty="0"/>
              <a:t>А. Свобода вираження та свобода совісті.</a:t>
            </a:r>
            <a:endParaRPr lang="ru-RU" dirty="0"/>
          </a:p>
          <a:p>
            <a:pPr marL="914400" lvl="2" indent="0">
              <a:buNone/>
            </a:pPr>
            <a:r>
              <a:rPr lang="uk-UA" b="1" dirty="0" smtClean="0"/>
              <a:t>Б</a:t>
            </a:r>
            <a:r>
              <a:rPr lang="uk-UA" b="1" dirty="0"/>
              <a:t>. Належна правова процедура та процесуальні гарантії прав людини.</a:t>
            </a:r>
            <a:endParaRPr lang="ru-RU" dirty="0"/>
          </a:p>
          <a:p>
            <a:pPr marL="914400" lvl="2" indent="0">
              <a:buNone/>
            </a:pPr>
            <a:r>
              <a:rPr lang="uk-UA" b="1" dirty="0" smtClean="0"/>
              <a:t>В</a:t>
            </a:r>
            <a:r>
              <a:rPr lang="uk-UA" b="1" dirty="0"/>
              <a:t>. Приватність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5</a:t>
            </a:r>
            <a:r>
              <a:rPr lang="uk-UA" b="1" dirty="0"/>
              <a:t>. Громадянство та принцип рівності.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6</a:t>
            </a:r>
            <a:r>
              <a:rPr lang="uk-UA" b="1" dirty="0"/>
              <a:t>. Право на участь та політичний процес.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8</a:t>
            </a:r>
            <a:r>
              <a:rPr lang="uk-UA" b="1" dirty="0"/>
              <a:t>. Доктрина стверджувальних дій та соціальні права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7967" y="563881"/>
            <a:ext cx="4895056" cy="5227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cap="all" dirty="0"/>
              <a:t>Тема 6. Політичні інститути та конституціоналізм</a:t>
            </a:r>
            <a:endParaRPr lang="ru-RU" dirty="0"/>
          </a:p>
          <a:p>
            <a:pPr marL="457200" lvl="1" indent="0">
              <a:buNone/>
            </a:pPr>
            <a:r>
              <a:rPr lang="uk-UA" b="1" dirty="0"/>
              <a:t>1. Конституційні моделі політичних систем та доктрина </a:t>
            </a:r>
            <a:r>
              <a:rPr lang="uk-UA" b="1" dirty="0" err="1"/>
              <a:t>militant</a:t>
            </a:r>
            <a:r>
              <a:rPr lang="uk-UA" b="1" dirty="0"/>
              <a:t> </a:t>
            </a:r>
            <a:r>
              <a:rPr lang="uk-UA" b="1" dirty="0" err="1"/>
              <a:t>democracy</a:t>
            </a:r>
            <a:r>
              <a:rPr lang="uk-UA" b="1" dirty="0"/>
              <a:t>/</a:t>
            </a:r>
            <a:r>
              <a:rPr lang="uk-UA" b="1" dirty="0" err="1"/>
              <a:t>streitbahre</a:t>
            </a:r>
            <a:r>
              <a:rPr lang="uk-UA" b="1" dirty="0"/>
              <a:t> </a:t>
            </a:r>
            <a:r>
              <a:rPr lang="uk-UA" b="1" dirty="0" err="1"/>
              <a:t>Demokratie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2</a:t>
            </a:r>
            <a:r>
              <a:rPr lang="uk-UA" b="1" dirty="0"/>
              <a:t>. Політичні партії та популізм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3</a:t>
            </a:r>
            <a:r>
              <a:rPr lang="uk-UA" b="1" dirty="0"/>
              <a:t>. Референдум та гарантії народного волевиявлення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4</a:t>
            </a:r>
            <a:r>
              <a:rPr lang="uk-UA" b="1" dirty="0"/>
              <a:t>. Конституційна інженерія та виборчі системи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»Ð¾Ð³Ð¾ÑÐ¸Ð¿ ÑÐ¶Ð½Ñ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5383237"/>
            <a:ext cx="1432560" cy="14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8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8240" y="441960"/>
            <a:ext cx="5221127" cy="608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cap="all" dirty="0"/>
              <a:t>Тема 7. Інституційний дизайн та конституційні моделі влади</a:t>
            </a:r>
            <a:endParaRPr lang="ru-RU" dirty="0"/>
          </a:p>
          <a:p>
            <a:pPr marL="457200" lvl="1" indent="0">
              <a:buNone/>
            </a:pPr>
            <a:r>
              <a:rPr lang="uk-UA" b="1" dirty="0"/>
              <a:t>1. Принцип субсидіарності та територіальна організація влади: унітаризм та федералізм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2</a:t>
            </a:r>
            <a:r>
              <a:rPr lang="uk-UA" b="1" dirty="0"/>
              <a:t>. Право на самовизначення та сецесія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3</a:t>
            </a:r>
            <a:r>
              <a:rPr lang="uk-UA" b="1" dirty="0"/>
              <a:t>. Поділ влади та система стримувань і противаг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4</a:t>
            </a:r>
            <a:r>
              <a:rPr lang="uk-UA" b="1" dirty="0"/>
              <a:t>. Судовий конституційний контроль та незалежність суду.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5</a:t>
            </a:r>
            <a:r>
              <a:rPr lang="uk-UA" b="1" dirty="0"/>
              <a:t>. Парламентаризм і парламентські моделі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6</a:t>
            </a:r>
            <a:r>
              <a:rPr lang="uk-UA" b="1" dirty="0"/>
              <a:t>. Президенціалізм та змішані моделі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7</a:t>
            </a:r>
            <a:r>
              <a:rPr lang="uk-UA" b="1" dirty="0"/>
              <a:t>. Виконавча влада: концепція </a:t>
            </a:r>
            <a:r>
              <a:rPr lang="uk-UA" b="1" dirty="0" err="1"/>
              <a:t>Regulatory</a:t>
            </a:r>
            <a:r>
              <a:rPr lang="uk-UA" b="1" dirty="0"/>
              <a:t> </a:t>
            </a:r>
            <a:r>
              <a:rPr lang="uk-UA" b="1" dirty="0" err="1"/>
              <a:t>State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9367" y="441959"/>
            <a:ext cx="5123656" cy="608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cap="all" dirty="0"/>
              <a:t>Тема 8. Сучасні тенденції конституціоналізму</a:t>
            </a:r>
            <a:endParaRPr lang="ru-RU" dirty="0"/>
          </a:p>
          <a:p>
            <a:pPr marL="457200" lvl="1" indent="0">
              <a:buNone/>
            </a:pPr>
            <a:r>
              <a:rPr lang="uk-UA" b="1" dirty="0"/>
              <a:t>1. Співвідношення національного та міжнародного права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2</a:t>
            </a:r>
            <a:r>
              <a:rPr lang="uk-UA" b="1" dirty="0"/>
              <a:t>. Багаторівневий конституціоналізм ЄС та конституційний патріотизм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3</a:t>
            </a:r>
            <a:r>
              <a:rPr lang="uk-UA" b="1" dirty="0"/>
              <a:t>. Застосування зарубіжного права у діяльності конституційної юстиції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4</a:t>
            </a:r>
            <a:r>
              <a:rPr lang="uk-UA" b="1" dirty="0"/>
              <a:t>. Нові технології, біоетика та права людини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5</a:t>
            </a:r>
            <a:r>
              <a:rPr lang="uk-UA" b="1" dirty="0"/>
              <a:t>. Конституціоналізм та перехідна юстиція</a:t>
            </a:r>
            <a:endParaRPr lang="ru-RU" dirty="0"/>
          </a:p>
          <a:p>
            <a:pPr marL="457200" lvl="1" indent="0">
              <a:buNone/>
            </a:pPr>
            <a:r>
              <a:rPr lang="uk-UA" b="1" dirty="0" smtClean="0"/>
              <a:t>6</a:t>
            </a:r>
            <a:r>
              <a:rPr lang="uk-UA" b="1" dirty="0"/>
              <a:t>. Конституціоналізм, суверенні борги та запозичення держави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»Ð¾Ð³Ð¾ÑÐ¸Ð¿ ÑÐ¶Ð½Ñ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5383237"/>
            <a:ext cx="1432560" cy="14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Одеський конституційний форум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1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82138"/>
            <a:ext cx="10018713" cy="1146412"/>
          </a:xfrm>
        </p:spPr>
        <p:txBody>
          <a:bodyPr>
            <a:normAutofit/>
          </a:bodyPr>
          <a:lstStyle/>
          <a:p>
            <a:r>
              <a:rPr lang="uk-UA" sz="2800" b="1" dirty="0"/>
              <a:t>Тема 4. Демократична конституційна держава та процедури легітимації влади (</a:t>
            </a:r>
            <a:r>
              <a:rPr lang="uk-UA" sz="2800" b="1" i="1" dirty="0"/>
              <a:t>семінар – 2 год</a:t>
            </a:r>
            <a:r>
              <a:rPr lang="uk-UA" sz="2800" b="1" i="1" dirty="0" smtClean="0"/>
              <a:t>.</a:t>
            </a:r>
            <a:r>
              <a:rPr lang="uk-UA" sz="2800" b="1" dirty="0" smtClean="0"/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419369"/>
            <a:ext cx="10911839" cy="50223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Основні </a:t>
            </a:r>
            <a:r>
              <a:rPr lang="uk-UA" dirty="0"/>
              <a:t>структурні елементи демократичної конституційної держави. Принцип національного </a:t>
            </a:r>
            <a:r>
              <a:rPr lang="en-US" dirty="0"/>
              <a:t>vs</a:t>
            </a:r>
            <a:r>
              <a:rPr lang="uk-UA" dirty="0"/>
              <a:t>. народного суверенітету. Природа представницького мандату: несумісність і конфлікт інтересів, імунітети та індемнітет. Доктрина </a:t>
            </a:r>
            <a:r>
              <a:rPr lang="en-US" dirty="0"/>
              <a:t>militant democracy</a:t>
            </a:r>
            <a:r>
              <a:rPr lang="uk-UA" dirty="0"/>
              <a:t>/</a:t>
            </a:r>
            <a:r>
              <a:rPr lang="en-US" dirty="0" err="1"/>
              <a:t>streitbahre</a:t>
            </a:r>
            <a:r>
              <a:rPr lang="en-US" dirty="0"/>
              <a:t> </a:t>
            </a:r>
            <a:r>
              <a:rPr lang="en-US" dirty="0" err="1"/>
              <a:t>Demokratie</a:t>
            </a:r>
            <a:r>
              <a:rPr lang="uk-UA" dirty="0"/>
              <a:t>  та захист конституції. Політичні партії та багатопартійність, основні типи партій. Демократичні стандарти виборчого процесу та особливості референдумного процесу. Виборчі системи: види та проблеми їх вибору. Принцип правової держави: від формалістичних до змістовних концепцій. Принцип поділу влади та його елементи. Принцип соціальної держави: доктрини стверджувальних дій та </a:t>
            </a:r>
            <a:r>
              <a:rPr lang="en-US" dirty="0"/>
              <a:t>Welfare State</a:t>
            </a:r>
            <a:r>
              <a:rPr lang="uk-UA" dirty="0"/>
              <a:t>. 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Мета заняття: </a:t>
            </a:r>
            <a:r>
              <a:rPr lang="uk-UA" dirty="0"/>
              <a:t>Оволодіння навичок інтерпретувати системно і цілісно принципи демократичної конституційної держави, інтерпретувати принципи права у контексті практики їх застосування, розвиток основоположних принципів у конституційній юриспруденції на основі компаративного </a:t>
            </a:r>
            <a:r>
              <a:rPr lang="uk-UA" dirty="0" smtClean="0"/>
              <a:t>аналізу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Питання до обговорення:</a:t>
            </a:r>
            <a:endParaRPr lang="ru-RU" dirty="0"/>
          </a:p>
          <a:p>
            <a:pPr lvl="0"/>
            <a:r>
              <a:rPr lang="uk-UA" dirty="0"/>
              <a:t>У чому полягає формула національного суверенітету, сформульована Верховним Судом Англії у </a:t>
            </a:r>
            <a:r>
              <a:rPr lang="en-US" dirty="0"/>
              <a:t>Brexit Case? </a:t>
            </a:r>
            <a:r>
              <a:rPr lang="uk-UA" dirty="0"/>
              <a:t>Як вона може вплинути на подальший розвиток конституційної доктрини?</a:t>
            </a:r>
            <a:endParaRPr lang="ru-RU" dirty="0"/>
          </a:p>
          <a:p>
            <a:pPr lvl="0"/>
            <a:r>
              <a:rPr lang="uk-UA" dirty="0"/>
              <a:t>Назвіть спільні та відмінні риси вільного та імперативного мандату? Чому сьогодні імперативний мандат є анахронізмом і суперечить вільному демократичному конституційному порядку?</a:t>
            </a:r>
            <a:endParaRPr lang="ru-RU" dirty="0"/>
          </a:p>
          <a:p>
            <a:pPr lvl="0"/>
            <a:r>
              <a:rPr lang="uk-UA" dirty="0"/>
              <a:t>Яка різниця між функціональними та універсальним імунітетом депутата парламенту?</a:t>
            </a:r>
            <a:endParaRPr lang="ru-RU" dirty="0"/>
          </a:p>
          <a:p>
            <a:pPr lvl="0"/>
            <a:r>
              <a:rPr lang="uk-UA" dirty="0"/>
              <a:t>Чому часто </a:t>
            </a:r>
            <a:r>
              <a:rPr lang="uk-UA" dirty="0" smtClean="0"/>
              <a:t>правителі </a:t>
            </a:r>
            <a:r>
              <a:rPr lang="uk-UA" dirty="0"/>
              <a:t>використовують референдум для зміцнення особистої диктатури, а народ не чинить тому спротив, хоча він вільний у виборі рішення?</a:t>
            </a:r>
            <a:endParaRPr lang="ru-RU" dirty="0"/>
          </a:p>
          <a:p>
            <a:pPr lvl="0"/>
            <a:r>
              <a:rPr lang="uk-UA" dirty="0"/>
              <a:t>Наведіть аргументи на користь та </a:t>
            </a:r>
            <a:r>
              <a:rPr lang="uk-UA" dirty="0" smtClean="0"/>
              <a:t>проти </a:t>
            </a:r>
            <a:r>
              <a:rPr lang="uk-UA" dirty="0"/>
              <a:t>відповідно мажоритарної та пропорційної виборчої системи для України.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18.02.2019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конституційний</a:t>
            </a:r>
            <a:r>
              <a:rPr lang="ru-RU" dirty="0" smtClean="0"/>
              <a:t> форум </a:t>
            </a:r>
            <a:endParaRPr lang="ru-RU" dirty="0"/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Ð»Ð¾Ð³Ð¾ÑÐ¸Ð¿ ÑÐ¶Ð½Ñ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0" y="5383237"/>
            <a:ext cx="1432560" cy="14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38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105</TotalTime>
  <Words>966</Words>
  <Application>Microsoft Office PowerPoint</Application>
  <PresentationFormat>Широкоэкранный</PresentationFormat>
  <Paragraphs>117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Параллакс</vt:lpstr>
      <vt:lpstr>Викладання  Порівняльного конституційного права</vt:lpstr>
      <vt:lpstr>Основні підходи у конституційному праві</vt:lpstr>
      <vt:lpstr>Чим важливий компаративізм для вітчизняного конституційного права?</vt:lpstr>
      <vt:lpstr>Конституціоналізм та  питання юридичної деонтології</vt:lpstr>
      <vt:lpstr>Структура ПКП</vt:lpstr>
      <vt:lpstr>Презентация PowerPoint</vt:lpstr>
      <vt:lpstr>Презентация PowerPoint</vt:lpstr>
      <vt:lpstr>Презентация PowerPoint</vt:lpstr>
      <vt:lpstr>Тема 4. Демократична конституційна держава та процедури легітимації влади (семінар – 2 год.)</vt:lpstr>
      <vt:lpstr>Красно 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Викладання  Порівняльного конституційного права</dc:title>
  <dc:creator>XTreme.ws</dc:creator>
  <cp:lastModifiedBy>XTreme.ws</cp:lastModifiedBy>
  <cp:revision>10</cp:revision>
  <dcterms:created xsi:type="dcterms:W3CDTF">2019-02-16T23:06:12Z</dcterms:created>
  <dcterms:modified xsi:type="dcterms:W3CDTF">2019-02-17T10:26:30Z</dcterms:modified>
</cp:coreProperties>
</file>