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37"/>
  </p:notesMasterIdLst>
  <p:handoutMasterIdLst>
    <p:handoutMasterId r:id="rId38"/>
  </p:handoutMasterIdLst>
  <p:sldIdLst>
    <p:sldId id="257" r:id="rId2"/>
    <p:sldId id="275" r:id="rId3"/>
    <p:sldId id="258" r:id="rId4"/>
    <p:sldId id="259" r:id="rId5"/>
    <p:sldId id="260" r:id="rId6"/>
    <p:sldId id="261" r:id="rId7"/>
    <p:sldId id="265" r:id="rId8"/>
    <p:sldId id="262" r:id="rId9"/>
    <p:sldId id="264" r:id="rId10"/>
    <p:sldId id="263" r:id="rId11"/>
    <p:sldId id="266" r:id="rId12"/>
    <p:sldId id="267" r:id="rId13"/>
    <p:sldId id="276" r:id="rId14"/>
    <p:sldId id="342" r:id="rId15"/>
    <p:sldId id="293" r:id="rId16"/>
    <p:sldId id="291" r:id="rId17"/>
    <p:sldId id="294" r:id="rId18"/>
    <p:sldId id="295" r:id="rId19"/>
    <p:sldId id="296" r:id="rId20"/>
    <p:sldId id="292" r:id="rId21"/>
    <p:sldId id="350" r:id="rId22"/>
    <p:sldId id="352" r:id="rId23"/>
    <p:sldId id="351" r:id="rId24"/>
    <p:sldId id="353" r:id="rId25"/>
    <p:sldId id="309" r:id="rId26"/>
    <p:sldId id="298" r:id="rId27"/>
    <p:sldId id="299" r:id="rId28"/>
    <p:sldId id="300" r:id="rId29"/>
    <p:sldId id="301" r:id="rId30"/>
    <p:sldId id="307" r:id="rId31"/>
    <p:sldId id="308" r:id="rId32"/>
    <p:sldId id="302" r:id="rId33"/>
    <p:sldId id="303" r:id="rId34"/>
    <p:sldId id="304" r:id="rId35"/>
    <p:sldId id="354" r:id="rId36"/>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8" d="100"/>
          <a:sy n="78" d="100"/>
        </p:scale>
        <p:origin x="126" y="336"/>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E10CE4-0AEF-4BAF-A7E0-9658501A1783}" type="datetime1">
              <a:rPr lang="uk-UA" smtClean="0"/>
              <a:t>07.04.2020</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96D678-0CBC-4120-B2EA-DA48EA9EEA6C}" type="datetime1">
              <a:rPr lang="uk-UA" smtClean="0"/>
              <a:t>07.04.2020</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uk-UA"/>
              <a:t>Клацніть, щоб редагувати стиль зразка підзаголовка</a:t>
            </a:r>
            <a:endParaRPr lang="en-US" dirty="0"/>
          </a:p>
        </p:txBody>
      </p:sp>
      <p:cxnSp>
        <p:nvCxnSpPr>
          <p:cNvPr id="9" name="Пряма сполучна ліні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Місце для дати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6D1EC39-490E-4AE8-92CB-DE9518FDD1BD}" type="datetime1">
              <a:rPr lang="uk-UA" smtClean="0"/>
              <a:t>07.04.2020</a:t>
            </a:fld>
            <a:endParaRPr lang="en-US" dirty="0"/>
          </a:p>
        </p:txBody>
      </p:sp>
      <p:sp>
        <p:nvSpPr>
          <p:cNvPr id="5" name="Місце для нижнього колонтитула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Місце для номера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44A78F6-72DB-416E-B2B1-9040BCAD9E9D}" type="datetime1">
              <a:rPr lang="uk-UA" smtClean="0"/>
              <a:t>07.04.2020</a:t>
            </a:fld>
            <a:endParaRPr lang="en-US" dirty="0"/>
          </a:p>
        </p:txBody>
      </p:sp>
      <p:sp>
        <p:nvSpPr>
          <p:cNvPr id="8" name="Місце для нижнього колонтитула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ий заголовок 1"/>
          <p:cNvSpPr>
            <a:spLocks noGrp="1"/>
          </p:cNvSpPr>
          <p:nvPr>
            <p:ph type="title" orient="vert"/>
          </p:nvPr>
        </p:nvSpPr>
        <p:spPr>
          <a:xfrm>
            <a:off x="8724900" y="412302"/>
            <a:ext cx="2628900" cy="5759898"/>
          </a:xfrm>
        </p:spPr>
        <p:txBody>
          <a:bodyPr vert="eaVert"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412302"/>
            <a:ext cx="7734300" cy="5759898"/>
          </a:xfrm>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37B12714-5B97-4F13-9792-6D53EADE4894}" type="datetime1">
              <a:rPr lang="uk-UA" smtClean="0"/>
              <a:t>07.04.2020</a:t>
            </a:fld>
            <a:endParaRPr lang="en-US" dirty="0"/>
          </a:p>
        </p:txBody>
      </p:sp>
      <p:sp>
        <p:nvSpPr>
          <p:cNvPr id="8" name="Місце для нижнього колонтитула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6F0AF5F-7003-4DD2-8176-01461E5D019D}" type="datetime1">
              <a:rPr lang="uk-UA" smtClean="0"/>
              <a:t>07.04.2020</a:t>
            </a:fld>
            <a:endParaRPr lang="en-US" dirty="0"/>
          </a:p>
        </p:txBody>
      </p:sp>
      <p:sp>
        <p:nvSpPr>
          <p:cNvPr id="8" name="Місце для нижнього колонтитула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Pr>
        <a:solidFill>
          <a:schemeClr val="bg1"/>
        </a:soli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cxnSp>
        <p:nvCxnSpPr>
          <p:cNvPr id="9" name="Пряма сполучна ліні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Місце для дати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C50B06-0C76-4044-B569-A7DE6500F95B}" type="datetime1">
              <a:rPr lang="uk-UA" smtClean="0"/>
              <a:t>07.04.2020</a:t>
            </a:fld>
            <a:endParaRPr lang="en-US" dirty="0"/>
          </a:p>
        </p:txBody>
      </p:sp>
      <p:sp>
        <p:nvSpPr>
          <p:cNvPr id="8" name="Місце для нижнього колонтитула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Місце для номера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97280" y="2120900"/>
            <a:ext cx="4639736" cy="3748193"/>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515944" y="2120900"/>
            <a:ext cx="4639736" cy="3748194"/>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AB28E885-5816-420A-9D42-2FEF30285AD2}" type="datetime1">
              <a:rPr lang="uk-UA" smtClean="0"/>
              <a:t>07.04.2020</a:t>
            </a:fld>
            <a:endParaRPr lang="en-US" dirty="0"/>
          </a:p>
        </p:txBody>
      </p:sp>
      <p:sp>
        <p:nvSpPr>
          <p:cNvPr id="9" name="Місце для нижнього колонтитула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97280" y="2958274"/>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тексту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515944" y="2958273"/>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BF90331-8470-4DAA-A3A0-CA149191E13B}" type="datetime1">
              <a:rPr lang="uk-UA" smtClean="0"/>
              <a:t>07.04.2020</a:t>
            </a:fld>
            <a:endParaRPr lang="en-US" dirty="0"/>
          </a:p>
        </p:txBody>
      </p:sp>
      <p:sp>
        <p:nvSpPr>
          <p:cNvPr id="11" name="Місце для нижнього колонтитула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Місце для номера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6" name="Місце для дати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1C95A89-DE92-4CEC-84F2-B31945BCA6E4}" type="datetime1">
              <a:rPr lang="uk-UA" smtClean="0"/>
              <a:t>07.04.2020</a:t>
            </a:fld>
            <a:endParaRPr lang="en-US" dirty="0"/>
          </a:p>
        </p:txBody>
      </p:sp>
      <p:sp>
        <p:nvSpPr>
          <p:cNvPr id="7" name="Місце для нижнього колонтитула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Місце для номера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дати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961F2CEA-8735-4CB5-A8E4-796AAFC6E7DA}" type="datetime1">
              <a:rPr lang="uk-UA" smtClean="0"/>
              <a:t>07.04.2020</a:t>
            </a:fld>
            <a:endParaRPr lang="en-US" dirty="0"/>
          </a:p>
        </p:txBody>
      </p:sp>
      <p:sp>
        <p:nvSpPr>
          <p:cNvPr id="3" name="Місце для нижнього колонтитула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Місце для номера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5458984" y="812799"/>
            <a:ext cx="5928344" cy="5294757"/>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a:xfrm>
            <a:off x="643464" y="6446520"/>
            <a:ext cx="3517568" cy="365125"/>
          </a:xfrm>
        </p:spPr>
        <p:txBody>
          <a:bodyPr rtlCol="0"/>
          <a:lstStyle>
            <a:lvl1pPr algn="l">
              <a:defRPr/>
            </a:lvl1pPr>
          </a:lstStyle>
          <a:p>
            <a:pPr rtl="0"/>
            <a:fld id="{089DF9F9-C3E5-4342-B0AC-4484E4AF4438}" type="datetime1">
              <a:rPr lang="uk-UA" smtClean="0"/>
              <a:t>07.04.2020</a:t>
            </a:fld>
            <a:endParaRPr lang="en-US" dirty="0"/>
          </a:p>
        </p:txBody>
      </p:sp>
      <p:sp>
        <p:nvSpPr>
          <p:cNvPr id="6" name="Місце для нижнього колонтитула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Місце для номера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lvl1pPr>
              <a:defRPr/>
            </a:lvl1pPr>
          </a:lstStyle>
          <a:p>
            <a:pPr rtl="0"/>
            <a:fld id="{B7FA476F-E2E0-4285-BE13-EC00DD3E8A1C}" type="datetime1">
              <a:rPr lang="uk-UA" smtClean="0"/>
              <a:t>07.04.2020</a:t>
            </a:fld>
            <a:endParaRPr lang="en-US" dirty="0"/>
          </a:p>
        </p:txBody>
      </p:sp>
      <p:sp>
        <p:nvSpPr>
          <p:cNvPr id="6" name="Місце для нижнього колонтитула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кут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заголовка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uk" dirty="0"/>
              <a:t>Зразки заголовків</a:t>
            </a:r>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4" name="Місце для дати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72DE5ED-A30D-4234-8893-A9691FA5F80E}" type="datetime1">
              <a:rPr lang="uk-UA" smtClean="0"/>
              <a:t>07.04.2020</a:t>
            </a:fld>
            <a:endParaRPr lang="en-US" dirty="0"/>
          </a:p>
        </p:txBody>
      </p:sp>
      <p:sp>
        <p:nvSpPr>
          <p:cNvPr id="5" name="Місце для нижнього колонтитула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Місце для номера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Пряма сполучна ліні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rce11.org/datacit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chukanovaso@ukma.edu.u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кут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algn="ctr"/>
            <a:r>
              <a:rPr lang="uk-UA" sz="3600" b="1" dirty="0"/>
              <a:t>УПРАВЛІННЯ ДАНИМИ ДОСЛІДЖЕНЬ</a:t>
            </a:r>
            <a:r>
              <a:rPr lang="ru-RU" sz="3600" b="1" dirty="0"/>
              <a:t>: </a:t>
            </a:r>
            <a:r>
              <a:rPr lang="uk-UA" sz="3600" b="1" dirty="0"/>
              <a:t>ВАЖЛИВІСТЬ ЗАСТОСУВАННЯ РЕПОЗИТАРІЇВ ДЛЯ ЗБЕРЕЖЕННЯ ДАНИХ</a:t>
            </a:r>
            <a:br>
              <a:rPr lang="uk-UA" sz="3600" dirty="0"/>
            </a:br>
            <a:endParaRPr lang="uk" sz="3600" dirty="0"/>
          </a:p>
        </p:txBody>
      </p:sp>
      <p:sp>
        <p:nvSpPr>
          <p:cNvPr id="3" name="Підзаголовок 2">
            <a:extLst>
              <a:ext uri="{FF2B5EF4-FFF2-40B4-BE49-F238E27FC236}">
                <a16:creationId xmlns:a16="http://schemas.microsoft.com/office/drawing/2014/main" id="{A8E9CFF2-3777-4FF4-A759-8491175B0B7C}"/>
              </a:ext>
            </a:extLst>
          </p:cNvPr>
          <p:cNvSpPr>
            <a:spLocks noGrp="1"/>
          </p:cNvSpPr>
          <p:nvPr>
            <p:ph type="subTitle" idx="1"/>
          </p:nvPr>
        </p:nvSpPr>
        <p:spPr>
          <a:xfrm>
            <a:off x="4769709" y="4672739"/>
            <a:ext cx="7422292" cy="1021498"/>
          </a:xfrm>
        </p:spPr>
        <p:txBody>
          <a:bodyPr rtlCol="0">
            <a:noAutofit/>
          </a:bodyPr>
          <a:lstStyle/>
          <a:p>
            <a:r>
              <a:rPr lang="ru-RU" sz="1800" dirty="0">
                <a:solidFill>
                  <a:schemeClr val="tx1">
                    <a:lumMod val="85000"/>
                    <a:lumOff val="15000"/>
                  </a:schemeClr>
                </a:solidFill>
              </a:rPr>
              <a:t>Світлана </a:t>
            </a:r>
            <a:r>
              <a:rPr lang="ru-RU" sz="1800" dirty="0" err="1">
                <a:solidFill>
                  <a:schemeClr val="tx1">
                    <a:lumMod val="85000"/>
                    <a:lumOff val="15000"/>
                  </a:schemeClr>
                </a:solidFill>
              </a:rPr>
              <a:t>олександрівна</a:t>
            </a:r>
            <a:r>
              <a:rPr lang="ru-RU" sz="1800" dirty="0">
                <a:solidFill>
                  <a:schemeClr val="tx1">
                    <a:lumMod val="85000"/>
                    <a:lumOff val="15000"/>
                  </a:schemeClr>
                </a:solidFill>
              </a:rPr>
              <a:t> Чуканова, </a:t>
            </a:r>
          </a:p>
          <a:p>
            <a:r>
              <a:rPr lang="ru-RU" sz="1600" i="1" dirty="0" err="1">
                <a:solidFill>
                  <a:schemeClr val="tx1">
                    <a:lumMod val="85000"/>
                    <a:lumOff val="15000"/>
                  </a:schemeClr>
                </a:solidFill>
              </a:rPr>
              <a:t>канд.пед.н</a:t>
            </a:r>
            <a:r>
              <a:rPr lang="ru-RU" sz="1600" i="1" dirty="0">
                <a:solidFill>
                  <a:schemeClr val="tx1">
                    <a:lumMod val="85000"/>
                    <a:lumOff val="15000"/>
                  </a:schemeClr>
                </a:solidFill>
              </a:rPr>
              <a:t>.</a:t>
            </a:r>
          </a:p>
          <a:p>
            <a:r>
              <a:rPr lang="ru-RU" sz="1600" i="1" dirty="0" err="1">
                <a:solidFill>
                  <a:schemeClr val="tx1">
                    <a:lumMod val="85000"/>
                    <a:lumOff val="15000"/>
                  </a:schemeClr>
                </a:solidFill>
              </a:rPr>
              <a:t>Національний</a:t>
            </a:r>
            <a:r>
              <a:rPr lang="ru-RU" sz="1600" i="1" dirty="0">
                <a:solidFill>
                  <a:schemeClr val="tx1">
                    <a:lumMod val="85000"/>
                    <a:lumOff val="15000"/>
                  </a:schemeClr>
                </a:solidFill>
              </a:rPr>
              <a:t> </a:t>
            </a:r>
            <a:r>
              <a:rPr lang="ru-RU" sz="1600" i="1" dirty="0" err="1">
                <a:solidFill>
                  <a:schemeClr val="tx1">
                    <a:lumMod val="85000"/>
                    <a:lumOff val="15000"/>
                  </a:schemeClr>
                </a:solidFill>
              </a:rPr>
              <a:t>університет</a:t>
            </a:r>
            <a:r>
              <a:rPr lang="ru-RU" sz="1600" i="1" dirty="0">
                <a:solidFill>
                  <a:schemeClr val="tx1">
                    <a:lumMod val="85000"/>
                    <a:lumOff val="15000"/>
                  </a:schemeClr>
                </a:solidFill>
              </a:rPr>
              <a:t> «</a:t>
            </a:r>
            <a:r>
              <a:rPr lang="ru-RU" sz="1600" i="1" dirty="0" err="1">
                <a:solidFill>
                  <a:schemeClr val="tx1">
                    <a:lumMod val="85000"/>
                    <a:lumOff val="15000"/>
                  </a:schemeClr>
                </a:solidFill>
              </a:rPr>
              <a:t>Києво-Могилянська</a:t>
            </a:r>
            <a:r>
              <a:rPr lang="ru-RU" sz="1600" i="1" dirty="0">
                <a:solidFill>
                  <a:schemeClr val="tx1">
                    <a:lumMod val="85000"/>
                    <a:lumOff val="15000"/>
                  </a:schemeClr>
                </a:solidFill>
              </a:rPr>
              <a:t> </a:t>
            </a:r>
            <a:r>
              <a:rPr lang="ru-RU" sz="1600" i="1" dirty="0" err="1">
                <a:solidFill>
                  <a:schemeClr val="tx1">
                    <a:lumMod val="85000"/>
                    <a:lumOff val="15000"/>
                  </a:schemeClr>
                </a:solidFill>
              </a:rPr>
              <a:t>академія</a:t>
            </a:r>
            <a:r>
              <a:rPr lang="ru-RU" sz="1600" i="1" dirty="0">
                <a:solidFill>
                  <a:schemeClr val="tx1">
                    <a:lumMod val="85000"/>
                    <a:lumOff val="15000"/>
                  </a:schemeClr>
                </a:solidFill>
              </a:rPr>
              <a:t>»</a:t>
            </a:r>
          </a:p>
          <a:p>
            <a:r>
              <a:rPr lang="ru-RU" sz="1600" i="1" dirty="0" err="1">
                <a:solidFill>
                  <a:schemeClr val="tx1">
                    <a:lumMod val="85000"/>
                    <a:lumOff val="15000"/>
                  </a:schemeClr>
                </a:solidFill>
              </a:rPr>
              <a:t>Наукова</a:t>
            </a:r>
            <a:r>
              <a:rPr lang="ru-RU" sz="1600" i="1" dirty="0">
                <a:solidFill>
                  <a:schemeClr val="tx1">
                    <a:lumMod val="85000"/>
                    <a:lumOff val="15000"/>
                  </a:schemeClr>
                </a:solidFill>
              </a:rPr>
              <a:t> </a:t>
            </a:r>
            <a:r>
              <a:rPr lang="ru-RU" sz="1600" i="1" dirty="0" err="1">
                <a:solidFill>
                  <a:schemeClr val="tx1">
                    <a:lumMod val="85000"/>
                    <a:lumOff val="15000"/>
                  </a:schemeClr>
                </a:solidFill>
              </a:rPr>
              <a:t>бібліотека</a:t>
            </a:r>
            <a:endParaRPr lang="ru-RU" sz="1600" i="1" dirty="0">
              <a:solidFill>
                <a:schemeClr val="tx1">
                  <a:lumMod val="85000"/>
                  <a:lumOff val="15000"/>
                </a:schemeClr>
              </a:solidFill>
            </a:endParaRPr>
          </a:p>
          <a:p>
            <a:endParaRPr lang="ru-RU" sz="1800" dirty="0">
              <a:solidFill>
                <a:schemeClr val="tx1">
                  <a:lumMod val="85000"/>
                  <a:lumOff val="15000"/>
                </a:schemeClr>
              </a:solidFill>
            </a:endParaRPr>
          </a:p>
          <a:p>
            <a:pPr rtl="0"/>
            <a:endParaRPr lang="uk" sz="1800" dirty="0">
              <a:solidFill>
                <a:schemeClr val="tx1">
                  <a:lumMod val="85000"/>
                  <a:lumOff val="15000"/>
                </a:schemeClr>
              </a:solidFill>
            </a:endParaRPr>
          </a:p>
        </p:txBody>
      </p:sp>
      <p:pic>
        <p:nvPicPr>
          <p:cNvPr id="5" name="Рисунок 4" descr="Зображення опис якого включає слова: будівля, сидіти, лавка, збоку&#10;&#10;Автоматично створений опис">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 сполучна ліні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відкриття</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fontScale="92500" lnSpcReduction="10000"/>
          </a:bodyPr>
          <a:lstStyle/>
          <a:p>
            <a:r>
              <a:rPr lang="ru-RU" dirty="0" err="1"/>
              <a:t>нової</a:t>
            </a:r>
            <a:r>
              <a:rPr lang="ru-RU" dirty="0"/>
              <a:t> </a:t>
            </a:r>
            <a:r>
              <a:rPr lang="ru-RU" dirty="0" err="1"/>
              <a:t>інформації</a:t>
            </a:r>
            <a:r>
              <a:rPr lang="ru-RU" dirty="0"/>
              <a:t> </a:t>
            </a:r>
            <a:r>
              <a:rPr lang="ru-RU" dirty="0" err="1"/>
              <a:t>можливе</a:t>
            </a:r>
            <a:r>
              <a:rPr lang="ru-RU" dirty="0"/>
              <a:t> </a:t>
            </a:r>
            <a:r>
              <a:rPr lang="ru-RU" dirty="0" err="1"/>
              <a:t>лише</a:t>
            </a:r>
            <a:r>
              <a:rPr lang="ru-RU" dirty="0"/>
              <a:t> за </a:t>
            </a:r>
            <a:r>
              <a:rPr lang="ru-RU" dirty="0" err="1"/>
              <a:t>наявності</a:t>
            </a:r>
            <a:r>
              <a:rPr lang="ru-RU" dirty="0"/>
              <a:t> </a:t>
            </a:r>
            <a:r>
              <a:rPr lang="ru-RU" dirty="0" err="1"/>
              <a:t>якісного</a:t>
            </a:r>
            <a:r>
              <a:rPr lang="ru-RU" dirty="0"/>
              <a:t> </a:t>
            </a:r>
            <a:r>
              <a:rPr lang="ru-RU" dirty="0" err="1"/>
              <a:t>опису</a:t>
            </a:r>
            <a:r>
              <a:rPr lang="ru-RU" dirty="0"/>
              <a:t> </a:t>
            </a:r>
            <a:r>
              <a:rPr lang="ru-RU" dirty="0" err="1"/>
              <a:t>даних</a:t>
            </a:r>
            <a:r>
              <a:rPr lang="ru-RU" dirty="0"/>
              <a:t> (</a:t>
            </a:r>
            <a:r>
              <a:rPr lang="ru-RU" dirty="0" err="1"/>
              <a:t>метаданих</a:t>
            </a:r>
            <a:r>
              <a:rPr lang="ru-RU" dirty="0"/>
              <a:t>, </a:t>
            </a:r>
            <a:r>
              <a:rPr lang="ru-RU" dirty="0" err="1"/>
              <a:t>супровідної</a:t>
            </a:r>
            <a:r>
              <a:rPr lang="ru-RU" dirty="0"/>
              <a:t> </a:t>
            </a:r>
            <a:r>
              <a:rPr lang="ru-RU" dirty="0" err="1"/>
              <a:t>інформації</a:t>
            </a:r>
            <a:r>
              <a:rPr lang="ru-RU" dirty="0"/>
              <a:t>);</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34181671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інтеграція</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fontScale="92500" lnSpcReduction="10000"/>
          </a:bodyPr>
          <a:lstStyle/>
          <a:p>
            <a:r>
              <a:rPr lang="ru-RU" dirty="0" err="1"/>
              <a:t>даних</a:t>
            </a:r>
            <a:r>
              <a:rPr lang="ru-RU" dirty="0"/>
              <a:t> з </a:t>
            </a:r>
            <a:r>
              <a:rPr lang="ru-RU" dirty="0" err="1"/>
              <a:t>різних</a:t>
            </a:r>
            <a:r>
              <a:rPr lang="ru-RU" dirty="0"/>
              <a:t> </a:t>
            </a:r>
            <a:r>
              <a:rPr lang="ru-RU" dirty="0" err="1"/>
              <a:t>джерел</a:t>
            </a:r>
            <a:r>
              <a:rPr lang="ru-RU" dirty="0"/>
              <a:t> </a:t>
            </a:r>
            <a:r>
              <a:rPr lang="ru-RU" dirty="0" err="1"/>
              <a:t>здійснюється</a:t>
            </a:r>
            <a:r>
              <a:rPr lang="ru-RU" dirty="0"/>
              <a:t> для </a:t>
            </a:r>
            <a:r>
              <a:rPr lang="ru-RU" dirty="0" err="1"/>
              <a:t>формування</a:t>
            </a:r>
            <a:r>
              <a:rPr lang="ru-RU" dirty="0"/>
              <a:t> </a:t>
            </a:r>
            <a:r>
              <a:rPr lang="ru-RU" dirty="0" err="1"/>
              <a:t>однорідного</a:t>
            </a:r>
            <a:r>
              <a:rPr lang="ru-RU" dirty="0"/>
              <a:t> набору </a:t>
            </a:r>
            <a:r>
              <a:rPr lang="ru-RU" dirty="0" err="1"/>
              <a:t>даних</a:t>
            </a:r>
            <a:r>
              <a:rPr lang="ru-RU" dirty="0"/>
              <a:t>, </a:t>
            </a:r>
            <a:r>
              <a:rPr lang="ru-RU" dirty="0" err="1"/>
              <a:t>який</a:t>
            </a:r>
            <a:r>
              <a:rPr lang="ru-RU" dirty="0"/>
              <a:t> </a:t>
            </a:r>
            <a:r>
              <a:rPr lang="ru-RU" dirty="0" err="1"/>
              <a:t>можна</a:t>
            </a:r>
            <a:r>
              <a:rPr lang="ru-RU" dirty="0"/>
              <a:t> легко </a:t>
            </a:r>
            <a:r>
              <a:rPr lang="ru-RU" dirty="0" err="1"/>
              <a:t>проаналізувати</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41143842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аналіз</a:t>
            </a:r>
            <a:r>
              <a:rPr lang="ru-RU" dirty="0"/>
              <a:t> </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a:bodyPr>
          <a:lstStyle/>
          <a:p>
            <a:r>
              <a:rPr lang="ru-RU" dirty="0" err="1"/>
              <a:t>даних</a:t>
            </a:r>
            <a:r>
              <a:rPr lang="ru-RU" dirty="0"/>
              <a:t> </a:t>
            </a:r>
            <a:r>
              <a:rPr lang="ru-RU" dirty="0" err="1"/>
              <a:t>відбувається</a:t>
            </a:r>
            <a:r>
              <a:rPr lang="ru-RU" dirty="0"/>
              <a:t> для </a:t>
            </a:r>
            <a:r>
              <a:rPr lang="ru-RU" dirty="0" err="1"/>
              <a:t>забезпечення</a:t>
            </a:r>
            <a:r>
              <a:rPr lang="ru-RU" dirty="0"/>
              <a:t> </a:t>
            </a:r>
            <a:r>
              <a:rPr lang="ru-RU" dirty="0" err="1"/>
              <a:t>результатів</a:t>
            </a:r>
            <a:r>
              <a:rPr lang="ru-RU" dirty="0"/>
              <a:t> </a:t>
            </a:r>
            <a:r>
              <a:rPr lang="ru-RU" dirty="0" err="1"/>
              <a:t>дослідження</a:t>
            </a:r>
            <a:r>
              <a:rPr lang="ru-RU" dirty="0"/>
              <a:t> </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36658779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Репозитарії</a:t>
            </a:r>
            <a:r>
              <a:rPr lang="ru-RU" dirty="0"/>
              <a:t> для </a:t>
            </a:r>
            <a:r>
              <a:rPr lang="ru-RU" dirty="0" err="1"/>
              <a:t>даних</a:t>
            </a:r>
            <a:r>
              <a:rPr lang="ru-RU" dirty="0"/>
              <a:t> - мета </a:t>
            </a:r>
            <a:r>
              <a:rPr lang="ru-RU" dirty="0" err="1"/>
              <a:t>їх</a:t>
            </a:r>
            <a:r>
              <a:rPr lang="ru-RU" dirty="0"/>
              <a:t> </a:t>
            </a:r>
            <a:r>
              <a:rPr lang="ru-RU" dirty="0" err="1"/>
              <a:t>використання</a:t>
            </a:r>
            <a:endParaRPr lang="uk-UA" dirty="0"/>
          </a:p>
        </p:txBody>
      </p:sp>
      <p:pic>
        <p:nvPicPr>
          <p:cNvPr id="3074" name="Picture 2" descr="re3data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1075" y="2462981"/>
            <a:ext cx="7829849" cy="23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11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Репозитарій</a:t>
            </a:r>
            <a:r>
              <a:rPr lang="uk-UA" dirty="0"/>
              <a:t> даних</a:t>
            </a:r>
          </a:p>
        </p:txBody>
      </p:sp>
      <p:sp>
        <p:nvSpPr>
          <p:cNvPr id="3" name="Объект 2"/>
          <p:cNvSpPr>
            <a:spLocks noGrp="1"/>
          </p:cNvSpPr>
          <p:nvPr>
            <p:ph idx="1"/>
          </p:nvPr>
        </p:nvSpPr>
        <p:spPr/>
        <p:txBody>
          <a:bodyPr>
            <a:normAutofit/>
          </a:bodyPr>
          <a:lstStyle/>
          <a:p>
            <a:r>
              <a:rPr lang="uk-UA" sz="4000" dirty="0"/>
              <a:t>Сховище для даних та пакетів даних дослідження, яке сприяє надаванню доступу до цих матеріалів громаді, фінансовим установам та іншим дослідникам</a:t>
            </a:r>
          </a:p>
        </p:txBody>
      </p:sp>
    </p:spTree>
    <p:extLst>
      <p:ext uri="{BB962C8B-B14F-4D97-AF65-F5344CB8AC3E}">
        <p14:creationId xmlns:p14="http://schemas.microsoft.com/office/powerpoint/2010/main" val="8797193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4480" r="2890" b="10457"/>
          <a:stretch/>
        </p:blipFill>
        <p:spPr>
          <a:xfrm>
            <a:off x="150421" y="403760"/>
            <a:ext cx="11839699" cy="5830785"/>
          </a:xfrm>
          <a:prstGeom prst="rect">
            <a:avLst/>
          </a:prstGeom>
        </p:spPr>
      </p:pic>
    </p:spTree>
    <p:extLst>
      <p:ext uri="{BB962C8B-B14F-4D97-AF65-F5344CB8AC3E}">
        <p14:creationId xmlns:p14="http://schemas.microsoft.com/office/powerpoint/2010/main" val="29999551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 цьому реєстрі можна обрати </a:t>
            </a:r>
            <a:r>
              <a:rPr lang="uk-UA" dirty="0" err="1"/>
              <a:t>репозитарій</a:t>
            </a:r>
            <a:endParaRPr lang="uk-UA" dirty="0"/>
          </a:p>
        </p:txBody>
      </p:sp>
      <p:pic>
        <p:nvPicPr>
          <p:cNvPr id="4" name="Объект 3"/>
          <p:cNvPicPr>
            <a:picLocks noGrp="1" noChangeAspect="1"/>
          </p:cNvPicPr>
          <p:nvPr>
            <p:ph idx="1"/>
          </p:nvPr>
        </p:nvPicPr>
        <p:blipFill rotWithShape="1">
          <a:blip r:embed="rId2"/>
          <a:srcRect l="930" t="5270" r="1778" b="10142"/>
          <a:stretch/>
        </p:blipFill>
        <p:spPr>
          <a:xfrm>
            <a:off x="307579" y="1804120"/>
            <a:ext cx="9719725" cy="4751059"/>
          </a:xfrm>
          <a:prstGeom prst="rect">
            <a:avLst/>
          </a:prstGeom>
        </p:spPr>
      </p:pic>
    </p:spTree>
    <p:extLst>
      <p:ext uri="{BB962C8B-B14F-4D97-AF65-F5344CB8AC3E}">
        <p14:creationId xmlns:p14="http://schemas.microsoft.com/office/powerpoint/2010/main" val="4426347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4967" t="14182" r="1852" b="10568"/>
          <a:stretch/>
        </p:blipFill>
        <p:spPr>
          <a:xfrm>
            <a:off x="605642" y="973777"/>
            <a:ext cx="11360727" cy="5158154"/>
          </a:xfrm>
          <a:prstGeom prst="rect">
            <a:avLst/>
          </a:prstGeom>
        </p:spPr>
      </p:pic>
    </p:spTree>
    <p:extLst>
      <p:ext uri="{BB962C8B-B14F-4D97-AF65-F5344CB8AC3E}">
        <p14:creationId xmlns:p14="http://schemas.microsoft.com/office/powerpoint/2010/main" val="9075258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4008" r="3669" b="14095"/>
          <a:stretch/>
        </p:blipFill>
        <p:spPr>
          <a:xfrm>
            <a:off x="0" y="961902"/>
            <a:ext cx="11744696" cy="4928260"/>
          </a:xfrm>
          <a:prstGeom prst="rect">
            <a:avLst/>
          </a:prstGeom>
        </p:spPr>
      </p:pic>
    </p:spTree>
    <p:extLst>
      <p:ext uri="{BB962C8B-B14F-4D97-AF65-F5344CB8AC3E}">
        <p14:creationId xmlns:p14="http://schemas.microsoft.com/office/powerpoint/2010/main" val="407842619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3486" r="746" b="12730"/>
          <a:stretch/>
        </p:blipFill>
        <p:spPr>
          <a:xfrm>
            <a:off x="0" y="926275"/>
            <a:ext cx="12100956" cy="5058889"/>
          </a:xfrm>
          <a:prstGeom prst="rect">
            <a:avLst/>
          </a:prstGeom>
        </p:spPr>
      </p:pic>
    </p:spTree>
    <p:extLst>
      <p:ext uri="{BB962C8B-B14F-4D97-AF65-F5344CB8AC3E}">
        <p14:creationId xmlns:p14="http://schemas.microsoft.com/office/powerpoint/2010/main" val="297065684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60607" y="579549"/>
            <a:ext cx="11243257" cy="5632311"/>
          </a:xfrm>
          <a:prstGeom prst="rect">
            <a:avLst/>
          </a:prstGeom>
        </p:spPr>
        <p:txBody>
          <a:bodyPr wrap="square">
            <a:spAutoFit/>
          </a:bodyPr>
          <a:lstStyle/>
          <a:p>
            <a:r>
              <a:rPr lang="uk-UA" sz="2400" dirty="0"/>
              <a:t>Дані , на думку </a:t>
            </a:r>
            <a:r>
              <a:rPr lang="uk-UA" sz="2400" dirty="0" err="1"/>
              <a:t>Крістін</a:t>
            </a:r>
            <a:r>
              <a:rPr lang="uk-UA" sz="2400" dirty="0"/>
              <a:t> </a:t>
            </a:r>
            <a:r>
              <a:rPr lang="uk-UA" sz="2400" dirty="0" err="1"/>
              <a:t>Боргман</a:t>
            </a:r>
            <a:r>
              <a:rPr lang="uk-UA" sz="2400" dirty="0"/>
              <a:t>, - це</a:t>
            </a:r>
          </a:p>
          <a:p>
            <a:pPr marL="285750" indent="-285750">
              <a:buFontTx/>
              <a:buChar char="-"/>
            </a:pPr>
            <a:r>
              <a:rPr lang="uk-UA" sz="2400" dirty="0">
                <a:solidFill>
                  <a:schemeClr val="accent1">
                    <a:lumMod val="90000"/>
                    <a:lumOff val="10000"/>
                  </a:schemeClr>
                </a:solidFill>
              </a:rPr>
              <a:t>«Результат досліджень та внесок до наукових публікацій і подальшого їх поширення та вивчення»</a:t>
            </a:r>
          </a:p>
          <a:p>
            <a:pPr marL="285750" indent="-285750">
              <a:buFontTx/>
              <a:buChar char="-"/>
            </a:pPr>
            <a:r>
              <a:rPr lang="uk-UA" sz="2400" dirty="0">
                <a:solidFill>
                  <a:schemeClr val="accent1">
                    <a:lumMod val="90000"/>
                    <a:lumOff val="10000"/>
                  </a:schemeClr>
                </a:solidFill>
              </a:rPr>
              <a:t>«Важлива форма дослідницького капіталу»</a:t>
            </a:r>
          </a:p>
          <a:p>
            <a:pPr marL="285750" indent="-285750">
              <a:buFontTx/>
              <a:buChar char="-"/>
            </a:pPr>
            <a:r>
              <a:rPr lang="uk-UA" sz="2400" dirty="0">
                <a:solidFill>
                  <a:schemeClr val="accent1">
                    <a:lumMod val="90000"/>
                    <a:lumOff val="10000"/>
                  </a:schemeClr>
                </a:solidFill>
              </a:rPr>
              <a:t>«Інтерпретоване відтворення інформації у формалізованій манері для здійснення комунікації чи обробки»</a:t>
            </a:r>
          </a:p>
          <a:p>
            <a:pPr marL="285750" indent="-285750">
              <a:buFontTx/>
              <a:buChar char="-"/>
            </a:pPr>
            <a:r>
              <a:rPr lang="uk-UA" sz="2400" dirty="0">
                <a:solidFill>
                  <a:schemeClr val="accent1">
                    <a:lumMod val="90000"/>
                    <a:lumOff val="10000"/>
                  </a:schemeClr>
                </a:solidFill>
              </a:rPr>
              <a:t>«Факти, числа, літери, символи, що описують об'єкт, ідею, стан, ситуацію чи інші фактори». </a:t>
            </a:r>
            <a:r>
              <a:rPr lang="uk-UA" sz="2400" dirty="0"/>
              <a:t>(с. 1 -120)</a:t>
            </a:r>
          </a:p>
          <a:p>
            <a:endParaRPr lang="uk-UA" sz="2400" dirty="0"/>
          </a:p>
          <a:p>
            <a:r>
              <a:rPr lang="uk-UA" sz="2400" dirty="0"/>
              <a:t>Управління Дослідницькими Даними (УДД) є рушієм для розвитку наукової інфраструктури, на її думку</a:t>
            </a:r>
          </a:p>
          <a:p>
            <a:endParaRPr lang="ru-RU" sz="2400" dirty="0"/>
          </a:p>
          <a:p>
            <a:endParaRPr lang="uk-UA" sz="2400" dirty="0"/>
          </a:p>
          <a:p>
            <a:r>
              <a:rPr lang="en-US" sz="2400" dirty="0" err="1"/>
              <a:t>Borgman</a:t>
            </a:r>
            <a:r>
              <a:rPr lang="en-US" sz="2400" dirty="0"/>
              <a:t>, C.L. (2007) Scholarship in the Digital Age : Information, infrastructure, and the Internet. Cambridge, MA. : MIT Press </a:t>
            </a:r>
            <a:endParaRPr lang="uk-UA" sz="2400" dirty="0"/>
          </a:p>
        </p:txBody>
      </p:sp>
    </p:spTree>
    <p:extLst>
      <p:ext uri="{BB962C8B-B14F-4D97-AF65-F5344CB8AC3E}">
        <p14:creationId xmlns:p14="http://schemas.microsoft.com/office/powerpoint/2010/main" val="23636343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876" t="12969" r="2889" b="14441"/>
          <a:stretch/>
        </p:blipFill>
        <p:spPr>
          <a:xfrm>
            <a:off x="106878" y="890649"/>
            <a:ext cx="11732821" cy="4975761"/>
          </a:xfrm>
          <a:prstGeom prst="rect">
            <a:avLst/>
          </a:prstGeom>
        </p:spPr>
      </p:pic>
    </p:spTree>
    <p:extLst>
      <p:ext uri="{BB962C8B-B14F-4D97-AF65-F5344CB8AC3E}">
        <p14:creationId xmlns:p14="http://schemas.microsoft.com/office/powerpoint/2010/main" val="26659683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Панель </a:t>
            </a:r>
            <a:r>
              <a:rPr lang="ru-RU" dirty="0" err="1"/>
              <a:t>управління</a:t>
            </a:r>
            <a:r>
              <a:rPr lang="ru-RU" dirty="0"/>
              <a:t> </a:t>
            </a:r>
            <a:r>
              <a:rPr lang="ru-RU" dirty="0" err="1"/>
              <a:t>профілем</a:t>
            </a:r>
            <a:r>
              <a:rPr lang="ru-RU" dirty="0"/>
              <a:t> у </a:t>
            </a:r>
            <a:r>
              <a:rPr lang="en-US" dirty="0"/>
              <a:t>OSF</a:t>
            </a:r>
            <a:endParaRPr lang="uk-UA" dirty="0"/>
          </a:p>
        </p:txBody>
      </p:sp>
      <p:pic>
        <p:nvPicPr>
          <p:cNvPr id="4" name="Объект 3"/>
          <p:cNvPicPr>
            <a:picLocks noGrp="1"/>
          </p:cNvPicPr>
          <p:nvPr>
            <p:ph idx="1"/>
          </p:nvPr>
        </p:nvPicPr>
        <p:blipFill rotWithShape="1">
          <a:blip r:embed="rId2"/>
          <a:srcRect l="452" t="5200" b="7118"/>
          <a:stretch/>
        </p:blipFill>
        <p:spPr bwMode="auto">
          <a:xfrm>
            <a:off x="2854411" y="2372497"/>
            <a:ext cx="6512730" cy="3225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5542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5652" y="724394"/>
            <a:ext cx="10058400" cy="4524315"/>
          </a:xfrm>
          <a:prstGeom prst="rect">
            <a:avLst/>
          </a:prstGeom>
        </p:spPr>
        <p:txBody>
          <a:bodyPr wrap="square">
            <a:spAutoFit/>
          </a:bodyPr>
          <a:lstStyle/>
          <a:p>
            <a:r>
              <a:rPr lang="uk-UA" sz="3200" dirty="0"/>
              <a:t>Платформа надає змогу сформувати посилання для оформлення цитувань у форматах: </a:t>
            </a:r>
            <a:r>
              <a:rPr lang="en-US" sz="3200" dirty="0"/>
              <a:t>APA</a:t>
            </a:r>
            <a:r>
              <a:rPr lang="ru-RU" sz="3200" dirty="0"/>
              <a:t>, </a:t>
            </a:r>
            <a:r>
              <a:rPr lang="en-US" sz="3200" dirty="0"/>
              <a:t>MLA</a:t>
            </a:r>
            <a:r>
              <a:rPr lang="ru-RU" sz="3200" dirty="0"/>
              <a:t>, </a:t>
            </a:r>
            <a:r>
              <a:rPr lang="en-US" sz="3200" dirty="0"/>
              <a:t>Chicago</a:t>
            </a:r>
            <a:r>
              <a:rPr lang="uk-UA" sz="3200" dirty="0"/>
              <a:t>, а також пропонує пошуковий рядок для того, щоб знайти інші більш специфічні формати до певних видань. Таким чином, перестороги науковців щодо можливостей процитувати не лише опубліковані роботи, а й депоновані власноруч дані можуть бути подоланими сучасними інструментами, інтегрованими у більшість </a:t>
            </a:r>
            <a:r>
              <a:rPr lang="uk-UA" sz="3200" dirty="0" err="1"/>
              <a:t>репозитаріїв</a:t>
            </a:r>
            <a:r>
              <a:rPr lang="uk-UA" sz="3200" dirty="0"/>
              <a:t> для управління дослідницькими даними. </a:t>
            </a:r>
          </a:p>
        </p:txBody>
      </p:sp>
    </p:spTree>
    <p:extLst>
      <p:ext uri="{BB962C8B-B14F-4D97-AF65-F5344CB8AC3E}">
        <p14:creationId xmlns:p14="http://schemas.microsoft.com/office/powerpoint/2010/main" val="42874086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3782" y="807522"/>
            <a:ext cx="9559636" cy="5078313"/>
          </a:xfrm>
          <a:prstGeom prst="rect">
            <a:avLst/>
          </a:prstGeom>
        </p:spPr>
        <p:txBody>
          <a:bodyPr wrap="square">
            <a:spAutoFit/>
          </a:bodyPr>
          <a:lstStyle/>
          <a:p>
            <a:r>
              <a:rPr lang="uk-UA" sz="3600" dirty="0" err="1"/>
              <a:t>репозитарій</a:t>
            </a:r>
            <a:r>
              <a:rPr lang="uk-UA" sz="3600" dirty="0"/>
              <a:t> від спільноти </a:t>
            </a:r>
            <a:r>
              <a:rPr lang="uk-UA" sz="3600" dirty="0" err="1"/>
              <a:t>Open</a:t>
            </a:r>
            <a:r>
              <a:rPr lang="uk-UA" sz="3600" dirty="0"/>
              <a:t> </a:t>
            </a:r>
            <a:r>
              <a:rPr lang="uk-UA" sz="3600" dirty="0" err="1"/>
              <a:t>Science</a:t>
            </a:r>
            <a:r>
              <a:rPr lang="uk-UA" sz="3600" dirty="0"/>
              <a:t> Framework. З назви зрозуміло, що організація підтримує відкриту науку, тому реєстрація на платформі та використанні більшості її інструментів є безкоштовним.</a:t>
            </a:r>
          </a:p>
          <a:p>
            <a:r>
              <a:rPr lang="en-US" sz="3600" dirty="0"/>
              <a:t>OSF </a:t>
            </a:r>
            <a:r>
              <a:rPr lang="uk-UA" sz="3600" dirty="0"/>
              <a:t>пропонує науковцю створити профіль на платформі </a:t>
            </a:r>
            <a:r>
              <a:rPr lang="ru-RU" sz="3600" dirty="0"/>
              <a:t>та </a:t>
            </a:r>
            <a:r>
              <a:rPr lang="ru-RU" sz="3600" dirty="0" err="1"/>
              <a:t>створити</a:t>
            </a:r>
            <a:r>
              <a:rPr lang="ru-RU" sz="3600" dirty="0"/>
              <a:t> папку </a:t>
            </a:r>
            <a:r>
              <a:rPr lang="ru-RU" sz="3600" dirty="0" err="1"/>
              <a:t>певного</a:t>
            </a:r>
            <a:r>
              <a:rPr lang="ru-RU" sz="3600" dirty="0"/>
              <a:t> проекту, у яку і </a:t>
            </a:r>
            <a:r>
              <a:rPr lang="ru-RU" sz="3600" dirty="0" err="1"/>
              <a:t>потрібно</a:t>
            </a:r>
            <a:r>
              <a:rPr lang="ru-RU" sz="3600" dirty="0"/>
              <a:t> </a:t>
            </a:r>
            <a:r>
              <a:rPr lang="ru-RU" sz="3600" dirty="0" err="1"/>
              <a:t>завантажити</a:t>
            </a:r>
            <a:r>
              <a:rPr lang="ru-RU" sz="3600" dirty="0"/>
              <a:t> </a:t>
            </a:r>
            <a:r>
              <a:rPr lang="ru-RU" sz="3600" dirty="0" err="1"/>
              <a:t>усі</a:t>
            </a:r>
            <a:r>
              <a:rPr lang="ru-RU" sz="3600" dirty="0"/>
              <a:t> </a:t>
            </a:r>
            <a:r>
              <a:rPr lang="ru-RU" sz="3600" dirty="0" err="1"/>
              <a:t>необхідні</a:t>
            </a:r>
            <a:r>
              <a:rPr lang="ru-RU" sz="3600" dirty="0"/>
              <a:t> </a:t>
            </a:r>
            <a:r>
              <a:rPr lang="ru-RU" sz="3600" dirty="0" err="1"/>
              <a:t>дані</a:t>
            </a:r>
            <a:r>
              <a:rPr lang="ru-RU" sz="3600" dirty="0"/>
              <a:t> та </a:t>
            </a:r>
            <a:r>
              <a:rPr lang="ru-RU" sz="3600" dirty="0" err="1"/>
              <a:t>описати</a:t>
            </a:r>
            <a:r>
              <a:rPr lang="ru-RU" sz="3600" dirty="0"/>
              <a:t> </a:t>
            </a:r>
            <a:r>
              <a:rPr lang="ru-RU" sz="3600" dirty="0" err="1"/>
              <a:t>їх</a:t>
            </a:r>
            <a:r>
              <a:rPr lang="ru-RU" sz="3600" dirty="0"/>
              <a:t>.</a:t>
            </a:r>
            <a:endParaRPr lang="uk-UA" sz="3600" dirty="0"/>
          </a:p>
        </p:txBody>
      </p:sp>
    </p:spTree>
    <p:extLst>
      <p:ext uri="{BB962C8B-B14F-4D97-AF65-F5344CB8AC3E}">
        <p14:creationId xmlns:p14="http://schemas.microsoft.com/office/powerpoint/2010/main" val="16649168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Повторне</a:t>
            </a:r>
            <a:r>
              <a:rPr lang="ru-RU" dirty="0"/>
              <a:t> </a:t>
            </a:r>
            <a:r>
              <a:rPr lang="ru-RU" dirty="0" err="1"/>
              <a:t>використання</a:t>
            </a:r>
            <a:r>
              <a:rPr lang="ru-RU" dirty="0"/>
              <a:t> </a:t>
            </a:r>
            <a:r>
              <a:rPr lang="ru-RU" dirty="0" err="1"/>
              <a:t>даних</a:t>
            </a:r>
            <a:r>
              <a:rPr lang="ru-RU" dirty="0"/>
              <a:t> - </a:t>
            </a:r>
            <a:r>
              <a:rPr lang="ru-RU" dirty="0" err="1"/>
              <a:t>цитування</a:t>
            </a:r>
            <a:r>
              <a:rPr lang="ru-RU" dirty="0"/>
              <a:t> </a:t>
            </a:r>
            <a:r>
              <a:rPr lang="ru-RU" dirty="0" err="1"/>
              <a:t>пакетів</a:t>
            </a:r>
            <a:r>
              <a:rPr lang="ru-RU" dirty="0"/>
              <a:t> </a:t>
            </a:r>
            <a:r>
              <a:rPr lang="ru-RU" dirty="0" err="1"/>
              <a:t>даних</a:t>
            </a:r>
            <a:endParaRPr lang="uk-UA" dirty="0"/>
          </a:p>
        </p:txBody>
      </p:sp>
      <p:sp>
        <p:nvSpPr>
          <p:cNvPr id="3" name="Місце для вмісту 2"/>
          <p:cNvSpPr>
            <a:spLocks noGrp="1"/>
          </p:cNvSpPr>
          <p:nvPr>
            <p:ph idx="1"/>
          </p:nvPr>
        </p:nvSpPr>
        <p:spPr>
          <a:xfrm>
            <a:off x="1097280" y="2100650"/>
            <a:ext cx="11154032" cy="5089242"/>
          </a:xfrm>
        </p:spPr>
        <p:txBody>
          <a:bodyPr>
            <a:normAutofit/>
          </a:bodyPr>
          <a:lstStyle/>
          <a:p>
            <a:r>
              <a:rPr lang="uk-UA" sz="4000" dirty="0"/>
              <a:t>Спільна декларація принципів цитування даних </a:t>
            </a:r>
          </a:p>
        </p:txBody>
      </p:sp>
    </p:spTree>
    <p:extLst>
      <p:ext uri="{BB962C8B-B14F-4D97-AF65-F5344CB8AC3E}">
        <p14:creationId xmlns:p14="http://schemas.microsoft.com/office/powerpoint/2010/main" val="18542081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89" y="2416176"/>
            <a:ext cx="6040508" cy="141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463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8 принципів від </a:t>
            </a:r>
            <a:r>
              <a:rPr lang="en-US" dirty="0"/>
              <a:t>Data Citation Synthesis Group</a:t>
            </a:r>
            <a:endParaRPr lang="uk-UA" dirty="0"/>
          </a:p>
        </p:txBody>
      </p:sp>
      <p:sp>
        <p:nvSpPr>
          <p:cNvPr id="3" name="Объект 2"/>
          <p:cNvSpPr>
            <a:spLocks noGrp="1"/>
          </p:cNvSpPr>
          <p:nvPr>
            <p:ph idx="1"/>
          </p:nvPr>
        </p:nvSpPr>
        <p:spPr>
          <a:xfrm>
            <a:off x="531341" y="2108201"/>
            <a:ext cx="11219935" cy="3760891"/>
          </a:xfrm>
        </p:spPr>
        <p:txBody>
          <a:bodyPr>
            <a:noAutofit/>
          </a:bodyPr>
          <a:lstStyle/>
          <a:p>
            <a:r>
              <a:rPr lang="en-US" sz="2000" b="1" dirty="0"/>
              <a:t>1 Importance</a:t>
            </a:r>
            <a:r>
              <a:rPr lang="uk-UA" sz="2000" b="1" dirty="0"/>
              <a:t> - </a:t>
            </a:r>
            <a:r>
              <a:rPr lang="uk-UA" sz="2000" b="1" dirty="0">
                <a:solidFill>
                  <a:schemeClr val="accent1"/>
                </a:solidFill>
              </a:rPr>
              <a:t>важливість</a:t>
            </a:r>
            <a:endParaRPr lang="en-US" sz="2000" b="1" dirty="0">
              <a:solidFill>
                <a:schemeClr val="accent1"/>
              </a:solidFill>
            </a:endParaRPr>
          </a:p>
          <a:p>
            <a:r>
              <a:rPr lang="en-US" sz="2000" b="1" dirty="0"/>
              <a:t>2 Credit and Attribution</a:t>
            </a:r>
            <a:r>
              <a:rPr lang="uk-UA" sz="2000" b="1" dirty="0"/>
              <a:t> – </a:t>
            </a:r>
            <a:r>
              <a:rPr lang="uk-UA" sz="2000" b="1" dirty="0">
                <a:solidFill>
                  <a:schemeClr val="accent1"/>
                </a:solidFill>
              </a:rPr>
              <a:t>атрибуція, визнання</a:t>
            </a:r>
            <a:endParaRPr lang="en-US" sz="2000" b="1" dirty="0">
              <a:solidFill>
                <a:schemeClr val="accent1"/>
              </a:solidFill>
            </a:endParaRPr>
          </a:p>
          <a:p>
            <a:r>
              <a:rPr lang="en-US" sz="2000" b="1" dirty="0"/>
              <a:t>3 Evidence</a:t>
            </a:r>
            <a:r>
              <a:rPr lang="uk-UA" sz="2000" b="1" dirty="0"/>
              <a:t> </a:t>
            </a:r>
            <a:r>
              <a:rPr lang="uk-UA" sz="2000" b="1" dirty="0">
                <a:solidFill>
                  <a:schemeClr val="accent1"/>
                </a:solidFill>
              </a:rPr>
              <a:t>- доказ</a:t>
            </a:r>
            <a:endParaRPr lang="en-US" sz="2000" b="1" dirty="0"/>
          </a:p>
          <a:p>
            <a:r>
              <a:rPr lang="en-US" sz="2000" b="1" dirty="0"/>
              <a:t>4 Unique Identification</a:t>
            </a:r>
            <a:r>
              <a:rPr lang="uk-UA" sz="2000" b="1" dirty="0"/>
              <a:t> – </a:t>
            </a:r>
            <a:r>
              <a:rPr lang="uk-UA" sz="2000" b="1" dirty="0">
                <a:solidFill>
                  <a:schemeClr val="accent1"/>
                </a:solidFill>
              </a:rPr>
              <a:t>унікальний ідентифікатор</a:t>
            </a:r>
            <a:endParaRPr lang="en-US" sz="2000" b="1" dirty="0">
              <a:solidFill>
                <a:schemeClr val="accent1"/>
              </a:solidFill>
            </a:endParaRPr>
          </a:p>
          <a:p>
            <a:r>
              <a:rPr lang="en-US" sz="2000" b="1" dirty="0"/>
              <a:t>5 Access</a:t>
            </a:r>
            <a:r>
              <a:rPr lang="uk-UA" sz="2000" b="1" dirty="0"/>
              <a:t> – </a:t>
            </a:r>
            <a:r>
              <a:rPr lang="uk-UA" sz="2000" b="1" dirty="0">
                <a:solidFill>
                  <a:schemeClr val="accent1"/>
                </a:solidFill>
              </a:rPr>
              <a:t>доступ </a:t>
            </a:r>
            <a:endParaRPr lang="en-US" sz="2000" b="1" dirty="0">
              <a:solidFill>
                <a:schemeClr val="accent1"/>
              </a:solidFill>
            </a:endParaRPr>
          </a:p>
          <a:p>
            <a:r>
              <a:rPr lang="en-US" sz="2000" b="1" dirty="0"/>
              <a:t>6 Persistence</a:t>
            </a:r>
            <a:r>
              <a:rPr lang="uk-UA" sz="2000" b="1" dirty="0"/>
              <a:t> - </a:t>
            </a:r>
            <a:r>
              <a:rPr lang="uk-UA" sz="2000" b="1" dirty="0">
                <a:solidFill>
                  <a:schemeClr val="accent1"/>
                </a:solidFill>
              </a:rPr>
              <a:t>постійність</a:t>
            </a:r>
            <a:endParaRPr lang="en-US" sz="2000" b="1" dirty="0">
              <a:solidFill>
                <a:schemeClr val="accent1"/>
              </a:solidFill>
            </a:endParaRPr>
          </a:p>
          <a:p>
            <a:r>
              <a:rPr lang="en-US" sz="2000" b="1" dirty="0"/>
              <a:t>7 Specificity and Verifiability</a:t>
            </a:r>
            <a:r>
              <a:rPr lang="uk-UA" sz="2000" b="1" dirty="0"/>
              <a:t> – </a:t>
            </a:r>
            <a:r>
              <a:rPr lang="uk-UA" sz="2000" b="1" dirty="0">
                <a:solidFill>
                  <a:schemeClr val="accent1"/>
                </a:solidFill>
              </a:rPr>
              <a:t>специфікація та верифікація</a:t>
            </a:r>
            <a:endParaRPr lang="en-US" sz="2000" b="1" dirty="0">
              <a:solidFill>
                <a:schemeClr val="accent1"/>
              </a:solidFill>
            </a:endParaRPr>
          </a:p>
          <a:p>
            <a:r>
              <a:rPr lang="en-US" sz="2000" b="1" dirty="0"/>
              <a:t>8 Interoperability and flexibility</a:t>
            </a:r>
            <a:r>
              <a:rPr lang="uk-UA" sz="2000" b="1" dirty="0"/>
              <a:t> – </a:t>
            </a:r>
            <a:r>
              <a:rPr lang="uk-UA" sz="2000" b="1" dirty="0" err="1">
                <a:solidFill>
                  <a:schemeClr val="accent1"/>
                </a:solidFill>
              </a:rPr>
              <a:t>інтероперабельність</a:t>
            </a:r>
            <a:r>
              <a:rPr lang="uk-UA" sz="2000" b="1" dirty="0">
                <a:solidFill>
                  <a:schemeClr val="accent1"/>
                </a:solidFill>
              </a:rPr>
              <a:t> та гнучкість</a:t>
            </a:r>
            <a:endParaRPr lang="en-US" sz="2000" b="1" dirty="0">
              <a:solidFill>
                <a:schemeClr val="accent1"/>
              </a:solidFill>
            </a:endParaRPr>
          </a:p>
          <a:p>
            <a:r>
              <a:rPr lang="en-US" sz="2000" dirty="0">
                <a:hlinkClick r:id="rId2"/>
              </a:rPr>
              <a:t>https://www.force11.org/datacitation</a:t>
            </a:r>
            <a:r>
              <a:rPr lang="uk-UA" sz="2000" dirty="0"/>
              <a:t> </a:t>
            </a:r>
          </a:p>
        </p:txBody>
      </p:sp>
    </p:spTree>
    <p:extLst>
      <p:ext uri="{BB962C8B-B14F-4D97-AF65-F5344CB8AC3E}">
        <p14:creationId xmlns:p14="http://schemas.microsoft.com/office/powerpoint/2010/main" val="41334528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Важливість</a:t>
            </a:r>
          </a:p>
        </p:txBody>
      </p:sp>
      <p:sp>
        <p:nvSpPr>
          <p:cNvPr id="3" name="Объект 2"/>
          <p:cNvSpPr>
            <a:spLocks noGrp="1"/>
          </p:cNvSpPr>
          <p:nvPr>
            <p:ph idx="1"/>
          </p:nvPr>
        </p:nvSpPr>
        <p:spPr>
          <a:xfrm>
            <a:off x="307975" y="2105374"/>
            <a:ext cx="11884025" cy="4281778"/>
          </a:xfrm>
          <a:prstGeom prst="ellipse">
            <a:avLst/>
          </a:prstGeom>
        </p:spPr>
        <p:txBody>
          <a:bodyPr>
            <a:normAutofit/>
          </a:bodyPr>
          <a:lstStyle/>
          <a:p>
            <a:r>
              <a:rPr lang="uk-UA" sz="4400" dirty="0"/>
              <a:t>Дані є такими самими продуктами дослідження як і наукові статті і мають бути цитовані за тим же принципом</a:t>
            </a:r>
          </a:p>
        </p:txBody>
      </p:sp>
      <p:sp>
        <p:nvSpPr>
          <p:cNvPr id="4" name="AutoShape 2" descr="ÐÐ°ÑÑÐ¸Ð½ÐºÐ¸ Ð¿Ð¾ Ð·Ð°Ð¿ÑÐ¾ÑÑ ÑÐ¸ÑÑÐ°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AutoShape 8" descr="ÐÐ°ÑÑÐ¸Ð½ÐºÐ¸ Ð¿Ð¾ Ð·Ð°Ð¿ÑÐ¾ÑÑ ÑÐ¸ÑÑÐ°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7394905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886" y="909322"/>
            <a:ext cx="7846919" cy="465440"/>
          </a:xfrm>
          <a:prstGeom prst="ellipse">
            <a:avLst/>
          </a:prstGeom>
        </p:spPr>
        <p:txBody>
          <a:bodyPr>
            <a:normAutofit fontScale="90000"/>
          </a:bodyPr>
          <a:lstStyle/>
          <a:p>
            <a:r>
              <a:rPr lang="uk-UA" dirty="0"/>
              <a:t>Атрибуція, визнання</a:t>
            </a:r>
          </a:p>
        </p:txBody>
      </p:sp>
      <p:sp>
        <p:nvSpPr>
          <p:cNvPr id="3" name="Объект 2"/>
          <p:cNvSpPr>
            <a:spLocks noGrp="1"/>
          </p:cNvSpPr>
          <p:nvPr>
            <p:ph idx="1"/>
          </p:nvPr>
        </p:nvSpPr>
        <p:spPr/>
        <p:txBody>
          <a:bodyPr>
            <a:normAutofit/>
          </a:bodyPr>
          <a:lstStyle/>
          <a:p>
            <a:r>
              <a:rPr lang="uk-UA" sz="4000" dirty="0"/>
              <a:t>Інструменти цитування даних повинні забезпечувати належне цитування даних та згадування усіх розробників, причетних до створення пакетів даних</a:t>
            </a:r>
          </a:p>
        </p:txBody>
      </p:sp>
    </p:spTree>
    <p:extLst>
      <p:ext uri="{BB962C8B-B14F-4D97-AF65-F5344CB8AC3E}">
        <p14:creationId xmlns:p14="http://schemas.microsoft.com/office/powerpoint/2010/main" val="328787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Доказ</a:t>
            </a:r>
          </a:p>
        </p:txBody>
      </p:sp>
      <p:sp>
        <p:nvSpPr>
          <p:cNvPr id="3" name="Объект 2"/>
          <p:cNvSpPr>
            <a:spLocks noGrp="1"/>
          </p:cNvSpPr>
          <p:nvPr>
            <p:ph idx="1"/>
          </p:nvPr>
        </p:nvSpPr>
        <p:spPr>
          <a:xfrm>
            <a:off x="581192" y="2180496"/>
            <a:ext cx="9872993" cy="3769928"/>
          </a:xfrm>
        </p:spPr>
        <p:txBody>
          <a:bodyPr>
            <a:normAutofit/>
          </a:bodyPr>
          <a:lstStyle/>
          <a:p>
            <a:r>
              <a:rPr lang="uk-UA" sz="5400" dirty="0"/>
              <a:t>У разі, якщо гіпотеза  залежить від даних, відповідні дані повинні бути процитовані</a:t>
            </a:r>
          </a:p>
        </p:txBody>
      </p:sp>
    </p:spTree>
    <p:extLst>
      <p:ext uri="{BB962C8B-B14F-4D97-AF65-F5344CB8AC3E}">
        <p14:creationId xmlns:p14="http://schemas.microsoft.com/office/powerpoint/2010/main" val="5121020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p:txBody>
          <a:bodyPr rtlCol="0" anchor="ctr">
            <a:normAutofit fontScale="90000"/>
          </a:bodyPr>
          <a:lstStyle/>
          <a:p>
            <a:r>
              <a:rPr lang="uk-UA" dirty="0"/>
              <a:t>життєвий цикл даних включає в себе наступні етапи:</a:t>
            </a:r>
            <a:br>
              <a:rPr lang="uk-UA" dirty="0"/>
            </a:br>
            <a:endParaRPr lang="uk" sz="4800" i="1" dirty="0">
              <a:solidFill>
                <a:srgbClr val="FFFFFF"/>
              </a:solidFill>
            </a:endParaRPr>
          </a:p>
        </p:txBody>
      </p:sp>
    </p:spTree>
    <p:extLst>
      <p:ext uri="{BB962C8B-B14F-4D97-AF65-F5344CB8AC3E}">
        <p14:creationId xmlns:p14="http://schemas.microsoft.com/office/powerpoint/2010/main" val="1917146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Унікальний ідентифікатор</a:t>
            </a:r>
          </a:p>
        </p:txBody>
      </p:sp>
      <p:sp>
        <p:nvSpPr>
          <p:cNvPr id="3" name="Объект 2"/>
          <p:cNvSpPr>
            <a:spLocks noGrp="1"/>
          </p:cNvSpPr>
          <p:nvPr>
            <p:ph idx="1"/>
          </p:nvPr>
        </p:nvSpPr>
        <p:spPr/>
        <p:txBody>
          <a:bodyPr>
            <a:normAutofit/>
          </a:bodyPr>
          <a:lstStyle/>
          <a:p>
            <a:r>
              <a:rPr lang="uk-UA" sz="3600" dirty="0"/>
              <a:t>Цитування даних повинно відбуватись на основі постійного та незмінного методу для ідентифікації, </a:t>
            </a:r>
            <a:r>
              <a:rPr lang="uk-UA" sz="3600" dirty="0" err="1"/>
              <a:t>машоннорозпізнаваного</a:t>
            </a:r>
            <a:r>
              <a:rPr lang="uk-UA" sz="3600" dirty="0"/>
              <a:t> та визнаного світовою науковою спільнотою.</a:t>
            </a:r>
          </a:p>
        </p:txBody>
      </p:sp>
    </p:spTree>
    <p:extLst>
      <p:ext uri="{BB962C8B-B14F-4D97-AF65-F5344CB8AC3E}">
        <p14:creationId xmlns:p14="http://schemas.microsoft.com/office/powerpoint/2010/main" val="14303481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Доступ</a:t>
            </a:r>
          </a:p>
        </p:txBody>
      </p:sp>
      <p:sp>
        <p:nvSpPr>
          <p:cNvPr id="3" name="Объект 2"/>
          <p:cNvSpPr>
            <a:spLocks noGrp="1"/>
          </p:cNvSpPr>
          <p:nvPr>
            <p:ph idx="1"/>
          </p:nvPr>
        </p:nvSpPr>
        <p:spPr>
          <a:xfrm>
            <a:off x="581192" y="2180496"/>
            <a:ext cx="9968527" cy="3678303"/>
          </a:xfrm>
        </p:spPr>
        <p:txBody>
          <a:bodyPr>
            <a:normAutofit/>
          </a:bodyPr>
          <a:lstStyle/>
          <a:p>
            <a:r>
              <a:rPr lang="uk-UA" sz="3600" dirty="0"/>
              <a:t>Цитування даних повинні забезпечити доступ до даних та відповідних метаданих, документації, кодів та інших матеріалів, що сприймаються як людьми, так і технікою з метою інформованого використання зазначених даних.</a:t>
            </a:r>
          </a:p>
        </p:txBody>
      </p:sp>
    </p:spTree>
    <p:extLst>
      <p:ext uri="{BB962C8B-B14F-4D97-AF65-F5344CB8AC3E}">
        <p14:creationId xmlns:p14="http://schemas.microsoft.com/office/powerpoint/2010/main" val="20893482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Постійність</a:t>
            </a:r>
          </a:p>
        </p:txBody>
      </p:sp>
      <p:sp>
        <p:nvSpPr>
          <p:cNvPr id="3" name="Объект 2"/>
          <p:cNvSpPr>
            <a:spLocks noGrp="1"/>
          </p:cNvSpPr>
          <p:nvPr>
            <p:ph idx="1"/>
          </p:nvPr>
        </p:nvSpPr>
        <p:spPr/>
        <p:txBody>
          <a:bodyPr>
            <a:normAutofit/>
          </a:bodyPr>
          <a:lstStyle/>
          <a:p>
            <a:r>
              <a:rPr lang="uk-UA" sz="3600" dirty="0"/>
              <a:t>Унікальні ідентифікатори, метадані та їх розташування мають бути постійними</a:t>
            </a:r>
            <a:r>
              <a:rPr lang="en-US" sz="3600" dirty="0"/>
              <a:t> </a:t>
            </a:r>
            <a:r>
              <a:rPr lang="uk-UA" sz="3600" dirty="0"/>
              <a:t>і перевищувати строк існування самих даних</a:t>
            </a:r>
          </a:p>
        </p:txBody>
      </p:sp>
    </p:spTree>
    <p:extLst>
      <p:ext uri="{BB962C8B-B14F-4D97-AF65-F5344CB8AC3E}">
        <p14:creationId xmlns:p14="http://schemas.microsoft.com/office/powerpoint/2010/main" val="14339780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Специфікація та верифікація </a:t>
            </a:r>
          </a:p>
        </p:txBody>
      </p:sp>
      <p:sp>
        <p:nvSpPr>
          <p:cNvPr id="3" name="Объект 2"/>
          <p:cNvSpPr>
            <a:spLocks noGrp="1"/>
          </p:cNvSpPr>
          <p:nvPr>
            <p:ph idx="1"/>
          </p:nvPr>
        </p:nvSpPr>
        <p:spPr>
          <a:xfrm>
            <a:off x="1006809" y="2044019"/>
            <a:ext cx="9163309" cy="3678303"/>
          </a:xfrm>
        </p:spPr>
        <p:txBody>
          <a:bodyPr>
            <a:normAutofit fontScale="92500" lnSpcReduction="20000"/>
          </a:bodyPr>
          <a:lstStyle/>
          <a:p>
            <a:r>
              <a:rPr lang="uk-UA" sz="3200" dirty="0"/>
              <a:t>Цитування даних повинні забезпечити ідентифікацію, доступ та верифікацію визначених даних, що підтверджують гіпотезу. Цитування або метадані цитування повинні містити інформацію про походження та закріплення, достатню для проведення верифікації того, що дата створення, версія, порція завантажених даних відповідає набору даних, що був процитований у роботі.</a:t>
            </a:r>
          </a:p>
        </p:txBody>
      </p:sp>
    </p:spTree>
    <p:extLst>
      <p:ext uri="{BB962C8B-B14F-4D97-AF65-F5344CB8AC3E}">
        <p14:creationId xmlns:p14="http://schemas.microsoft.com/office/powerpoint/2010/main" val="38395605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Інтероперабельність</a:t>
            </a:r>
            <a:r>
              <a:rPr lang="uk-UA" dirty="0"/>
              <a:t> та гнучкість</a:t>
            </a:r>
          </a:p>
        </p:txBody>
      </p:sp>
      <p:sp>
        <p:nvSpPr>
          <p:cNvPr id="3" name="Объект 2"/>
          <p:cNvSpPr>
            <a:spLocks noGrp="1"/>
          </p:cNvSpPr>
          <p:nvPr>
            <p:ph idx="1"/>
          </p:nvPr>
        </p:nvSpPr>
        <p:spPr>
          <a:xfrm>
            <a:off x="813205" y="2142396"/>
            <a:ext cx="8658342" cy="3783576"/>
          </a:xfrm>
        </p:spPr>
        <p:txBody>
          <a:bodyPr>
            <a:normAutofit/>
          </a:bodyPr>
          <a:lstStyle/>
          <a:p>
            <a:r>
              <a:rPr lang="uk-UA" sz="2800" dirty="0"/>
              <a:t>Метод цитування даних повинен бути достатньо гнучким, щоб забезпечити варіативність підходів у різних наукових спільнотах, проте у той же час не відрізнятись докорінно, щоб не порушити </a:t>
            </a:r>
            <a:r>
              <a:rPr lang="uk-UA" sz="2800" dirty="0" err="1"/>
              <a:t>інтероперабельність</a:t>
            </a:r>
            <a:r>
              <a:rPr lang="uk-UA" sz="2800" dirty="0"/>
              <a:t> цитування даних відповідно до загальноприйнятих норм.</a:t>
            </a:r>
          </a:p>
        </p:txBody>
      </p:sp>
    </p:spTree>
    <p:extLst>
      <p:ext uri="{BB962C8B-B14F-4D97-AF65-F5344CB8AC3E}">
        <p14:creationId xmlns:p14="http://schemas.microsoft.com/office/powerpoint/2010/main" val="34596873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8F7D5-2AE1-4DB8-A0BF-5ECD2C0193A7}"/>
              </a:ext>
            </a:extLst>
          </p:cNvPr>
          <p:cNvSpPr>
            <a:spLocks noGrp="1"/>
          </p:cNvSpPr>
          <p:nvPr>
            <p:ph type="ctrTitle"/>
          </p:nvPr>
        </p:nvSpPr>
        <p:spPr/>
        <p:txBody>
          <a:bodyPr/>
          <a:lstStyle/>
          <a:p>
            <a:r>
              <a:rPr lang="uk-UA" dirty="0"/>
              <a:t>Дякую за увагу!</a:t>
            </a:r>
          </a:p>
        </p:txBody>
      </p:sp>
      <p:sp>
        <p:nvSpPr>
          <p:cNvPr id="3" name="Підзаголовок 2">
            <a:extLst>
              <a:ext uri="{FF2B5EF4-FFF2-40B4-BE49-F238E27FC236}">
                <a16:creationId xmlns:a16="http://schemas.microsoft.com/office/drawing/2014/main" id="{FC3008A7-F386-42C7-9813-31C58305A7E7}"/>
              </a:ext>
            </a:extLst>
          </p:cNvPr>
          <p:cNvSpPr>
            <a:spLocks noGrp="1"/>
          </p:cNvSpPr>
          <p:nvPr>
            <p:ph type="subTitle" idx="1"/>
          </p:nvPr>
        </p:nvSpPr>
        <p:spPr/>
        <p:txBody>
          <a:bodyPr/>
          <a:lstStyle/>
          <a:p>
            <a:r>
              <a:rPr lang="en-US" dirty="0">
                <a:hlinkClick r:id="rId2"/>
              </a:rPr>
              <a:t>chukanovaso@ukma.edu.ua</a:t>
            </a:r>
            <a:r>
              <a:rPr lang="en-US" dirty="0"/>
              <a:t> </a:t>
            </a:r>
            <a:endParaRPr lang="uk-UA" dirty="0"/>
          </a:p>
        </p:txBody>
      </p:sp>
      <p:sp>
        <p:nvSpPr>
          <p:cNvPr id="4" name="Місце для дати 3">
            <a:extLst>
              <a:ext uri="{FF2B5EF4-FFF2-40B4-BE49-F238E27FC236}">
                <a16:creationId xmlns:a16="http://schemas.microsoft.com/office/drawing/2014/main" id="{E0D1E82D-0AE7-4175-A805-B4F1DB1955D0}"/>
              </a:ext>
            </a:extLst>
          </p:cNvPr>
          <p:cNvSpPr>
            <a:spLocks noGrp="1"/>
          </p:cNvSpPr>
          <p:nvPr>
            <p:ph type="dt" sz="half" idx="10"/>
          </p:nvPr>
        </p:nvSpPr>
        <p:spPr/>
        <p:txBody>
          <a:bodyPr/>
          <a:lstStyle/>
          <a:p>
            <a:pPr rtl="0"/>
            <a:fld id="{56D1EC39-490E-4AE8-92CB-DE9518FDD1BD}" type="datetime1">
              <a:rPr lang="uk-UA" smtClean="0"/>
              <a:t>07.04.2020</a:t>
            </a:fld>
            <a:endParaRPr lang="en-US" dirty="0"/>
          </a:p>
        </p:txBody>
      </p:sp>
    </p:spTree>
    <p:extLst>
      <p:ext uri="{BB962C8B-B14F-4D97-AF65-F5344CB8AC3E}">
        <p14:creationId xmlns:p14="http://schemas.microsoft.com/office/powerpoint/2010/main" val="21832687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6228CF66-91EF-4633-86FA-026809DFEBD4}"/>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tretch/>
        </p:blipFill>
        <p:spPr>
          <a:xfrm>
            <a:off x="3795329" y="0"/>
            <a:ext cx="4601356" cy="4578350"/>
          </a:xfrm>
          <a:prstGeom prst="rect">
            <a:avLst/>
          </a:prstGeom>
          <a:noFill/>
        </p:spPr>
      </p:pic>
      <p:sp>
        <p:nvSpPr>
          <p:cNvPr id="2" name="Заголовок 1">
            <a:extLst>
              <a:ext uri="{FF2B5EF4-FFF2-40B4-BE49-F238E27FC236}">
                <a16:creationId xmlns:a16="http://schemas.microsoft.com/office/drawing/2014/main" id="{3CBF8BFC-72D9-4BD6-BF96-FB5EDC62A46C}"/>
              </a:ext>
            </a:extLst>
          </p:cNvPr>
          <p:cNvSpPr>
            <a:spLocks noGrp="1"/>
          </p:cNvSpPr>
          <p:nvPr>
            <p:ph type="title"/>
          </p:nvPr>
        </p:nvSpPr>
        <p:spPr>
          <a:xfrm>
            <a:off x="1603906" y="4700588"/>
            <a:ext cx="10113645" cy="743682"/>
          </a:xfrm>
        </p:spPr>
        <p:txBody>
          <a:bodyPr anchor="b">
            <a:normAutofit/>
          </a:bodyPr>
          <a:lstStyle/>
          <a:p>
            <a:r>
              <a:rPr lang="uk-UA" dirty="0"/>
              <a:t>Життєвий цикл даних</a:t>
            </a:r>
          </a:p>
        </p:txBody>
      </p:sp>
      <p:sp>
        <p:nvSpPr>
          <p:cNvPr id="12" name="Text Placeholder 3">
            <a:extLst>
              <a:ext uri="{FF2B5EF4-FFF2-40B4-BE49-F238E27FC236}">
                <a16:creationId xmlns:a16="http://schemas.microsoft.com/office/drawing/2014/main" id="{68820DA1-937A-4014-95E1-08B93151EBF0}"/>
              </a:ext>
            </a:extLst>
          </p:cNvPr>
          <p:cNvSpPr>
            <a:spLocks noGrp="1"/>
          </p:cNvSpPr>
          <p:nvPr>
            <p:ph type="body" sz="half" idx="2"/>
          </p:nvPr>
        </p:nvSpPr>
        <p:spPr>
          <a:xfrm>
            <a:off x="1097279" y="5715000"/>
            <a:ext cx="10113264" cy="609600"/>
          </a:xfrm>
        </p:spPr>
        <p:txBody>
          <a:bodyPr/>
          <a:lstStyle/>
          <a:p>
            <a:r>
              <a:rPr lang="en-US" dirty="0" err="1"/>
              <a:t>DataONE</a:t>
            </a:r>
            <a:endParaRPr lang="en-US" dirty="0"/>
          </a:p>
        </p:txBody>
      </p:sp>
      <p:sp>
        <p:nvSpPr>
          <p:cNvPr id="4" name="Місце для дати 3">
            <a:extLst>
              <a:ext uri="{FF2B5EF4-FFF2-40B4-BE49-F238E27FC236}">
                <a16:creationId xmlns:a16="http://schemas.microsoft.com/office/drawing/2014/main" id="{879B4832-F897-4A47-B35D-6B7BD3F17F6E}"/>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40510940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планування</a:t>
            </a:r>
            <a:r>
              <a:rPr lang="ru-RU" dirty="0"/>
              <a:t> </a:t>
            </a:r>
            <a:r>
              <a:rPr lang="ru-RU" dirty="0" err="1"/>
              <a:t>дослідження</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lnSpcReduction="10000"/>
          </a:bodyPr>
          <a:lstStyle/>
          <a:p>
            <a:r>
              <a:rPr lang="ru-RU" sz="2200" dirty="0" err="1"/>
              <a:t>опис</a:t>
            </a:r>
            <a:r>
              <a:rPr lang="ru-RU" sz="2200" dirty="0"/>
              <a:t> того, </a:t>
            </a:r>
            <a:r>
              <a:rPr lang="ru-RU" sz="2200" dirty="0" err="1"/>
              <a:t>які</a:t>
            </a:r>
            <a:r>
              <a:rPr lang="ru-RU" sz="2200" dirty="0"/>
              <a:t> </a:t>
            </a:r>
            <a:r>
              <a:rPr lang="ru-RU" sz="2200" dirty="0" err="1"/>
              <a:t>дані</a:t>
            </a:r>
            <a:r>
              <a:rPr lang="ru-RU" sz="2200" dirty="0"/>
              <a:t> </a:t>
            </a:r>
            <a:r>
              <a:rPr lang="ru-RU" sz="2200" dirty="0" err="1"/>
              <a:t>будуть</a:t>
            </a:r>
            <a:r>
              <a:rPr lang="ru-RU" sz="2200" dirty="0"/>
              <a:t> </a:t>
            </a:r>
            <a:r>
              <a:rPr lang="ru-RU" sz="2200" dirty="0" err="1"/>
              <a:t>зібрані</a:t>
            </a:r>
            <a:r>
              <a:rPr lang="ru-RU" sz="2200" dirty="0"/>
              <a:t>, і як </a:t>
            </a:r>
            <a:r>
              <a:rPr lang="ru-RU" sz="2200" dirty="0" err="1"/>
              <a:t>керувати</a:t>
            </a:r>
            <a:r>
              <a:rPr lang="ru-RU" sz="2200" dirty="0"/>
              <a:t> ними та </a:t>
            </a:r>
            <a:r>
              <a:rPr lang="ru-RU" sz="2200" dirty="0" err="1"/>
              <a:t>надавати</a:t>
            </a:r>
            <a:r>
              <a:rPr lang="ru-RU" sz="2200" dirty="0"/>
              <a:t> до них доступ </a:t>
            </a:r>
            <a:r>
              <a:rPr lang="ru-RU" sz="2200" dirty="0" err="1"/>
              <a:t>протягом</a:t>
            </a:r>
            <a:r>
              <a:rPr lang="ru-RU" sz="2200" dirty="0"/>
              <a:t> </a:t>
            </a:r>
            <a:r>
              <a:rPr lang="ru-RU" sz="2200" dirty="0" err="1"/>
              <a:t>тривалості</a:t>
            </a:r>
            <a:r>
              <a:rPr lang="ru-RU" sz="2200" dirty="0"/>
              <a:t> </a:t>
            </a:r>
            <a:r>
              <a:rPr lang="ru-RU" sz="2200" dirty="0" err="1"/>
              <a:t>дослідження</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38832292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збір</a:t>
            </a:r>
            <a:r>
              <a:rPr lang="ru-RU" dirty="0"/>
              <a:t> </a:t>
            </a:r>
            <a:r>
              <a:rPr lang="ru-RU" dirty="0" err="1"/>
              <a:t>даних</a:t>
            </a:r>
            <a:r>
              <a:rPr lang="ru-RU" dirty="0"/>
              <a:t> </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lnSpcReduction="10000"/>
          </a:bodyPr>
          <a:lstStyle/>
          <a:p>
            <a:r>
              <a:rPr lang="ru-RU" sz="2200" dirty="0" err="1"/>
              <a:t>опис</a:t>
            </a:r>
            <a:r>
              <a:rPr lang="ru-RU" sz="2200" dirty="0"/>
              <a:t> того, </a:t>
            </a:r>
            <a:r>
              <a:rPr lang="ru-RU" sz="2200" dirty="0" err="1"/>
              <a:t>які</a:t>
            </a:r>
            <a:r>
              <a:rPr lang="ru-RU" sz="2200" dirty="0"/>
              <a:t> </a:t>
            </a:r>
            <a:r>
              <a:rPr lang="ru-RU" sz="2200" dirty="0" err="1"/>
              <a:t>дані</a:t>
            </a:r>
            <a:r>
              <a:rPr lang="ru-RU" sz="2200" dirty="0"/>
              <a:t> </a:t>
            </a:r>
            <a:r>
              <a:rPr lang="ru-RU" sz="2200" dirty="0" err="1"/>
              <a:t>будуть</a:t>
            </a:r>
            <a:r>
              <a:rPr lang="ru-RU" sz="2200" dirty="0"/>
              <a:t> </a:t>
            </a:r>
            <a:r>
              <a:rPr lang="ru-RU" sz="2200" dirty="0" err="1"/>
              <a:t>зібрані</a:t>
            </a:r>
            <a:r>
              <a:rPr lang="ru-RU" sz="2200" dirty="0"/>
              <a:t>, і як </a:t>
            </a:r>
            <a:r>
              <a:rPr lang="ru-RU" sz="2200" dirty="0" err="1"/>
              <a:t>керувати</a:t>
            </a:r>
            <a:r>
              <a:rPr lang="ru-RU" sz="2200" dirty="0"/>
              <a:t> ними та </a:t>
            </a:r>
            <a:r>
              <a:rPr lang="ru-RU" sz="2200" dirty="0" err="1"/>
              <a:t>надавати</a:t>
            </a:r>
            <a:r>
              <a:rPr lang="ru-RU" sz="2200" dirty="0"/>
              <a:t> до них доступ </a:t>
            </a:r>
            <a:r>
              <a:rPr lang="ru-RU" sz="2200" dirty="0" err="1"/>
              <a:t>протягом</a:t>
            </a:r>
            <a:r>
              <a:rPr lang="ru-RU" sz="2200" dirty="0"/>
              <a:t> </a:t>
            </a:r>
            <a:r>
              <a:rPr lang="ru-RU" sz="2200" dirty="0" err="1"/>
              <a:t>тривалості</a:t>
            </a:r>
            <a:r>
              <a:rPr lang="ru-RU" sz="2200" dirty="0"/>
              <a:t> </a:t>
            </a:r>
            <a:r>
              <a:rPr lang="ru-RU" sz="2200" dirty="0" err="1"/>
              <a:t>дослідження</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14009191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забезпечення</a:t>
            </a:r>
            <a:r>
              <a:rPr lang="ru-RU" dirty="0"/>
              <a:t> </a:t>
            </a:r>
            <a:r>
              <a:rPr lang="ru-RU" dirty="0" err="1"/>
              <a:t>якості</a:t>
            </a:r>
            <a:r>
              <a:rPr lang="ru-RU" dirty="0"/>
              <a:t> </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a:bodyPr>
          <a:lstStyle/>
          <a:p>
            <a:r>
              <a:rPr lang="ru-RU" dirty="0" err="1"/>
              <a:t>даних</a:t>
            </a:r>
            <a:r>
              <a:rPr lang="ru-RU" dirty="0"/>
              <a:t> </a:t>
            </a:r>
            <a:r>
              <a:rPr lang="ru-RU" dirty="0" err="1"/>
              <a:t>відбувається</a:t>
            </a:r>
            <a:r>
              <a:rPr lang="ru-RU" dirty="0"/>
              <a:t> шляхом </a:t>
            </a:r>
            <a:r>
              <a:rPr lang="ru-RU" dirty="0" err="1"/>
              <a:t>перевірок</a:t>
            </a:r>
            <a:r>
              <a:rPr lang="ru-RU" dirty="0"/>
              <a:t> та </a:t>
            </a:r>
            <a:r>
              <a:rPr lang="ru-RU" dirty="0" err="1"/>
              <a:t>верифікацій</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14278748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опис</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a:bodyPr>
          <a:lstStyle/>
          <a:p>
            <a:r>
              <a:rPr lang="ru-RU" dirty="0" err="1"/>
              <a:t>даних</a:t>
            </a:r>
            <a:r>
              <a:rPr lang="ru-RU" dirty="0"/>
              <a:t> </a:t>
            </a:r>
            <a:r>
              <a:rPr lang="ru-RU" dirty="0" err="1"/>
              <a:t>відбувається</a:t>
            </a:r>
            <a:r>
              <a:rPr lang="ru-RU" dirty="0"/>
              <a:t> </a:t>
            </a:r>
            <a:r>
              <a:rPr lang="ru-RU" dirty="0" err="1"/>
              <a:t>посередництвом</a:t>
            </a:r>
            <a:r>
              <a:rPr lang="ru-RU" dirty="0"/>
              <a:t> </a:t>
            </a:r>
            <a:r>
              <a:rPr lang="ru-RU" dirty="0" err="1"/>
              <a:t>якісних</a:t>
            </a:r>
            <a:r>
              <a:rPr lang="ru-RU" dirty="0"/>
              <a:t> </a:t>
            </a:r>
            <a:r>
              <a:rPr lang="ru-RU" dirty="0" err="1"/>
              <a:t>метаданих</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9785258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A5F23-CB7A-4C77-B9B2-8E3E08A216E6}"/>
              </a:ext>
            </a:extLst>
          </p:cNvPr>
          <p:cNvSpPr>
            <a:spLocks noGrp="1"/>
          </p:cNvSpPr>
          <p:nvPr>
            <p:ph type="ctrTitle"/>
          </p:nvPr>
        </p:nvSpPr>
        <p:spPr>
          <a:xfrm>
            <a:off x="1097280" y="758952"/>
            <a:ext cx="10058400" cy="3566160"/>
          </a:xfrm>
        </p:spPr>
        <p:txBody>
          <a:bodyPr anchor="b">
            <a:normAutofit/>
          </a:bodyPr>
          <a:lstStyle/>
          <a:p>
            <a:r>
              <a:rPr lang="ru-RU" dirty="0" err="1"/>
              <a:t>збереження</a:t>
            </a:r>
            <a:endParaRPr lang="uk-UA" dirty="0"/>
          </a:p>
        </p:txBody>
      </p:sp>
      <p:sp>
        <p:nvSpPr>
          <p:cNvPr id="3" name="Місце для вмісту 2">
            <a:extLst>
              <a:ext uri="{FF2B5EF4-FFF2-40B4-BE49-F238E27FC236}">
                <a16:creationId xmlns:a16="http://schemas.microsoft.com/office/drawing/2014/main" id="{D04671B8-2690-41DD-9B30-5A916859A3F4}"/>
              </a:ext>
            </a:extLst>
          </p:cNvPr>
          <p:cNvSpPr>
            <a:spLocks noGrp="1"/>
          </p:cNvSpPr>
          <p:nvPr>
            <p:ph type="subTitle" idx="1"/>
          </p:nvPr>
        </p:nvSpPr>
        <p:spPr>
          <a:xfrm>
            <a:off x="1100051" y="4645152"/>
            <a:ext cx="10058400" cy="1143000"/>
          </a:xfrm>
        </p:spPr>
        <p:txBody>
          <a:bodyPr>
            <a:normAutofit fontScale="92500" lnSpcReduction="10000"/>
          </a:bodyPr>
          <a:lstStyle/>
          <a:p>
            <a:r>
              <a:rPr lang="ru-RU" dirty="0" err="1"/>
              <a:t>даних</a:t>
            </a:r>
            <a:r>
              <a:rPr lang="ru-RU" dirty="0"/>
              <a:t> особливо </a:t>
            </a:r>
            <a:r>
              <a:rPr lang="ru-RU" dirty="0" err="1"/>
              <a:t>довготривале</a:t>
            </a:r>
            <a:r>
              <a:rPr lang="ru-RU" dirty="0"/>
              <a:t> </a:t>
            </a:r>
            <a:r>
              <a:rPr lang="ru-RU" dirty="0" err="1"/>
              <a:t>відбувається</a:t>
            </a:r>
            <a:r>
              <a:rPr lang="ru-RU" dirty="0"/>
              <a:t> шляхом </a:t>
            </a:r>
            <a:r>
              <a:rPr lang="ru-RU" dirty="0" err="1"/>
              <a:t>розміщення</a:t>
            </a:r>
            <a:r>
              <a:rPr lang="ru-RU" dirty="0"/>
              <a:t> </a:t>
            </a:r>
            <a:r>
              <a:rPr lang="ru-RU" dirty="0" err="1"/>
              <a:t>даних</a:t>
            </a:r>
            <a:r>
              <a:rPr lang="ru-RU" dirty="0"/>
              <a:t> у </a:t>
            </a:r>
            <a:r>
              <a:rPr lang="ru-RU" dirty="0" err="1"/>
              <a:t>електронному</a:t>
            </a:r>
            <a:r>
              <a:rPr lang="ru-RU" dirty="0"/>
              <a:t> </a:t>
            </a:r>
            <a:r>
              <a:rPr lang="ru-RU" dirty="0" err="1"/>
              <a:t>архівні</a:t>
            </a:r>
            <a:r>
              <a:rPr lang="ru-RU" dirty="0"/>
              <a:t>, репозитарії, </a:t>
            </a:r>
            <a:r>
              <a:rPr lang="ru-RU" dirty="0" err="1"/>
              <a:t>центрі</a:t>
            </a:r>
            <a:r>
              <a:rPr lang="ru-RU" dirty="0"/>
              <a:t> </a:t>
            </a:r>
            <a:r>
              <a:rPr lang="ru-RU" dirty="0" err="1"/>
              <a:t>даних</a:t>
            </a:r>
            <a:endParaRPr lang="uk-UA" sz="2200" dirty="0"/>
          </a:p>
        </p:txBody>
      </p:sp>
      <p:sp>
        <p:nvSpPr>
          <p:cNvPr id="4" name="Місце для дати 3">
            <a:extLst>
              <a:ext uri="{FF2B5EF4-FFF2-40B4-BE49-F238E27FC236}">
                <a16:creationId xmlns:a16="http://schemas.microsoft.com/office/drawing/2014/main" id="{EFC66326-E840-43E0-89FF-9D6CEE7FCE0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6F0AF5F-7003-4DD2-8176-01461E5D019D}" type="datetime1">
              <a:rPr lang="uk-UA" smtClean="0"/>
              <a:pPr rtl="0">
                <a:spcAft>
                  <a:spcPts val="600"/>
                </a:spcAft>
              </a:pPr>
              <a:t>07.04.2020</a:t>
            </a:fld>
            <a:endParaRPr lang="en-US"/>
          </a:p>
        </p:txBody>
      </p:sp>
    </p:spTree>
    <p:extLst>
      <p:ext uri="{BB962C8B-B14F-4D97-AF65-F5344CB8AC3E}">
        <p14:creationId xmlns:p14="http://schemas.microsoft.com/office/powerpoint/2010/main" val="34220846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1_RetrospectVTI">
  <a:themeElements>
    <a:clrScheme name="Сині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15_TF56160789" id="{338CDFFA-6E0B-4EAE-98BA-0FA535F408CC}" vid="{598B8DAB-B99F-41D6-934E-B509BA09E80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Широкий екран</PresentationFormat>
  <Paragraphs>82</Paragraphs>
  <Slides>35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35</vt:i4>
      </vt:variant>
    </vt:vector>
  </HeadingPairs>
  <TitlesOfParts>
    <vt:vector size="38" baseType="lpstr">
      <vt:lpstr>Arial</vt:lpstr>
      <vt:lpstr>Calibri</vt:lpstr>
      <vt:lpstr>1_RetrospectVTI</vt:lpstr>
      <vt:lpstr>УПРАВЛІННЯ ДАНИМИ ДОСЛІДЖЕНЬ: ВАЖЛИВІСТЬ ЗАСТОСУВАННЯ РЕПОЗИТАРІЇВ ДЛЯ ЗБЕРЕЖЕННЯ ДАНИХ </vt:lpstr>
      <vt:lpstr>Презентація PowerPoint</vt:lpstr>
      <vt:lpstr>життєвий цикл даних включає в себе наступні етапи: </vt:lpstr>
      <vt:lpstr>Життєвий цикл даних</vt:lpstr>
      <vt:lpstr>планування дослідження</vt:lpstr>
      <vt:lpstr>збір даних </vt:lpstr>
      <vt:lpstr>забезпечення якості </vt:lpstr>
      <vt:lpstr>опис</vt:lpstr>
      <vt:lpstr>збереження</vt:lpstr>
      <vt:lpstr>відкриття</vt:lpstr>
      <vt:lpstr>інтеграція</vt:lpstr>
      <vt:lpstr>аналіз </vt:lpstr>
      <vt:lpstr>Репозитарії для даних - мета їх використання</vt:lpstr>
      <vt:lpstr>Репозитарій даних</vt:lpstr>
      <vt:lpstr>Презентація PowerPoint</vt:lpstr>
      <vt:lpstr>В цьому реєстрі можна обрати репозитарій</vt:lpstr>
      <vt:lpstr>Презентація PowerPoint</vt:lpstr>
      <vt:lpstr>Презентація PowerPoint</vt:lpstr>
      <vt:lpstr>Презентація PowerPoint</vt:lpstr>
      <vt:lpstr>Презентація PowerPoint</vt:lpstr>
      <vt:lpstr>Панель управління профілем у OSF</vt:lpstr>
      <vt:lpstr>Презентація PowerPoint</vt:lpstr>
      <vt:lpstr>Презентація PowerPoint</vt:lpstr>
      <vt:lpstr>Повторне використання даних - цитування пакетів даних</vt:lpstr>
      <vt:lpstr>Презентація PowerPoint</vt:lpstr>
      <vt:lpstr>8 принципів від Data Citation Synthesis Group</vt:lpstr>
      <vt:lpstr>Важливість</vt:lpstr>
      <vt:lpstr>Атрибуція, визнання</vt:lpstr>
      <vt:lpstr>Доказ</vt:lpstr>
      <vt:lpstr>Унікальний ідентифікатор</vt:lpstr>
      <vt:lpstr>Доступ</vt:lpstr>
      <vt:lpstr>Постійність</vt:lpstr>
      <vt:lpstr>Специфікація та верифікація </vt:lpstr>
      <vt:lpstr>Інтероперабельність та гнучкість</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2020-04-07T10:55:57Z</dcterms:created>
  <dcterms:modified xsi:type="dcterms:W3CDTF">2020-04-07T11:34:11Z</dcterms:modified>
</cp:coreProperties>
</file>