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8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61" r:id="rId6"/>
    <p:sldId id="262" r:id="rId7"/>
    <p:sldId id="263" r:id="rId8"/>
    <p:sldId id="267" r:id="rId9"/>
    <p:sldId id="264" r:id="rId10"/>
    <p:sldId id="260" r:id="rId11"/>
    <p:sldId id="265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5E6D3-4EAC-41E7-BAD0-AFA652114A6E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C469F-28A2-4399-9F88-1C4E1400B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2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C469F-28A2-4399-9F88-1C4E1400BCC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40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AD23-A04B-4520-941D-4E3A2D55D060}" type="datetime1">
              <a:rPr lang="uk-UA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Обґрунтуванняя прав людини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644A447-1B0C-496E-84B6-1AEAC2537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86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0BD6-CDEC-438F-81C6-A2FE8B208EBA}" type="datetime1">
              <a:rPr lang="uk-UA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Обґрунтуванняя прав людини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A447-1B0C-496E-84B6-1AEAC2537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2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2AA6-6AAB-4FB2-9191-6924941A259F}" type="datetime1">
              <a:rPr lang="uk-UA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Обґрунтуванняя прав людини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A447-1B0C-496E-84B6-1AEAC2537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8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E3C8-2EDB-4D8E-9155-8C64C6497F6C}" type="datetime1">
              <a:rPr lang="uk-UA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Обґрунтуванняя прав людини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A447-1B0C-496E-84B6-1AEAC2537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53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269AB57-F9D0-4100-9366-785EC03AF4DB}" type="datetime1">
              <a:rPr lang="uk-UA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ru-RU" smtClean="0"/>
              <a:t>(с) М. Савчин Обґрунтуванняя прав людини</a:t>
            </a:r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644A447-1B0C-496E-84B6-1AEAC2537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333C-6B7F-4787-9537-DFC66711D1DA}" type="datetime1">
              <a:rPr lang="uk-UA" smtClean="0"/>
              <a:t>10.09.2019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Обґрунтуванняя прав людини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A447-1B0C-496E-84B6-1AEAC2537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22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EB8C-0C9F-4BC8-9D02-77BD2E2546A2}" type="datetime1">
              <a:rPr lang="uk-UA" smtClean="0"/>
              <a:t>10.09.2019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Обґрунтуванняя прав людини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A447-1B0C-496E-84B6-1AEAC2537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01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06A6-0CFB-43D3-824F-F07EE1CFC1EB}" type="datetime1">
              <a:rPr lang="uk-UA" smtClean="0"/>
              <a:t>10.09.2019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Обґрунтуванняя прав людини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A447-1B0C-496E-84B6-1AEAC2537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6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8F2F-699B-408E-BE29-42F84F4D54BC}" type="datetime1">
              <a:rPr lang="uk-UA" smtClean="0"/>
              <a:t>10.09.2019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Обґрунтуванняя прав людини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A447-1B0C-496E-84B6-1AEAC2537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9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4787-B13C-449F-B16A-C5D1379A76A2}" type="datetime1">
              <a:rPr lang="uk-UA" smtClean="0"/>
              <a:t>10.09.2019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Обґрунтуванняя прав людини</a:t>
            </a:r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A447-1B0C-496E-84B6-1AEAC2537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0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B05C-99C7-40EE-A175-8B8F595FFEC6}" type="datetime1">
              <a:rPr lang="uk-UA" smtClean="0"/>
              <a:t>10.09.2019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A447-1B0C-496E-84B6-1AEAC2537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82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2AE37C8-3985-4E56-A20B-855850115D27}" type="datetime1">
              <a:rPr lang="uk-UA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(с) М. Савчин Обґрунтуванняя прав людини</a:t>
            </a:r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644A447-1B0C-496E-84B6-1AEAC2537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27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000" b="1" dirty="0"/>
              <a:t>Обґрунтування прав людини в історичній ретроспективі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Савчин Михайло,</a:t>
            </a:r>
            <a:br>
              <a:rPr lang="uk-UA" dirty="0" smtClean="0"/>
            </a:br>
            <a:r>
              <a:rPr lang="uk-UA" dirty="0" err="1" smtClean="0"/>
              <a:t>д.ю.н</a:t>
            </a:r>
            <a:r>
              <a:rPr lang="uk-UA" dirty="0" smtClean="0"/>
              <a:t>., проф., УжНУ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050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5. Джерела прав </a:t>
            </a:r>
            <a:r>
              <a:rPr lang="uk-UA" dirty="0" smtClean="0"/>
              <a:t>людини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Конституція України</a:t>
            </a:r>
          </a:p>
          <a:p>
            <a:pPr lvl="1"/>
            <a:r>
              <a:rPr lang="uk-UA" dirty="0" smtClean="0"/>
              <a:t>Юриспруденція Конституційного Суду</a:t>
            </a:r>
          </a:p>
          <a:p>
            <a:r>
              <a:rPr lang="uk-UA" dirty="0" smtClean="0"/>
              <a:t>Міжнародно-правові акти:</a:t>
            </a:r>
          </a:p>
          <a:p>
            <a:pPr lvl="1"/>
            <a:r>
              <a:rPr lang="en-US" dirty="0" smtClean="0"/>
              <a:t>Case-law </a:t>
            </a:r>
            <a:r>
              <a:rPr lang="uk-UA" dirty="0" smtClean="0"/>
              <a:t>міжнародних юрисдикційних установ;</a:t>
            </a:r>
          </a:p>
          <a:p>
            <a:pPr lvl="1"/>
            <a:r>
              <a:rPr lang="en-US" dirty="0" smtClean="0"/>
              <a:t>Soft law </a:t>
            </a:r>
            <a:r>
              <a:rPr lang="uk-UA" dirty="0" smtClean="0"/>
              <a:t>міжнародних організацій</a:t>
            </a:r>
          </a:p>
          <a:p>
            <a:r>
              <a:rPr lang="uk-UA" dirty="0" smtClean="0"/>
              <a:t>Загальні принципи права</a:t>
            </a:r>
          </a:p>
          <a:p>
            <a:pPr lvl="1"/>
            <a:r>
              <a:rPr lang="uk-UA" dirty="0" smtClean="0"/>
              <a:t>Формалізовані</a:t>
            </a:r>
          </a:p>
          <a:p>
            <a:pPr lvl="1"/>
            <a:r>
              <a:rPr lang="uk-UA" dirty="0" smtClean="0"/>
              <a:t>Неформалізовані (цінності)</a:t>
            </a:r>
          </a:p>
          <a:p>
            <a:r>
              <a:rPr lang="uk-UA" dirty="0" smtClean="0"/>
              <a:t>Законодавство України</a:t>
            </a:r>
          </a:p>
          <a:p>
            <a:pPr lvl="1"/>
            <a:r>
              <a:rPr lang="uk-UA" dirty="0" smtClean="0"/>
              <a:t>Усталена судова практика Верховного суду, роль зразкових рішень</a:t>
            </a:r>
          </a:p>
          <a:p>
            <a:r>
              <a:rPr lang="uk-UA" dirty="0" smtClean="0"/>
              <a:t>Звичаї</a:t>
            </a:r>
          </a:p>
          <a:p>
            <a:r>
              <a:rPr lang="uk-UA" dirty="0" smtClean="0"/>
              <a:t>Доктрина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9D19-965F-4207-9376-C85523596670}" type="datetime1">
              <a:rPr lang="uk-UA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Обґрунтуванняя прав людини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A447-1B0C-496E-84B6-1AEAC2537C1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92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/>
              <a:t>6. Інтерпретація джерел прав </a:t>
            </a:r>
            <a:r>
              <a:rPr lang="uk-UA" sz="3600" dirty="0" smtClean="0"/>
              <a:t>людини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Відкритий характер каталогу прав людини;</a:t>
            </a:r>
          </a:p>
          <a:p>
            <a:r>
              <a:rPr lang="uk-UA" dirty="0" smtClean="0"/>
              <a:t>Автономне тлумачення</a:t>
            </a:r>
          </a:p>
          <a:p>
            <a:r>
              <a:rPr lang="uk-UA" dirty="0" smtClean="0"/>
              <a:t>Функціональна та динамічна тлумачення</a:t>
            </a:r>
          </a:p>
          <a:p>
            <a:r>
              <a:rPr lang="uk-UA" dirty="0" smtClean="0"/>
              <a:t>Конституційно-конформне тлумачення міжнародних договорів</a:t>
            </a:r>
          </a:p>
          <a:p>
            <a:r>
              <a:rPr lang="uk-UA" dirty="0" smtClean="0"/>
              <a:t>Конституційно-конформне тлумачення поточного законодавства</a:t>
            </a:r>
          </a:p>
          <a:p>
            <a:r>
              <a:rPr lang="uk-UA" dirty="0" smtClean="0"/>
              <a:t>Особливості прямої дії прав людини</a:t>
            </a:r>
          </a:p>
          <a:p>
            <a:r>
              <a:rPr lang="uk-UA" dirty="0" smtClean="0"/>
              <a:t>Прямий і непрямий горизонтальний ефект прав людини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9492-A9E1-4E7F-B8DC-FE8D955F3DC7}" type="datetime1">
              <a:rPr lang="uk-UA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Обґрунтуванняя прав людини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A447-1B0C-496E-84B6-1AEAC2537C1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955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19" y="2120900"/>
            <a:ext cx="7202311" cy="4051300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8DE3-0A2F-4E32-96DA-02E9C36D667C}" type="datetime1">
              <a:rPr lang="uk-UA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Обґрунтуванняя прав людини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A447-1B0C-496E-84B6-1AEAC2537C1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94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/>
              <a:t>Обґрунтування прав людини в історичній ретроспективі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err="1"/>
              <a:t>Гроцій</a:t>
            </a:r>
            <a:r>
              <a:rPr lang="ru-RU" dirty="0"/>
              <a:t> про право на </a:t>
            </a:r>
            <a:r>
              <a:rPr lang="ru-RU" dirty="0" err="1"/>
              <a:t>спротив</a:t>
            </a:r>
            <a:r>
              <a:rPr lang="ru-RU" dirty="0"/>
              <a:t> </a:t>
            </a:r>
            <a:r>
              <a:rPr lang="ru-RU" dirty="0" err="1"/>
              <a:t>тиранії</a:t>
            </a:r>
            <a:r>
              <a:rPr lang="ru-RU" dirty="0"/>
              <a:t> та права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позитивної</a:t>
            </a:r>
            <a:r>
              <a:rPr lang="ru-RU" dirty="0"/>
              <a:t> </a:t>
            </a:r>
            <a:r>
              <a:rPr lang="ru-RU" dirty="0" err="1"/>
              <a:t>свободи</a:t>
            </a:r>
            <a:r>
              <a:rPr lang="ru-RU" dirty="0"/>
              <a:t> у Канта як </a:t>
            </a:r>
            <a:r>
              <a:rPr lang="ru-RU" dirty="0" err="1"/>
              <a:t>основи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4. </a:t>
            </a:r>
            <a:r>
              <a:rPr lang="ru-RU" dirty="0" err="1" smtClean="0"/>
              <a:t>Універсальність</a:t>
            </a:r>
            <a:r>
              <a:rPr lang="ru-RU" dirty="0" smtClean="0"/>
              <a:t> прав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uk-UA" dirty="0"/>
              <a:t>5</a:t>
            </a:r>
            <a:r>
              <a:rPr lang="uk-UA" dirty="0" smtClean="0"/>
              <a:t>. </a:t>
            </a:r>
            <a:r>
              <a:rPr lang="uk-UA" dirty="0"/>
              <a:t>Джерела прав людини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6</a:t>
            </a:r>
            <a:r>
              <a:rPr lang="uk-UA" dirty="0" smtClean="0"/>
              <a:t>. </a:t>
            </a:r>
            <a:r>
              <a:rPr lang="uk-UA" dirty="0"/>
              <a:t>Інтерпретація джерел прав людини</a:t>
            </a:r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2FFB-86B2-4035-8FB0-4E65FCDA65F0}" type="datetime1">
              <a:rPr lang="uk-UA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Обґрунтуванняя прав людини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A447-1B0C-496E-84B6-1AEAC2537C1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46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1. Необхідність захисту прав людини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3400" dirty="0" smtClean="0"/>
              <a:t>Права людини та конституційні цінності: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600" dirty="0" smtClean="0"/>
              <a:t>Відмова від доктрини прав людини як системи замкнутих понять у конституційному тексті;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600" dirty="0" smtClean="0"/>
              <a:t>Взаємозв’язок прав людини із іншими конституційними цінностями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3400" dirty="0" smtClean="0"/>
              <a:t>Права людини та стандарти правової держави: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600" dirty="0" smtClean="0"/>
              <a:t>Незалежність суду і доступ до правосуддя;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600" dirty="0" smtClean="0"/>
              <a:t>Поділ влади;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600" dirty="0" smtClean="0"/>
              <a:t>Ефективне поновлення порушених прав;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600" dirty="0" smtClean="0"/>
              <a:t>Компенсація заподіяної шкоди</a:t>
            </a:r>
          </a:p>
          <a:p>
            <a:endParaRPr lang="uk-UA" sz="28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6884-BD3F-4B3A-B4C5-F674F5CCDFB5}" type="datetime1">
              <a:rPr lang="uk-UA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Обґрунтуванняя прав людини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A447-1B0C-496E-84B6-1AEAC2537C1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086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1. Необхідність захисту прав людини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3000" dirty="0" smtClean="0"/>
              <a:t>Права людини та принцип соціальної держави:</a:t>
            </a:r>
          </a:p>
          <a:p>
            <a:pPr lvl="1"/>
            <a:r>
              <a:rPr lang="uk-UA" sz="2600" dirty="0" smtClean="0"/>
              <a:t>Повага до людської гідності;</a:t>
            </a:r>
          </a:p>
          <a:p>
            <a:pPr lvl="1"/>
            <a:r>
              <a:rPr lang="uk-UA" sz="2600" dirty="0" smtClean="0"/>
              <a:t>Концепт стверджувальних дій держави;</a:t>
            </a:r>
          </a:p>
          <a:p>
            <a:pPr lvl="1"/>
            <a:r>
              <a:rPr lang="uk-UA" sz="2600" dirty="0" smtClean="0"/>
              <a:t>Дистрибутивна функція та вирівнювання у правах</a:t>
            </a:r>
          </a:p>
          <a:p>
            <a:r>
              <a:rPr lang="uk-UA" sz="3000" dirty="0" smtClean="0"/>
              <a:t>Права людини та вимоги належної правової процедури:</a:t>
            </a:r>
          </a:p>
          <a:p>
            <a:pPr lvl="1"/>
            <a:r>
              <a:rPr lang="uk-UA" sz="2600" dirty="0" smtClean="0"/>
              <a:t>Право бути заслуханим і презумпція правомірності домагань;</a:t>
            </a:r>
          </a:p>
          <a:p>
            <a:pPr lvl="1"/>
            <a:r>
              <a:rPr lang="uk-UA" sz="2600" dirty="0" smtClean="0"/>
              <a:t>Принцип розслідування та тягар доказування по правам людини</a:t>
            </a:r>
          </a:p>
          <a:p>
            <a:pPr lvl="1"/>
            <a:r>
              <a:rPr lang="uk-UA" sz="2600" dirty="0" smtClean="0"/>
              <a:t>Змагальність та рівність у процесі;</a:t>
            </a:r>
          </a:p>
          <a:p>
            <a:pPr lvl="1"/>
            <a:r>
              <a:rPr lang="uk-UA" sz="2600" dirty="0" smtClean="0"/>
              <a:t>Вимога обґрунтованості актів органів публічної влади;</a:t>
            </a:r>
          </a:p>
          <a:p>
            <a:pPr lvl="1"/>
            <a:r>
              <a:rPr lang="uk-UA" sz="2600" dirty="0" smtClean="0"/>
              <a:t>Право на оскарження актів органів публічної влади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D665-33F7-42F7-808C-4A76AEBF3F2F}" type="datetime1">
              <a:rPr lang="uk-UA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Обґрунтуванняя прав людини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A447-1B0C-496E-84B6-1AEAC2537C1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08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 smtClean="0"/>
              <a:t>2. </a:t>
            </a:r>
            <a:r>
              <a:rPr lang="uk-UA" sz="2400" dirty="0" err="1" smtClean="0"/>
              <a:t>Гуго</a:t>
            </a:r>
            <a:r>
              <a:rPr lang="uk-UA" sz="2400" dirty="0" smtClean="0"/>
              <a:t> </a:t>
            </a:r>
            <a:r>
              <a:rPr lang="uk-UA" sz="2400" dirty="0" err="1" smtClean="0"/>
              <a:t>Гроцій</a:t>
            </a:r>
            <a:r>
              <a:rPr lang="uk-UA" sz="2400" dirty="0" smtClean="0"/>
              <a:t> про право на спротив тиранії і права людини</a:t>
            </a:r>
            <a:endParaRPr lang="uk-UA" sz="24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69848" y="2121408"/>
            <a:ext cx="10366976" cy="40507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400" dirty="0" smtClean="0"/>
              <a:t>“У разі нападу на людей відкритою силою при неможливості уникнути інакше небезпеки для життя дозволена війна, що має наслідком навіть вбивство нападника... Слід зауважити, що це право самозахисту виникає само собою і спочатку по навіюванню кожного, яке виходить від його власної природи, а не внаслідок правопорушення або злочину іншого як джерела небезпеки... Тому якщо навіть нападник не є винним, як, наприклад, солдат, який діє сумлінно, або той, хто помилково приймає мене за будь-кого іншого, або ж несамовита особа, змучена божевіллям або безсонням, - то тим не менше право на самозахист не скасовується; і я не зобов'язаний терпіти посягання такого нападника, так само як і напад тварини, що належить іншій особі”.</a:t>
            </a:r>
          </a:p>
          <a:p>
            <a:pPr algn="r">
              <a:buNone/>
            </a:pPr>
            <a:r>
              <a:rPr lang="uk-UA" dirty="0" err="1" smtClean="0"/>
              <a:t>Гуго</a:t>
            </a:r>
            <a:r>
              <a:rPr lang="uk-UA" dirty="0" smtClean="0"/>
              <a:t> </a:t>
            </a:r>
            <a:r>
              <a:rPr lang="uk-UA" dirty="0" err="1" smtClean="0"/>
              <a:t>Гроцій</a:t>
            </a:r>
            <a:r>
              <a:rPr lang="uk-UA" dirty="0" smtClean="0"/>
              <a:t>, Про право війни і миру, ІІ.І.ІІІ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8833-F17F-4AA1-A658-148031561952}" type="datetime1">
              <a:rPr lang="uk-UA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Обґрунтуванняя прав людини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8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err="1"/>
              <a:t>Гроцій</a:t>
            </a:r>
            <a:r>
              <a:rPr lang="uk-UA" sz="3200" dirty="0"/>
              <a:t> про право на спротив тиранії</a:t>
            </a:r>
            <a:endParaRPr lang="uk-UA" sz="32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по-перше, якщо володарі перебувають у підпорядкуванні у народу - або з самого початку отримали владу від нього, або стали до нього в підпорядкування згодом, - то в разі порушення ними закону або вчинення ними злочину проти закону або держави їм не тільки можливо опиратися силою, але при необхідності і карати смертю…</a:t>
            </a:r>
          </a:p>
          <a:p>
            <a:pPr>
              <a:buNone/>
            </a:pPr>
            <a:r>
              <a:rPr lang="uk-UA" dirty="0" smtClean="0"/>
              <a:t>По-друге, якщо цар або хто-небудь інший зречеться влади або ж явно покине правління, то потім щодо його вважалося дозволеним все, що допустимо по відношенню до приватних осіб.</a:t>
            </a:r>
            <a:endParaRPr lang="en-US" dirty="0" smtClean="0"/>
          </a:p>
          <a:p>
            <a:pPr>
              <a:buNone/>
            </a:pPr>
            <a:r>
              <a:rPr lang="uk-UA" dirty="0" smtClean="0"/>
              <a:t>По-третє, якщо цар відчужує царство або підпорядковує його іншому, то… він тим самим відрікається від царства.</a:t>
            </a:r>
          </a:p>
          <a:p>
            <a:pPr>
              <a:buNone/>
            </a:pPr>
            <a:endParaRPr lang="uk-UA" dirty="0" smtClean="0"/>
          </a:p>
          <a:p>
            <a:pPr algn="r">
              <a:buNone/>
            </a:pPr>
            <a:r>
              <a:rPr lang="ru-RU" dirty="0" smtClean="0"/>
              <a:t>І.</a:t>
            </a:r>
            <a:r>
              <a:rPr lang="de-DE" dirty="0" smtClean="0"/>
              <a:t>IV.</a:t>
            </a:r>
            <a:r>
              <a:rPr lang="en-US" dirty="0" smtClean="0"/>
              <a:t>VIII-X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13F1-61DB-4DB7-803A-EEA37499DBB9}" type="datetime1">
              <a:rPr lang="uk-UA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Обґрунтуванняя прав людини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50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3. Поняття </a:t>
            </a:r>
            <a:r>
              <a:rPr lang="uk-UA" sz="4000" dirty="0" smtClean="0"/>
              <a:t>позитивної свободи у Канта як основи прав</a:t>
            </a:r>
            <a:r>
              <a:rPr lang="en-US" sz="4000" dirty="0" smtClean="0"/>
              <a:t> </a:t>
            </a:r>
            <a:r>
              <a:rPr lang="uk-UA" sz="4000" dirty="0" smtClean="0"/>
              <a:t>людини</a:t>
            </a:r>
            <a:endParaRPr lang="uk-UA" sz="4000" dirty="0"/>
          </a:p>
        </p:txBody>
      </p:sp>
      <p:pic>
        <p:nvPicPr>
          <p:cNvPr id="5" name="Содержимое 4" descr="Kan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39891" y="2093976"/>
            <a:ext cx="2458541" cy="4295216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015880" y="2093976"/>
            <a:ext cx="5194920" cy="43593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800" dirty="0" smtClean="0"/>
              <a:t>“</a:t>
            </a:r>
            <a:r>
              <a:rPr lang="uk-UA" sz="2800" dirty="0" smtClean="0"/>
              <a:t>Позитивне поняття свободи є тим самим, що і здібності чистого практичного розуму. Але це не можливо, крім підпорядкування максимі при умові кваліфікації кожної дії як універсального закону.</a:t>
            </a:r>
            <a:r>
              <a:rPr lang="en-US" sz="2800" dirty="0" smtClean="0"/>
              <a:t>”</a:t>
            </a:r>
            <a:endParaRPr lang="uk-UA" sz="28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6EE4-F19E-4141-B899-A3B40675ED81}" type="datetime1">
              <a:rPr lang="uk-UA" smtClean="0"/>
              <a:t>10.09.2019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Обґрунтуванняя прав людини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732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136" y="680477"/>
            <a:ext cx="9122664" cy="1066800"/>
          </a:xfrm>
        </p:spPr>
        <p:txBody>
          <a:bodyPr>
            <a:noAutofit/>
          </a:bodyPr>
          <a:lstStyle/>
          <a:p>
            <a:r>
              <a:rPr lang="uk-UA" sz="3200" dirty="0" smtClean="0"/>
              <a:t>4.1. Свобода і приватна </a:t>
            </a:r>
            <a:r>
              <a:rPr lang="uk-UA" sz="3200" dirty="0" smtClean="0"/>
              <a:t>автономія</a:t>
            </a:r>
            <a:r>
              <a:rPr lang="uk-UA" sz="3200" dirty="0" smtClean="0"/>
              <a:t>: </a:t>
            </a:r>
            <a:br>
              <a:rPr lang="uk-UA" sz="3200" dirty="0" smtClean="0"/>
            </a:br>
            <a:r>
              <a:rPr lang="uk-UA" sz="3200" dirty="0" smtClean="0"/>
              <a:t>Справа </a:t>
            </a:r>
            <a:r>
              <a:rPr lang="uk-UA" sz="3200" dirty="0" err="1" smtClean="0"/>
              <a:t>Оберґефелл</a:t>
            </a:r>
            <a:r>
              <a:rPr lang="uk-UA" sz="3200" dirty="0" smtClean="0"/>
              <a:t> проти </a:t>
            </a:r>
            <a:r>
              <a:rPr lang="uk-UA" sz="3200" dirty="0" err="1" smtClean="0"/>
              <a:t>Годжеса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5343" y="2132856"/>
            <a:ext cx="9255457" cy="44416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400" dirty="0" smtClean="0"/>
              <a:t>…</a:t>
            </a:r>
            <a:r>
              <a:rPr lang="uk-UA" sz="2400" dirty="0" err="1" smtClean="0"/>
              <a:t>.до</a:t>
            </a:r>
            <a:r>
              <a:rPr lang="uk-UA" sz="2400" dirty="0" smtClean="0"/>
              <a:t> цих свобод належить можливість здійснювати особистий вибір, якщо такий вибір є критично важливим для гідності і автономії особистості, включаючи ті випадки, коли мова йде про той чи інший вибір в інтимній сфері, що виражає переконання або </a:t>
            </a:r>
            <a:r>
              <a:rPr lang="uk-UA" sz="2400" dirty="0" err="1" smtClean="0"/>
              <a:t>самоідентифікацію</a:t>
            </a:r>
            <a:r>
              <a:rPr lang="uk-UA" sz="2400" dirty="0" smtClean="0"/>
              <a:t> людини. Визначення та захист фундаментальних прав є невід'ємною частиною професійного обов'язку суддівського корпусу, що полягає в тлумаченні Конституції. Обов'язок цей, однак, «не зводиться до використання будь-якої простої формули». Швидше навпаки, від суду вимагається виносити обґрунтовані рішення про визнання прав особистості настільки фундаментальними, що держава зобов'язана їх поважати</a:t>
            </a:r>
          </a:p>
          <a:p>
            <a:pPr>
              <a:buNone/>
            </a:pPr>
            <a:endParaRPr lang="uk-UA" dirty="0" smtClean="0"/>
          </a:p>
          <a:p>
            <a:pPr algn="r">
              <a:buNone/>
            </a:pPr>
            <a:r>
              <a:rPr lang="uk-UA" dirty="0" err="1" smtClean="0"/>
              <a:t>Оберґефелл</a:t>
            </a:r>
            <a:r>
              <a:rPr lang="uk-UA" dirty="0" smtClean="0"/>
              <a:t> проти </a:t>
            </a:r>
            <a:r>
              <a:rPr lang="uk-UA" dirty="0" err="1" smtClean="0"/>
              <a:t>Годжеса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E620-94E1-45F5-A134-A71366FA6BE3}" type="datetime1">
              <a:rPr lang="uk-UA" smtClean="0"/>
              <a:t>10.09.2019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Обґрунтуванняя прав людини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619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4. Універсальність </a:t>
            </a:r>
            <a:r>
              <a:rPr lang="uk-UA" sz="4000" dirty="0" smtClean="0"/>
              <a:t>прав людини</a:t>
            </a:r>
            <a:endParaRPr lang="uk-UA" sz="40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800" dirty="0"/>
              <a:t>універсальний характер - соціальна цінність, що зумовлює її зважування у системі інших конституційних цінностей (рівність, свобода, справедливість, </a:t>
            </a:r>
            <a:r>
              <a:rPr lang="uk-UA" sz="2800" dirty="0" err="1"/>
              <a:t>солідаризм</a:t>
            </a:r>
            <a:r>
              <a:rPr lang="uk-UA" sz="2800" dirty="0"/>
              <a:t> тощо);</a:t>
            </a:r>
          </a:p>
          <a:p>
            <a:pPr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800" dirty="0"/>
              <a:t>рівна міра – гідність як методологічна основа прав людини (конкуруючі концепції: рівність , свобода);</a:t>
            </a:r>
          </a:p>
          <a:p>
            <a:pPr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800" dirty="0"/>
              <a:t>природний, невідчужуваний і невід'ємний характер;</a:t>
            </a:r>
          </a:p>
          <a:p>
            <a:pPr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800" dirty="0"/>
              <a:t>вираження приватної автономії особи (свободи вільного вибору поведінки);</a:t>
            </a:r>
          </a:p>
          <a:p>
            <a:pPr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800" dirty="0"/>
              <a:t>нормативність – зумовлює певні межі свободи вибору і відповідальність особи: право = (межі вільного вибору (свобода волі) + гідність (вираження людської природи))  / (відповідальність + співмірність);</a:t>
            </a:r>
          </a:p>
          <a:p>
            <a:pPr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800" dirty="0"/>
              <a:t>гарантованість = належна правова процедура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20E4-A99B-45EA-B13B-6AF74692EC57}" type="datetime1">
              <a:rPr lang="uk-UA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М. Савчин Обґрунтуванняя прав людини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079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142</TotalTime>
  <Words>924</Words>
  <Application>Microsoft Office PowerPoint</Application>
  <PresentationFormat>Широкоэкранный</PresentationFormat>
  <Paragraphs>107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Cambria</vt:lpstr>
      <vt:lpstr>Georgia</vt:lpstr>
      <vt:lpstr>Rockwell</vt:lpstr>
      <vt:lpstr>Rockwell Condensed</vt:lpstr>
      <vt:lpstr>Wingdings</vt:lpstr>
      <vt:lpstr>Дерево</vt:lpstr>
      <vt:lpstr>Обґрунтування прав людини в історичній ретроспективі</vt:lpstr>
      <vt:lpstr>Обґрунтування прав людини в історичній ретроспективі</vt:lpstr>
      <vt:lpstr>1. Необхідність захисту прав людини</vt:lpstr>
      <vt:lpstr>1. Необхідність захисту прав людини</vt:lpstr>
      <vt:lpstr>2. Гуго Гроцій про право на спротив тиранії і права людини</vt:lpstr>
      <vt:lpstr>Гроцій про право на спротив тиранії</vt:lpstr>
      <vt:lpstr>3. Поняття позитивної свободи у Канта як основи прав людини</vt:lpstr>
      <vt:lpstr>4.1. Свобода і приватна автономія:  Справа Оберґефелл проти Годжеса</vt:lpstr>
      <vt:lpstr>4. Універсальність прав людини</vt:lpstr>
      <vt:lpstr>5. Джерела прав людини</vt:lpstr>
      <vt:lpstr>6. Інтерпретація джерел прав людини</vt:lpstr>
      <vt:lpstr>Дякую за увагу!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Обґрунтування прав людини в історичній ретроспективі</dc:title>
  <dc:creator>XTreme.ws</dc:creator>
  <cp:lastModifiedBy>XTreme.ws</cp:lastModifiedBy>
  <cp:revision>12</cp:revision>
  <dcterms:created xsi:type="dcterms:W3CDTF">2019-09-09T22:06:06Z</dcterms:created>
  <dcterms:modified xsi:type="dcterms:W3CDTF">2019-09-10T00:28:32Z</dcterms:modified>
</cp:coreProperties>
</file>