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9" autoAdjust="0"/>
    <p:restoredTop sz="94660"/>
  </p:normalViewPr>
  <p:slideViewPr>
    <p:cSldViewPr>
      <p:cViewPr>
        <p:scale>
          <a:sx n="70" d="100"/>
          <a:sy n="70" d="100"/>
        </p:scale>
        <p:origin x="-184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8C840-43ED-4160-A2D6-2576FC73899C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C4CA2-99F1-4842-94CE-5D576C392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4CA2-99F1-4842-94CE-5D576C392AB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368151"/>
          </a:xfrm>
        </p:spPr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Ужгородський національний університет</a:t>
            </a:r>
            <a:b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Факультет післядипломної освіти</a:t>
            </a:r>
            <a:b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Кафедра громадського здоров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3600400"/>
          </a:xfrm>
        </p:spPr>
        <p:txBody>
          <a:bodyPr/>
          <a:lstStyle/>
          <a:p>
            <a:endPara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Правові основи  та методологія  розробки і застосування посадових інструкцій в охороні здоров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endParaRPr lang="uk-UA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Слабкий Г.О.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Підписання та затвердження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Посадові інструкції підписує керівник структурного підрозділу.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Положення візуються в установленому в закладі порядку (наприклад, заступником керівника закладу, що відповідає за певний напрям діяльності, керівником відділу кадрів тощо) та затверджуються згідно з повноваженнями керівника та органів управління закладом, визначених установчими документами.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Візування документів — це спосіб їх погодження, воно може бути внутрішнім і зовнішнім. У разі внутрішнього погодження оформлюють візи відповідних посадових осіб; за необхідності зовнішнього погодження зміст документа погоджують з органом вищого рівня або зі сторонньою організацією.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Порядок реєстрації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Після затвердження посадові інструкції реєструють у відповідній обліковій формі, наприклад, у Книзі (журналі) реєстрації внутрішніх документів закладу.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Реєстраційний індекс посадової інструкції — це її порядковий номер за Книгою (журналом) реєстрації.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Зверніть увагу!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i="1" dirty="0" smtClean="0"/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примірниках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 руках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працiвника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вiддiлi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кадрiв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третiй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безпосереднього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Працiвник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пiдписує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примірники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ставить дату.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Вiн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вiдповiдальнiсть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часу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пiдписання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згiдно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чинним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Структура посадової інструкції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		Посадова інструкція складатися з наступних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пiдроздiл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 "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Загальнi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обов'язки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", "Права",  "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Вiдповiдальнiсть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",  "Повинен знати", "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Квалiфiкацiйнi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",  "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Взаємовiдносини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зв'язки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професiєю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посадою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змiст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функцiї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обов'язки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права,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зв'язки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посадi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вiдповiдальнiсть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працiвника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Зверни увагу!!!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iнструкцiї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працiвник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повинен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допущеним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iнструкцiя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iндивiдуальною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та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  кожного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працiвника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прийомi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роботу. 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iнструкцiя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змiнюється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переходi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однiєї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посади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iншу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одному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працiвника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наказами по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ЗОЗ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iншу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посаду,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 цьому для нього на цей час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iнструкцiя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872208"/>
          </a:xfrm>
        </p:spPr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Приклад – примірна посадова інструкція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pPr hangingPunct="0">
              <a:buNone/>
            </a:pPr>
            <a:endParaRPr lang="ru-RU" dirty="0" smtClean="0"/>
          </a:p>
          <a:p>
            <a:pPr algn="ctr" hangingPunc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hangingPunc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заступника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головного лікаря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закладу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охорони здоров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 I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. ЗАГАЛЬНА ЧАСТИНА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904656"/>
          </a:xfrm>
        </p:spPr>
        <p:txBody>
          <a:bodyPr>
            <a:normAutofit fontScale="55000" lnSpcReduction="20000"/>
          </a:bodyPr>
          <a:lstStyle/>
          <a:p>
            <a:pPr algn="just" hangingPunct="0">
              <a:buNone/>
            </a:pPr>
            <a:endParaRPr lang="ru-RU" dirty="0" smtClean="0"/>
          </a:p>
          <a:p>
            <a:pPr algn="just"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1.1.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дiяльностi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органiзацiя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лiкувально-дiагностичного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консультативної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профiлактичної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пацієнтам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 знаходяться на стаціонарному лікуванні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заклад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прогресивних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органiзацiї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опомоги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рофiлактики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дiагностики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лiкування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реабiлiтацiї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пацієнтів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аналiзу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організації, якості та ефективності стаціонарної медичної допомоги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покращення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hangingPunc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1.2. На посаду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та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звiльнюється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керiвником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вiдповiдностi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до чинного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hangingPunct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1.3.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чинним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кодексом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законодавчими 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нормативно-правовими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дiяльнiсть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управлiння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hangingPunct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мiсцем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кабiнет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заступника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головного лікаря закладу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оснащено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вiдповiдно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табеля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оснащення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вiдповiдних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кабiнетiв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інші місця в закладі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 та поза його межами,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язані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 виконанням службових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язків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pPr hangingPunct="0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2. ЗАВДАННЯ ТА ОБОВ'ЯЗКИ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784976" cy="6048672"/>
          </a:xfrm>
        </p:spPr>
        <p:txBody>
          <a:bodyPr>
            <a:normAutofit fontScale="25000" lnSpcReduction="20000"/>
          </a:bodyPr>
          <a:lstStyle/>
          <a:p>
            <a:pPr marL="0" indent="0" hangingPunct="0"/>
            <a:r>
              <a:rPr lang="en-US" sz="3700" dirty="0" smtClean="0"/>
              <a:t>  </a:t>
            </a:r>
            <a:r>
              <a:rPr lang="en-US" sz="4800" dirty="0" smtClean="0">
                <a:latin typeface="Arial Black" pitchFamily="34" charset="0"/>
              </a:rPr>
              <a:t>       </a:t>
            </a:r>
            <a:r>
              <a:rPr lang="ru-RU" sz="4800" dirty="0" smtClean="0">
                <a:latin typeface="Arial Black" pitchFamily="34" charset="0"/>
              </a:rPr>
              <a:t>2.1. </a:t>
            </a:r>
            <a:r>
              <a:rPr lang="uk-UA" sz="4800" dirty="0" smtClean="0">
                <a:latin typeface="Arial Black" pitchFamily="34" charset="0"/>
              </a:rPr>
              <a:t>Забезпечити в</a:t>
            </a:r>
            <a:r>
              <a:rPr lang="ru-RU" sz="4800" dirty="0" smtClean="0">
                <a:latin typeface="Arial Black" pitchFamily="34" charset="0"/>
              </a:rPr>
              <a:t>икон</a:t>
            </a:r>
            <a:r>
              <a:rPr lang="uk-UA" sz="4800" dirty="0" err="1" smtClean="0">
                <a:latin typeface="Arial Black" pitchFamily="34" charset="0"/>
              </a:rPr>
              <a:t>ання</a:t>
            </a:r>
            <a:r>
              <a:rPr lang="uk-UA" sz="4800" dirty="0" smtClean="0">
                <a:latin typeface="Arial Black" pitchFamily="34" charset="0"/>
              </a:rPr>
              <a:t> в закладі охорони здоров</a:t>
            </a:r>
            <a:r>
              <a:rPr lang="en-US" sz="4800" dirty="0" smtClean="0">
                <a:latin typeface="Arial Black" pitchFamily="34" charset="0"/>
              </a:rPr>
              <a:t>’</a:t>
            </a:r>
            <a:r>
              <a:rPr lang="uk-UA" sz="4800" dirty="0" smtClean="0">
                <a:latin typeface="Arial Black" pitchFamily="34" charset="0"/>
              </a:rPr>
              <a:t>я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чинн</a:t>
            </a:r>
            <a:r>
              <a:rPr lang="uk-UA" sz="4800" dirty="0" err="1" smtClean="0">
                <a:latin typeface="Arial Black" pitchFamily="34" charset="0"/>
              </a:rPr>
              <a:t>ого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законодавств</a:t>
            </a:r>
            <a:r>
              <a:rPr lang="uk-UA" sz="4800" dirty="0" smtClean="0">
                <a:latin typeface="Arial Black" pitchFamily="34" charset="0"/>
              </a:rPr>
              <a:t>а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України</a:t>
            </a:r>
            <a:r>
              <a:rPr lang="ru-RU" sz="4800" dirty="0" smtClean="0">
                <a:latin typeface="Arial Black" pitchFamily="34" charset="0"/>
              </a:rPr>
              <a:t>  про  </a:t>
            </a:r>
            <a:r>
              <a:rPr lang="ru-RU" sz="4800" dirty="0" err="1" smtClean="0">
                <a:latin typeface="Arial Black" pitchFamily="34" charset="0"/>
              </a:rPr>
              <a:t>охорону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здоров'я</a:t>
            </a:r>
            <a:r>
              <a:rPr lang="uk-UA" sz="4800" dirty="0" smtClean="0">
                <a:latin typeface="Arial Black" pitchFamily="34" charset="0"/>
              </a:rPr>
              <a:t>, </a:t>
            </a:r>
            <a:r>
              <a:rPr lang="ru-RU" sz="4800" dirty="0" smtClean="0">
                <a:latin typeface="Arial Black" pitchFamily="34" charset="0"/>
              </a:rPr>
              <a:t> кодекс</a:t>
            </a:r>
            <a:r>
              <a:rPr lang="uk-UA" sz="4800" dirty="0" smtClean="0">
                <a:latin typeface="Arial Black" pitchFamily="34" charset="0"/>
              </a:rPr>
              <a:t>а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законiв</a:t>
            </a:r>
            <a:r>
              <a:rPr lang="ru-RU" sz="4800" dirty="0" smtClean="0">
                <a:latin typeface="Arial Black" pitchFamily="34" charset="0"/>
              </a:rPr>
              <a:t> про </a:t>
            </a:r>
            <a:r>
              <a:rPr lang="ru-RU" sz="4800" dirty="0" err="1" smtClean="0">
                <a:latin typeface="Arial Black" pitchFamily="34" charset="0"/>
              </a:rPr>
              <a:t>працю</a:t>
            </a:r>
            <a:r>
              <a:rPr lang="ru-RU" sz="4800" dirty="0" smtClean="0">
                <a:latin typeface="Arial Black" pitchFamily="34" charset="0"/>
              </a:rPr>
              <a:t>;</a:t>
            </a:r>
            <a:r>
              <a:rPr lang="uk-UA" sz="4800" dirty="0" smtClean="0">
                <a:latin typeface="Arial Black" pitchFamily="34" charset="0"/>
              </a:rPr>
              <a:t> законодавчих і 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нормативно-правов</a:t>
            </a:r>
            <a:r>
              <a:rPr lang="uk-UA" sz="4800" dirty="0" err="1" smtClean="0">
                <a:latin typeface="Arial Black" pitchFamily="34" charset="0"/>
              </a:rPr>
              <a:t>их</a:t>
            </a:r>
            <a:r>
              <a:rPr lang="ru-RU" sz="4800" dirty="0" smtClean="0">
                <a:latin typeface="Arial Black" pitchFamily="34" charset="0"/>
              </a:rPr>
              <a:t>  акт</a:t>
            </a:r>
            <a:r>
              <a:rPr lang="uk-UA" sz="4800" dirty="0" err="1" smtClean="0">
                <a:latin typeface="Arial Black" pitchFamily="34" charset="0"/>
              </a:rPr>
              <a:t>ів</a:t>
            </a:r>
            <a:r>
              <a:rPr lang="ru-RU" sz="4800" dirty="0" smtClean="0">
                <a:latin typeface="Arial Black" pitchFamily="34" charset="0"/>
              </a:rPr>
              <a:t>, </a:t>
            </a:r>
            <a:r>
              <a:rPr lang="ru-RU" sz="4800" dirty="0" err="1" smtClean="0">
                <a:latin typeface="Arial Black" pitchFamily="34" charset="0"/>
              </a:rPr>
              <a:t>що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визначають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дiяльнiсть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органiв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управлiння</a:t>
            </a:r>
            <a:r>
              <a:rPr lang="ru-RU" sz="4800" dirty="0" smtClean="0">
                <a:latin typeface="Arial Black" pitchFamily="34" charset="0"/>
              </a:rPr>
              <a:t> та  </a:t>
            </a:r>
            <a:r>
              <a:rPr lang="ru-RU" sz="4800" dirty="0" err="1" smtClean="0">
                <a:latin typeface="Arial Black" pitchFamily="34" charset="0"/>
              </a:rPr>
              <a:t>закладiв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охорони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здоров'я</a:t>
            </a:r>
            <a:r>
              <a:rPr lang="ru-RU" sz="4800" dirty="0" smtClean="0">
                <a:latin typeface="Arial Black" pitchFamily="34" charset="0"/>
              </a:rPr>
              <a:t>; правил </a:t>
            </a:r>
            <a:r>
              <a:rPr lang="ru-RU" sz="4800" dirty="0" err="1" smtClean="0">
                <a:latin typeface="Arial Black" pitchFamily="34" charset="0"/>
              </a:rPr>
              <a:t>внутрiшнього</a:t>
            </a:r>
            <a:r>
              <a:rPr lang="ru-RU" sz="4800" dirty="0" smtClean="0">
                <a:latin typeface="Arial Black" pitchFamily="34" charset="0"/>
              </a:rPr>
              <a:t> трудового </a:t>
            </a:r>
            <a:r>
              <a:rPr lang="ru-RU" sz="4800" dirty="0" err="1" smtClean="0">
                <a:latin typeface="Arial Black" pitchFamily="34" charset="0"/>
              </a:rPr>
              <a:t>розпорядку</a:t>
            </a:r>
            <a:r>
              <a:rPr lang="uk-UA" sz="4800" dirty="0" smtClean="0">
                <a:latin typeface="Arial Black" pitchFamily="34" charset="0"/>
              </a:rPr>
              <a:t>, лікувально-охоронного режиму, забезпечення прав та безпеки перебування у закладі охорони здоров</a:t>
            </a:r>
            <a:r>
              <a:rPr lang="en-US" sz="4800" dirty="0" smtClean="0">
                <a:latin typeface="Arial Black" pitchFamily="34" charset="0"/>
              </a:rPr>
              <a:t>’</a:t>
            </a:r>
            <a:r>
              <a:rPr lang="uk-UA" sz="4800" dirty="0" smtClean="0">
                <a:latin typeface="Arial Black" pitchFamily="34" charset="0"/>
              </a:rPr>
              <a:t>я пацієнтів.</a:t>
            </a:r>
            <a:endParaRPr lang="ru-RU" sz="4800" dirty="0" smtClean="0">
              <a:latin typeface="Arial Black" pitchFamily="34" charset="0"/>
            </a:endParaRPr>
          </a:p>
          <a:p>
            <a:pPr marL="0" indent="0" hangingPunct="0"/>
            <a:r>
              <a:rPr lang="ru-RU" sz="4800" dirty="0" smtClean="0">
                <a:latin typeface="Arial Black" pitchFamily="34" charset="0"/>
              </a:rPr>
              <a:t>         2.2. </a:t>
            </a:r>
            <a:r>
              <a:rPr lang="ru-RU" sz="4800" dirty="0" err="1" smtClean="0">
                <a:latin typeface="Arial Black" pitchFamily="34" charset="0"/>
              </a:rPr>
              <a:t>Здiйснювати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безпосередн</a:t>
            </a:r>
            <a:r>
              <a:rPr lang="uk-UA" sz="4800" dirty="0" smtClean="0">
                <a:latin typeface="Arial Black" pitchFamily="34" charset="0"/>
              </a:rPr>
              <a:t>є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керiвництво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дiяльнiстю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пiдпорядкованих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завiдувачiв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вiддiленнями</a:t>
            </a:r>
            <a:r>
              <a:rPr lang="ru-RU" sz="4800" dirty="0" smtClean="0">
                <a:latin typeface="Arial Black" pitchFamily="34" charset="0"/>
              </a:rPr>
              <a:t>.</a:t>
            </a:r>
          </a:p>
          <a:p>
            <a:pPr marL="0" indent="0" hangingPunct="0"/>
            <a:r>
              <a:rPr lang="ru-RU" sz="4800" dirty="0" smtClean="0">
                <a:latin typeface="Arial Black" pitchFamily="34" charset="0"/>
              </a:rPr>
              <a:t>         2.3. </a:t>
            </a:r>
            <a:r>
              <a:rPr lang="uk-UA" sz="4800" dirty="0" smtClean="0">
                <a:latin typeface="Arial Black" pitchFamily="34" charset="0"/>
              </a:rPr>
              <a:t>Організовувати та з</a:t>
            </a:r>
            <a:r>
              <a:rPr lang="ru-RU" sz="4800" dirty="0" err="1" smtClean="0">
                <a:latin typeface="Arial Black" pitchFamily="34" charset="0"/>
              </a:rPr>
              <a:t>дійснювати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постійний</a:t>
            </a:r>
            <a:r>
              <a:rPr lang="ru-RU" sz="4800" dirty="0" smtClean="0">
                <a:latin typeface="Arial Black" pitchFamily="34" charset="0"/>
              </a:rPr>
              <a:t> контроль за </a:t>
            </a:r>
            <a:r>
              <a:rPr lang="ru-RU" sz="4800" dirty="0" err="1" smtClean="0">
                <a:latin typeface="Arial Black" pitchFamily="34" charset="0"/>
              </a:rPr>
              <a:t>якістю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обстеження</a:t>
            </a:r>
            <a:r>
              <a:rPr lang="ru-RU" sz="4800" dirty="0" smtClean="0">
                <a:latin typeface="Arial Black" pitchFamily="34" charset="0"/>
              </a:rPr>
              <a:t>, </a:t>
            </a:r>
            <a:r>
              <a:rPr lang="ru-RU" sz="4800" dirty="0" err="1" smtClean="0">
                <a:latin typeface="Arial Black" pitchFamily="34" charset="0"/>
              </a:rPr>
              <a:t>лікування</a:t>
            </a:r>
            <a:r>
              <a:rPr lang="ru-RU" sz="4800" dirty="0" smtClean="0">
                <a:latin typeface="Arial Black" pitchFamily="34" charset="0"/>
              </a:rPr>
              <a:t> та догляду за </a:t>
            </a:r>
            <a:r>
              <a:rPr lang="uk-UA" sz="4800" dirty="0" smtClean="0">
                <a:latin typeface="Arial Black" pitchFamily="34" charset="0"/>
              </a:rPr>
              <a:t>пацієнтами</a:t>
            </a:r>
            <a:r>
              <a:rPr lang="ru-RU" sz="4800" dirty="0" smtClean="0">
                <a:latin typeface="Arial Black" pitchFamily="34" charset="0"/>
              </a:rPr>
              <a:t>  шляхом: планового</a:t>
            </a:r>
            <a:r>
              <a:rPr lang="uk-UA" sz="4800" dirty="0" smtClean="0">
                <a:latin typeface="Arial Black" pitchFamily="34" charset="0"/>
              </a:rPr>
              <a:t> та позапланового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обстеження</a:t>
            </a:r>
            <a:r>
              <a:rPr lang="ru-RU" sz="4800" dirty="0" smtClean="0">
                <a:latin typeface="Arial Black" pitchFamily="34" charset="0"/>
              </a:rPr>
              <a:t> стану </a:t>
            </a:r>
            <a:r>
              <a:rPr lang="ru-RU" sz="4800" dirty="0" err="1" smtClean="0">
                <a:latin typeface="Arial Black" pitchFamily="34" charset="0"/>
              </a:rPr>
              <a:t>роботи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пiдроздiлiв</a:t>
            </a:r>
            <a:r>
              <a:rPr lang="ru-RU" sz="4800" dirty="0" smtClean="0">
                <a:latin typeface="Arial Black" pitchFamily="34" charset="0"/>
              </a:rPr>
              <a:t>, </a:t>
            </a:r>
            <a:r>
              <a:rPr lang="ru-RU" sz="4800" dirty="0" err="1" smtClean="0">
                <a:latin typeface="Arial Black" pitchFamily="34" charset="0"/>
              </a:rPr>
              <a:t>дiагностичних</a:t>
            </a:r>
            <a:r>
              <a:rPr lang="ru-RU" sz="4800" dirty="0" smtClean="0">
                <a:latin typeface="Arial Black" pitchFamily="34" charset="0"/>
              </a:rPr>
              <a:t>  та  </a:t>
            </a:r>
            <a:r>
              <a:rPr lang="ru-RU" sz="4800" dirty="0" err="1" smtClean="0">
                <a:latin typeface="Arial Black" pitchFamily="34" charset="0"/>
              </a:rPr>
              <a:t>допомiжних</a:t>
            </a:r>
            <a:r>
              <a:rPr lang="ru-RU" sz="4800" dirty="0" smtClean="0">
                <a:latin typeface="Arial Black" pitchFamily="34" charset="0"/>
              </a:rPr>
              <a:t> служб </a:t>
            </a:r>
            <a:r>
              <a:rPr lang="ru-RU" sz="4800" dirty="0" err="1" smtClean="0">
                <a:latin typeface="Arial Black" pitchFamily="34" charset="0"/>
              </a:rPr>
              <a:t>з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подальшим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обговоренням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результатiв</a:t>
            </a:r>
            <a:r>
              <a:rPr lang="ru-RU" sz="4800" dirty="0" smtClean="0">
                <a:latin typeface="Arial Black" pitchFamily="34" charset="0"/>
              </a:rPr>
              <a:t> контролю  на </a:t>
            </a:r>
            <a:r>
              <a:rPr lang="ru-RU" sz="4800" dirty="0" err="1" smtClean="0">
                <a:latin typeface="Arial Black" pitchFamily="34" charset="0"/>
              </a:rPr>
              <a:t>лікарськ</a:t>
            </a:r>
            <a:r>
              <a:rPr lang="uk-UA" sz="4800" dirty="0" err="1" smtClean="0">
                <a:latin typeface="Arial Black" pitchFamily="34" charset="0"/>
              </a:rPr>
              <a:t>их</a:t>
            </a:r>
            <a:r>
              <a:rPr lang="ru-RU" sz="4800" dirty="0" smtClean="0">
                <a:latin typeface="Arial Black" pitchFamily="34" charset="0"/>
              </a:rPr>
              <a:t> та </a:t>
            </a:r>
            <a:r>
              <a:rPr lang="ru-RU" sz="4800" dirty="0" err="1" smtClean="0">
                <a:latin typeface="Arial Black" pitchFamily="34" charset="0"/>
              </a:rPr>
              <a:t>оперативних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нарадах</a:t>
            </a:r>
            <a:r>
              <a:rPr lang="ru-RU" sz="4800" dirty="0" smtClean="0">
                <a:latin typeface="Arial Black" pitchFamily="34" charset="0"/>
              </a:rPr>
              <a:t>; </a:t>
            </a:r>
            <a:r>
              <a:rPr lang="ru-RU" sz="4800" dirty="0" err="1" smtClean="0">
                <a:latin typeface="Arial Black" pitchFamily="34" charset="0"/>
              </a:rPr>
              <a:t>постійного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аналіз</a:t>
            </a:r>
            <a:r>
              <a:rPr lang="uk-UA" sz="4800" dirty="0" smtClean="0">
                <a:latin typeface="Arial Black" pitchFamily="34" charset="0"/>
              </a:rPr>
              <a:t>у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якісних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показників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діяльності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лікувально-діагностичних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структурних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підрозділів</a:t>
            </a:r>
            <a:r>
              <a:rPr lang="ru-RU" sz="4800" dirty="0" smtClean="0">
                <a:latin typeface="Arial Black" pitchFamily="34" charset="0"/>
              </a:rPr>
              <a:t>;  </a:t>
            </a:r>
            <a:r>
              <a:rPr lang="ru-RU" sz="4800" dirty="0" err="1" smtClean="0">
                <a:latin typeface="Arial Black" pitchFamily="34" charset="0"/>
              </a:rPr>
              <a:t>оцінки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ефективності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лікувально-профілактичних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заходів</a:t>
            </a:r>
            <a:r>
              <a:rPr lang="ru-RU" sz="4800" dirty="0" smtClean="0">
                <a:latin typeface="Arial Black" pitchFamily="34" charset="0"/>
              </a:rPr>
              <a:t>, а </a:t>
            </a:r>
            <a:r>
              <a:rPr lang="ru-RU" sz="4800" dirty="0" err="1" smtClean="0">
                <a:latin typeface="Arial Black" pitchFamily="34" charset="0"/>
              </a:rPr>
              <a:t>також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постійного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вивчення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розбіжності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клiнiчних</a:t>
            </a:r>
            <a:r>
              <a:rPr lang="ru-RU" sz="4800" dirty="0" smtClean="0">
                <a:latin typeface="Arial Black" pitchFamily="34" charset="0"/>
              </a:rPr>
              <a:t> та </a:t>
            </a:r>
            <a:r>
              <a:rPr lang="ru-RU" sz="4800" dirty="0" err="1" smtClean="0">
                <a:latin typeface="Arial Black" pitchFamily="34" charset="0"/>
              </a:rPr>
              <a:t>полiклiнiчних</a:t>
            </a:r>
            <a:r>
              <a:rPr lang="uk-UA" sz="4800" dirty="0" smtClean="0">
                <a:latin typeface="Arial Black" pitchFamily="34" charset="0"/>
              </a:rPr>
              <a:t>, клінічних та патологоанатомічних </a:t>
            </a:r>
            <a:r>
              <a:rPr lang="ru-RU" sz="4800" dirty="0" err="1" smtClean="0">
                <a:latin typeface="Arial Black" pitchFamily="34" charset="0"/>
              </a:rPr>
              <a:t>дiагнозiв</a:t>
            </a:r>
            <a:r>
              <a:rPr lang="ru-RU" sz="4800" dirty="0" smtClean="0">
                <a:latin typeface="Arial Black" pitchFamily="34" charset="0"/>
              </a:rPr>
              <a:t>;     контролю </a:t>
            </a:r>
            <a:r>
              <a:rPr lang="uk-UA" sz="4800" dirty="0" smtClean="0">
                <a:latin typeface="Arial Black" pitchFamily="34" charset="0"/>
              </a:rPr>
              <a:t>відповідності  лікувального діагностичних призначень  клінічним протоколам; </a:t>
            </a:r>
            <a:r>
              <a:rPr lang="ru-RU" sz="4800" dirty="0" err="1" smtClean="0">
                <a:latin typeface="Arial Black" pitchFamily="34" charset="0"/>
              </a:rPr>
              <a:t>методів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лікування</a:t>
            </a:r>
            <a:r>
              <a:rPr lang="ru-RU" sz="4800" dirty="0" smtClean="0">
                <a:latin typeface="Arial Black" pitchFamily="34" charset="0"/>
              </a:rPr>
              <a:t>; контролю </a:t>
            </a:r>
            <a:r>
              <a:rPr lang="ru-RU" sz="4800" dirty="0" err="1" smtClean="0">
                <a:latin typeface="Arial Black" pitchFamily="34" charset="0"/>
              </a:rPr>
              <a:t>якостi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ведення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медичної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документацiї</a:t>
            </a:r>
            <a:r>
              <a:rPr lang="uk-UA" sz="4800" dirty="0" smtClean="0">
                <a:latin typeface="Arial Black" pitchFamily="34" charset="0"/>
              </a:rPr>
              <a:t>.</a:t>
            </a:r>
            <a:endParaRPr lang="en-US" sz="4800" dirty="0" smtClean="0">
              <a:latin typeface="Arial Black" pitchFamily="34" charset="0"/>
            </a:endParaRPr>
          </a:p>
          <a:p>
            <a:pPr marL="0" indent="0" hangingPunct="0">
              <a:buNone/>
            </a:pPr>
            <a:endParaRPr lang="ru-RU" sz="4800" dirty="0" smtClean="0">
              <a:latin typeface="Arial Black" pitchFamily="34" charset="0"/>
            </a:endParaRPr>
          </a:p>
          <a:p>
            <a:pPr marL="0" indent="0" hangingPunct="0"/>
            <a:r>
              <a:rPr lang="ru-RU" sz="4800" dirty="0" smtClean="0">
                <a:latin typeface="Arial Black" pitchFamily="34" charset="0"/>
              </a:rPr>
              <a:t>         2.4. </a:t>
            </a:r>
            <a:r>
              <a:rPr lang="ru-RU" sz="4800" dirty="0" err="1" smtClean="0">
                <a:latin typeface="Arial Black" pitchFamily="34" charset="0"/>
              </a:rPr>
              <a:t>Організовувати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проведення</a:t>
            </a:r>
            <a:r>
              <a:rPr lang="ru-RU" sz="4800" dirty="0" smtClean="0">
                <a:latin typeface="Arial Black" pitchFamily="34" charset="0"/>
              </a:rPr>
              <a:t>  на </a:t>
            </a:r>
            <a:r>
              <a:rPr lang="ru-RU" sz="4800" dirty="0" err="1" smtClean="0">
                <a:latin typeface="Arial Black" pitchFamily="34" charset="0"/>
              </a:rPr>
              <a:t>сучасному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рівні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досягнень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медичної</a:t>
            </a:r>
            <a:r>
              <a:rPr lang="ru-RU" sz="4800" dirty="0" smtClean="0">
                <a:latin typeface="Arial Black" pitchFamily="34" charset="0"/>
              </a:rPr>
              <a:t> науки  та практики</a:t>
            </a:r>
            <a:r>
              <a:rPr lang="uk-UA" sz="4800" dirty="0" smtClean="0">
                <a:latin typeface="Arial Black" pitchFamily="34" charset="0"/>
              </a:rPr>
              <a:t>, базуючись на даних з доведеною ефективністю та галузевих нормативах (медичні стандарти та клінічні протоколи) 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науково-практичних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конференцій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лікарів</a:t>
            </a:r>
            <a:r>
              <a:rPr lang="ru-RU" sz="4800" dirty="0" smtClean="0">
                <a:latin typeface="Arial Black" pitchFamily="34" charset="0"/>
              </a:rPr>
              <a:t> та </a:t>
            </a:r>
            <a:r>
              <a:rPr lang="ru-RU" sz="4800" dirty="0" err="1" smtClean="0">
                <a:latin typeface="Arial Black" pitchFamily="34" charset="0"/>
              </a:rPr>
              <a:t>медичних</a:t>
            </a:r>
            <a:r>
              <a:rPr lang="ru-RU" sz="4800" dirty="0" smtClean="0">
                <a:latin typeface="Arial Black" pitchFamily="34" charset="0"/>
              </a:rPr>
              <a:t> сестер;  </a:t>
            </a:r>
            <a:r>
              <a:rPr lang="ru-RU" sz="4800" dirty="0" err="1" smtClean="0">
                <a:latin typeface="Arial Black" pitchFamily="34" charset="0"/>
              </a:rPr>
              <a:t>семінарів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uk-UA" sz="4800" dirty="0" smtClean="0">
                <a:latin typeface="Arial Black" pitchFamily="34" charset="0"/>
              </a:rPr>
              <a:t>та тренінгів </a:t>
            </a:r>
            <a:r>
              <a:rPr lang="ru-RU" sz="4800" dirty="0" smtClean="0">
                <a:latin typeface="Arial Black" pitchFamily="34" charset="0"/>
              </a:rPr>
              <a:t>для </a:t>
            </a:r>
            <a:r>
              <a:rPr lang="ru-RU" sz="4800" dirty="0" err="1" smtClean="0">
                <a:latin typeface="Arial Black" pitchFamily="34" charset="0"/>
              </a:rPr>
              <a:t>лікарів</a:t>
            </a:r>
            <a:r>
              <a:rPr lang="ru-RU" sz="4800" dirty="0" smtClean="0">
                <a:latin typeface="Arial Black" pitchFamily="34" charset="0"/>
              </a:rPr>
              <a:t> та </a:t>
            </a:r>
            <a:r>
              <a:rPr lang="ru-RU" sz="4800" dirty="0" err="1" smtClean="0">
                <a:latin typeface="Arial Black" pitchFamily="34" charset="0"/>
              </a:rPr>
              <a:t>середнього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медичного</a:t>
            </a:r>
            <a:r>
              <a:rPr lang="ru-RU" sz="4800" dirty="0" smtClean="0">
                <a:latin typeface="Arial Black" pitchFamily="34" charset="0"/>
              </a:rPr>
              <a:t> персоналу.</a:t>
            </a:r>
          </a:p>
          <a:p>
            <a:pPr marL="0" indent="0" hangingPunct="0"/>
            <a:r>
              <a:rPr lang="ru-RU" sz="4800" dirty="0" smtClean="0">
                <a:latin typeface="Arial Black" pitchFamily="34" charset="0"/>
              </a:rPr>
              <a:t>         2.5. </a:t>
            </a:r>
            <a:r>
              <a:rPr lang="ru-RU" sz="4800" dirty="0" err="1" smtClean="0">
                <a:latin typeface="Arial Black" pitchFamily="34" charset="0"/>
              </a:rPr>
              <a:t>Організовувати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консультації</a:t>
            </a:r>
            <a:r>
              <a:rPr lang="ru-RU" sz="4800" dirty="0" smtClean="0">
                <a:latin typeface="Arial Black" pitchFamily="34" charset="0"/>
              </a:rPr>
              <a:t> та </a:t>
            </a:r>
            <a:r>
              <a:rPr lang="ru-RU" sz="4800" dirty="0" err="1" smtClean="0">
                <a:latin typeface="Arial Black" pitchFamily="34" charset="0"/>
              </a:rPr>
              <a:t>консіліуми</a:t>
            </a:r>
            <a:r>
              <a:rPr lang="ru-RU" sz="4800" dirty="0" smtClean="0">
                <a:latin typeface="Arial Black" pitchFamily="34" charset="0"/>
              </a:rPr>
              <a:t>, </a:t>
            </a:r>
            <a:r>
              <a:rPr lang="ru-RU" sz="4800" dirty="0" err="1" smtClean="0">
                <a:latin typeface="Arial Black" pitchFamily="34" charset="0"/>
              </a:rPr>
              <a:t>приділяти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увагу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uk-UA" sz="4800" dirty="0" smtClean="0">
                <a:latin typeface="Arial Black" pitchFamily="34" charset="0"/>
              </a:rPr>
              <a:t>пацієнтам </a:t>
            </a:r>
            <a:r>
              <a:rPr lang="ru-RU" sz="4800" dirty="0" err="1" smtClean="0">
                <a:latin typeface="Arial Black" pitchFamily="34" charset="0"/>
              </a:rPr>
              <a:t>складним</a:t>
            </a:r>
            <a:r>
              <a:rPr lang="ru-RU" sz="4800" dirty="0" smtClean="0">
                <a:latin typeface="Arial Black" pitchFamily="34" charset="0"/>
              </a:rPr>
              <a:t> у </a:t>
            </a:r>
            <a:r>
              <a:rPr lang="ru-RU" sz="4800" dirty="0" err="1" smtClean="0">
                <a:latin typeface="Arial Black" pitchFamily="34" charset="0"/>
              </a:rPr>
              <a:t>діагностичному</a:t>
            </a:r>
            <a:r>
              <a:rPr lang="uk-UA" sz="4800" dirty="0" smtClean="0">
                <a:latin typeface="Arial Black" pitchFamily="34" charset="0"/>
              </a:rPr>
              <a:t> і </a:t>
            </a:r>
            <a:r>
              <a:rPr lang="uk-UA" sz="4800" dirty="0" err="1" smtClean="0">
                <a:latin typeface="Arial Black" pitchFamily="34" charset="0"/>
              </a:rPr>
              <a:t>лукувальному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відношенні</a:t>
            </a:r>
            <a:r>
              <a:rPr lang="ru-RU" sz="4800" dirty="0" smtClean="0">
                <a:latin typeface="Arial Black" pitchFamily="34" charset="0"/>
              </a:rPr>
              <a:t> та </a:t>
            </a:r>
            <a:r>
              <a:rPr lang="ru-RU" sz="4800" dirty="0" err="1" smtClean="0">
                <a:latin typeface="Arial Black" pitchFamily="34" charset="0"/>
              </a:rPr>
              <a:t>тяжкохворим</a:t>
            </a:r>
            <a:r>
              <a:rPr lang="ru-RU" sz="4800" dirty="0" smtClean="0">
                <a:latin typeface="Arial Black" pitchFamily="34" charset="0"/>
              </a:rPr>
              <a:t>.</a:t>
            </a:r>
          </a:p>
          <a:p>
            <a:pPr marL="0" indent="0" hangingPunct="0"/>
            <a:r>
              <a:rPr lang="ru-RU" sz="4800" dirty="0" smtClean="0">
                <a:latin typeface="Arial Black" pitchFamily="34" charset="0"/>
              </a:rPr>
              <a:t>         2.6. </a:t>
            </a:r>
            <a:r>
              <a:rPr lang="ru-RU" sz="4800" dirty="0" err="1" smtClean="0">
                <a:latin typeface="Arial Black" pitchFamily="34" charset="0"/>
              </a:rPr>
              <a:t>Безпосередньо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органiзовувати</a:t>
            </a:r>
            <a:r>
              <a:rPr lang="ru-RU" sz="4800" dirty="0" smtClean="0">
                <a:latin typeface="Arial Black" pitchFamily="34" charset="0"/>
              </a:rPr>
              <a:t>  роботу та </a:t>
            </a:r>
            <a:r>
              <a:rPr lang="ru-RU" sz="4800" dirty="0" err="1" smtClean="0">
                <a:latin typeface="Arial Black" pitchFamily="34" charset="0"/>
              </a:rPr>
              <a:t>керувати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дiяльнiстю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комiсiй</a:t>
            </a:r>
            <a:r>
              <a:rPr lang="ru-RU" sz="4800" dirty="0" smtClean="0">
                <a:latin typeface="Arial Black" pitchFamily="34" charset="0"/>
              </a:rPr>
              <a:t>: </a:t>
            </a:r>
            <a:r>
              <a:rPr lang="uk-UA" sz="4800" dirty="0" smtClean="0">
                <a:latin typeface="Arial Black" pitchFamily="34" charset="0"/>
              </a:rPr>
              <a:t>з 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профiлакти</a:t>
            </a:r>
            <a:r>
              <a:rPr lang="uk-UA" sz="4800" dirty="0" err="1" smtClean="0">
                <a:latin typeface="Arial Black" pitchFamily="34" charset="0"/>
              </a:rPr>
              <a:t>ки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внутрiшньолiкарняних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iнфекцiй</a:t>
            </a:r>
            <a:r>
              <a:rPr lang="ru-RU" sz="4800" dirty="0" smtClean="0">
                <a:latin typeface="Arial Black" pitchFamily="34" charset="0"/>
              </a:rPr>
              <a:t>; </a:t>
            </a:r>
            <a:r>
              <a:rPr lang="ru-RU" sz="4800" dirty="0" err="1" smtClean="0">
                <a:latin typeface="Arial Black" pitchFamily="34" charset="0"/>
              </a:rPr>
              <a:t>попризначенню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наркотикiв</a:t>
            </a:r>
            <a:r>
              <a:rPr lang="ru-RU" sz="4800" dirty="0" smtClean="0">
                <a:latin typeface="Arial Black" pitchFamily="34" charset="0"/>
              </a:rPr>
              <a:t>  та  </a:t>
            </a:r>
            <a:r>
              <a:rPr lang="ru-RU" sz="4800" dirty="0" err="1" smtClean="0">
                <a:latin typeface="Arial Black" pitchFamily="34" charset="0"/>
              </a:rPr>
              <a:t>прекурсорiв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uk-UA" sz="4800" dirty="0" smtClean="0">
                <a:latin typeface="Arial Black" pitchFamily="34" charset="0"/>
              </a:rPr>
              <a:t>і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списанню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порожнiх</a:t>
            </a:r>
            <a:r>
              <a:rPr lang="ru-RU" sz="4800" dirty="0" smtClean="0">
                <a:latin typeface="Arial Black" pitchFamily="34" charset="0"/>
              </a:rPr>
              <a:t> ампул;  </a:t>
            </a:r>
            <a:r>
              <a:rPr lang="ru-RU" sz="4800" dirty="0" err="1" smtClean="0">
                <a:latin typeface="Arial Black" pitchFamily="34" charset="0"/>
              </a:rPr>
              <a:t>контрол</a:t>
            </a:r>
            <a:r>
              <a:rPr lang="uk-UA" sz="4800" dirty="0" err="1" smtClean="0">
                <a:latin typeface="Arial Black" pitchFamily="34" charset="0"/>
              </a:rPr>
              <a:t>ьно-експертних</a:t>
            </a:r>
            <a:r>
              <a:rPr lang="uk-UA" sz="4800" dirty="0" smtClean="0">
                <a:latin typeface="Arial Black" pitchFamily="34" charset="0"/>
              </a:rPr>
              <a:t> комісій, 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якостi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лiкувально-дiагностичного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процесу</a:t>
            </a:r>
            <a:r>
              <a:rPr lang="uk-UA" sz="4800" dirty="0" smtClean="0">
                <a:latin typeface="Arial Black" pitchFamily="34" charset="0"/>
              </a:rPr>
              <a:t>, протираковою комісією, протитуберкульозною комісією тощо</a:t>
            </a:r>
            <a:r>
              <a:rPr lang="ru-RU" sz="4800" dirty="0" smtClean="0">
                <a:latin typeface="Arial Black" pitchFamily="34" charset="0"/>
              </a:rPr>
              <a:t>. </a:t>
            </a:r>
          </a:p>
          <a:p>
            <a:pPr marL="0" indent="0" hangingPunct="0"/>
            <a:r>
              <a:rPr lang="ru-RU" sz="4800" dirty="0" smtClean="0">
                <a:latin typeface="Arial Black" pitchFamily="34" charset="0"/>
              </a:rPr>
              <a:t>         2.7. </a:t>
            </a:r>
            <a:r>
              <a:rPr lang="ru-RU" sz="4800" dirty="0" err="1" smtClean="0">
                <a:latin typeface="Arial Black" pitchFamily="34" charset="0"/>
              </a:rPr>
              <a:t>Аналiзувати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показники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роботи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пiдпорядкованих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структурних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пiдроздiлiв</a:t>
            </a:r>
            <a:r>
              <a:rPr lang="ru-RU" sz="4800" dirty="0" smtClean="0">
                <a:latin typeface="Arial Black" pitchFamily="34" charset="0"/>
              </a:rPr>
              <a:t>; </a:t>
            </a:r>
            <a:r>
              <a:rPr lang="ru-RU" sz="4800" dirty="0" err="1" smtClean="0">
                <a:latin typeface="Arial Black" pitchFamily="34" charset="0"/>
              </a:rPr>
              <a:t>вживати</a:t>
            </a:r>
            <a:r>
              <a:rPr lang="ru-RU" sz="4800" dirty="0" smtClean="0">
                <a:latin typeface="Arial Black" pitchFamily="34" charset="0"/>
              </a:rPr>
              <a:t>, в межах </a:t>
            </a:r>
            <a:r>
              <a:rPr lang="ru-RU" sz="4800" dirty="0" err="1" smtClean="0">
                <a:latin typeface="Arial Black" pitchFamily="34" charset="0"/>
              </a:rPr>
              <a:t>сво</a:t>
            </a:r>
            <a:r>
              <a:rPr lang="uk-UA" sz="4800" dirty="0" smtClean="0">
                <a:latin typeface="Arial Black" pitchFamily="34" charset="0"/>
              </a:rPr>
              <a:t>є</a:t>
            </a:r>
            <a:r>
              <a:rPr lang="ru-RU" sz="4800" dirty="0" err="1" smtClean="0">
                <a:latin typeface="Arial Black" pitchFamily="34" charset="0"/>
              </a:rPr>
              <a:t>ї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компетенцiї</a:t>
            </a:r>
            <a:r>
              <a:rPr lang="ru-RU" sz="4800" dirty="0" smtClean="0">
                <a:latin typeface="Arial Black" pitchFamily="34" charset="0"/>
              </a:rPr>
              <a:t>, заходи </a:t>
            </a:r>
            <a:r>
              <a:rPr lang="ru-RU" sz="4800" dirty="0" err="1" smtClean="0">
                <a:latin typeface="Arial Black" pitchFamily="34" charset="0"/>
              </a:rPr>
              <a:t>щодо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оптимiзацiї</a:t>
            </a:r>
            <a:r>
              <a:rPr lang="uk-UA" sz="4800" dirty="0" smtClean="0">
                <a:latin typeface="Arial Black" pitchFamily="34" charset="0"/>
              </a:rPr>
              <a:t> їх діяльності</a:t>
            </a:r>
            <a:r>
              <a:rPr lang="ru-RU" sz="4800" dirty="0" smtClean="0">
                <a:latin typeface="Arial Black" pitchFamily="34" charset="0"/>
              </a:rPr>
              <a:t>, </a:t>
            </a:r>
            <a:r>
              <a:rPr lang="ru-RU" sz="4800" dirty="0" err="1" smtClean="0">
                <a:latin typeface="Arial Black" pitchFamily="34" charset="0"/>
              </a:rPr>
              <a:t>вносити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пропозицiї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uk-UA" sz="4800" dirty="0" smtClean="0">
                <a:latin typeface="Arial Black" pitchFamily="34" charset="0"/>
              </a:rPr>
              <a:t>головному лікарю</a:t>
            </a:r>
            <a:r>
              <a:rPr lang="ru-RU" sz="4800" dirty="0" smtClean="0">
                <a:latin typeface="Arial Black" pitchFamily="34" charset="0"/>
              </a:rPr>
              <a:t> для </a:t>
            </a:r>
            <a:r>
              <a:rPr lang="ru-RU" sz="4800" dirty="0" err="1" smtClean="0">
                <a:latin typeface="Arial Black" pitchFamily="34" charset="0"/>
              </a:rPr>
              <a:t>прийняття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рiшень</a:t>
            </a:r>
            <a:r>
              <a:rPr lang="ru-RU" sz="4800" dirty="0" smtClean="0">
                <a:latin typeface="Arial Black" pitchFamily="34" charset="0"/>
              </a:rPr>
              <a:t> на </a:t>
            </a:r>
            <a:r>
              <a:rPr lang="ru-RU" sz="4800" dirty="0" err="1" smtClean="0">
                <a:latin typeface="Arial Black" pitchFamily="34" charset="0"/>
              </a:rPr>
              <a:t>його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рiвнi</a:t>
            </a:r>
            <a:r>
              <a:rPr lang="ru-RU" sz="4800" dirty="0" smtClean="0">
                <a:latin typeface="Arial Black" pitchFamily="34" charset="0"/>
              </a:rPr>
              <a:t>.</a:t>
            </a:r>
          </a:p>
          <a:p>
            <a:pPr marL="0" indent="0" hangingPunct="0"/>
            <a:r>
              <a:rPr lang="ru-RU" sz="4800" dirty="0" smtClean="0">
                <a:latin typeface="Arial Black" pitchFamily="34" charset="0"/>
              </a:rPr>
              <a:t>         2.8. </a:t>
            </a:r>
            <a:r>
              <a:rPr lang="ru-RU" sz="4800" dirty="0" err="1" smtClean="0">
                <a:latin typeface="Arial Black" pitchFamily="34" charset="0"/>
              </a:rPr>
              <a:t>Забезпечувати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достовірну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uk-UA" sz="4800" dirty="0" smtClean="0">
                <a:latin typeface="Arial Black" pitchFamily="34" charset="0"/>
              </a:rPr>
              <a:t>організацію </a:t>
            </a:r>
            <a:r>
              <a:rPr lang="ru-RU" sz="4800" dirty="0" err="1" smtClean="0">
                <a:latin typeface="Arial Black" pitchFamily="34" charset="0"/>
              </a:rPr>
              <a:t>статистичного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обліку</a:t>
            </a:r>
            <a:r>
              <a:rPr lang="ru-RU" sz="4800" dirty="0" smtClean="0">
                <a:latin typeface="Arial Black" pitchFamily="34" charset="0"/>
              </a:rPr>
              <a:t> та </a:t>
            </a:r>
            <a:r>
              <a:rPr lang="ru-RU" sz="4800" dirty="0" err="1" smtClean="0">
                <a:latin typeface="Arial Black" pitchFamily="34" charset="0"/>
              </a:rPr>
              <a:t>подання</a:t>
            </a:r>
            <a:r>
              <a:rPr lang="ru-RU" sz="4800" dirty="0" smtClean="0">
                <a:latin typeface="Arial Black" pitchFamily="34" charset="0"/>
              </a:rPr>
              <a:t>  у </a:t>
            </a:r>
            <a:r>
              <a:rPr lang="ru-RU" sz="4800" dirty="0" err="1" smtClean="0">
                <a:latin typeface="Arial Black" pitchFamily="34" charset="0"/>
              </a:rPr>
              <a:t>встановлений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термін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звітності</a:t>
            </a:r>
            <a:r>
              <a:rPr lang="ru-RU" sz="4800" dirty="0" smtClean="0">
                <a:latin typeface="Arial Black" pitchFamily="34" charset="0"/>
              </a:rPr>
              <a:t> про </a:t>
            </a:r>
            <a:r>
              <a:rPr lang="ru-RU" sz="4800" dirty="0" err="1" smtClean="0">
                <a:latin typeface="Arial Black" pitchFamily="34" charset="0"/>
              </a:rPr>
              <a:t>діяльність</a:t>
            </a:r>
            <a:r>
              <a:rPr lang="ru-RU" sz="4800" dirty="0" smtClean="0">
                <a:latin typeface="Arial Black" pitchFamily="34" charset="0"/>
              </a:rPr>
              <a:t> закладу </a:t>
            </a:r>
            <a:r>
              <a:rPr lang="ru-RU" sz="4800" dirty="0" err="1" smtClean="0">
                <a:latin typeface="Arial Black" pitchFamily="34" charset="0"/>
              </a:rPr>
              <a:t>з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питань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лiкувально-дiагностичної</a:t>
            </a:r>
            <a:r>
              <a:rPr lang="ru-RU" sz="4800" dirty="0" smtClean="0">
                <a:latin typeface="Arial Black" pitchFamily="34" charset="0"/>
              </a:rPr>
              <a:t> та </a:t>
            </a:r>
            <a:r>
              <a:rPr lang="ru-RU" sz="4800" dirty="0" err="1" smtClean="0">
                <a:latin typeface="Arial Black" pitchFamily="34" charset="0"/>
              </a:rPr>
              <a:t>профiлактичної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роботи</a:t>
            </a:r>
            <a:r>
              <a:rPr lang="ru-RU" sz="4800" dirty="0" smtClean="0">
                <a:latin typeface="Arial Black" pitchFamily="34" charset="0"/>
              </a:rPr>
              <a:t>.</a:t>
            </a:r>
          </a:p>
          <a:p>
            <a:pPr marL="0" indent="0" hangingPunct="0"/>
            <a:r>
              <a:rPr lang="ru-RU" sz="4800" dirty="0" smtClean="0">
                <a:latin typeface="Arial Black" pitchFamily="34" charset="0"/>
              </a:rPr>
              <a:t>         2.9. </a:t>
            </a:r>
            <a:r>
              <a:rPr lang="ru-RU" sz="4800" dirty="0" err="1" smtClean="0">
                <a:latin typeface="Arial Black" pitchFamily="34" charset="0"/>
              </a:rPr>
              <a:t>Приймати</a:t>
            </a:r>
            <a:r>
              <a:rPr lang="ru-RU" sz="4800" dirty="0" smtClean="0">
                <a:latin typeface="Arial Black" pitchFamily="34" charset="0"/>
              </a:rPr>
              <a:t> участь у </a:t>
            </a:r>
            <a:r>
              <a:rPr lang="ru-RU" sz="4800" dirty="0" err="1" smtClean="0">
                <a:latin typeface="Arial Black" pitchFamily="34" charset="0"/>
              </a:rPr>
              <a:t>роботi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медичних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нарад</a:t>
            </a:r>
            <a:r>
              <a:rPr lang="ru-RU" sz="4800" dirty="0" smtClean="0">
                <a:latin typeface="Arial Black" pitchFamily="34" charset="0"/>
              </a:rPr>
              <a:t>, на </a:t>
            </a:r>
            <a:r>
              <a:rPr lang="ru-RU" sz="4800" dirty="0" err="1" smtClean="0">
                <a:latin typeface="Arial Black" pitchFamily="34" charset="0"/>
              </a:rPr>
              <a:t>яких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розглядаються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питання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дiагностично-лiкувальної</a:t>
            </a:r>
            <a:r>
              <a:rPr lang="ru-RU" sz="4800" dirty="0" smtClean="0">
                <a:latin typeface="Arial Black" pitchFamily="34" charset="0"/>
              </a:rPr>
              <a:t>,  </a:t>
            </a:r>
            <a:r>
              <a:rPr lang="ru-RU" sz="4800" dirty="0" err="1" smtClean="0">
                <a:latin typeface="Arial Black" pitchFamily="34" charset="0"/>
              </a:rPr>
              <a:t>консультативної</a:t>
            </a:r>
            <a:r>
              <a:rPr lang="ru-RU" sz="4800" dirty="0" smtClean="0">
                <a:latin typeface="Arial Black" pitchFamily="34" charset="0"/>
              </a:rPr>
              <a:t>  та </a:t>
            </a:r>
            <a:r>
              <a:rPr lang="ru-RU" sz="4800" dirty="0" err="1" smtClean="0">
                <a:latin typeface="Arial Black" pitchFamily="34" charset="0"/>
              </a:rPr>
              <a:t>профiлактичної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роботи</a:t>
            </a:r>
            <a:r>
              <a:rPr lang="ru-RU" sz="4800" dirty="0" smtClean="0">
                <a:latin typeface="Arial Black" pitchFamily="34" charset="0"/>
              </a:rPr>
              <a:t>.</a:t>
            </a:r>
          </a:p>
          <a:p>
            <a:pPr marL="0" indent="0" hangingPunct="0"/>
            <a:r>
              <a:rPr lang="ru-RU" sz="4800" dirty="0" smtClean="0">
                <a:latin typeface="Arial Black" pitchFamily="34" charset="0"/>
              </a:rPr>
              <a:t>         2.10. </a:t>
            </a:r>
            <a:r>
              <a:rPr lang="ru-RU" sz="4800" dirty="0" err="1" smtClean="0">
                <a:latin typeface="Arial Black" pitchFamily="34" charset="0"/>
              </a:rPr>
              <a:t>Готувати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проекти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наказiв</a:t>
            </a:r>
            <a:r>
              <a:rPr lang="ru-RU" sz="4800" dirty="0" smtClean="0">
                <a:latin typeface="Arial Black" pitchFamily="34" charset="0"/>
              </a:rPr>
              <a:t>, </a:t>
            </a:r>
            <a:r>
              <a:rPr lang="ru-RU" sz="4800" dirty="0" err="1" smtClean="0">
                <a:latin typeface="Arial Black" pitchFamily="34" charset="0"/>
              </a:rPr>
              <a:t>вiддавати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розпорядження</a:t>
            </a:r>
            <a:r>
              <a:rPr lang="ru-RU" sz="4800" dirty="0" smtClean="0">
                <a:latin typeface="Arial Black" pitchFamily="34" charset="0"/>
              </a:rPr>
              <a:t> та </a:t>
            </a:r>
            <a:r>
              <a:rPr lang="ru-RU" sz="4800" dirty="0" err="1" smtClean="0">
                <a:latin typeface="Arial Black" pitchFamily="34" charset="0"/>
              </a:rPr>
              <a:t>вказiвки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медичним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працiвникам</a:t>
            </a:r>
            <a:r>
              <a:rPr lang="ru-RU" sz="4800" dirty="0" smtClean="0">
                <a:latin typeface="Arial Black" pitchFamily="34" charset="0"/>
              </a:rPr>
              <a:t> закладу </a:t>
            </a:r>
            <a:r>
              <a:rPr lang="ru-RU" sz="4800" dirty="0" err="1" smtClean="0">
                <a:latin typeface="Arial Black" pitchFamily="34" charset="0"/>
              </a:rPr>
              <a:t>з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питань</a:t>
            </a:r>
            <a:r>
              <a:rPr lang="ru-RU" sz="4800" dirty="0" smtClean="0">
                <a:latin typeface="Arial Black" pitchFamily="34" charset="0"/>
              </a:rPr>
              <a:t>  </a:t>
            </a:r>
            <a:r>
              <a:rPr lang="ru-RU" sz="4800" dirty="0" err="1" smtClean="0">
                <a:latin typeface="Arial Black" pitchFamily="34" charset="0"/>
              </a:rPr>
              <a:t>дiагностико-лiкувальної</a:t>
            </a:r>
            <a:r>
              <a:rPr lang="ru-RU" sz="4800" dirty="0" smtClean="0">
                <a:latin typeface="Arial Black" pitchFamily="34" charset="0"/>
              </a:rPr>
              <a:t>, </a:t>
            </a:r>
            <a:r>
              <a:rPr lang="ru-RU" sz="4800" dirty="0" err="1" smtClean="0">
                <a:latin typeface="Arial Black" pitchFamily="34" charset="0"/>
              </a:rPr>
              <a:t>консультативної</a:t>
            </a:r>
            <a:r>
              <a:rPr lang="ru-RU" sz="4800" dirty="0" smtClean="0">
                <a:latin typeface="Arial Black" pitchFamily="34" charset="0"/>
              </a:rPr>
              <a:t> та </a:t>
            </a:r>
            <a:r>
              <a:rPr lang="ru-RU" sz="4800" dirty="0" err="1" smtClean="0">
                <a:latin typeface="Arial Black" pitchFamily="34" charset="0"/>
              </a:rPr>
              <a:t>профiлактичної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800" dirty="0" err="1" smtClean="0">
                <a:latin typeface="Arial Black" pitchFamily="34" charset="0"/>
              </a:rPr>
              <a:t>роботи</a:t>
            </a:r>
            <a:r>
              <a:rPr lang="ru-RU" sz="4800" dirty="0" smtClean="0">
                <a:latin typeface="Arial Black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2. ЗАВДАННЯ ТА ОБОВ'ЯЗКИ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55000" lnSpcReduction="20000"/>
          </a:bodyPr>
          <a:lstStyle/>
          <a:p>
            <a:pPr marL="0" indent="0" algn="just" hangingPunct="0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2.11.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якiсть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документацiї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перевiряти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достовiрнiсть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статистичних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роботу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лiкарiв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пiдроздiлiв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2.12.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Опрацьовувати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та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здiйснювати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профiлактику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всіх видів летальності у стаціонарі закладу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2.13.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Організовувати  розробку та впровадження локальних клінічних протоколів.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2.14.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Організовувати роботу з забезпечення конфіденційності інформації про пацієнтів, особисто зберігати конфіденційну інформацію про пацієнтів.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2.15.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Організовувати роботу 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санiтарно-гiгiєнiчн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2.16.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наступність  в лікувально-діагностичному процесі на етапах  та за рівнями надання медичної допомоги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2.17.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своєчасне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широке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практицi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закладу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профiлактики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дiагностики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лiкування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реабiлiтацiї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пацієнтів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2.18.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Органiзовувати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удосконалення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органiзацiйних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пацієнтів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догляду за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пiдвищення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персоналу закладу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2.19.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Забезпечити проведення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клінічних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розборів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складних у діагностичному та лікувальному плані випадків, як форми навчання  лікарів.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2.20.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Впроваджувати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та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вдосконалювати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систему  контролю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лiкувально-дiагностичної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профiлактичної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ЗАВДАННЯ ТА ОБОВ'ЯЗКИ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544616"/>
          </a:xfrm>
        </p:spPr>
        <p:txBody>
          <a:bodyPr>
            <a:normAutofit fontScale="47500" lnSpcReduction="20000"/>
          </a:bodyPr>
          <a:lstStyle/>
          <a:p>
            <a:pPr marL="0" indent="0" hangingPunct="0"/>
            <a:r>
              <a:rPr lang="ru-RU" dirty="0" smtClean="0"/>
              <a:t>2.21. </a:t>
            </a:r>
            <a:r>
              <a:rPr lang="ru-RU" dirty="0" err="1" smtClean="0"/>
              <a:t>Органiзовувати</a:t>
            </a:r>
            <a:r>
              <a:rPr lang="ru-RU" dirty="0" smtClean="0"/>
              <a:t> </a:t>
            </a:r>
            <a:r>
              <a:rPr lang="ru-RU" dirty="0" err="1" smtClean="0"/>
              <a:t>своєчасну</a:t>
            </a:r>
            <a:r>
              <a:rPr lang="ru-RU" dirty="0" smtClean="0"/>
              <a:t> та </a:t>
            </a:r>
            <a:r>
              <a:rPr lang="uk-UA" dirty="0" smtClean="0"/>
              <a:t>комплексну</a:t>
            </a:r>
            <a:r>
              <a:rPr lang="ru-RU" dirty="0" smtClean="0"/>
              <a:t>  </a:t>
            </a:r>
            <a:r>
              <a:rPr lang="ru-RU" dirty="0" err="1" smtClean="0"/>
              <a:t>перевiрку</a:t>
            </a:r>
            <a:r>
              <a:rPr lang="ru-RU" dirty="0" smtClean="0"/>
              <a:t> </a:t>
            </a:r>
            <a:r>
              <a:rPr lang="ru-RU" dirty="0" err="1" smtClean="0"/>
              <a:t>всiх</a:t>
            </a:r>
            <a:r>
              <a:rPr lang="ru-RU" dirty="0" smtClean="0"/>
              <a:t> </a:t>
            </a:r>
            <a:r>
              <a:rPr lang="ru-RU" dirty="0" err="1" smtClean="0"/>
              <a:t>надзвичайних</a:t>
            </a:r>
            <a:r>
              <a:rPr lang="ru-RU" dirty="0" smtClean="0"/>
              <a:t> </a:t>
            </a:r>
            <a:r>
              <a:rPr lang="ru-RU" dirty="0" err="1" smtClean="0"/>
              <a:t>пригод</a:t>
            </a:r>
            <a:r>
              <a:rPr lang="ru-RU" dirty="0" smtClean="0"/>
              <a:t> в  </a:t>
            </a:r>
            <a:r>
              <a:rPr lang="uk-UA" dirty="0" smtClean="0"/>
              <a:t>закладі охорони </a:t>
            </a:r>
            <a:r>
              <a:rPr lang="uk-UA" dirty="0" err="1" smtClean="0"/>
              <a:t>здоров»я</a:t>
            </a:r>
            <a:r>
              <a:rPr lang="uk-UA" dirty="0" smtClean="0"/>
              <a:t> </a:t>
            </a:r>
            <a:r>
              <a:rPr lang="ru-RU" dirty="0" smtClean="0"/>
              <a:t> про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перевiрки</a:t>
            </a:r>
            <a:r>
              <a:rPr lang="ru-RU" dirty="0" smtClean="0"/>
              <a:t> та  </a:t>
            </a:r>
            <a:r>
              <a:rPr lang="ru-RU" dirty="0" err="1" smtClean="0"/>
              <a:t>прийнятi</a:t>
            </a:r>
            <a:r>
              <a:rPr lang="ru-RU" dirty="0" smtClean="0"/>
              <a:t>  </a:t>
            </a:r>
            <a:r>
              <a:rPr lang="ru-RU" dirty="0" err="1" smtClean="0"/>
              <a:t>мiри</a:t>
            </a:r>
            <a:r>
              <a:rPr lang="ru-RU" dirty="0" smtClean="0"/>
              <a:t>  в  </a:t>
            </a:r>
            <a:r>
              <a:rPr lang="ru-RU" dirty="0" err="1" smtClean="0"/>
              <a:t>встановленi</a:t>
            </a:r>
            <a:r>
              <a:rPr lang="ru-RU" dirty="0" smtClean="0"/>
              <a:t> </a:t>
            </a:r>
            <a:r>
              <a:rPr lang="ru-RU" dirty="0" err="1" smtClean="0"/>
              <a:t>термiни</a:t>
            </a:r>
            <a:r>
              <a:rPr lang="ru-RU" dirty="0" smtClean="0"/>
              <a:t> </a:t>
            </a:r>
            <a:r>
              <a:rPr lang="ru-RU" dirty="0" err="1" smtClean="0"/>
              <a:t>повiдомляти</a:t>
            </a:r>
            <a:r>
              <a:rPr lang="ru-RU" dirty="0" smtClean="0"/>
              <a:t> </a:t>
            </a:r>
            <a:r>
              <a:rPr lang="uk-UA" dirty="0" smtClean="0"/>
              <a:t>головного лікаря</a:t>
            </a:r>
            <a:r>
              <a:rPr lang="ru-RU" dirty="0" smtClean="0"/>
              <a:t> та </a:t>
            </a:r>
            <a:r>
              <a:rPr lang="ru-RU" dirty="0" err="1" smtClean="0"/>
              <a:t>колектив</a:t>
            </a:r>
            <a:r>
              <a:rPr lang="ru-RU" dirty="0" smtClean="0"/>
              <a:t>.</a:t>
            </a:r>
          </a:p>
          <a:p>
            <a:pPr marL="0" indent="0" hangingPunct="0"/>
            <a:r>
              <a:rPr lang="ru-RU" dirty="0" smtClean="0"/>
              <a:t>         2.22.  </a:t>
            </a:r>
            <a:r>
              <a:rPr lang="uk-UA" dirty="0" smtClean="0"/>
              <a:t>Забезпечити  повний облік лікарських помилок з наступним розглядом найбільш </a:t>
            </a:r>
            <a:r>
              <a:rPr lang="uk-UA" dirty="0" err="1" smtClean="0"/>
              <a:t>типічних</a:t>
            </a:r>
            <a:r>
              <a:rPr lang="uk-UA" dirty="0" smtClean="0"/>
              <a:t> на клінічних конференціях з метою навчання медичного персоналу та подальшого їх недопущення.</a:t>
            </a:r>
            <a:endParaRPr lang="ru-RU" dirty="0" smtClean="0"/>
          </a:p>
          <a:p>
            <a:pPr marL="0" indent="0" hangingPunct="0"/>
            <a:r>
              <a:rPr lang="ru-RU" dirty="0" smtClean="0"/>
              <a:t>         2.23.  </a:t>
            </a:r>
            <a:r>
              <a:rPr lang="ru-RU" dirty="0" err="1" smtClean="0"/>
              <a:t>Органiзовувати</a:t>
            </a:r>
            <a:r>
              <a:rPr lang="uk-UA" dirty="0" smtClean="0"/>
              <a:t> безпечні умови перебування пацієнтів в закладі охорони </a:t>
            </a:r>
            <a:r>
              <a:rPr lang="uk-UA" dirty="0" err="1" smtClean="0"/>
              <a:t>здоров»я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0" hangingPunct="0"/>
            <a:r>
              <a:rPr lang="ru-RU" dirty="0" smtClean="0"/>
              <a:t>         2.24.  </a:t>
            </a:r>
            <a:r>
              <a:rPr lang="uk-UA" dirty="0" smtClean="0"/>
              <a:t>Проводи аналіз чинників організації лікувально-діагностичного процесу, які впливають на його якість та ефективність.</a:t>
            </a:r>
            <a:endParaRPr lang="ru-RU" dirty="0" smtClean="0"/>
          </a:p>
          <a:p>
            <a:pPr marL="0" indent="0" hangingPunct="0"/>
            <a:r>
              <a:rPr lang="ru-RU" dirty="0" smtClean="0"/>
              <a:t>         2.25. </a:t>
            </a:r>
            <a:r>
              <a:rPr lang="ru-RU" dirty="0" err="1" smtClean="0"/>
              <a:t>Готувати</a:t>
            </a:r>
            <a:r>
              <a:rPr lang="ru-RU" dirty="0" smtClean="0"/>
              <a:t>   заклад </a:t>
            </a:r>
            <a:r>
              <a:rPr lang="uk-UA" dirty="0" smtClean="0"/>
              <a:t>охорони </a:t>
            </a:r>
            <a:r>
              <a:rPr lang="uk-UA" dirty="0" err="1" smtClean="0"/>
              <a:t>здоров»я</a:t>
            </a:r>
            <a:r>
              <a:rPr lang="uk-UA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акредитацi</a:t>
            </a:r>
            <a:r>
              <a:rPr lang="uk-UA" dirty="0" smtClean="0"/>
              <a:t> та ліцензування</a:t>
            </a:r>
            <a:r>
              <a:rPr lang="ru-RU" dirty="0" smtClean="0"/>
              <a:t>.</a:t>
            </a:r>
          </a:p>
          <a:p>
            <a:pPr marL="0" indent="0" hangingPunct="0"/>
            <a:r>
              <a:rPr lang="ru-RU" dirty="0" smtClean="0"/>
              <a:t>         2.26. </a:t>
            </a:r>
            <a:r>
              <a:rPr lang="ru-RU" dirty="0" err="1" smtClean="0"/>
              <a:t>Розглядати</a:t>
            </a:r>
            <a:r>
              <a:rPr lang="ru-RU" dirty="0" smtClean="0"/>
              <a:t> </a:t>
            </a:r>
            <a:r>
              <a:rPr lang="ru-RU" dirty="0" err="1" smtClean="0"/>
              <a:t>скарги</a:t>
            </a:r>
            <a:r>
              <a:rPr lang="ru-RU" dirty="0" smtClean="0"/>
              <a:t> </a:t>
            </a:r>
            <a:r>
              <a:rPr lang="ru-RU" dirty="0" err="1" smtClean="0"/>
              <a:t>пацi</a:t>
            </a:r>
            <a:r>
              <a:rPr lang="uk-UA" dirty="0" smtClean="0"/>
              <a:t>є</a:t>
            </a:r>
            <a:r>
              <a:rPr lang="ru-RU" dirty="0" err="1" smtClean="0"/>
              <a:t>нтiв</a:t>
            </a:r>
            <a:r>
              <a:rPr lang="uk-UA" dirty="0" smtClean="0"/>
              <a:t> та їх родичів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органiзацiї</a:t>
            </a:r>
            <a:r>
              <a:rPr lang="ru-RU" dirty="0" smtClean="0"/>
              <a:t> </a:t>
            </a:r>
            <a:r>
              <a:rPr lang="ru-RU" dirty="0" err="1" smtClean="0"/>
              <a:t>лiкувально-дiагностичного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 та 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необхiднi</a:t>
            </a:r>
            <a:r>
              <a:rPr lang="ru-RU" dirty="0" smtClean="0"/>
              <a:t> заходи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лiквiдування</a:t>
            </a:r>
            <a:r>
              <a:rPr lang="ru-RU" dirty="0" smtClean="0"/>
              <a:t> причин,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викликали</a:t>
            </a:r>
            <a:r>
              <a:rPr lang="ru-RU" dirty="0" smtClean="0"/>
              <a:t>.</a:t>
            </a:r>
          </a:p>
          <a:p>
            <a:pPr marL="0" indent="0" hangingPunct="0"/>
            <a:r>
              <a:rPr lang="ru-RU" dirty="0" smtClean="0"/>
              <a:t>         2.27. </a:t>
            </a:r>
            <a:r>
              <a:rPr lang="ru-RU" dirty="0" err="1" smtClean="0"/>
              <a:t>Розробляти</a:t>
            </a:r>
            <a:r>
              <a:rPr lang="ru-RU" dirty="0" smtClean="0"/>
              <a:t> </a:t>
            </a:r>
            <a:r>
              <a:rPr lang="ru-RU" dirty="0" err="1" smtClean="0"/>
              <a:t>посадовi</a:t>
            </a:r>
            <a:r>
              <a:rPr lang="ru-RU" dirty="0" smtClean="0"/>
              <a:t> </a:t>
            </a:r>
            <a:r>
              <a:rPr lang="ru-RU" dirty="0" err="1" smtClean="0"/>
              <a:t>iнструкцiї</a:t>
            </a:r>
            <a:r>
              <a:rPr lang="ru-RU" dirty="0" smtClean="0"/>
              <a:t> на </a:t>
            </a:r>
            <a:r>
              <a:rPr lang="ru-RU" dirty="0" err="1" smtClean="0"/>
              <a:t>пiдлеглих</a:t>
            </a:r>
            <a:r>
              <a:rPr lang="ru-RU" dirty="0" smtClean="0"/>
              <a:t> </a:t>
            </a:r>
            <a:r>
              <a:rPr lang="uk-UA" dirty="0" smtClean="0"/>
              <a:t>курівників структурних підрозділів</a:t>
            </a:r>
            <a:r>
              <a:rPr lang="ru-RU" dirty="0" smtClean="0"/>
              <a:t>, </a:t>
            </a:r>
            <a:r>
              <a:rPr lang="ru-RU" dirty="0" err="1" smtClean="0"/>
              <a:t>узгоджувати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профспiлковим</a:t>
            </a:r>
            <a:r>
              <a:rPr lang="ru-RU" dirty="0" smtClean="0"/>
              <a:t> </a:t>
            </a:r>
            <a:r>
              <a:rPr lang="ru-RU" dirty="0" err="1" smtClean="0"/>
              <a:t>комiтетом</a:t>
            </a:r>
            <a:r>
              <a:rPr lang="uk-UA" dirty="0" smtClean="0"/>
              <a:t>, </a:t>
            </a:r>
            <a:r>
              <a:rPr lang="uk-UA" dirty="0" err="1" smtClean="0"/>
              <a:t>затвержувати</a:t>
            </a:r>
            <a:r>
              <a:rPr lang="uk-UA" dirty="0" smtClean="0"/>
              <a:t> у головного лікаря закладу охорони </a:t>
            </a:r>
            <a:r>
              <a:rPr lang="uk-UA" dirty="0" err="1" smtClean="0"/>
              <a:t>здоров»я</a:t>
            </a:r>
            <a:r>
              <a:rPr lang="ru-RU" dirty="0" smtClean="0"/>
              <a:t> та </a:t>
            </a:r>
            <a:r>
              <a:rPr lang="ru-RU" dirty="0" err="1" smtClean="0"/>
              <a:t>контролювати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.</a:t>
            </a:r>
          </a:p>
          <a:p>
            <a:pPr marL="0" indent="0" hangingPunct="0"/>
            <a:r>
              <a:rPr lang="ru-RU" dirty="0" smtClean="0"/>
              <a:t>         2.28. </a:t>
            </a:r>
            <a:r>
              <a:rPr lang="ru-RU" dirty="0" err="1" smtClean="0"/>
              <a:t>Органiзовувати</a:t>
            </a:r>
            <a:r>
              <a:rPr lang="ru-RU" dirty="0" smtClean="0"/>
              <a:t>, </a:t>
            </a:r>
            <a:r>
              <a:rPr lang="ru-RU" dirty="0" err="1" smtClean="0"/>
              <a:t>контролювати</a:t>
            </a:r>
            <a:r>
              <a:rPr lang="ru-RU" dirty="0" smtClean="0"/>
              <a:t>  та  </a:t>
            </a:r>
            <a:r>
              <a:rPr lang="ru-RU" dirty="0" err="1" smtClean="0"/>
              <a:t>приймати</a:t>
            </a:r>
            <a:r>
              <a:rPr lang="ru-RU" dirty="0" smtClean="0"/>
              <a:t>  </a:t>
            </a:r>
            <a:r>
              <a:rPr lang="ru-RU" dirty="0" err="1" smtClean="0"/>
              <a:t>особисту</a:t>
            </a:r>
            <a:r>
              <a:rPr lang="ru-RU" dirty="0" smtClean="0"/>
              <a:t> участь у </a:t>
            </a:r>
            <a:r>
              <a:rPr lang="ru-RU" dirty="0" err="1" smtClean="0"/>
              <a:t>формуваннi</a:t>
            </a:r>
            <a:r>
              <a:rPr lang="ru-RU" dirty="0" smtClean="0"/>
              <a:t> здорового способу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uk-UA" dirty="0" smtClean="0"/>
              <a:t>пацієнтів</a:t>
            </a:r>
            <a:r>
              <a:rPr lang="ru-RU" dirty="0" smtClean="0"/>
              <a:t>.</a:t>
            </a:r>
          </a:p>
          <a:p>
            <a:pPr marL="0" indent="0" hangingPunct="0"/>
            <a:r>
              <a:rPr lang="ru-RU" dirty="0" smtClean="0"/>
              <a:t>         2.29. </a:t>
            </a:r>
            <a:r>
              <a:rPr lang="ru-RU" dirty="0" err="1" smtClean="0"/>
              <a:t>Визначати</a:t>
            </a:r>
            <a:r>
              <a:rPr lang="ru-RU" dirty="0" smtClean="0"/>
              <a:t> </a:t>
            </a:r>
            <a:r>
              <a:rPr lang="ru-RU" dirty="0" err="1" smtClean="0"/>
              <a:t>необхiднiсть</a:t>
            </a:r>
            <a:r>
              <a:rPr lang="ru-RU" dirty="0" smtClean="0"/>
              <a:t> в </a:t>
            </a:r>
            <a:r>
              <a:rPr lang="ru-RU" dirty="0" err="1" smtClean="0"/>
              <a:t>лiкарських</a:t>
            </a:r>
            <a:r>
              <a:rPr lang="ru-RU" dirty="0" smtClean="0"/>
              <a:t> </a:t>
            </a:r>
            <a:r>
              <a:rPr lang="ru-RU" dirty="0" err="1" smtClean="0"/>
              <a:t>засобах</a:t>
            </a:r>
            <a:r>
              <a:rPr lang="ru-RU" dirty="0" smtClean="0"/>
              <a:t> та </a:t>
            </a:r>
            <a:r>
              <a:rPr lang="ru-RU" dirty="0" err="1" smtClean="0"/>
              <a:t>контролювати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.</a:t>
            </a:r>
          </a:p>
          <a:p>
            <a:pPr marL="0" indent="0" hangingPunct="0"/>
            <a:r>
              <a:rPr lang="ru-RU" dirty="0" smtClean="0"/>
              <a:t>         2.30. </a:t>
            </a:r>
            <a:r>
              <a:rPr lang="ru-RU" dirty="0" err="1" smtClean="0"/>
              <a:t>Визначати</a:t>
            </a:r>
            <a:r>
              <a:rPr lang="ru-RU" dirty="0" smtClean="0"/>
              <a:t> </a:t>
            </a:r>
            <a:r>
              <a:rPr lang="ru-RU" dirty="0" err="1" smtClean="0"/>
              <a:t>необхiднiсть</a:t>
            </a:r>
            <a:r>
              <a:rPr lang="ru-RU" dirty="0" smtClean="0"/>
              <a:t>  в </a:t>
            </a:r>
            <a:r>
              <a:rPr lang="ru-RU" dirty="0" err="1" smtClean="0"/>
              <a:t>дезинфiкуючих</a:t>
            </a:r>
            <a:r>
              <a:rPr lang="ru-RU" dirty="0" smtClean="0"/>
              <a:t> </a:t>
            </a:r>
            <a:r>
              <a:rPr lang="ru-RU" dirty="0" err="1" smtClean="0"/>
              <a:t>засобах</a:t>
            </a:r>
            <a:r>
              <a:rPr lang="ru-RU" dirty="0" smtClean="0"/>
              <a:t>,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 </a:t>
            </a:r>
            <a:r>
              <a:rPr lang="ru-RU" dirty="0" err="1" smtClean="0"/>
              <a:t>в</a:t>
            </a:r>
            <a:r>
              <a:rPr lang="ru-RU" dirty="0" smtClean="0"/>
              <a:t>  </a:t>
            </a:r>
            <a:r>
              <a:rPr lang="ru-RU" dirty="0" err="1" smtClean="0"/>
              <a:t>необхiднiй</a:t>
            </a:r>
            <a:r>
              <a:rPr lang="ru-RU" dirty="0" smtClean="0"/>
              <a:t> </a:t>
            </a:r>
            <a:r>
              <a:rPr lang="ru-RU" dirty="0" err="1" smtClean="0"/>
              <a:t>кiлькостi</a:t>
            </a:r>
            <a:r>
              <a:rPr lang="ru-RU" dirty="0" smtClean="0"/>
              <a:t> та </a:t>
            </a:r>
            <a:r>
              <a:rPr lang="ru-RU" dirty="0" err="1" smtClean="0"/>
              <a:t>контролювати</a:t>
            </a:r>
            <a:r>
              <a:rPr lang="ru-RU" dirty="0" smtClean="0"/>
              <a:t> </a:t>
            </a:r>
            <a:r>
              <a:rPr lang="uk-UA" dirty="0" smtClean="0"/>
              <a:t>ї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.</a:t>
            </a:r>
          </a:p>
          <a:p>
            <a:pPr marL="0" indent="0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лекції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Вступ.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Загальні положення про посадові інструкції медичних працівників.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Нормативна та методична база розроблення посадові інструкції медичних працівників.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Порядок розробки та реєстрації.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 Структура положень посадових інструкцій медичних працівників.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6. Зміст положень посадових інструкцій медичних працівників.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7. Підведення підсумків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2. ЗАВДАННЯ ТА ОБОВ'ЯЗКИ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640960" cy="5688632"/>
          </a:xfrm>
        </p:spPr>
        <p:txBody>
          <a:bodyPr>
            <a:normAutofit fontScale="47500" lnSpcReduction="20000"/>
          </a:bodyPr>
          <a:lstStyle/>
          <a:p>
            <a:pPr marL="0" indent="0" algn="just" hangingPunct="0"/>
            <a:r>
              <a:rPr lang="ru-RU" dirty="0" smtClean="0"/>
              <a:t> 2.31.</a:t>
            </a:r>
            <a:r>
              <a:rPr lang="uk-UA" dirty="0" smtClean="0"/>
              <a:t>Організувати  поступлення до стаціонару ургентних пацієнтів без затримки в приймальному відділенні з наданням інтенсивної медичної допомоги на ранньому госпітальному етапі.</a:t>
            </a:r>
            <a:endParaRPr lang="ru-RU" dirty="0" smtClean="0"/>
          </a:p>
          <a:p>
            <a:pPr marL="0" indent="0" algn="just" hangingPunct="0"/>
            <a:r>
              <a:rPr lang="ru-RU" dirty="0" smtClean="0"/>
              <a:t>         2.32.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uk-UA" dirty="0" smtClean="0"/>
              <a:t>безперервне підвищення професійної майстерності медичними працівниками закладу, планове </a:t>
            </a:r>
            <a:r>
              <a:rPr lang="ru-RU" dirty="0" err="1" smtClean="0"/>
              <a:t>пiдвищення</a:t>
            </a:r>
            <a:r>
              <a:rPr lang="ru-RU" dirty="0" smtClean="0"/>
              <a:t>  </a:t>
            </a:r>
            <a:r>
              <a:rPr lang="ru-RU" dirty="0" err="1" smtClean="0"/>
              <a:t>квалiфiкацiї</a:t>
            </a:r>
            <a:r>
              <a:rPr lang="ru-RU" dirty="0" smtClean="0"/>
              <a:t>  </a:t>
            </a:r>
            <a:r>
              <a:rPr lang="ru-RU" dirty="0" err="1" smtClean="0"/>
              <a:t>лiкарями</a:t>
            </a:r>
            <a:r>
              <a:rPr lang="ru-RU" dirty="0" smtClean="0"/>
              <a:t> закладу. Систематично </a:t>
            </a:r>
            <a:r>
              <a:rPr lang="ru-RU" dirty="0" err="1" smtClean="0"/>
              <a:t>пiдвищувати</a:t>
            </a:r>
            <a:r>
              <a:rPr lang="ru-RU" dirty="0" smtClean="0"/>
              <a:t> </a:t>
            </a:r>
            <a:r>
              <a:rPr lang="ru-RU" dirty="0" err="1" smtClean="0"/>
              <a:t>рiвень</a:t>
            </a:r>
            <a:r>
              <a:rPr lang="ru-RU" dirty="0" smtClean="0"/>
              <a:t> </a:t>
            </a:r>
            <a:r>
              <a:rPr lang="ru-RU" dirty="0" err="1" smtClean="0"/>
              <a:t>особистої</a:t>
            </a:r>
            <a:r>
              <a:rPr lang="ru-RU" dirty="0" smtClean="0"/>
              <a:t> </a:t>
            </a:r>
            <a:r>
              <a:rPr lang="ru-RU" dirty="0" err="1" smtClean="0"/>
              <a:t>квалiфiкацiї</a:t>
            </a:r>
            <a:r>
              <a:rPr lang="ru-RU" dirty="0" smtClean="0"/>
              <a:t>.</a:t>
            </a:r>
          </a:p>
          <a:p>
            <a:pPr marL="0" indent="0" algn="just" hangingPunct="0"/>
            <a:r>
              <a:rPr lang="ru-RU" dirty="0" smtClean="0"/>
              <a:t>         2.33. </a:t>
            </a:r>
            <a:r>
              <a:rPr lang="ru-RU" dirty="0" err="1" smtClean="0"/>
              <a:t>Додержуватись</a:t>
            </a:r>
            <a:r>
              <a:rPr lang="ru-RU" dirty="0" smtClean="0"/>
              <a:t> у  </a:t>
            </a:r>
            <a:r>
              <a:rPr lang="ru-RU" dirty="0" err="1" smtClean="0"/>
              <a:t>вiдношеннях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 </a:t>
            </a:r>
            <a:r>
              <a:rPr lang="ru-RU" dirty="0" err="1" smtClean="0"/>
              <a:t>медичним</a:t>
            </a:r>
            <a:r>
              <a:rPr lang="ru-RU" dirty="0" smtClean="0"/>
              <a:t> персоналом правил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етики</a:t>
            </a:r>
            <a:r>
              <a:rPr lang="ru-RU" dirty="0" smtClean="0"/>
              <a:t> та </a:t>
            </a:r>
            <a:r>
              <a:rPr lang="ru-RU" dirty="0" err="1" smtClean="0"/>
              <a:t>деонтологiї</a:t>
            </a:r>
            <a:r>
              <a:rPr lang="ru-RU" dirty="0" smtClean="0"/>
              <a:t>.</a:t>
            </a:r>
          </a:p>
          <a:p>
            <a:pPr marL="0" indent="0" algn="just" hangingPunct="0"/>
            <a:r>
              <a:rPr lang="ru-RU" dirty="0" smtClean="0"/>
              <a:t>         2.34. </a:t>
            </a:r>
            <a:r>
              <a:rPr lang="ru-RU" dirty="0" err="1" smtClean="0"/>
              <a:t>Своєчасно</a:t>
            </a:r>
            <a:r>
              <a:rPr lang="ru-RU" dirty="0" smtClean="0"/>
              <a:t>  </a:t>
            </a:r>
            <a:r>
              <a:rPr lang="ru-RU" dirty="0" err="1" smtClean="0"/>
              <a:t>проходити</a:t>
            </a:r>
            <a:r>
              <a:rPr lang="ru-RU" dirty="0" smtClean="0"/>
              <a:t> </a:t>
            </a:r>
            <a:r>
              <a:rPr lang="ru-RU" dirty="0" err="1" smtClean="0"/>
              <a:t>профiлактичнi</a:t>
            </a:r>
            <a:r>
              <a:rPr lang="ru-RU" dirty="0" smtClean="0"/>
              <a:t> </a:t>
            </a:r>
            <a:r>
              <a:rPr lang="ru-RU" dirty="0" err="1" smtClean="0"/>
              <a:t>медичнi</a:t>
            </a:r>
            <a:r>
              <a:rPr lang="ru-RU" dirty="0" smtClean="0"/>
              <a:t> огляди та 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 err="1" smtClean="0"/>
              <a:t>профiлактичнi</a:t>
            </a:r>
            <a:r>
              <a:rPr lang="ru-RU" dirty="0" smtClean="0"/>
              <a:t> </a:t>
            </a:r>
            <a:r>
              <a:rPr lang="ru-RU" dirty="0" err="1" smtClean="0"/>
              <a:t>щеплення</a:t>
            </a:r>
            <a:r>
              <a:rPr lang="ru-RU" dirty="0" smtClean="0"/>
              <a:t>.</a:t>
            </a:r>
          </a:p>
          <a:p>
            <a:pPr marL="0" indent="0" algn="just" hangingPunct="0"/>
            <a:r>
              <a:rPr lang="ru-RU" dirty="0" smtClean="0"/>
              <a:t>         2.35.  </a:t>
            </a:r>
            <a:r>
              <a:rPr lang="ru-RU" dirty="0" err="1" smtClean="0"/>
              <a:t>Органiзовувати</a:t>
            </a:r>
            <a:r>
              <a:rPr lang="ru-RU" dirty="0" smtClean="0"/>
              <a:t>  роботу </a:t>
            </a:r>
            <a:r>
              <a:rPr lang="uk-UA" dirty="0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профiлакти</a:t>
            </a:r>
            <a:r>
              <a:rPr lang="uk-UA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внутрiшньолiкарняних</a:t>
            </a:r>
            <a:r>
              <a:rPr lang="ru-RU" dirty="0" smtClean="0"/>
              <a:t> </a:t>
            </a:r>
            <a:r>
              <a:rPr lang="ru-RU" dirty="0" err="1" smtClean="0"/>
              <a:t>iнфекцiй</a:t>
            </a:r>
            <a:r>
              <a:rPr lang="ru-RU" dirty="0" smtClean="0"/>
              <a:t>.</a:t>
            </a:r>
          </a:p>
          <a:p>
            <a:pPr marL="0" indent="0" algn="just" hangingPunct="0"/>
            <a:r>
              <a:rPr lang="ru-RU" dirty="0" smtClean="0"/>
              <a:t>         2.36.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 </a:t>
            </a:r>
            <a:r>
              <a:rPr lang="ru-RU" dirty="0" err="1" smtClean="0"/>
              <a:t>рацiональнiсть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кадрового та </a:t>
            </a:r>
            <a:r>
              <a:rPr lang="ru-RU" dirty="0" err="1" smtClean="0"/>
              <a:t>технiчного</a:t>
            </a:r>
            <a:r>
              <a:rPr lang="ru-RU" dirty="0" smtClean="0"/>
              <a:t> </a:t>
            </a:r>
            <a:r>
              <a:rPr lang="ru-RU" dirty="0" err="1" smtClean="0"/>
              <a:t>потенцiалу</a:t>
            </a:r>
            <a:r>
              <a:rPr lang="ru-RU" dirty="0" smtClean="0"/>
              <a:t> закладу.</a:t>
            </a:r>
          </a:p>
          <a:p>
            <a:pPr marL="0" indent="0" algn="just" hangingPunct="0"/>
            <a:r>
              <a:rPr lang="ru-RU" dirty="0" smtClean="0"/>
              <a:t>         2.37.  </a:t>
            </a:r>
            <a:r>
              <a:rPr lang="uk-UA" dirty="0" smtClean="0"/>
              <a:t>Дотримуватись правил техніки безпеки, правил профілактики професійних заражень та захворювань, правил користування апаратурою.</a:t>
            </a:r>
            <a:endParaRPr lang="ru-RU" dirty="0" smtClean="0"/>
          </a:p>
          <a:p>
            <a:pPr marL="0" indent="0" algn="just" hangingPunct="0"/>
            <a:r>
              <a:rPr lang="uk-UA" dirty="0" smtClean="0"/>
              <a:t>2.38. Розробляти перспективні та поточні плани організації </a:t>
            </a:r>
            <a:r>
              <a:rPr lang="uk-UA" dirty="0" err="1" smtClean="0"/>
              <a:t>лікувально-</a:t>
            </a:r>
            <a:r>
              <a:rPr lang="uk-UA" dirty="0" smtClean="0"/>
              <a:t> діагностичної та профілактичної роботи закладу охорони </a:t>
            </a:r>
            <a:r>
              <a:rPr lang="uk-UA" dirty="0" err="1" smtClean="0"/>
              <a:t>здоров»я</a:t>
            </a:r>
            <a:r>
              <a:rPr lang="uk-UA" dirty="0" smtClean="0"/>
              <a:t> та  здійснювати контроль </a:t>
            </a:r>
            <a:r>
              <a:rPr lang="uk-UA" dirty="0" err="1" smtClean="0"/>
              <a:t>зп</a:t>
            </a:r>
            <a:r>
              <a:rPr lang="uk-UA" dirty="0" smtClean="0"/>
              <a:t> їх виконанням.</a:t>
            </a:r>
            <a:endParaRPr lang="ru-RU" dirty="0" smtClean="0"/>
          </a:p>
          <a:p>
            <a:pPr marL="0" indent="0" algn="just" hangingPunct="0"/>
            <a:r>
              <a:rPr lang="uk-UA" dirty="0" smtClean="0"/>
              <a:t> 2.39.  Вести прийом </a:t>
            </a:r>
            <a:r>
              <a:rPr lang="ru-RU" dirty="0" smtClean="0"/>
              <a:t> посетителей</a:t>
            </a:r>
            <a:r>
              <a:rPr lang="uk-UA" dirty="0" smtClean="0"/>
              <a:t>у встановлений для цього час.</a:t>
            </a:r>
            <a:endParaRPr lang="ru-RU" dirty="0" smtClean="0"/>
          </a:p>
          <a:p>
            <a:pPr marL="0" indent="0" algn="just" hangingPunct="0"/>
            <a:r>
              <a:rPr lang="uk-UA" dirty="0" smtClean="0"/>
              <a:t> 2.40. Узгоджувати </a:t>
            </a:r>
            <a:r>
              <a:rPr lang="ru-RU" dirty="0" smtClean="0"/>
              <a:t> граф</a:t>
            </a:r>
            <a:r>
              <a:rPr lang="uk-UA" dirty="0" smtClean="0"/>
              <a:t>і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uk-UA" dirty="0" smtClean="0"/>
              <a:t>чергувань </a:t>
            </a:r>
            <a:r>
              <a:rPr lang="ru-RU" dirty="0" smtClean="0"/>
              <a:t> зав</a:t>
            </a:r>
            <a:r>
              <a:rPr lang="uk-UA" dirty="0" err="1" smtClean="0"/>
              <a:t>ідувачів</a:t>
            </a:r>
            <a:r>
              <a:rPr lang="uk-UA" dirty="0" smtClean="0"/>
              <a:t> відділеннями та лікарів в лікарні в тому числі у вихідні та святкові дні.</a:t>
            </a:r>
            <a:endParaRPr lang="ru-RU" dirty="0" smtClean="0"/>
          </a:p>
          <a:p>
            <a:pPr marL="0" indent="0" algn="just" hangingPunct="0"/>
            <a:r>
              <a:rPr lang="uk-UA" dirty="0" smtClean="0"/>
              <a:t> 2.41.</a:t>
            </a:r>
            <a:r>
              <a:rPr lang="ru-RU" dirty="0" err="1" smtClean="0"/>
              <a:t>Контрол</a:t>
            </a:r>
            <a:r>
              <a:rPr lang="uk-UA" dirty="0" err="1" smtClean="0"/>
              <a:t>ювати</a:t>
            </a:r>
            <a:r>
              <a:rPr lang="uk-UA" dirty="0" smtClean="0"/>
              <a:t> </a:t>
            </a:r>
            <a:r>
              <a:rPr lang="ru-RU" dirty="0" smtClean="0"/>
              <a:t> порядок при</a:t>
            </a:r>
            <a:r>
              <a:rPr lang="uk-UA" dirty="0" err="1" smtClean="0"/>
              <a:t>йом</a:t>
            </a:r>
            <a:r>
              <a:rPr lang="uk-UA" dirty="0" smtClean="0"/>
              <a:t>,</a:t>
            </a:r>
            <a:r>
              <a:rPr lang="ru-RU" dirty="0" smtClean="0"/>
              <a:t> в</a:t>
            </a:r>
            <a:r>
              <a:rPr lang="uk-UA" dirty="0" smtClean="0"/>
              <a:t>и</a:t>
            </a:r>
            <a:r>
              <a:rPr lang="ru-RU" dirty="0" smtClean="0"/>
              <a:t>писки </a:t>
            </a:r>
            <a:r>
              <a:rPr lang="uk-UA" dirty="0" smtClean="0"/>
              <a:t>пацієнтів</a:t>
            </a:r>
            <a:r>
              <a:rPr lang="ru-RU" dirty="0" smtClean="0"/>
              <a:t>, а так</a:t>
            </a:r>
            <a:r>
              <a:rPr lang="uk-UA" dirty="0" smtClean="0"/>
              <a:t>о</a:t>
            </a:r>
            <a:r>
              <a:rPr lang="ru-RU" dirty="0" smtClean="0"/>
              <a:t>ж</a:t>
            </a:r>
            <a:r>
              <a:rPr lang="uk-UA" dirty="0" smtClean="0"/>
              <a:t> їх переводу до інших закладів охорони </a:t>
            </a:r>
            <a:r>
              <a:rPr lang="uk-UA" dirty="0" err="1" smtClean="0"/>
              <a:t>здоров»я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0" algn="just" hangingPunct="0"/>
            <a:r>
              <a:rPr lang="uk-UA" dirty="0" smtClean="0"/>
              <a:t>2.42. Проводити соціологічні дослідження серед пацієнтів та їх родичів і медичних працівників закладу.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3. ПРАВА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217443"/>
          </a:xfrm>
        </p:spPr>
        <p:txBody>
          <a:bodyPr>
            <a:normAutofit fontScale="47500" lnSpcReduction="20000"/>
          </a:bodyPr>
          <a:lstStyle/>
          <a:p>
            <a:pPr hangingPunct="0"/>
            <a:r>
              <a:rPr lang="ru-RU" dirty="0" smtClean="0"/>
              <a:t> Заступник </a:t>
            </a:r>
            <a:r>
              <a:rPr lang="uk-UA" dirty="0" smtClean="0"/>
              <a:t>головного лікаря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 </a:t>
            </a:r>
            <a:r>
              <a:rPr lang="ru-RU" dirty="0" err="1" smtClean="0"/>
              <a:t>медичної</a:t>
            </a:r>
            <a:r>
              <a:rPr lang="ru-RU" dirty="0" smtClean="0"/>
              <a:t>  </a:t>
            </a:r>
            <a:r>
              <a:rPr lang="ru-RU" dirty="0" err="1" smtClean="0"/>
              <a:t>роботи</a:t>
            </a:r>
            <a:r>
              <a:rPr lang="ru-RU" dirty="0" smtClean="0"/>
              <a:t>  </a:t>
            </a:r>
            <a:r>
              <a:rPr lang="ru-RU" dirty="0" err="1" smtClean="0"/>
              <a:t>має</a:t>
            </a:r>
            <a:r>
              <a:rPr lang="ru-RU" dirty="0" smtClean="0"/>
              <a:t> право:</a:t>
            </a:r>
          </a:p>
          <a:p>
            <a:pPr hangingPunct="0"/>
            <a:r>
              <a:rPr lang="ru-RU" dirty="0" smtClean="0"/>
              <a:t>         3.1. </a:t>
            </a:r>
            <a:r>
              <a:rPr lang="ru-RU" dirty="0" err="1" smtClean="0"/>
              <a:t>Одержувати</a:t>
            </a:r>
            <a:r>
              <a:rPr lang="ru-RU" dirty="0" smtClean="0"/>
              <a:t>  </a:t>
            </a:r>
            <a:r>
              <a:rPr lang="ru-RU" dirty="0" err="1" smtClean="0"/>
              <a:t>необхiдну</a:t>
            </a:r>
            <a:r>
              <a:rPr lang="ru-RU" dirty="0" smtClean="0"/>
              <a:t>  для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обов'язкiв</a:t>
            </a:r>
            <a:r>
              <a:rPr lang="ru-RU" dirty="0" smtClean="0"/>
              <a:t> </a:t>
            </a:r>
            <a:r>
              <a:rPr lang="ru-RU" dirty="0" err="1" smtClean="0"/>
              <a:t>iнструктивну</a:t>
            </a:r>
            <a:r>
              <a:rPr lang="ru-RU" dirty="0" smtClean="0"/>
              <a:t> та </a:t>
            </a:r>
            <a:r>
              <a:rPr lang="ru-RU" dirty="0" err="1" smtClean="0"/>
              <a:t>методичну</a:t>
            </a:r>
            <a:r>
              <a:rPr lang="ru-RU" dirty="0" smtClean="0"/>
              <a:t> </a:t>
            </a:r>
            <a:r>
              <a:rPr lang="ru-RU" dirty="0" err="1" smtClean="0"/>
              <a:t>iнформацiю</a:t>
            </a:r>
            <a:r>
              <a:rPr lang="ru-RU" dirty="0" smtClean="0"/>
              <a:t>.</a:t>
            </a:r>
          </a:p>
          <a:p>
            <a:pPr hangingPunct="0"/>
            <a:r>
              <a:rPr lang="ru-RU" dirty="0" smtClean="0"/>
              <a:t>         3.2. </a:t>
            </a:r>
            <a:r>
              <a:rPr lang="ru-RU" dirty="0" err="1" smtClean="0"/>
              <a:t>Приймати</a:t>
            </a:r>
            <a:r>
              <a:rPr lang="ru-RU" dirty="0" smtClean="0"/>
              <a:t> участь в </a:t>
            </a:r>
            <a:r>
              <a:rPr lang="ru-RU" dirty="0" err="1" smtClean="0"/>
              <a:t>доборi</a:t>
            </a:r>
            <a:r>
              <a:rPr lang="ru-RU" dirty="0" smtClean="0"/>
              <a:t> та </a:t>
            </a:r>
            <a:r>
              <a:rPr lang="ru-RU" dirty="0" err="1" smtClean="0"/>
              <a:t>розстановцi</a:t>
            </a:r>
            <a:r>
              <a:rPr lang="ru-RU" dirty="0" smtClean="0"/>
              <a:t> </a:t>
            </a:r>
            <a:r>
              <a:rPr lang="ru-RU" dirty="0" err="1" smtClean="0"/>
              <a:t>медичних</a:t>
            </a:r>
            <a:r>
              <a:rPr lang="ru-RU" dirty="0" smtClean="0"/>
              <a:t> </a:t>
            </a:r>
            <a:r>
              <a:rPr lang="ru-RU" dirty="0" err="1" smtClean="0"/>
              <a:t>працiвникiв</a:t>
            </a:r>
            <a:r>
              <a:rPr lang="ru-RU" dirty="0" smtClean="0"/>
              <a:t> у </a:t>
            </a:r>
            <a:r>
              <a:rPr lang="ru-RU" dirty="0" err="1" smtClean="0"/>
              <a:t>закладi</a:t>
            </a:r>
            <a:r>
              <a:rPr lang="ru-RU" dirty="0" smtClean="0"/>
              <a:t>.</a:t>
            </a:r>
          </a:p>
          <a:p>
            <a:pPr hangingPunct="0"/>
            <a:r>
              <a:rPr lang="ru-RU" dirty="0" smtClean="0"/>
              <a:t>         3.3. </a:t>
            </a:r>
            <a:r>
              <a:rPr lang="ru-RU" dirty="0" err="1" smtClean="0"/>
              <a:t>Представляти</a:t>
            </a:r>
            <a:r>
              <a:rPr lang="ru-RU" dirty="0" smtClean="0"/>
              <a:t>  </a:t>
            </a:r>
            <a:r>
              <a:rPr lang="ru-RU" dirty="0" err="1" smtClean="0"/>
              <a:t>пiдпорядкованих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медичних</a:t>
            </a:r>
            <a:r>
              <a:rPr lang="ru-RU" dirty="0" smtClean="0"/>
              <a:t> </a:t>
            </a:r>
            <a:r>
              <a:rPr lang="ru-RU" dirty="0" err="1" smtClean="0"/>
              <a:t>працiвникiв</a:t>
            </a:r>
            <a:r>
              <a:rPr lang="ru-RU" dirty="0" smtClean="0"/>
              <a:t> до </a:t>
            </a:r>
            <a:r>
              <a:rPr lang="ru-RU" dirty="0" err="1" smtClean="0"/>
              <a:t>заохочень</a:t>
            </a:r>
            <a:r>
              <a:rPr lang="ru-RU" dirty="0" smtClean="0"/>
              <a:t> та  </a:t>
            </a:r>
            <a:r>
              <a:rPr lang="ru-RU" dirty="0" err="1" smtClean="0"/>
              <a:t>вносити</a:t>
            </a:r>
            <a:r>
              <a:rPr lang="ru-RU" dirty="0" smtClean="0"/>
              <a:t>  </a:t>
            </a:r>
            <a:r>
              <a:rPr lang="ru-RU" dirty="0" err="1" smtClean="0"/>
              <a:t>пропозицiї</a:t>
            </a:r>
            <a:r>
              <a:rPr lang="ru-RU" dirty="0" smtClean="0"/>
              <a:t> про </a:t>
            </a:r>
            <a:r>
              <a:rPr lang="ru-RU" dirty="0" err="1" smtClean="0"/>
              <a:t>накладання</a:t>
            </a:r>
            <a:r>
              <a:rPr lang="ru-RU" dirty="0" smtClean="0"/>
              <a:t> </a:t>
            </a:r>
            <a:r>
              <a:rPr lang="ru-RU" dirty="0" err="1" smtClean="0"/>
              <a:t>стягнень</a:t>
            </a:r>
            <a:r>
              <a:rPr lang="ru-RU" dirty="0" smtClean="0"/>
              <a:t> на </a:t>
            </a:r>
            <a:r>
              <a:rPr lang="ru-RU" dirty="0" err="1" smtClean="0"/>
              <a:t>осiб</a:t>
            </a:r>
            <a:r>
              <a:rPr lang="ru-RU" dirty="0" smtClean="0"/>
              <a:t>, </a:t>
            </a:r>
            <a:r>
              <a:rPr lang="ru-RU" dirty="0" err="1" smtClean="0"/>
              <a:t>якi</a:t>
            </a:r>
            <a:r>
              <a:rPr lang="ru-RU" dirty="0" smtClean="0"/>
              <a:t> </a:t>
            </a:r>
            <a:r>
              <a:rPr lang="ru-RU" dirty="0" err="1" smtClean="0"/>
              <a:t>порушують</a:t>
            </a:r>
            <a:r>
              <a:rPr lang="ru-RU" dirty="0" smtClean="0"/>
              <a:t>  </a:t>
            </a:r>
            <a:r>
              <a:rPr lang="ru-RU" dirty="0" err="1" smtClean="0"/>
              <a:t>трудову</a:t>
            </a:r>
            <a:r>
              <a:rPr lang="ru-RU" dirty="0" smtClean="0"/>
              <a:t>  </a:t>
            </a:r>
            <a:r>
              <a:rPr lang="ru-RU" dirty="0" err="1" smtClean="0"/>
              <a:t>дiсциплiну</a:t>
            </a:r>
            <a:r>
              <a:rPr lang="ru-RU" dirty="0" smtClean="0"/>
              <a:t>  та </a:t>
            </a:r>
            <a:r>
              <a:rPr lang="ru-RU" dirty="0" err="1" smtClean="0"/>
              <a:t>незадовiльно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обов'язки</a:t>
            </a:r>
            <a:r>
              <a:rPr lang="ru-RU" dirty="0" smtClean="0"/>
              <a:t>.</a:t>
            </a:r>
          </a:p>
          <a:p>
            <a:pPr hangingPunct="0"/>
            <a:r>
              <a:rPr lang="ru-RU" dirty="0" smtClean="0"/>
              <a:t>         3.4. В </a:t>
            </a:r>
            <a:r>
              <a:rPr lang="ru-RU" dirty="0" err="1" smtClean="0"/>
              <a:t>разi</a:t>
            </a:r>
            <a:r>
              <a:rPr lang="ru-RU" dirty="0" smtClean="0"/>
              <a:t> </a:t>
            </a:r>
            <a:r>
              <a:rPr lang="ru-RU" dirty="0" err="1" smtClean="0"/>
              <a:t>тимчасової</a:t>
            </a:r>
            <a:r>
              <a:rPr lang="ru-RU" dirty="0" smtClean="0"/>
              <a:t> </a:t>
            </a:r>
            <a:r>
              <a:rPr lang="ru-RU" dirty="0" err="1" smtClean="0"/>
              <a:t>вiдсутностi</a:t>
            </a:r>
            <a:r>
              <a:rPr lang="ru-RU" dirty="0" smtClean="0"/>
              <a:t> </a:t>
            </a:r>
            <a:r>
              <a:rPr lang="uk-UA" dirty="0" smtClean="0"/>
              <a:t>головного лікаря</a:t>
            </a:r>
            <a:r>
              <a:rPr lang="ru-RU" dirty="0" smtClean="0"/>
              <a:t> (хвороба, </a:t>
            </a:r>
            <a:r>
              <a:rPr lang="ru-RU" dirty="0" err="1" smtClean="0"/>
              <a:t>вiдрядження</a:t>
            </a:r>
            <a:r>
              <a:rPr lang="ru-RU" dirty="0" smtClean="0"/>
              <a:t> та </a:t>
            </a:r>
            <a:r>
              <a:rPr lang="ru-RU" dirty="0" err="1" smtClean="0"/>
              <a:t>iн</a:t>
            </a:r>
            <a:r>
              <a:rPr lang="ru-RU" dirty="0" smtClean="0"/>
              <a:t>.)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</a:t>
            </a:r>
            <a:r>
              <a:rPr lang="ru-RU" dirty="0" err="1" smtClean="0"/>
              <a:t>усiма</a:t>
            </a:r>
            <a:r>
              <a:rPr lang="ru-RU" dirty="0" smtClean="0"/>
              <a:t> правами, </a:t>
            </a:r>
            <a:r>
              <a:rPr lang="ru-RU" dirty="0" err="1" smtClean="0"/>
              <a:t>якi</a:t>
            </a:r>
            <a:r>
              <a:rPr lang="ru-RU" dirty="0" smtClean="0"/>
              <a:t> </a:t>
            </a:r>
            <a:r>
              <a:rPr lang="ru-RU" dirty="0" err="1" smtClean="0"/>
              <a:t>передбаченi</a:t>
            </a:r>
            <a:r>
              <a:rPr lang="ru-RU" dirty="0" smtClean="0"/>
              <a:t> для </a:t>
            </a:r>
            <a:r>
              <a:rPr lang="ru-RU" dirty="0" err="1" smtClean="0"/>
              <a:t>нього</a:t>
            </a:r>
            <a:r>
              <a:rPr lang="ru-RU" dirty="0" smtClean="0"/>
              <a:t> та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обов'язки</a:t>
            </a:r>
            <a:r>
              <a:rPr lang="ru-RU" dirty="0" smtClean="0"/>
              <a:t>.</a:t>
            </a:r>
          </a:p>
          <a:p>
            <a:pPr hangingPunct="0"/>
            <a:r>
              <a:rPr lang="ru-RU" dirty="0" smtClean="0"/>
              <a:t>         3.5. </a:t>
            </a:r>
            <a:r>
              <a:rPr lang="ru-RU" dirty="0" err="1" smtClean="0"/>
              <a:t>Розробляти</a:t>
            </a:r>
            <a:r>
              <a:rPr lang="ru-RU" dirty="0" smtClean="0"/>
              <a:t> та </a:t>
            </a:r>
            <a:r>
              <a:rPr lang="ru-RU" dirty="0" err="1" smtClean="0"/>
              <a:t>вносити</a:t>
            </a:r>
            <a:r>
              <a:rPr lang="ru-RU" dirty="0" smtClean="0"/>
              <a:t> </a:t>
            </a:r>
            <a:r>
              <a:rPr lang="ru-RU" dirty="0" err="1" smtClean="0"/>
              <a:t>пропозицiї</a:t>
            </a:r>
            <a:r>
              <a:rPr lang="ru-RU" dirty="0" smtClean="0"/>
              <a:t> по </a:t>
            </a:r>
            <a:r>
              <a:rPr lang="uk-UA" dirty="0" smtClean="0"/>
              <a:t>оптимізації</a:t>
            </a:r>
            <a:r>
              <a:rPr lang="ru-RU" dirty="0" smtClean="0"/>
              <a:t> </a:t>
            </a:r>
            <a:r>
              <a:rPr lang="ru-RU" dirty="0" err="1" smtClean="0"/>
              <a:t>медичного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</a:t>
            </a:r>
            <a:r>
              <a:rPr lang="uk-UA" dirty="0" smtClean="0"/>
              <a:t>пацієнтів та впровадження сучасних методів діагностики, лікування та їх реабілітації.</a:t>
            </a:r>
            <a:r>
              <a:rPr lang="ru-RU" dirty="0" smtClean="0"/>
              <a:t>.</a:t>
            </a:r>
          </a:p>
          <a:p>
            <a:pPr hangingPunct="0"/>
            <a:r>
              <a:rPr lang="ru-RU" dirty="0" smtClean="0"/>
              <a:t>         3.6. Раз на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рокiв</a:t>
            </a:r>
            <a:r>
              <a:rPr lang="ru-RU" dirty="0" smtClean="0"/>
              <a:t> </a:t>
            </a:r>
            <a:r>
              <a:rPr lang="ru-RU" dirty="0" err="1" smtClean="0"/>
              <a:t>пiдвищувати</a:t>
            </a:r>
            <a:r>
              <a:rPr lang="ru-RU" dirty="0" smtClean="0"/>
              <a:t> </a:t>
            </a:r>
            <a:r>
              <a:rPr lang="ru-RU" dirty="0" err="1" smtClean="0"/>
              <a:t>квалiфiкацiю</a:t>
            </a:r>
            <a:r>
              <a:rPr lang="ru-RU" dirty="0" smtClean="0"/>
              <a:t>  як </a:t>
            </a:r>
            <a:r>
              <a:rPr lang="ru-RU" dirty="0" err="1" smtClean="0"/>
              <a:t>органiзатора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та </a:t>
            </a:r>
            <a:r>
              <a:rPr lang="ru-RU" dirty="0" err="1" smtClean="0"/>
              <a:t>фахiвця</a:t>
            </a:r>
            <a:r>
              <a:rPr lang="ru-RU" dirty="0" smtClean="0"/>
              <a:t> в  </a:t>
            </a:r>
            <a:r>
              <a:rPr lang="ru-RU" dirty="0" err="1" smtClean="0"/>
              <a:t>навчальних</a:t>
            </a:r>
            <a:r>
              <a:rPr lang="ru-RU" dirty="0" smtClean="0"/>
              <a:t>  закладах </a:t>
            </a:r>
            <a:r>
              <a:rPr lang="ru-RU" dirty="0" err="1" smtClean="0"/>
              <a:t>пiслядипломної</a:t>
            </a:r>
            <a:r>
              <a:rPr lang="ru-RU" dirty="0" smtClean="0"/>
              <a:t> </a:t>
            </a:r>
            <a:r>
              <a:rPr lang="ru-RU" dirty="0" err="1" smtClean="0"/>
              <a:t>освiти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компенсацiєю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по </a:t>
            </a:r>
            <a:r>
              <a:rPr lang="ru-RU" dirty="0" err="1" smtClean="0"/>
              <a:t>вiдрядженню</a:t>
            </a:r>
            <a:r>
              <a:rPr lang="ru-RU" dirty="0" smtClean="0"/>
              <a:t>.</a:t>
            </a:r>
          </a:p>
          <a:p>
            <a:pPr hangingPunct="0"/>
            <a:r>
              <a:rPr lang="ru-RU" dirty="0" smtClean="0"/>
              <a:t>         3.7. Бути </a:t>
            </a:r>
            <a:r>
              <a:rPr lang="ru-RU" dirty="0" err="1" smtClean="0"/>
              <a:t>захищеним</a:t>
            </a:r>
            <a:r>
              <a:rPr lang="ru-RU" dirty="0" smtClean="0"/>
              <a:t>  </a:t>
            </a:r>
            <a:r>
              <a:rPr lang="ru-RU" dirty="0" err="1" smtClean="0"/>
              <a:t>вiд</a:t>
            </a:r>
            <a:r>
              <a:rPr lang="ru-RU" dirty="0" smtClean="0"/>
              <a:t>  </a:t>
            </a:r>
            <a:r>
              <a:rPr lang="ru-RU" dirty="0" err="1" smtClean="0"/>
              <a:t>професiйних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та </a:t>
            </a:r>
            <a:r>
              <a:rPr lang="ru-RU" dirty="0" err="1" smtClean="0"/>
              <a:t>заражень</a:t>
            </a:r>
            <a:r>
              <a:rPr lang="ru-RU" dirty="0" smtClean="0"/>
              <a:t>:</a:t>
            </a:r>
          </a:p>
          <a:p>
            <a:pPr hangingPunct="0"/>
            <a:r>
              <a:rPr lang="ru-RU" dirty="0" smtClean="0"/>
              <a:t>         3.7.1. </a:t>
            </a:r>
            <a:r>
              <a:rPr lang="ru-RU" dirty="0" err="1" smtClean="0"/>
              <a:t>Вимагати</a:t>
            </a:r>
            <a:r>
              <a:rPr lang="ru-RU" dirty="0" smtClean="0"/>
              <a:t> 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 </a:t>
            </a:r>
            <a:r>
              <a:rPr lang="ru-RU" dirty="0" err="1" smtClean="0"/>
              <a:t>iндивiдуального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для </a:t>
            </a:r>
            <a:r>
              <a:rPr lang="ru-RU" dirty="0" err="1" smtClean="0"/>
              <a:t>профiлактики</a:t>
            </a:r>
            <a:r>
              <a:rPr lang="ru-RU" dirty="0" smtClean="0"/>
              <a:t> </a:t>
            </a:r>
            <a:r>
              <a:rPr lang="ru-RU" dirty="0" err="1" smtClean="0"/>
              <a:t>професiйних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та </a:t>
            </a:r>
            <a:r>
              <a:rPr lang="ru-RU" dirty="0" err="1" smtClean="0"/>
              <a:t>заражень</a:t>
            </a:r>
            <a:r>
              <a:rPr lang="ru-RU" dirty="0" smtClean="0"/>
              <a:t>.</a:t>
            </a:r>
          </a:p>
          <a:p>
            <a:pPr hangingPunct="0"/>
            <a:r>
              <a:rPr lang="ru-RU" dirty="0" smtClean="0"/>
              <a:t>         3.8. </a:t>
            </a:r>
            <a:r>
              <a:rPr lang="ru-RU" dirty="0" err="1" smtClean="0"/>
              <a:t>Проходити</a:t>
            </a:r>
            <a:r>
              <a:rPr lang="ru-RU" dirty="0" smtClean="0"/>
              <a:t>  </a:t>
            </a:r>
            <a:r>
              <a:rPr lang="ru-RU" dirty="0" err="1" smtClean="0"/>
              <a:t>атестацiю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 метою  </a:t>
            </a:r>
            <a:r>
              <a:rPr lang="ru-RU" dirty="0" err="1" smtClean="0"/>
              <a:t>одержання</a:t>
            </a:r>
            <a:r>
              <a:rPr lang="ru-RU" dirty="0" smtClean="0"/>
              <a:t> (</a:t>
            </a:r>
            <a:r>
              <a:rPr lang="ru-RU" dirty="0" err="1" smtClean="0"/>
              <a:t>пiдвищення</a:t>
            </a:r>
            <a:r>
              <a:rPr lang="ru-RU" dirty="0" smtClean="0"/>
              <a:t>, </a:t>
            </a:r>
            <a:r>
              <a:rPr lang="ru-RU" dirty="0" err="1" smtClean="0"/>
              <a:t>пiдтвердження</a:t>
            </a:r>
            <a:r>
              <a:rPr lang="ru-RU" dirty="0" smtClean="0"/>
              <a:t>) </a:t>
            </a:r>
            <a:r>
              <a:rPr lang="ru-RU" dirty="0" err="1" smtClean="0"/>
              <a:t>квалiфiкацiйної</a:t>
            </a:r>
            <a:r>
              <a:rPr lang="ru-RU" dirty="0" smtClean="0"/>
              <a:t> </a:t>
            </a:r>
            <a:r>
              <a:rPr lang="ru-RU" dirty="0" err="1" smtClean="0"/>
              <a:t>категорiї</a:t>
            </a:r>
            <a:r>
              <a:rPr lang="ru-RU" dirty="0" smtClean="0"/>
              <a:t>.</a:t>
            </a:r>
          </a:p>
          <a:p>
            <a:pPr hangingPunct="0"/>
            <a:r>
              <a:rPr lang="ru-RU" dirty="0" smtClean="0"/>
              <a:t>         3.9. На </a:t>
            </a:r>
            <a:r>
              <a:rPr lang="ru-RU" dirty="0" err="1" smtClean="0"/>
              <a:t>правовий</a:t>
            </a:r>
            <a:r>
              <a:rPr lang="ru-RU" dirty="0" smtClean="0"/>
              <a:t> та </a:t>
            </a:r>
            <a:r>
              <a:rPr lang="ru-RU" dirty="0" err="1" smtClean="0"/>
              <a:t>соцiальний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, </a:t>
            </a:r>
            <a:r>
              <a:rPr lang="ru-RU" dirty="0" err="1" smtClean="0"/>
              <a:t>заохочення</a:t>
            </a:r>
            <a:r>
              <a:rPr lang="ru-RU" dirty="0" smtClean="0"/>
              <a:t>.</a:t>
            </a:r>
          </a:p>
          <a:p>
            <a:pPr hangingPunct="0"/>
            <a:r>
              <a:rPr lang="ru-RU" dirty="0" smtClean="0"/>
              <a:t>         3.10. На </a:t>
            </a:r>
            <a:r>
              <a:rPr lang="ru-RU" dirty="0" err="1" smtClean="0"/>
              <a:t>сумiсництво</a:t>
            </a:r>
            <a:r>
              <a:rPr lang="ru-RU" dirty="0" smtClean="0"/>
              <a:t>.</a:t>
            </a:r>
          </a:p>
          <a:p>
            <a:pPr hangingPunct="0"/>
            <a:r>
              <a:rPr lang="ru-RU" dirty="0" smtClean="0"/>
              <a:t>         3.11. 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рiшення</a:t>
            </a:r>
            <a:r>
              <a:rPr lang="ru-RU" dirty="0" smtClean="0"/>
              <a:t> в межах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компетенцiї</a:t>
            </a:r>
            <a:r>
              <a:rPr lang="ru-RU" dirty="0" smtClean="0"/>
              <a:t>.</a:t>
            </a:r>
          </a:p>
          <a:p>
            <a:pPr hangingPunct="0"/>
            <a:r>
              <a:rPr lang="ru-RU" dirty="0" smtClean="0"/>
              <a:t>         3.13.  </a:t>
            </a:r>
            <a:r>
              <a:rPr lang="ru-RU" dirty="0" err="1" smtClean="0"/>
              <a:t>Вимагати</a:t>
            </a:r>
            <a:r>
              <a:rPr lang="ru-RU" dirty="0" smtClean="0"/>
              <a:t>  </a:t>
            </a:r>
            <a:r>
              <a:rPr lang="ru-RU" dirty="0" err="1" smtClean="0"/>
              <a:t>вiд</a:t>
            </a:r>
            <a:r>
              <a:rPr lang="ru-RU" dirty="0" smtClean="0"/>
              <a:t>  </a:t>
            </a:r>
            <a:r>
              <a:rPr lang="ru-RU" dirty="0" err="1" smtClean="0"/>
              <a:t>адмiнiстрацiї</a:t>
            </a:r>
            <a:r>
              <a:rPr lang="ru-RU" dirty="0" smtClean="0"/>
              <a:t>  </a:t>
            </a:r>
            <a:r>
              <a:rPr lang="ru-RU" dirty="0" err="1" smtClean="0"/>
              <a:t>забезпечення</a:t>
            </a:r>
            <a:r>
              <a:rPr lang="ru-RU" dirty="0" smtClean="0"/>
              <a:t>  </a:t>
            </a:r>
            <a:r>
              <a:rPr lang="ru-RU" dirty="0" err="1" smtClean="0"/>
              <a:t>робочого</a:t>
            </a:r>
            <a:r>
              <a:rPr lang="ru-RU" dirty="0" smtClean="0"/>
              <a:t> </a:t>
            </a:r>
            <a:r>
              <a:rPr lang="ru-RU" dirty="0" err="1" smtClean="0"/>
              <a:t>мiсця</a:t>
            </a:r>
            <a:r>
              <a:rPr lang="ru-RU" dirty="0" smtClean="0"/>
              <a:t> </a:t>
            </a:r>
            <a:r>
              <a:rPr lang="ru-RU" dirty="0" err="1" smtClean="0"/>
              <a:t>необхiдним</a:t>
            </a:r>
            <a:r>
              <a:rPr lang="ru-RU" dirty="0" smtClean="0"/>
              <a:t> для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обладнанням</a:t>
            </a:r>
            <a:r>
              <a:rPr lang="ru-RU" dirty="0" smtClean="0"/>
              <a:t>, </a:t>
            </a:r>
            <a:r>
              <a:rPr lang="ru-RU" dirty="0" err="1" smtClean="0"/>
              <a:t>устаткуванням</a:t>
            </a:r>
            <a:r>
              <a:rPr lang="ru-RU" dirty="0" smtClean="0"/>
              <a:t> та канцтоварами.</a:t>
            </a:r>
          </a:p>
          <a:p>
            <a:pPr hangingPunct="0"/>
            <a:r>
              <a:rPr lang="ru-RU" dirty="0" smtClean="0"/>
              <a:t>         3.1</a:t>
            </a:r>
            <a:r>
              <a:rPr lang="uk-UA" dirty="0" smtClean="0"/>
              <a:t>4</a:t>
            </a:r>
            <a:r>
              <a:rPr lang="ru-RU" dirty="0" smtClean="0"/>
              <a:t>. </a:t>
            </a:r>
            <a:r>
              <a:rPr lang="ru-RU" dirty="0" err="1" smtClean="0"/>
              <a:t>Рекомендувати</a:t>
            </a:r>
            <a:r>
              <a:rPr lang="ru-RU" dirty="0" smtClean="0"/>
              <a:t>  </a:t>
            </a:r>
            <a:r>
              <a:rPr lang="uk-UA" dirty="0" smtClean="0"/>
              <a:t>головному лікарю</a:t>
            </a:r>
            <a:r>
              <a:rPr lang="ru-RU" dirty="0" smtClean="0"/>
              <a:t> кандидатуру на </a:t>
            </a:r>
            <a:r>
              <a:rPr lang="ru-RU" dirty="0" err="1" smtClean="0"/>
              <a:t>свiй</a:t>
            </a:r>
            <a:r>
              <a:rPr lang="ru-RU" dirty="0" smtClean="0"/>
              <a:t> резерв.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4. ВIДПОВIДАЛЬНIСТЬ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/>
            <a:r>
              <a:rPr lang="ru-RU" dirty="0" smtClean="0"/>
              <a:t> 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4.1. Заступник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головного лікаря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вiдповiдальнiсть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вiдповiдно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чинного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лiкувально-дiагностичну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реабілітаційну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протиепiдемiчну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роботу в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4.2.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Критерiями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оцiнки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дiяльностi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якiсне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та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пацієнтам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профiлактична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реабiлiтацiйна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 відповідності до галузевих стандартів/клінічних протоколів з забезпеченням безпечних умов перебування пацієнтів та праці медичних працівників  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дiяльностi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hangingPunct="0"/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5. ПОВИНЕН ЗНАТИ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5.1.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Чинне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законодавчі і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нормативн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о-правові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регламентують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дiяльнiсть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управлiння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5.2.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5.3. Права,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вiдповiдальнiсть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заступника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головного лікаря закладу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 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5.4.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5.5.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Директивнi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закладiв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я, стратегію оптимізації системи медичної допомоги населенню, яка проводиться в 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5.6.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соцiальної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гiгiєни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органiзацiї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соцiальної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5.7.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акредитацiї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 ліцензування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закладiв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hangingPunct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5.8. Методичні рекомендації з визначення  якості та ефективності лікувально-діагностичного процесу.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hangingPunct="0"/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5. ПОВИНЕН ЗНАТИ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pPr hangingPunct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5.9. Методику проведення клінічного аудиту.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5.10. Методику прогнозування оптимізації лікувально-діагностичного процесу при  впровадженні сучасних клінічних та організаційних технологій.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5.11. Методологію розробки та впровадження локальних клінічних протоколів.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5.12. Методологію забезпечення безпечних умов перебування пацієнтів в закладі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5.13. Основи статистичного аналізу в охороні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здоров»я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5.14. Методологію вивчення та  аналізу чинників організаційного характеру які впливають на якість  медичної допомоги рівень летальності в закладі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5.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пiдроздiлiв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закладу.</a:t>
            </a:r>
          </a:p>
          <a:p>
            <a:pPr marL="0" indent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5.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Нормативнi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пiдготовки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пiдвищення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квалiфiкацiї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атестацiї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працiвникiв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5.1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Порядок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облiкової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звiтної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документацiї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статистичної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iнформацiї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5.1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Потребу в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медичнiй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технiцi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обладнаннi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медикаментах.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hangingPunct="0"/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5. ПОВИНЕН ЗНАТИ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marL="0" indent="0" algn="just" hangingPunct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5.1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Специфiку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менеджменту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маркетингу в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охороні здоров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hangingPunct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5.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аналiзу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пiдпорядкованих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пiдроздiлiв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складення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статистичних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звiтiв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hangingPunct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5.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показникiв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експертних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оцiнок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дiяльностi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лiкарiв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структурних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пiдроздiлiв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hangingPunct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5.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Правила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персональним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комп'ютером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hangingPunct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5.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Правила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етики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деонтологiї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hangingPunct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5.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Сучасну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лiтературу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фахом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hangingPunct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5.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Правила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працi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протипожежного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hangingPunct="0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        5.26. Методологію проведення соціологічних досліджень.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6. КВАЛIФIКАЦIЙНI ВИМОГИ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hangingPunct="0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освiта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спецiалiст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магiстр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напрямом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пiдготовки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"Медицина",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iнтернатура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будь-якою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спецiальнiстю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профiлю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спецiалiзацiя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Органiзацiї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управлiння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наявнiсть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квалiфiкацiйної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стаж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фахом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6.2.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Квалiфiкацiйнi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вiдповiдають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стажу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фахом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наявностi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квалiфiкацiйної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Органiзацiї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управлiння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7. ВЗАЄМОВIДНОСИНИ (ЗВ'ЯЗКИ) ЗА ПРОФЕСIЄЮ, ПОСАДОЮ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55000" lnSpcReduction="20000"/>
          </a:bodyPr>
          <a:lstStyle/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7.1.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Пiдпорядкований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головному лікарю закладу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7.2. Заступнику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пiдпорядкованi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завiдувачi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діагностичними та лікувальними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пiдроздiлами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сестра.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7.3.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тiсному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iншими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заступниками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головного лікаря закладу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 має наступні професійні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зв»язки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бухгалтерiєю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службою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технiки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метрологiчною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службою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відділом кадрів закладу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станцi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швидкої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невiдкладної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 аптекою; СЕС;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страховими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компанiями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застрахованi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хворi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базами підвищення кваліфікації, атестаційною комісією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iншими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особами  та закладами,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необхiднi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органiзацiї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належної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лiкувально-дiагностичної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консультативної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профiлактичної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7.4.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короткотермiнової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вiдсутностi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головного лікаря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7.5.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вiдсутностi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особа,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резервом 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посаду.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Порядок перегляду посадових інструкцій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uk-UA" dirty="0" smtClean="0"/>
              <a:t>Перегляд посадових інструкцій  здійснюється  виключно при зміні посади, умов праці, власника закладу, назви  закладу та підрозділу, посади,  а не при зміні  керівника </a:t>
            </a:r>
            <a:r>
              <a:rPr lang="uk-UA" dirty="0" err="1" smtClean="0"/>
              <a:t>ЗОЗ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864096"/>
          </a:xfrm>
        </p:spPr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/>
          <a:lstStyle/>
          <a:p>
            <a:endParaRPr lang="uk-UA" dirty="0" smtClean="0"/>
          </a:p>
          <a:p>
            <a:pPr algn="ctr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Бажаємо успішної діяльності!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Мета  заняття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	</a:t>
            </a:r>
            <a:endParaRPr lang="uk-UA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Ознайомити курсантів з правовими основами  та методологією  розробки і застосування  посадових інструкцій в системі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 України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Організація діяльності будь-якого структурного підрозділу закладу охорони здоров’я передбачає створення комплексу організаційних документів, який включає: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>
            <a:normAutofit/>
          </a:bodyPr>
          <a:lstStyle/>
          <a:p>
            <a:pPr lvl="0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положення про структурний підрозділ;</a:t>
            </a:r>
          </a:p>
          <a:p>
            <a:pPr lvl="0"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посадові інструкції працівників закладу охорони здоров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iнструкцiя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юридичним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документом,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регламентує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дiяльнiсть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працiвникiв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НОРМАТИВНА БАЗА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Наказ Міністерства охорони здоров’я України «Про затвердження Випуску 78 «Охорона здоров’я» Довідника кваліфікаційних професій працівників» від 29 березня 2002 р. № 117 (із змінами і доповненнями, внесеними наказом Міністерства охорони здоров’я України від 25 травня 2007 р. № 277).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Наказ Держспоживстандарту України «Про затвердження Національного стандарту України «Державна уніфікована система документації. Уніфікована система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організаційно­розпорядчої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документації. Вимоги до оформлювання документів» (ДСТУ 416-2003)» від 7 квітня 2003 р. № 55.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Наказ Міністерства праці та соціальної політики України «Про затвердження Випуску 1 «Професії працівників, що є загальними для всіх видів економічної діяльності» Довідника кваліфікаційних характеристик професій працівників» від 29 грудня 2004 р. № 336 (із змінами і доповненнями).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Збірник уніфікованих форм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організаційно­розпорядчих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документів, схвалений Методичною комісією Державного комітету архівів України (протокол від 20 червня 2006 р. № 3).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Загальні методичні підходи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Конкретний перелік посадових обов’язків працівників підрозділу закладу охорони здоров’я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визначатється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посадовими (робочими) інструкціями працівників, які розробляє і затверджує на основі відповідних випусків ДКХП та інших нормативних і методичних документів системи охорони здоров’я адміністрація закладу, враховуючи конкретні завдання та обов’язки, функції, права, відповідальність працівників різних груп та особливості штатного розпису конкретного закладу охорони здоров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Відповідальні за розробку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складання проекту посадових інструкцій покладають на керівника підрозділу. За дорученням керівника підрозділу відповідне завдання може бути покладено на одного з працівників підрозділу. Фахівці кадрової та юридичної служб закладу охорони здоров’я мають надавати методичну допомогу працівникам, на яких покладено розроблення посадових інструкцій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Порядок оформлення посадових інструкцій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Посадові інструкції оформлюють відповідно до вимог Національного стандарту України «Державна уніфікована система документації. Уніфікована система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організаційно­розпорядчої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документації. Вимоги до оформлювання документів» (ДСТУ 4163-2003) на загальному бланку закладу охорони здоров’я або на бланку структурного підрозділу (якщо такий розроблено). Дозволяється оформлювати положення на стандартних аркушах паперу формату А4.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2529</Words>
  <Application>Microsoft Office PowerPoint</Application>
  <PresentationFormat>Экран (4:3)</PresentationFormat>
  <Paragraphs>198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Ужгородський національний університет Факультет післядипломної освіти Кафедра громадського здоров’я</vt:lpstr>
      <vt:lpstr>План лекції</vt:lpstr>
      <vt:lpstr>Мета  заняття</vt:lpstr>
      <vt:lpstr>Організація діяльності будь-якого структурного підрозділу закладу охорони здоров’я передбачає створення комплексу організаційних документів, який включає: </vt:lpstr>
      <vt:lpstr>Визначення</vt:lpstr>
      <vt:lpstr>НОРМАТИВНА БАЗА </vt:lpstr>
      <vt:lpstr>Загальні методичні підходи</vt:lpstr>
      <vt:lpstr>Відповідальні за розробку</vt:lpstr>
      <vt:lpstr>Порядок оформлення посадових інструкцій</vt:lpstr>
      <vt:lpstr>Підписання та затвердження</vt:lpstr>
      <vt:lpstr>Порядок реєстрації</vt:lpstr>
      <vt:lpstr>Зверніть увагу!</vt:lpstr>
      <vt:lpstr>Структура посадової інструкції</vt:lpstr>
      <vt:lpstr>Зверни увагу!!!</vt:lpstr>
      <vt:lpstr>Приклад – примірна посадова інструкція</vt:lpstr>
      <vt:lpstr> I. ЗАГАЛЬНА ЧАСТИНА </vt:lpstr>
      <vt:lpstr>2. ЗАВДАННЯ ТА ОБОВ'ЯЗКИ</vt:lpstr>
      <vt:lpstr>2. ЗАВДАННЯ ТА ОБОВ'ЯЗКИ </vt:lpstr>
      <vt:lpstr>2. ЗАВДАННЯ ТА ОБОВ'ЯЗКИ </vt:lpstr>
      <vt:lpstr>2. ЗАВДАННЯ ТА ОБОВ'ЯЗКИ </vt:lpstr>
      <vt:lpstr>3. ПРАВА </vt:lpstr>
      <vt:lpstr>4. ВIДПОВIДАЛЬНIСТЬ </vt:lpstr>
      <vt:lpstr>  5. ПОВИНЕН ЗНАТИ </vt:lpstr>
      <vt:lpstr>  5. ПОВИНЕН ЗНАТИ </vt:lpstr>
      <vt:lpstr>  5. ПОВИНЕН ЗНАТИ </vt:lpstr>
      <vt:lpstr>6. КВАЛIФIКАЦIЙНI ВИМОГИ </vt:lpstr>
      <vt:lpstr>  7. ВЗАЄМОВIДНОСИНИ (ЗВ'ЯЗКИ) ЗА ПРОФЕСIЄЮ, ПОСАДОЮ </vt:lpstr>
      <vt:lpstr>Порядок перегляду посадових інструкцій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Ужгородський національний університет Факультет післядипломної освіти Кафедра громадського здоров’я</dc:title>
  <dc:creator>Home</dc:creator>
  <cp:lastModifiedBy>Home</cp:lastModifiedBy>
  <cp:revision>14</cp:revision>
  <dcterms:created xsi:type="dcterms:W3CDTF">2014-12-03T15:13:33Z</dcterms:created>
  <dcterms:modified xsi:type="dcterms:W3CDTF">2020-07-01T22:13:10Z</dcterms:modified>
</cp:coreProperties>
</file>