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93" r:id="rId3"/>
    <p:sldMasterId id="2147483805" r:id="rId4"/>
    <p:sldMasterId id="2147483835" r:id="rId5"/>
    <p:sldMasterId id="2147483854" r:id="rId6"/>
    <p:sldMasterId id="2147483878" r:id="rId7"/>
    <p:sldMasterId id="2147483891" r:id="rId8"/>
  </p:sldMasterIdLst>
  <p:notesMasterIdLst>
    <p:notesMasterId r:id="rId86"/>
  </p:notesMasterIdLst>
  <p:handoutMasterIdLst>
    <p:handoutMasterId r:id="rId87"/>
  </p:handoutMasterIdLst>
  <p:sldIdLst>
    <p:sldId id="293" r:id="rId9"/>
    <p:sldId id="354" r:id="rId10"/>
    <p:sldId id="312" r:id="rId11"/>
    <p:sldId id="278" r:id="rId12"/>
    <p:sldId id="307" r:id="rId13"/>
    <p:sldId id="342" r:id="rId14"/>
    <p:sldId id="333" r:id="rId15"/>
    <p:sldId id="389" r:id="rId16"/>
    <p:sldId id="308" r:id="rId17"/>
    <p:sldId id="292" r:id="rId18"/>
    <p:sldId id="294" r:id="rId19"/>
    <p:sldId id="295" r:id="rId20"/>
    <p:sldId id="296" r:id="rId21"/>
    <p:sldId id="316" r:id="rId22"/>
    <p:sldId id="319" r:id="rId23"/>
    <p:sldId id="298" r:id="rId24"/>
    <p:sldId id="317" r:id="rId25"/>
    <p:sldId id="299" r:id="rId26"/>
    <p:sldId id="300" r:id="rId27"/>
    <p:sldId id="267" r:id="rId28"/>
    <p:sldId id="272" r:id="rId29"/>
    <p:sldId id="313" r:id="rId30"/>
    <p:sldId id="382" r:id="rId31"/>
    <p:sldId id="388" r:id="rId32"/>
    <p:sldId id="318" r:id="rId33"/>
    <p:sldId id="332" r:id="rId34"/>
    <p:sldId id="362" r:id="rId35"/>
    <p:sldId id="385" r:id="rId36"/>
    <p:sldId id="363" r:id="rId37"/>
    <p:sldId id="286" r:id="rId38"/>
    <p:sldId id="265" r:id="rId39"/>
    <p:sldId id="381" r:id="rId40"/>
    <p:sldId id="315" r:id="rId41"/>
    <p:sldId id="391" r:id="rId42"/>
    <p:sldId id="386" r:id="rId43"/>
    <p:sldId id="387" r:id="rId44"/>
    <p:sldId id="380" r:id="rId45"/>
    <p:sldId id="258" r:id="rId46"/>
    <p:sldId id="259" r:id="rId47"/>
    <p:sldId id="262" r:id="rId48"/>
    <p:sldId id="346" r:id="rId49"/>
    <p:sldId id="264" r:id="rId50"/>
    <p:sldId id="260" r:id="rId51"/>
    <p:sldId id="366" r:id="rId52"/>
    <p:sldId id="347" r:id="rId53"/>
    <p:sldId id="348" r:id="rId54"/>
    <p:sldId id="353" r:id="rId55"/>
    <p:sldId id="350" r:id="rId56"/>
    <p:sldId id="351" r:id="rId57"/>
    <p:sldId id="352" r:id="rId58"/>
    <p:sldId id="270" r:id="rId59"/>
    <p:sldId id="273" r:id="rId60"/>
    <p:sldId id="320" r:id="rId61"/>
    <p:sldId id="322" r:id="rId62"/>
    <p:sldId id="328" r:id="rId63"/>
    <p:sldId id="334" r:id="rId64"/>
    <p:sldId id="336" r:id="rId65"/>
    <p:sldId id="343" r:id="rId66"/>
    <p:sldId id="324" r:id="rId67"/>
    <p:sldId id="337" r:id="rId68"/>
    <p:sldId id="323" r:id="rId69"/>
    <p:sldId id="326" r:id="rId70"/>
    <p:sldId id="325" r:id="rId71"/>
    <p:sldId id="327" r:id="rId72"/>
    <p:sldId id="279" r:id="rId73"/>
    <p:sldId id="330" r:id="rId74"/>
    <p:sldId id="331" r:id="rId75"/>
    <p:sldId id="383" r:id="rId76"/>
    <p:sldId id="384" r:id="rId77"/>
    <p:sldId id="268" r:id="rId78"/>
    <p:sldId id="378" r:id="rId79"/>
    <p:sldId id="377" r:id="rId80"/>
    <p:sldId id="372" r:id="rId81"/>
    <p:sldId id="379" r:id="rId82"/>
    <p:sldId id="375" r:id="rId83"/>
    <p:sldId id="371" r:id="rId84"/>
    <p:sldId id="373" r:id="rId8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zhNU" initials="U" lastIdx="2" clrIdx="0">
    <p:extLst>
      <p:ext uri="{19B8F6BF-5375-455C-9EA6-DF929625EA0E}">
        <p15:presenceInfo xmlns:p15="http://schemas.microsoft.com/office/powerpoint/2012/main" userId="UzhN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102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presProps" Target="pres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A1D972-FD97-470D-A2C4-E676E84CBF0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7B27D0-064D-4D08-8D5B-2ED68353AE8B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uk-UA" sz="3600" dirty="0">
              <a:solidFill>
                <a:schemeClr val="bg1">
                  <a:lumMod val="75000"/>
                  <a:lumOff val="25000"/>
                </a:schemeClr>
              </a:solidFill>
            </a:rPr>
            <a:t>За місцем утворення </a:t>
          </a:r>
          <a:endParaRPr lang="ru-RU" sz="3600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001FA147-07F4-4848-A158-E59024AC2ECE}" type="parTrans" cxnId="{13F58292-5A5D-48A4-9E93-B073257C42F1}">
      <dgm:prSet/>
      <dgm:spPr/>
      <dgm:t>
        <a:bodyPr/>
        <a:lstStyle/>
        <a:p>
          <a:endParaRPr lang="ru-RU"/>
        </a:p>
      </dgm:t>
    </dgm:pt>
    <dgm:pt modelId="{651154D2-E763-431F-814A-C4F9D40B37F3}" type="sibTrans" cxnId="{13F58292-5A5D-48A4-9E93-B073257C42F1}">
      <dgm:prSet/>
      <dgm:spPr/>
      <dgm:t>
        <a:bodyPr/>
        <a:lstStyle/>
        <a:p>
          <a:endParaRPr lang="ru-RU"/>
        </a:p>
      </dgm:t>
    </dgm:pt>
    <dgm:pt modelId="{9825A0DC-94B7-443F-87E4-902D34B8E597}">
      <dgm:prSet phldrT="[Текст]" custT="1"/>
      <dgm:spPr/>
      <dgm:t>
        <a:bodyPr/>
        <a:lstStyle/>
        <a:p>
          <a:r>
            <a:rPr lang="uk-UA" sz="2400" dirty="0">
              <a:solidFill>
                <a:schemeClr val="bg1">
                  <a:lumMod val="75000"/>
                  <a:lumOff val="25000"/>
                </a:schemeClr>
              </a:solidFill>
            </a:rPr>
            <a:t>Внутрішньогосподарські</a:t>
          </a:r>
          <a:r>
            <a:rPr lang="uk-UA" sz="2000" dirty="0"/>
            <a:t> </a:t>
          </a:r>
          <a:endParaRPr lang="ru-RU" sz="2000" dirty="0"/>
        </a:p>
      </dgm:t>
    </dgm:pt>
    <dgm:pt modelId="{37AC27F7-A769-41E4-9511-FB246E6B2281}" type="parTrans" cxnId="{7A3821A5-9BC9-4FE1-833C-7E040655A79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9D4DA84E-B524-418D-B01E-230B25235C5E}" type="sibTrans" cxnId="{7A3821A5-9BC9-4FE1-833C-7E040655A79A}">
      <dgm:prSet/>
      <dgm:spPr/>
      <dgm:t>
        <a:bodyPr/>
        <a:lstStyle/>
        <a:p>
          <a:endParaRPr lang="ru-RU"/>
        </a:p>
      </dgm:t>
    </dgm:pt>
    <dgm:pt modelId="{76A2F3E4-8D10-4D81-8B81-6F54633CECC5}">
      <dgm:prSet phldrT="[Текст]" custT="1"/>
      <dgm:spPr/>
      <dgm:t>
        <a:bodyPr/>
        <a:lstStyle/>
        <a:p>
          <a:r>
            <a:rPr lang="uk-UA" sz="2800" dirty="0">
              <a:solidFill>
                <a:schemeClr val="bg1">
                  <a:lumMod val="75000"/>
                  <a:lumOff val="25000"/>
                </a:schemeClr>
              </a:solidFill>
            </a:rPr>
            <a:t>Регіональні</a:t>
          </a:r>
          <a:endParaRPr lang="ru-RU" sz="2800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70390119-CADF-4FC5-9632-BC2F19894BE4}" type="parTrans" cxnId="{2D78CE9C-4AC4-4CD2-A869-2DCA1DB6620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dirty="0"/>
        </a:p>
      </dgm:t>
    </dgm:pt>
    <dgm:pt modelId="{8C232E48-A4E7-4A3F-9C09-EFB9FDF4C28F}" type="sibTrans" cxnId="{2D78CE9C-4AC4-4CD2-A869-2DCA1DB6620A}">
      <dgm:prSet/>
      <dgm:spPr/>
      <dgm:t>
        <a:bodyPr/>
        <a:lstStyle/>
        <a:p>
          <a:endParaRPr lang="ru-RU"/>
        </a:p>
      </dgm:t>
    </dgm:pt>
    <dgm:pt modelId="{248E1EFA-5A16-4092-B019-53EE4BE0697A}">
      <dgm:prSet phldrT="[Текст]" custT="1"/>
      <dgm:spPr/>
      <dgm:t>
        <a:bodyPr/>
        <a:lstStyle/>
        <a:p>
          <a:r>
            <a:rPr lang="uk-UA" sz="2800" dirty="0">
              <a:solidFill>
                <a:schemeClr val="bg1">
                  <a:lumMod val="75000"/>
                  <a:lumOff val="25000"/>
                </a:schemeClr>
              </a:solidFill>
            </a:rPr>
            <a:t>Загальнодержавні </a:t>
          </a:r>
          <a:endParaRPr lang="ru-RU" sz="2800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597CE464-A2DE-4044-A039-ADF2A456CBEB}" type="parTrans" cxnId="{BB5D0DC4-C245-4D23-BB8D-EC5680181EC9}">
      <dgm:prSet/>
      <dgm:spPr>
        <a:ln>
          <a:solidFill>
            <a:schemeClr val="bg1">
              <a:lumMod val="95000"/>
              <a:lumOff val="5000"/>
            </a:schemeClr>
          </a:solidFill>
        </a:ln>
      </dgm:spPr>
      <dgm:t>
        <a:bodyPr/>
        <a:lstStyle/>
        <a:p>
          <a:endParaRPr lang="ru-RU" dirty="0"/>
        </a:p>
      </dgm:t>
    </dgm:pt>
    <dgm:pt modelId="{FFCDCA65-BB96-411F-9F79-E307D67DCE42}" type="sibTrans" cxnId="{BB5D0DC4-C245-4D23-BB8D-EC5680181EC9}">
      <dgm:prSet/>
      <dgm:spPr/>
      <dgm:t>
        <a:bodyPr/>
        <a:lstStyle/>
        <a:p>
          <a:endParaRPr lang="ru-RU"/>
        </a:p>
      </dgm:t>
    </dgm:pt>
    <dgm:pt modelId="{3704250A-ED8D-4E18-98C8-6A8AF05EC73F}">
      <dgm:prSet custT="1"/>
      <dgm:spPr/>
      <dgm:t>
        <a:bodyPr/>
        <a:lstStyle/>
        <a:p>
          <a:r>
            <a:rPr lang="uk-UA" sz="2800" dirty="0">
              <a:solidFill>
                <a:schemeClr val="bg1">
                  <a:lumMod val="75000"/>
                  <a:lumOff val="25000"/>
                </a:schemeClr>
              </a:solidFill>
            </a:rPr>
            <a:t>Галузеві</a:t>
          </a:r>
          <a:endParaRPr lang="ru-RU" sz="2800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42AE6E72-25A2-4D9B-9F95-709C2A717A7B}" type="parTrans" cxnId="{660D15DE-472B-4579-9097-411B9900FBD8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dirty="0"/>
        </a:p>
      </dgm:t>
    </dgm:pt>
    <dgm:pt modelId="{C22884E5-EFE6-4FD4-8CAC-3E3F49341CEE}" type="sibTrans" cxnId="{660D15DE-472B-4579-9097-411B9900FBD8}">
      <dgm:prSet/>
      <dgm:spPr/>
      <dgm:t>
        <a:bodyPr/>
        <a:lstStyle/>
        <a:p>
          <a:endParaRPr lang="ru-RU"/>
        </a:p>
      </dgm:t>
    </dgm:pt>
    <dgm:pt modelId="{E320888F-8E98-4863-92D0-F2AD3AFA6F8B}" type="pres">
      <dgm:prSet presAssocID="{43A1D972-FD97-470D-A2C4-E676E84CBF0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3B7063-8BBE-40C8-95F4-1631E5F8C06D}" type="pres">
      <dgm:prSet presAssocID="{387B27D0-064D-4D08-8D5B-2ED68353AE8B}" presName="root1" presStyleCnt="0"/>
      <dgm:spPr/>
    </dgm:pt>
    <dgm:pt modelId="{287037FA-472B-4B3F-9C65-A144264193E2}" type="pres">
      <dgm:prSet presAssocID="{387B27D0-064D-4D08-8D5B-2ED68353AE8B}" presName="LevelOneTextNode" presStyleLbl="node0" presStyleIdx="0" presStyleCnt="1" custLinFactNeighborX="4455" custLinFactNeighborY="-98">
        <dgm:presLayoutVars>
          <dgm:chPref val="3"/>
        </dgm:presLayoutVars>
      </dgm:prSet>
      <dgm:spPr/>
    </dgm:pt>
    <dgm:pt modelId="{EA96FFF0-BE68-479C-A288-DF10807E4D33}" type="pres">
      <dgm:prSet presAssocID="{387B27D0-064D-4D08-8D5B-2ED68353AE8B}" presName="level2hierChild" presStyleCnt="0"/>
      <dgm:spPr/>
    </dgm:pt>
    <dgm:pt modelId="{9ADFAE71-D424-4594-9C48-CE53BEE25B43}" type="pres">
      <dgm:prSet presAssocID="{37AC27F7-A769-41E4-9511-FB246E6B2281}" presName="conn2-1" presStyleLbl="parChTrans1D2" presStyleIdx="0" presStyleCnt="4"/>
      <dgm:spPr/>
    </dgm:pt>
    <dgm:pt modelId="{925717BE-0BF3-4353-ACF8-48F5119544AE}" type="pres">
      <dgm:prSet presAssocID="{37AC27F7-A769-41E4-9511-FB246E6B2281}" presName="connTx" presStyleLbl="parChTrans1D2" presStyleIdx="0" presStyleCnt="4"/>
      <dgm:spPr/>
    </dgm:pt>
    <dgm:pt modelId="{96D0B54B-6704-48E9-8858-BF0935CFF78F}" type="pres">
      <dgm:prSet presAssocID="{9825A0DC-94B7-443F-87E4-902D34B8E597}" presName="root2" presStyleCnt="0"/>
      <dgm:spPr/>
    </dgm:pt>
    <dgm:pt modelId="{B3198B2A-A371-418E-B798-E5EA8C880FC3}" type="pres">
      <dgm:prSet presAssocID="{9825A0DC-94B7-443F-87E4-902D34B8E597}" presName="LevelTwoTextNode" presStyleLbl="node2" presStyleIdx="0" presStyleCnt="4" custScaleX="117575">
        <dgm:presLayoutVars>
          <dgm:chPref val="3"/>
        </dgm:presLayoutVars>
      </dgm:prSet>
      <dgm:spPr/>
    </dgm:pt>
    <dgm:pt modelId="{C8A08DAE-E28C-43ED-8381-A905788F4D19}" type="pres">
      <dgm:prSet presAssocID="{9825A0DC-94B7-443F-87E4-902D34B8E597}" presName="level3hierChild" presStyleCnt="0"/>
      <dgm:spPr/>
    </dgm:pt>
    <dgm:pt modelId="{AF3AB4DC-6B1E-4B04-AE76-4039527AC483}" type="pres">
      <dgm:prSet presAssocID="{42AE6E72-25A2-4D9B-9F95-709C2A717A7B}" presName="conn2-1" presStyleLbl="parChTrans1D2" presStyleIdx="1" presStyleCnt="4"/>
      <dgm:spPr/>
    </dgm:pt>
    <dgm:pt modelId="{4F842060-A1CE-40CC-B279-DBBEFB1CD18A}" type="pres">
      <dgm:prSet presAssocID="{42AE6E72-25A2-4D9B-9F95-709C2A717A7B}" presName="connTx" presStyleLbl="parChTrans1D2" presStyleIdx="1" presStyleCnt="4"/>
      <dgm:spPr/>
    </dgm:pt>
    <dgm:pt modelId="{C0F54974-AA78-47F9-849F-D37D726ABB92}" type="pres">
      <dgm:prSet presAssocID="{3704250A-ED8D-4E18-98C8-6A8AF05EC73F}" presName="root2" presStyleCnt="0"/>
      <dgm:spPr/>
    </dgm:pt>
    <dgm:pt modelId="{0F5D80FE-32FA-41EF-BD75-F7ECEB377A02}" type="pres">
      <dgm:prSet presAssocID="{3704250A-ED8D-4E18-98C8-6A8AF05EC73F}" presName="LevelTwoTextNode" presStyleLbl="node2" presStyleIdx="1" presStyleCnt="4" custScaleX="116084">
        <dgm:presLayoutVars>
          <dgm:chPref val="3"/>
        </dgm:presLayoutVars>
      </dgm:prSet>
      <dgm:spPr/>
    </dgm:pt>
    <dgm:pt modelId="{AF335B7A-F062-425D-A097-AF596378B095}" type="pres">
      <dgm:prSet presAssocID="{3704250A-ED8D-4E18-98C8-6A8AF05EC73F}" presName="level3hierChild" presStyleCnt="0"/>
      <dgm:spPr/>
    </dgm:pt>
    <dgm:pt modelId="{29ED1847-3280-42D2-A778-54A4B44EF89B}" type="pres">
      <dgm:prSet presAssocID="{70390119-CADF-4FC5-9632-BC2F19894BE4}" presName="conn2-1" presStyleLbl="parChTrans1D2" presStyleIdx="2" presStyleCnt="4"/>
      <dgm:spPr/>
    </dgm:pt>
    <dgm:pt modelId="{7C8DD5E0-3FFB-4307-988D-6341642488B0}" type="pres">
      <dgm:prSet presAssocID="{70390119-CADF-4FC5-9632-BC2F19894BE4}" presName="connTx" presStyleLbl="parChTrans1D2" presStyleIdx="2" presStyleCnt="4"/>
      <dgm:spPr/>
    </dgm:pt>
    <dgm:pt modelId="{473288BA-75E3-4EB9-983D-7BFDDF68E3BE}" type="pres">
      <dgm:prSet presAssocID="{76A2F3E4-8D10-4D81-8B81-6F54633CECC5}" presName="root2" presStyleCnt="0"/>
      <dgm:spPr/>
    </dgm:pt>
    <dgm:pt modelId="{1698B289-1DC4-4490-BF95-D69D939BBCE3}" type="pres">
      <dgm:prSet presAssocID="{76A2F3E4-8D10-4D81-8B81-6F54633CECC5}" presName="LevelTwoTextNode" presStyleLbl="node2" presStyleIdx="2" presStyleCnt="4" custScaleX="114594">
        <dgm:presLayoutVars>
          <dgm:chPref val="3"/>
        </dgm:presLayoutVars>
      </dgm:prSet>
      <dgm:spPr/>
    </dgm:pt>
    <dgm:pt modelId="{D7156D48-E588-40F3-A4E9-014AC3C12024}" type="pres">
      <dgm:prSet presAssocID="{76A2F3E4-8D10-4D81-8B81-6F54633CECC5}" presName="level3hierChild" presStyleCnt="0"/>
      <dgm:spPr/>
    </dgm:pt>
    <dgm:pt modelId="{5119C08D-5C70-4D2D-BDBF-8BAA9384035C}" type="pres">
      <dgm:prSet presAssocID="{597CE464-A2DE-4044-A039-ADF2A456CBEB}" presName="conn2-1" presStyleLbl="parChTrans1D2" presStyleIdx="3" presStyleCnt="4"/>
      <dgm:spPr/>
    </dgm:pt>
    <dgm:pt modelId="{BBD63121-5B0C-4FA2-9653-BEAEDC11DBEB}" type="pres">
      <dgm:prSet presAssocID="{597CE464-A2DE-4044-A039-ADF2A456CBEB}" presName="connTx" presStyleLbl="parChTrans1D2" presStyleIdx="3" presStyleCnt="4"/>
      <dgm:spPr/>
    </dgm:pt>
    <dgm:pt modelId="{9B1A5911-4289-4B5E-B401-0FC6E10B83CD}" type="pres">
      <dgm:prSet presAssocID="{248E1EFA-5A16-4092-B019-53EE4BE0697A}" presName="root2" presStyleCnt="0"/>
      <dgm:spPr/>
    </dgm:pt>
    <dgm:pt modelId="{84E48314-8E75-40A5-AA1A-E0058310EF07}" type="pres">
      <dgm:prSet presAssocID="{248E1EFA-5A16-4092-B019-53EE4BE0697A}" presName="LevelTwoTextNode" presStyleLbl="node2" presStyleIdx="3" presStyleCnt="4" custScaleX="116084">
        <dgm:presLayoutVars>
          <dgm:chPref val="3"/>
        </dgm:presLayoutVars>
      </dgm:prSet>
      <dgm:spPr/>
    </dgm:pt>
    <dgm:pt modelId="{80329674-8E2E-4EAE-82C7-63C6E9979F14}" type="pres">
      <dgm:prSet presAssocID="{248E1EFA-5A16-4092-B019-53EE4BE0697A}" presName="level3hierChild" presStyleCnt="0"/>
      <dgm:spPr/>
    </dgm:pt>
  </dgm:ptLst>
  <dgm:cxnLst>
    <dgm:cxn modelId="{A43F4507-BC1F-4160-9288-6BC029DB668B}" type="presOf" srcId="{597CE464-A2DE-4044-A039-ADF2A456CBEB}" destId="{BBD63121-5B0C-4FA2-9653-BEAEDC11DBEB}" srcOrd="1" destOrd="0" presId="urn:microsoft.com/office/officeart/2008/layout/HorizontalMultiLevelHierarchy"/>
    <dgm:cxn modelId="{8F6EB617-9192-4BA4-A71F-BF9433B3C666}" type="presOf" srcId="{3704250A-ED8D-4E18-98C8-6A8AF05EC73F}" destId="{0F5D80FE-32FA-41EF-BD75-F7ECEB377A02}" srcOrd="0" destOrd="0" presId="urn:microsoft.com/office/officeart/2008/layout/HorizontalMultiLevelHierarchy"/>
    <dgm:cxn modelId="{0BA6961B-61E6-49F9-B0FA-5852878A1A52}" type="presOf" srcId="{70390119-CADF-4FC5-9632-BC2F19894BE4}" destId="{29ED1847-3280-42D2-A778-54A4B44EF89B}" srcOrd="0" destOrd="0" presId="urn:microsoft.com/office/officeart/2008/layout/HorizontalMultiLevelHierarchy"/>
    <dgm:cxn modelId="{FC505B34-CB68-4803-A1C0-204944E45671}" type="presOf" srcId="{43A1D972-FD97-470D-A2C4-E676E84CBF03}" destId="{E320888F-8E98-4863-92D0-F2AD3AFA6F8B}" srcOrd="0" destOrd="0" presId="urn:microsoft.com/office/officeart/2008/layout/HorizontalMultiLevelHierarchy"/>
    <dgm:cxn modelId="{BDBB043A-10DD-4B41-ABCA-7A3B0A57DE8D}" type="presOf" srcId="{9825A0DC-94B7-443F-87E4-902D34B8E597}" destId="{B3198B2A-A371-418E-B798-E5EA8C880FC3}" srcOrd="0" destOrd="0" presId="urn:microsoft.com/office/officeart/2008/layout/HorizontalMultiLevelHierarchy"/>
    <dgm:cxn modelId="{73BD753E-5BD4-4653-B87C-31EDEB1683E2}" type="presOf" srcId="{597CE464-A2DE-4044-A039-ADF2A456CBEB}" destId="{5119C08D-5C70-4D2D-BDBF-8BAA9384035C}" srcOrd="0" destOrd="0" presId="urn:microsoft.com/office/officeart/2008/layout/HorizontalMultiLevelHierarchy"/>
    <dgm:cxn modelId="{E08DA443-171F-410D-A1E7-6249CCB0D2F4}" type="presOf" srcId="{42AE6E72-25A2-4D9B-9F95-709C2A717A7B}" destId="{4F842060-A1CE-40CC-B279-DBBEFB1CD18A}" srcOrd="1" destOrd="0" presId="urn:microsoft.com/office/officeart/2008/layout/HorizontalMultiLevelHierarchy"/>
    <dgm:cxn modelId="{72F2FB8B-4FAE-4FBE-8CCE-3B148CE85948}" type="presOf" srcId="{37AC27F7-A769-41E4-9511-FB246E6B2281}" destId="{9ADFAE71-D424-4594-9C48-CE53BEE25B43}" srcOrd="0" destOrd="0" presId="urn:microsoft.com/office/officeart/2008/layout/HorizontalMultiLevelHierarchy"/>
    <dgm:cxn modelId="{13F58292-5A5D-48A4-9E93-B073257C42F1}" srcId="{43A1D972-FD97-470D-A2C4-E676E84CBF03}" destId="{387B27D0-064D-4D08-8D5B-2ED68353AE8B}" srcOrd="0" destOrd="0" parTransId="{001FA147-07F4-4848-A158-E59024AC2ECE}" sibTransId="{651154D2-E763-431F-814A-C4F9D40B37F3}"/>
    <dgm:cxn modelId="{2D78CE9C-4AC4-4CD2-A869-2DCA1DB6620A}" srcId="{387B27D0-064D-4D08-8D5B-2ED68353AE8B}" destId="{76A2F3E4-8D10-4D81-8B81-6F54633CECC5}" srcOrd="2" destOrd="0" parTransId="{70390119-CADF-4FC5-9632-BC2F19894BE4}" sibTransId="{8C232E48-A4E7-4A3F-9C09-EFB9FDF4C28F}"/>
    <dgm:cxn modelId="{84425CA1-DAB6-4AF3-BA43-A061B543516B}" type="presOf" srcId="{70390119-CADF-4FC5-9632-BC2F19894BE4}" destId="{7C8DD5E0-3FFB-4307-988D-6341642488B0}" srcOrd="1" destOrd="0" presId="urn:microsoft.com/office/officeart/2008/layout/HorizontalMultiLevelHierarchy"/>
    <dgm:cxn modelId="{7A3821A5-9BC9-4FE1-833C-7E040655A79A}" srcId="{387B27D0-064D-4D08-8D5B-2ED68353AE8B}" destId="{9825A0DC-94B7-443F-87E4-902D34B8E597}" srcOrd="0" destOrd="0" parTransId="{37AC27F7-A769-41E4-9511-FB246E6B2281}" sibTransId="{9D4DA84E-B524-418D-B01E-230B25235C5E}"/>
    <dgm:cxn modelId="{FC3219B0-AA35-4252-A2C0-156DB50D480B}" type="presOf" srcId="{76A2F3E4-8D10-4D81-8B81-6F54633CECC5}" destId="{1698B289-1DC4-4490-BF95-D69D939BBCE3}" srcOrd="0" destOrd="0" presId="urn:microsoft.com/office/officeart/2008/layout/HorizontalMultiLevelHierarchy"/>
    <dgm:cxn modelId="{B02155B4-FFDE-4E48-9F06-E4FB7295887E}" type="presOf" srcId="{248E1EFA-5A16-4092-B019-53EE4BE0697A}" destId="{84E48314-8E75-40A5-AA1A-E0058310EF07}" srcOrd="0" destOrd="0" presId="urn:microsoft.com/office/officeart/2008/layout/HorizontalMultiLevelHierarchy"/>
    <dgm:cxn modelId="{BB5D0DC4-C245-4D23-BB8D-EC5680181EC9}" srcId="{387B27D0-064D-4D08-8D5B-2ED68353AE8B}" destId="{248E1EFA-5A16-4092-B019-53EE4BE0697A}" srcOrd="3" destOrd="0" parTransId="{597CE464-A2DE-4044-A039-ADF2A456CBEB}" sibTransId="{FFCDCA65-BB96-411F-9F79-E307D67DCE42}"/>
    <dgm:cxn modelId="{8D917DD9-FBD7-4E06-A157-A2D7EE3C16CF}" type="presOf" srcId="{42AE6E72-25A2-4D9B-9F95-709C2A717A7B}" destId="{AF3AB4DC-6B1E-4B04-AE76-4039527AC483}" srcOrd="0" destOrd="0" presId="urn:microsoft.com/office/officeart/2008/layout/HorizontalMultiLevelHierarchy"/>
    <dgm:cxn modelId="{660D15DE-472B-4579-9097-411B9900FBD8}" srcId="{387B27D0-064D-4D08-8D5B-2ED68353AE8B}" destId="{3704250A-ED8D-4E18-98C8-6A8AF05EC73F}" srcOrd="1" destOrd="0" parTransId="{42AE6E72-25A2-4D9B-9F95-709C2A717A7B}" sibTransId="{C22884E5-EFE6-4FD4-8CAC-3E3F49341CEE}"/>
    <dgm:cxn modelId="{FF1603DF-8E4C-421F-B34C-80D6F451BC7F}" type="presOf" srcId="{387B27D0-064D-4D08-8D5B-2ED68353AE8B}" destId="{287037FA-472B-4B3F-9C65-A144264193E2}" srcOrd="0" destOrd="0" presId="urn:microsoft.com/office/officeart/2008/layout/HorizontalMultiLevelHierarchy"/>
    <dgm:cxn modelId="{8CA30FF6-A210-4AC9-9B73-D69606A83E16}" type="presOf" srcId="{37AC27F7-A769-41E4-9511-FB246E6B2281}" destId="{925717BE-0BF3-4353-ACF8-48F5119544AE}" srcOrd="1" destOrd="0" presId="urn:microsoft.com/office/officeart/2008/layout/HorizontalMultiLevelHierarchy"/>
    <dgm:cxn modelId="{A2ADC4F1-F1FE-47CE-A3A0-C4396AF605EF}" type="presParOf" srcId="{E320888F-8E98-4863-92D0-F2AD3AFA6F8B}" destId="{623B7063-8BBE-40C8-95F4-1631E5F8C06D}" srcOrd="0" destOrd="0" presId="urn:microsoft.com/office/officeart/2008/layout/HorizontalMultiLevelHierarchy"/>
    <dgm:cxn modelId="{4889038C-7604-4535-BF7F-3662E17FEA51}" type="presParOf" srcId="{623B7063-8BBE-40C8-95F4-1631E5F8C06D}" destId="{287037FA-472B-4B3F-9C65-A144264193E2}" srcOrd="0" destOrd="0" presId="urn:microsoft.com/office/officeart/2008/layout/HorizontalMultiLevelHierarchy"/>
    <dgm:cxn modelId="{71650121-4E9B-43D7-B41E-53C9B94A2296}" type="presParOf" srcId="{623B7063-8BBE-40C8-95F4-1631E5F8C06D}" destId="{EA96FFF0-BE68-479C-A288-DF10807E4D33}" srcOrd="1" destOrd="0" presId="urn:microsoft.com/office/officeart/2008/layout/HorizontalMultiLevelHierarchy"/>
    <dgm:cxn modelId="{3FFF4F4D-F0F2-404F-8447-8B9881EF6E9F}" type="presParOf" srcId="{EA96FFF0-BE68-479C-A288-DF10807E4D33}" destId="{9ADFAE71-D424-4594-9C48-CE53BEE25B43}" srcOrd="0" destOrd="0" presId="urn:microsoft.com/office/officeart/2008/layout/HorizontalMultiLevelHierarchy"/>
    <dgm:cxn modelId="{F759E86B-23D5-4BF3-9728-9322B5FE32CE}" type="presParOf" srcId="{9ADFAE71-D424-4594-9C48-CE53BEE25B43}" destId="{925717BE-0BF3-4353-ACF8-48F5119544AE}" srcOrd="0" destOrd="0" presId="urn:microsoft.com/office/officeart/2008/layout/HorizontalMultiLevelHierarchy"/>
    <dgm:cxn modelId="{BA74032D-72CC-401A-9B2A-212692164BCD}" type="presParOf" srcId="{EA96FFF0-BE68-479C-A288-DF10807E4D33}" destId="{96D0B54B-6704-48E9-8858-BF0935CFF78F}" srcOrd="1" destOrd="0" presId="urn:microsoft.com/office/officeart/2008/layout/HorizontalMultiLevelHierarchy"/>
    <dgm:cxn modelId="{FE2B104C-52C9-4925-B39F-16136DE500B7}" type="presParOf" srcId="{96D0B54B-6704-48E9-8858-BF0935CFF78F}" destId="{B3198B2A-A371-418E-B798-E5EA8C880FC3}" srcOrd="0" destOrd="0" presId="urn:microsoft.com/office/officeart/2008/layout/HorizontalMultiLevelHierarchy"/>
    <dgm:cxn modelId="{FA2973A3-542E-4019-8713-1B90FDAC5F23}" type="presParOf" srcId="{96D0B54B-6704-48E9-8858-BF0935CFF78F}" destId="{C8A08DAE-E28C-43ED-8381-A905788F4D19}" srcOrd="1" destOrd="0" presId="urn:microsoft.com/office/officeart/2008/layout/HorizontalMultiLevelHierarchy"/>
    <dgm:cxn modelId="{9124428B-41D9-488B-8B87-8AE827D27ED5}" type="presParOf" srcId="{EA96FFF0-BE68-479C-A288-DF10807E4D33}" destId="{AF3AB4DC-6B1E-4B04-AE76-4039527AC483}" srcOrd="2" destOrd="0" presId="urn:microsoft.com/office/officeart/2008/layout/HorizontalMultiLevelHierarchy"/>
    <dgm:cxn modelId="{73193673-EE79-4EB7-9DF4-A64196CFA7AA}" type="presParOf" srcId="{AF3AB4DC-6B1E-4B04-AE76-4039527AC483}" destId="{4F842060-A1CE-40CC-B279-DBBEFB1CD18A}" srcOrd="0" destOrd="0" presId="urn:microsoft.com/office/officeart/2008/layout/HorizontalMultiLevelHierarchy"/>
    <dgm:cxn modelId="{4CABB574-9E5C-458D-95F6-C03A9C6E9889}" type="presParOf" srcId="{EA96FFF0-BE68-479C-A288-DF10807E4D33}" destId="{C0F54974-AA78-47F9-849F-D37D726ABB92}" srcOrd="3" destOrd="0" presId="urn:microsoft.com/office/officeart/2008/layout/HorizontalMultiLevelHierarchy"/>
    <dgm:cxn modelId="{C74A4E43-4956-4E76-B503-5BC2AD377C89}" type="presParOf" srcId="{C0F54974-AA78-47F9-849F-D37D726ABB92}" destId="{0F5D80FE-32FA-41EF-BD75-F7ECEB377A02}" srcOrd="0" destOrd="0" presId="urn:microsoft.com/office/officeart/2008/layout/HorizontalMultiLevelHierarchy"/>
    <dgm:cxn modelId="{44D9FC20-5FF0-4ECC-BB04-E427DF3797AA}" type="presParOf" srcId="{C0F54974-AA78-47F9-849F-D37D726ABB92}" destId="{AF335B7A-F062-425D-A097-AF596378B095}" srcOrd="1" destOrd="0" presId="urn:microsoft.com/office/officeart/2008/layout/HorizontalMultiLevelHierarchy"/>
    <dgm:cxn modelId="{72EE7A43-77D5-43CD-A6E9-EB0DDC6F3D8B}" type="presParOf" srcId="{EA96FFF0-BE68-479C-A288-DF10807E4D33}" destId="{29ED1847-3280-42D2-A778-54A4B44EF89B}" srcOrd="4" destOrd="0" presId="urn:microsoft.com/office/officeart/2008/layout/HorizontalMultiLevelHierarchy"/>
    <dgm:cxn modelId="{A338E063-0747-4B22-B25E-5B928852F5F0}" type="presParOf" srcId="{29ED1847-3280-42D2-A778-54A4B44EF89B}" destId="{7C8DD5E0-3FFB-4307-988D-6341642488B0}" srcOrd="0" destOrd="0" presId="urn:microsoft.com/office/officeart/2008/layout/HorizontalMultiLevelHierarchy"/>
    <dgm:cxn modelId="{F24C14F6-7298-40B7-98ED-67525DAC7641}" type="presParOf" srcId="{EA96FFF0-BE68-479C-A288-DF10807E4D33}" destId="{473288BA-75E3-4EB9-983D-7BFDDF68E3BE}" srcOrd="5" destOrd="0" presId="urn:microsoft.com/office/officeart/2008/layout/HorizontalMultiLevelHierarchy"/>
    <dgm:cxn modelId="{D1017C8D-D1A9-4217-91AB-5898BB843464}" type="presParOf" srcId="{473288BA-75E3-4EB9-983D-7BFDDF68E3BE}" destId="{1698B289-1DC4-4490-BF95-D69D939BBCE3}" srcOrd="0" destOrd="0" presId="urn:microsoft.com/office/officeart/2008/layout/HorizontalMultiLevelHierarchy"/>
    <dgm:cxn modelId="{C19CECB0-1ECA-4CE5-8A94-A40C9614687A}" type="presParOf" srcId="{473288BA-75E3-4EB9-983D-7BFDDF68E3BE}" destId="{D7156D48-E588-40F3-A4E9-014AC3C12024}" srcOrd="1" destOrd="0" presId="urn:microsoft.com/office/officeart/2008/layout/HorizontalMultiLevelHierarchy"/>
    <dgm:cxn modelId="{2A6A401C-EB14-4929-82E0-4A288B1F2D2F}" type="presParOf" srcId="{EA96FFF0-BE68-479C-A288-DF10807E4D33}" destId="{5119C08D-5C70-4D2D-BDBF-8BAA9384035C}" srcOrd="6" destOrd="0" presId="urn:microsoft.com/office/officeart/2008/layout/HorizontalMultiLevelHierarchy"/>
    <dgm:cxn modelId="{7B91D3AB-F691-4932-9981-7212EA8EF19C}" type="presParOf" srcId="{5119C08D-5C70-4D2D-BDBF-8BAA9384035C}" destId="{BBD63121-5B0C-4FA2-9653-BEAEDC11DBEB}" srcOrd="0" destOrd="0" presId="urn:microsoft.com/office/officeart/2008/layout/HorizontalMultiLevelHierarchy"/>
    <dgm:cxn modelId="{11B5E10B-D2F4-428A-9CAE-4DE1BB6CEF5A}" type="presParOf" srcId="{EA96FFF0-BE68-479C-A288-DF10807E4D33}" destId="{9B1A5911-4289-4B5E-B401-0FC6E10B83CD}" srcOrd="7" destOrd="0" presId="urn:microsoft.com/office/officeart/2008/layout/HorizontalMultiLevelHierarchy"/>
    <dgm:cxn modelId="{B42BB2F3-5E49-446C-99EE-745FCD7C4616}" type="presParOf" srcId="{9B1A5911-4289-4B5E-B401-0FC6E10B83CD}" destId="{84E48314-8E75-40A5-AA1A-E0058310EF07}" srcOrd="0" destOrd="0" presId="urn:microsoft.com/office/officeart/2008/layout/HorizontalMultiLevelHierarchy"/>
    <dgm:cxn modelId="{2130C3E7-E5A6-4FFB-A5C1-45DA591ED812}" type="presParOf" srcId="{9B1A5911-4289-4B5E-B401-0FC6E10B83CD}" destId="{80329674-8E2E-4EAE-82C7-63C6E9979F14}" srcOrd="1" destOrd="0" presId="urn:microsoft.com/office/officeart/2008/layout/HorizontalMultiLevelHierarchy"/>
  </dgm:cxnLst>
  <dgm:bg/>
  <dgm:whole>
    <a:ln>
      <a:solidFill>
        <a:schemeClr val="bg1">
          <a:lumMod val="95000"/>
          <a:lumOff val="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094969-EE8A-44C5-9099-4308E0E84F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90BE01-C656-43B0-BEC9-25A0C1739C68}">
      <dgm:prSet phldrT="[Текст]"/>
      <dgm:spPr/>
      <dgm:t>
        <a:bodyPr/>
        <a:lstStyle/>
        <a:p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підвищення ефективності використання трудових ресурсів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E336A131-A673-44B9-A0FD-1444147FF052}" type="parTrans" cxnId="{373F2D19-B01A-4F3B-ACB6-170F53470463}">
      <dgm:prSet/>
      <dgm:spPr/>
      <dgm:t>
        <a:bodyPr/>
        <a:lstStyle/>
        <a:p>
          <a:endParaRPr lang="ru-RU"/>
        </a:p>
      </dgm:t>
    </dgm:pt>
    <dgm:pt modelId="{A6E955A3-D0F3-41AD-ADCF-85B01D12778F}" type="sibTrans" cxnId="{373F2D19-B01A-4F3B-ACB6-170F53470463}">
      <dgm:prSet/>
      <dgm:spPr/>
      <dgm:t>
        <a:bodyPr/>
        <a:lstStyle/>
        <a:p>
          <a:endParaRPr lang="ru-RU"/>
        </a:p>
      </dgm:t>
    </dgm:pt>
    <dgm:pt modelId="{A19CB322-834C-440A-83B5-B2A5AA170FEC}">
      <dgm:prSet phldrT="[Текст]"/>
      <dgm:spPr/>
      <dgm:t>
        <a:bodyPr/>
        <a:lstStyle/>
        <a:p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підвищення ефективності використання засобів праці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5E773081-71D7-4910-AF6C-297660C29749}" type="parTrans" cxnId="{66321AEA-CE30-4ED8-8570-3EEE5E26F2E9}">
      <dgm:prSet/>
      <dgm:spPr/>
      <dgm:t>
        <a:bodyPr/>
        <a:lstStyle/>
        <a:p>
          <a:endParaRPr lang="ru-RU"/>
        </a:p>
      </dgm:t>
    </dgm:pt>
    <dgm:pt modelId="{919CDC18-9D98-46C8-9CB2-70F309049575}" type="sibTrans" cxnId="{66321AEA-CE30-4ED8-8570-3EEE5E26F2E9}">
      <dgm:prSet/>
      <dgm:spPr/>
      <dgm:t>
        <a:bodyPr/>
        <a:lstStyle/>
        <a:p>
          <a:endParaRPr lang="ru-RU"/>
        </a:p>
      </dgm:t>
    </dgm:pt>
    <dgm:pt modelId="{5A73D547-1864-4BC5-9333-469261593817}">
      <dgm:prSet phldrT="[Текст]"/>
      <dgm:spPr/>
      <dgm:t>
        <a:bodyPr/>
        <a:lstStyle/>
        <a:p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підвищення ефективності використання предметів праці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E9683801-D5AB-4EB7-BC54-73413B42853E}" type="parTrans" cxnId="{0841FFA8-37F2-4E7E-BFD9-805DC972BEA9}">
      <dgm:prSet/>
      <dgm:spPr/>
      <dgm:t>
        <a:bodyPr/>
        <a:lstStyle/>
        <a:p>
          <a:endParaRPr lang="ru-RU"/>
        </a:p>
      </dgm:t>
    </dgm:pt>
    <dgm:pt modelId="{9448EF50-B761-4089-873A-0DE8E0918878}" type="sibTrans" cxnId="{0841FFA8-37F2-4E7E-BFD9-805DC972BEA9}">
      <dgm:prSet/>
      <dgm:spPr/>
      <dgm:t>
        <a:bodyPr/>
        <a:lstStyle/>
        <a:p>
          <a:endParaRPr lang="ru-RU"/>
        </a:p>
      </dgm:t>
    </dgm:pt>
    <dgm:pt modelId="{9AFAAE0C-7235-456E-AC4C-3C4EA88C8667}" type="pres">
      <dgm:prSet presAssocID="{42094969-EE8A-44C5-9099-4308E0E84FE2}" presName="linear" presStyleCnt="0">
        <dgm:presLayoutVars>
          <dgm:dir/>
          <dgm:animLvl val="lvl"/>
          <dgm:resizeHandles val="exact"/>
        </dgm:presLayoutVars>
      </dgm:prSet>
      <dgm:spPr/>
    </dgm:pt>
    <dgm:pt modelId="{A8060A9A-CDFA-428B-BFC1-7E9F1B245CAF}" type="pres">
      <dgm:prSet presAssocID="{B090BE01-C656-43B0-BEC9-25A0C1739C68}" presName="parentLin" presStyleCnt="0"/>
      <dgm:spPr/>
    </dgm:pt>
    <dgm:pt modelId="{9E953D56-B43B-4529-834A-A059FE91B4EF}" type="pres">
      <dgm:prSet presAssocID="{B090BE01-C656-43B0-BEC9-25A0C1739C68}" presName="parentLeftMargin" presStyleLbl="node1" presStyleIdx="0" presStyleCnt="3"/>
      <dgm:spPr/>
    </dgm:pt>
    <dgm:pt modelId="{756AD5FE-ABD9-43B0-B6A1-6EACB6C01847}" type="pres">
      <dgm:prSet presAssocID="{B090BE01-C656-43B0-BEC9-25A0C1739C6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F0DDEF-82D1-4329-AD46-E5CCAD73A32A}" type="pres">
      <dgm:prSet presAssocID="{B090BE01-C656-43B0-BEC9-25A0C1739C68}" presName="negativeSpace" presStyleCnt="0"/>
      <dgm:spPr/>
    </dgm:pt>
    <dgm:pt modelId="{5C0DAA83-7AA3-49BE-BA53-815E8ECB1CC5}" type="pres">
      <dgm:prSet presAssocID="{B090BE01-C656-43B0-BEC9-25A0C1739C68}" presName="childText" presStyleLbl="conFgAcc1" presStyleIdx="0" presStyleCnt="3">
        <dgm:presLayoutVars>
          <dgm:bulletEnabled val="1"/>
        </dgm:presLayoutVars>
      </dgm:prSet>
      <dgm:spPr/>
    </dgm:pt>
    <dgm:pt modelId="{86ED18C5-0EB6-4770-BD24-B8F8D75CCE10}" type="pres">
      <dgm:prSet presAssocID="{A6E955A3-D0F3-41AD-ADCF-85B01D12778F}" presName="spaceBetweenRectangles" presStyleCnt="0"/>
      <dgm:spPr/>
    </dgm:pt>
    <dgm:pt modelId="{D568718B-A187-478A-B145-EA60B1DAD353}" type="pres">
      <dgm:prSet presAssocID="{A19CB322-834C-440A-83B5-B2A5AA170FEC}" presName="parentLin" presStyleCnt="0"/>
      <dgm:spPr/>
    </dgm:pt>
    <dgm:pt modelId="{397239AF-4ADF-4A71-A655-2AC0FCEDEEB4}" type="pres">
      <dgm:prSet presAssocID="{A19CB322-834C-440A-83B5-B2A5AA170FEC}" presName="parentLeftMargin" presStyleLbl="node1" presStyleIdx="0" presStyleCnt="3"/>
      <dgm:spPr/>
    </dgm:pt>
    <dgm:pt modelId="{BEDFDAB4-0C6D-42AC-BA09-776DE5AA3C2A}" type="pres">
      <dgm:prSet presAssocID="{A19CB322-834C-440A-83B5-B2A5AA170FE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274AA9-31F0-4673-962E-6A389F1E44EA}" type="pres">
      <dgm:prSet presAssocID="{A19CB322-834C-440A-83B5-B2A5AA170FEC}" presName="negativeSpace" presStyleCnt="0"/>
      <dgm:spPr/>
    </dgm:pt>
    <dgm:pt modelId="{34108FD6-B7D4-45CF-B9C3-A6C1693B895D}" type="pres">
      <dgm:prSet presAssocID="{A19CB322-834C-440A-83B5-B2A5AA170FEC}" presName="childText" presStyleLbl="conFgAcc1" presStyleIdx="1" presStyleCnt="3">
        <dgm:presLayoutVars>
          <dgm:bulletEnabled val="1"/>
        </dgm:presLayoutVars>
      </dgm:prSet>
      <dgm:spPr/>
    </dgm:pt>
    <dgm:pt modelId="{31FB034A-D5CF-4CF6-831C-FD5B45DDF6A3}" type="pres">
      <dgm:prSet presAssocID="{919CDC18-9D98-46C8-9CB2-70F309049575}" presName="spaceBetweenRectangles" presStyleCnt="0"/>
      <dgm:spPr/>
    </dgm:pt>
    <dgm:pt modelId="{795C5C5D-2E5E-47A6-9571-BF61DA0E2BE7}" type="pres">
      <dgm:prSet presAssocID="{5A73D547-1864-4BC5-9333-469261593817}" presName="parentLin" presStyleCnt="0"/>
      <dgm:spPr/>
    </dgm:pt>
    <dgm:pt modelId="{EA30612B-C880-4066-925A-45D524B5845F}" type="pres">
      <dgm:prSet presAssocID="{5A73D547-1864-4BC5-9333-469261593817}" presName="parentLeftMargin" presStyleLbl="node1" presStyleIdx="1" presStyleCnt="3"/>
      <dgm:spPr/>
    </dgm:pt>
    <dgm:pt modelId="{712B1D28-3D5B-4769-BE30-EDA3E7181532}" type="pres">
      <dgm:prSet presAssocID="{5A73D547-1864-4BC5-9333-46926159381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F2D348D-F0E5-4F3A-9E28-47BCC15BE7AE}" type="pres">
      <dgm:prSet presAssocID="{5A73D547-1864-4BC5-9333-469261593817}" presName="negativeSpace" presStyleCnt="0"/>
      <dgm:spPr/>
    </dgm:pt>
    <dgm:pt modelId="{08128657-9A18-44A3-A310-EBDEA0084273}" type="pres">
      <dgm:prSet presAssocID="{5A73D547-1864-4BC5-9333-4692615938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73F2D19-B01A-4F3B-ACB6-170F53470463}" srcId="{42094969-EE8A-44C5-9099-4308E0E84FE2}" destId="{B090BE01-C656-43B0-BEC9-25A0C1739C68}" srcOrd="0" destOrd="0" parTransId="{E336A131-A673-44B9-A0FD-1444147FF052}" sibTransId="{A6E955A3-D0F3-41AD-ADCF-85B01D12778F}"/>
    <dgm:cxn modelId="{44DCD329-AE37-4691-9925-890C3FD5B1C4}" type="presOf" srcId="{B090BE01-C656-43B0-BEC9-25A0C1739C68}" destId="{9E953D56-B43B-4529-834A-A059FE91B4EF}" srcOrd="0" destOrd="0" presId="urn:microsoft.com/office/officeart/2005/8/layout/list1"/>
    <dgm:cxn modelId="{B4D40F2B-DC21-495F-9AF3-C58F4EC50D6A}" type="presOf" srcId="{5A73D547-1864-4BC5-9333-469261593817}" destId="{EA30612B-C880-4066-925A-45D524B5845F}" srcOrd="0" destOrd="0" presId="urn:microsoft.com/office/officeart/2005/8/layout/list1"/>
    <dgm:cxn modelId="{18FA6396-00A0-4A1E-9FCB-23A30C71703B}" type="presOf" srcId="{42094969-EE8A-44C5-9099-4308E0E84FE2}" destId="{9AFAAE0C-7235-456E-AC4C-3C4EA88C8667}" srcOrd="0" destOrd="0" presId="urn:microsoft.com/office/officeart/2005/8/layout/list1"/>
    <dgm:cxn modelId="{4F3FC5A3-AA40-4873-9328-D9A8B78B8C79}" type="presOf" srcId="{A19CB322-834C-440A-83B5-B2A5AA170FEC}" destId="{BEDFDAB4-0C6D-42AC-BA09-776DE5AA3C2A}" srcOrd="1" destOrd="0" presId="urn:microsoft.com/office/officeart/2005/8/layout/list1"/>
    <dgm:cxn modelId="{0841FFA8-37F2-4E7E-BFD9-805DC972BEA9}" srcId="{42094969-EE8A-44C5-9099-4308E0E84FE2}" destId="{5A73D547-1864-4BC5-9333-469261593817}" srcOrd="2" destOrd="0" parTransId="{E9683801-D5AB-4EB7-BC54-73413B42853E}" sibTransId="{9448EF50-B761-4089-873A-0DE8E0918878}"/>
    <dgm:cxn modelId="{817AF8BC-133A-4088-A566-06EA28A5C417}" type="presOf" srcId="{5A73D547-1864-4BC5-9333-469261593817}" destId="{712B1D28-3D5B-4769-BE30-EDA3E7181532}" srcOrd="1" destOrd="0" presId="urn:microsoft.com/office/officeart/2005/8/layout/list1"/>
    <dgm:cxn modelId="{CF0F15E0-1E04-4AEB-B881-4FD5195337DC}" type="presOf" srcId="{A19CB322-834C-440A-83B5-B2A5AA170FEC}" destId="{397239AF-4ADF-4A71-A655-2AC0FCEDEEB4}" srcOrd="0" destOrd="0" presId="urn:microsoft.com/office/officeart/2005/8/layout/list1"/>
    <dgm:cxn modelId="{66321AEA-CE30-4ED8-8570-3EEE5E26F2E9}" srcId="{42094969-EE8A-44C5-9099-4308E0E84FE2}" destId="{A19CB322-834C-440A-83B5-B2A5AA170FEC}" srcOrd="1" destOrd="0" parTransId="{5E773081-71D7-4910-AF6C-297660C29749}" sibTransId="{919CDC18-9D98-46C8-9CB2-70F309049575}"/>
    <dgm:cxn modelId="{DA540EFC-F4A7-4A8C-837C-698BF15E4F9C}" type="presOf" srcId="{B090BE01-C656-43B0-BEC9-25A0C1739C68}" destId="{756AD5FE-ABD9-43B0-B6A1-6EACB6C01847}" srcOrd="1" destOrd="0" presId="urn:microsoft.com/office/officeart/2005/8/layout/list1"/>
    <dgm:cxn modelId="{D12E6CED-35A6-439C-8003-853876CC691A}" type="presParOf" srcId="{9AFAAE0C-7235-456E-AC4C-3C4EA88C8667}" destId="{A8060A9A-CDFA-428B-BFC1-7E9F1B245CAF}" srcOrd="0" destOrd="0" presId="urn:microsoft.com/office/officeart/2005/8/layout/list1"/>
    <dgm:cxn modelId="{594C3687-103C-4757-B060-A85E499ABF69}" type="presParOf" srcId="{A8060A9A-CDFA-428B-BFC1-7E9F1B245CAF}" destId="{9E953D56-B43B-4529-834A-A059FE91B4EF}" srcOrd="0" destOrd="0" presId="urn:microsoft.com/office/officeart/2005/8/layout/list1"/>
    <dgm:cxn modelId="{4CD0EDD8-BBFD-4603-A095-E2CA62681573}" type="presParOf" srcId="{A8060A9A-CDFA-428B-BFC1-7E9F1B245CAF}" destId="{756AD5FE-ABD9-43B0-B6A1-6EACB6C01847}" srcOrd="1" destOrd="0" presId="urn:microsoft.com/office/officeart/2005/8/layout/list1"/>
    <dgm:cxn modelId="{E0DA153D-4144-44D5-95A0-7734A0C90DC9}" type="presParOf" srcId="{9AFAAE0C-7235-456E-AC4C-3C4EA88C8667}" destId="{50F0DDEF-82D1-4329-AD46-E5CCAD73A32A}" srcOrd="1" destOrd="0" presId="urn:microsoft.com/office/officeart/2005/8/layout/list1"/>
    <dgm:cxn modelId="{974412AF-9C31-4B2F-86AE-10AF6D939F48}" type="presParOf" srcId="{9AFAAE0C-7235-456E-AC4C-3C4EA88C8667}" destId="{5C0DAA83-7AA3-49BE-BA53-815E8ECB1CC5}" srcOrd="2" destOrd="0" presId="urn:microsoft.com/office/officeart/2005/8/layout/list1"/>
    <dgm:cxn modelId="{8377596A-197F-4EAF-8321-172CDB992B0F}" type="presParOf" srcId="{9AFAAE0C-7235-456E-AC4C-3C4EA88C8667}" destId="{86ED18C5-0EB6-4770-BD24-B8F8D75CCE10}" srcOrd="3" destOrd="0" presId="urn:microsoft.com/office/officeart/2005/8/layout/list1"/>
    <dgm:cxn modelId="{A6AF1849-D5C1-4A94-924F-4A820E9FA96C}" type="presParOf" srcId="{9AFAAE0C-7235-456E-AC4C-3C4EA88C8667}" destId="{D568718B-A187-478A-B145-EA60B1DAD353}" srcOrd="4" destOrd="0" presId="urn:microsoft.com/office/officeart/2005/8/layout/list1"/>
    <dgm:cxn modelId="{5D289247-E14C-4C1C-A544-2AAC70B1DD29}" type="presParOf" srcId="{D568718B-A187-478A-B145-EA60B1DAD353}" destId="{397239AF-4ADF-4A71-A655-2AC0FCEDEEB4}" srcOrd="0" destOrd="0" presId="urn:microsoft.com/office/officeart/2005/8/layout/list1"/>
    <dgm:cxn modelId="{EAFF601B-FC11-4C1E-8BA6-6B98E79BF4F2}" type="presParOf" srcId="{D568718B-A187-478A-B145-EA60B1DAD353}" destId="{BEDFDAB4-0C6D-42AC-BA09-776DE5AA3C2A}" srcOrd="1" destOrd="0" presId="urn:microsoft.com/office/officeart/2005/8/layout/list1"/>
    <dgm:cxn modelId="{0C64002C-3246-4FE0-8448-7AF095DDF0E9}" type="presParOf" srcId="{9AFAAE0C-7235-456E-AC4C-3C4EA88C8667}" destId="{82274AA9-31F0-4673-962E-6A389F1E44EA}" srcOrd="5" destOrd="0" presId="urn:microsoft.com/office/officeart/2005/8/layout/list1"/>
    <dgm:cxn modelId="{DC2EAFB8-BF2F-427D-A214-56B6052BE825}" type="presParOf" srcId="{9AFAAE0C-7235-456E-AC4C-3C4EA88C8667}" destId="{34108FD6-B7D4-45CF-B9C3-A6C1693B895D}" srcOrd="6" destOrd="0" presId="urn:microsoft.com/office/officeart/2005/8/layout/list1"/>
    <dgm:cxn modelId="{74A39507-6E6F-411D-82C5-0E91609C1EBF}" type="presParOf" srcId="{9AFAAE0C-7235-456E-AC4C-3C4EA88C8667}" destId="{31FB034A-D5CF-4CF6-831C-FD5B45DDF6A3}" srcOrd="7" destOrd="0" presId="urn:microsoft.com/office/officeart/2005/8/layout/list1"/>
    <dgm:cxn modelId="{85ED6F97-AD6A-4BDE-B000-C3B43FDCC26E}" type="presParOf" srcId="{9AFAAE0C-7235-456E-AC4C-3C4EA88C8667}" destId="{795C5C5D-2E5E-47A6-9571-BF61DA0E2BE7}" srcOrd="8" destOrd="0" presId="urn:microsoft.com/office/officeart/2005/8/layout/list1"/>
    <dgm:cxn modelId="{0D1AA439-BE35-4F25-9E0F-80060F1CCDAA}" type="presParOf" srcId="{795C5C5D-2E5E-47A6-9571-BF61DA0E2BE7}" destId="{EA30612B-C880-4066-925A-45D524B5845F}" srcOrd="0" destOrd="0" presId="urn:microsoft.com/office/officeart/2005/8/layout/list1"/>
    <dgm:cxn modelId="{90FDCDAD-A598-473A-BA35-05BAE6F33F4B}" type="presParOf" srcId="{795C5C5D-2E5E-47A6-9571-BF61DA0E2BE7}" destId="{712B1D28-3D5B-4769-BE30-EDA3E7181532}" srcOrd="1" destOrd="0" presId="urn:microsoft.com/office/officeart/2005/8/layout/list1"/>
    <dgm:cxn modelId="{6A1A9D42-0292-49D4-A621-31AD8070A88B}" type="presParOf" srcId="{9AFAAE0C-7235-456E-AC4C-3C4EA88C8667}" destId="{BF2D348D-F0E5-4F3A-9E28-47BCC15BE7AE}" srcOrd="9" destOrd="0" presId="urn:microsoft.com/office/officeart/2005/8/layout/list1"/>
    <dgm:cxn modelId="{67A905A8-BAB8-40EC-AF54-90619090C695}" type="presParOf" srcId="{9AFAAE0C-7235-456E-AC4C-3C4EA88C8667}" destId="{08128657-9A18-44A3-A310-EBDEA008427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1B98BB-02A6-4552-B725-B85960AE38BD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E154FEB-05CC-4A9F-8762-779C69EF8B7A}">
      <dgm:prSet phldrT="[Текст]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uk-UA" dirty="0"/>
            <a:t>Поточні </a:t>
          </a:r>
          <a:endParaRPr lang="ru-RU" dirty="0"/>
        </a:p>
      </dgm:t>
    </dgm:pt>
    <dgm:pt modelId="{5D3E23CE-CBF6-432B-B7B5-1854A4862E17}" type="parTrans" cxnId="{1237E05A-DD29-47A1-BE64-DE296DFE64EA}">
      <dgm:prSet/>
      <dgm:spPr/>
      <dgm:t>
        <a:bodyPr/>
        <a:lstStyle/>
        <a:p>
          <a:endParaRPr lang="ru-RU"/>
        </a:p>
      </dgm:t>
    </dgm:pt>
    <dgm:pt modelId="{BE0CED56-CD2C-483C-B953-043E44D0A88B}" type="sibTrans" cxnId="{1237E05A-DD29-47A1-BE64-DE296DFE64EA}">
      <dgm:prSet/>
      <dgm:spPr/>
      <dgm:t>
        <a:bodyPr/>
        <a:lstStyle/>
        <a:p>
          <a:endParaRPr lang="ru-RU"/>
        </a:p>
      </dgm:t>
    </dgm:pt>
    <dgm:pt modelId="{36890CD3-5D20-4091-B7A5-2254756C74E6}">
      <dgm:prSet phldrT="[Текст]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uk-UA" dirty="0"/>
            <a:t>Перспективні </a:t>
          </a:r>
          <a:endParaRPr lang="ru-RU" dirty="0"/>
        </a:p>
      </dgm:t>
    </dgm:pt>
    <dgm:pt modelId="{9A57611A-5228-489E-84AD-6E52C1D3F729}" type="parTrans" cxnId="{E518E10E-BCEB-4B9E-8507-CC4420223E6C}">
      <dgm:prSet/>
      <dgm:spPr/>
      <dgm:t>
        <a:bodyPr/>
        <a:lstStyle/>
        <a:p>
          <a:endParaRPr lang="ru-RU"/>
        </a:p>
      </dgm:t>
    </dgm:pt>
    <dgm:pt modelId="{8ED03C17-AB23-441A-BD5C-282CFD84E5E1}" type="sibTrans" cxnId="{E518E10E-BCEB-4B9E-8507-CC4420223E6C}">
      <dgm:prSet/>
      <dgm:spPr/>
      <dgm:t>
        <a:bodyPr/>
        <a:lstStyle/>
        <a:p>
          <a:endParaRPr lang="ru-RU"/>
        </a:p>
      </dgm:t>
    </dgm:pt>
    <dgm:pt modelId="{665B6B03-3EC1-4462-8717-7BF9C4147E48}" type="pres">
      <dgm:prSet presAssocID="{8D1B98BB-02A6-4552-B725-B85960AE38BD}" presName="compositeShape" presStyleCnt="0">
        <dgm:presLayoutVars>
          <dgm:dir/>
          <dgm:resizeHandles/>
        </dgm:presLayoutVars>
      </dgm:prSet>
      <dgm:spPr/>
    </dgm:pt>
    <dgm:pt modelId="{2627ADE3-2703-4265-AED0-0A7E7C1B9665}" type="pres">
      <dgm:prSet presAssocID="{8D1B98BB-02A6-4552-B725-B85960AE38BD}" presName="pyramid" presStyleLbl="node1" presStyleIdx="0" presStyleCnt="1" custLinFactNeighborX="-29925" custLinFactNeighborY="-541"/>
      <dgm:spPr/>
    </dgm:pt>
    <dgm:pt modelId="{47088EDE-F778-43E4-8CFA-4272822F303E}" type="pres">
      <dgm:prSet presAssocID="{8D1B98BB-02A6-4552-B725-B85960AE38BD}" presName="theList" presStyleCnt="0"/>
      <dgm:spPr/>
    </dgm:pt>
    <dgm:pt modelId="{2DACE76F-59B7-4CF6-BAE7-4D33CD56A2F9}" type="pres">
      <dgm:prSet presAssocID="{BE154FEB-05CC-4A9F-8762-779C69EF8B7A}" presName="aNode" presStyleLbl="fgAcc1" presStyleIdx="0" presStyleCnt="2">
        <dgm:presLayoutVars>
          <dgm:bulletEnabled val="1"/>
        </dgm:presLayoutVars>
      </dgm:prSet>
      <dgm:spPr/>
    </dgm:pt>
    <dgm:pt modelId="{AA1AF88B-97A5-44BE-BFAA-8F83F82E8372}" type="pres">
      <dgm:prSet presAssocID="{BE154FEB-05CC-4A9F-8762-779C69EF8B7A}" presName="aSpace" presStyleCnt="0"/>
      <dgm:spPr/>
    </dgm:pt>
    <dgm:pt modelId="{08756332-ECA3-43B5-BA91-CA295293AD15}" type="pres">
      <dgm:prSet presAssocID="{36890CD3-5D20-4091-B7A5-2254756C74E6}" presName="aNode" presStyleLbl="fgAcc1" presStyleIdx="1" presStyleCnt="2">
        <dgm:presLayoutVars>
          <dgm:bulletEnabled val="1"/>
        </dgm:presLayoutVars>
      </dgm:prSet>
      <dgm:spPr/>
    </dgm:pt>
    <dgm:pt modelId="{D2AE0016-E17A-4DEA-8C70-F120EAD9803D}" type="pres">
      <dgm:prSet presAssocID="{36890CD3-5D20-4091-B7A5-2254756C74E6}" presName="aSpace" presStyleCnt="0"/>
      <dgm:spPr/>
    </dgm:pt>
  </dgm:ptLst>
  <dgm:cxnLst>
    <dgm:cxn modelId="{E518E10E-BCEB-4B9E-8507-CC4420223E6C}" srcId="{8D1B98BB-02A6-4552-B725-B85960AE38BD}" destId="{36890CD3-5D20-4091-B7A5-2254756C74E6}" srcOrd="1" destOrd="0" parTransId="{9A57611A-5228-489E-84AD-6E52C1D3F729}" sibTransId="{8ED03C17-AB23-441A-BD5C-282CFD84E5E1}"/>
    <dgm:cxn modelId="{1237E05A-DD29-47A1-BE64-DE296DFE64EA}" srcId="{8D1B98BB-02A6-4552-B725-B85960AE38BD}" destId="{BE154FEB-05CC-4A9F-8762-779C69EF8B7A}" srcOrd="0" destOrd="0" parTransId="{5D3E23CE-CBF6-432B-B7B5-1854A4862E17}" sibTransId="{BE0CED56-CD2C-483C-B953-043E44D0A88B}"/>
    <dgm:cxn modelId="{325E35AE-89BF-416C-82D0-9ADF920B3589}" type="presOf" srcId="{8D1B98BB-02A6-4552-B725-B85960AE38BD}" destId="{665B6B03-3EC1-4462-8717-7BF9C4147E48}" srcOrd="0" destOrd="0" presId="urn:microsoft.com/office/officeart/2005/8/layout/pyramid2"/>
    <dgm:cxn modelId="{5026CFDC-4146-4183-BA17-4A185D3ABCC1}" type="presOf" srcId="{36890CD3-5D20-4091-B7A5-2254756C74E6}" destId="{08756332-ECA3-43B5-BA91-CA295293AD15}" srcOrd="0" destOrd="0" presId="urn:microsoft.com/office/officeart/2005/8/layout/pyramid2"/>
    <dgm:cxn modelId="{C8F2D9E9-C646-4FFC-BF7F-C7514C490F01}" type="presOf" srcId="{BE154FEB-05CC-4A9F-8762-779C69EF8B7A}" destId="{2DACE76F-59B7-4CF6-BAE7-4D33CD56A2F9}" srcOrd="0" destOrd="0" presId="urn:microsoft.com/office/officeart/2005/8/layout/pyramid2"/>
    <dgm:cxn modelId="{019ABF06-4596-425C-B065-4A5B47D447C3}" type="presParOf" srcId="{665B6B03-3EC1-4462-8717-7BF9C4147E48}" destId="{2627ADE3-2703-4265-AED0-0A7E7C1B9665}" srcOrd="0" destOrd="0" presId="urn:microsoft.com/office/officeart/2005/8/layout/pyramid2"/>
    <dgm:cxn modelId="{1033A4FB-5B9B-4344-8C12-17FF4AB2DD06}" type="presParOf" srcId="{665B6B03-3EC1-4462-8717-7BF9C4147E48}" destId="{47088EDE-F778-43E4-8CFA-4272822F303E}" srcOrd="1" destOrd="0" presId="urn:microsoft.com/office/officeart/2005/8/layout/pyramid2"/>
    <dgm:cxn modelId="{28AEA8E1-8EB1-4034-9746-97B60ED971BB}" type="presParOf" srcId="{47088EDE-F778-43E4-8CFA-4272822F303E}" destId="{2DACE76F-59B7-4CF6-BAE7-4D33CD56A2F9}" srcOrd="0" destOrd="0" presId="urn:microsoft.com/office/officeart/2005/8/layout/pyramid2"/>
    <dgm:cxn modelId="{120A0E6F-2C13-41BE-8511-9F7025D336E2}" type="presParOf" srcId="{47088EDE-F778-43E4-8CFA-4272822F303E}" destId="{AA1AF88B-97A5-44BE-BFAA-8F83F82E8372}" srcOrd="1" destOrd="0" presId="urn:microsoft.com/office/officeart/2005/8/layout/pyramid2"/>
    <dgm:cxn modelId="{AC00C4FD-95CB-47D7-BE68-827EC9A18649}" type="presParOf" srcId="{47088EDE-F778-43E4-8CFA-4272822F303E}" destId="{08756332-ECA3-43B5-BA91-CA295293AD15}" srcOrd="2" destOrd="0" presId="urn:microsoft.com/office/officeart/2005/8/layout/pyramid2"/>
    <dgm:cxn modelId="{1E745257-1C32-4DA2-A6D6-B4EAA49CEE36}" type="presParOf" srcId="{47088EDE-F778-43E4-8CFA-4272822F303E}" destId="{D2AE0016-E17A-4DEA-8C70-F120EAD9803D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FCCE7C-1790-45EF-BA23-10736A606145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788E20-2891-442A-8E7A-0A60196EC89F}">
      <dgm:prSet phldrT="[Текст]"/>
      <dgm:spPr/>
      <dgm:t>
        <a:bodyPr/>
        <a:lstStyle/>
        <a:p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Передвиробничі резерви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5E9A016D-C43D-4CEC-BC5E-14FDF4FFB4AB}" type="parTrans" cxnId="{601F6424-8017-4CC4-B760-68B4A41D32F8}">
      <dgm:prSet/>
      <dgm:spPr/>
      <dgm:t>
        <a:bodyPr/>
        <a:lstStyle/>
        <a:p>
          <a:endParaRPr lang="ru-RU"/>
        </a:p>
      </dgm:t>
    </dgm:pt>
    <dgm:pt modelId="{88B05D6C-DF4D-4879-B928-63EF9D0C7405}" type="sibTrans" cxnId="{601F6424-8017-4CC4-B760-68B4A41D32F8}">
      <dgm:prSet/>
      <dgm:spPr/>
      <dgm:t>
        <a:bodyPr/>
        <a:lstStyle/>
        <a:p>
          <a:endParaRPr lang="ru-RU"/>
        </a:p>
      </dgm:t>
    </dgm:pt>
    <dgm:pt modelId="{1B2EAD38-5C7C-41D3-AC49-55746E8E05E4}">
      <dgm:prSet phldrT="[Текст]"/>
      <dgm:spPr/>
      <dgm:t>
        <a:bodyPr/>
        <a:lstStyle/>
        <a:p>
          <a:r>
            <a:rPr lang="ru-RU" dirty="0">
              <a:solidFill>
                <a:schemeClr val="bg1">
                  <a:lumMod val="75000"/>
                  <a:lumOff val="25000"/>
                </a:schemeClr>
              </a:solidFill>
            </a:rPr>
            <a:t>Виробничі резерви</a:t>
          </a:r>
        </a:p>
      </dgm:t>
    </dgm:pt>
    <dgm:pt modelId="{59235F98-4A51-4E99-BDC1-231CC108D280}" type="parTrans" cxnId="{6E262F82-579E-4272-A870-E48E20C0731B}">
      <dgm:prSet/>
      <dgm:spPr/>
      <dgm:t>
        <a:bodyPr/>
        <a:lstStyle/>
        <a:p>
          <a:endParaRPr lang="ru-RU"/>
        </a:p>
      </dgm:t>
    </dgm:pt>
    <dgm:pt modelId="{6C3B3E7E-D63D-4B6B-8887-E40EA3EE38A9}" type="sibTrans" cxnId="{6E262F82-579E-4272-A870-E48E20C0731B}">
      <dgm:prSet/>
      <dgm:spPr/>
      <dgm:t>
        <a:bodyPr/>
        <a:lstStyle/>
        <a:p>
          <a:endParaRPr lang="ru-RU"/>
        </a:p>
      </dgm:t>
    </dgm:pt>
    <dgm:pt modelId="{077CEB12-FB7F-44E4-9418-E46FF9865CDB}">
      <dgm:prSet phldrT="[Текст]"/>
      <dgm:spPr/>
      <dgm:t>
        <a:bodyPr/>
        <a:lstStyle/>
        <a:p>
          <a:r>
            <a:rPr lang="uk-UA" dirty="0"/>
            <a:t> </a:t>
          </a:r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Експлуатаційні 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88088C3A-3578-47FF-B6E8-DB3EC710FF3E}" type="parTrans" cxnId="{A24FB085-B87E-4849-AC80-CFB68AFEC6E7}">
      <dgm:prSet/>
      <dgm:spPr/>
      <dgm:t>
        <a:bodyPr/>
        <a:lstStyle/>
        <a:p>
          <a:endParaRPr lang="ru-RU"/>
        </a:p>
      </dgm:t>
    </dgm:pt>
    <dgm:pt modelId="{3A8D578C-7783-467B-B858-83F2820FD46D}" type="sibTrans" cxnId="{A24FB085-B87E-4849-AC80-CFB68AFEC6E7}">
      <dgm:prSet/>
      <dgm:spPr/>
      <dgm:t>
        <a:bodyPr/>
        <a:lstStyle/>
        <a:p>
          <a:endParaRPr lang="ru-RU"/>
        </a:p>
      </dgm:t>
    </dgm:pt>
    <dgm:pt modelId="{03304D22-25DC-4F6A-80CC-3D239346F29C}">
      <dgm:prSet phldrT="[Текст]"/>
      <dgm:spPr/>
      <dgm:t>
        <a:bodyPr/>
        <a:lstStyle/>
        <a:p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Утилізаційні резерви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E6F3D812-882C-41A0-9856-2B5C17634350}" type="parTrans" cxnId="{3A7B1892-1110-4214-9695-D7ADD703BE87}">
      <dgm:prSet/>
      <dgm:spPr/>
      <dgm:t>
        <a:bodyPr/>
        <a:lstStyle/>
        <a:p>
          <a:endParaRPr lang="ru-RU"/>
        </a:p>
      </dgm:t>
    </dgm:pt>
    <dgm:pt modelId="{6E23D807-E481-4175-A92B-9D665A53E0DD}" type="sibTrans" cxnId="{3A7B1892-1110-4214-9695-D7ADD703BE87}">
      <dgm:prSet/>
      <dgm:spPr/>
      <dgm:t>
        <a:bodyPr/>
        <a:lstStyle/>
        <a:p>
          <a:endParaRPr lang="ru-RU"/>
        </a:p>
      </dgm:t>
    </dgm:pt>
    <dgm:pt modelId="{CE2D7270-4E61-40EC-A4EB-A7C3C70CEC44}" type="pres">
      <dgm:prSet presAssocID="{74FCCE7C-1790-45EF-BA23-10736A606145}" presName="matrix" presStyleCnt="0">
        <dgm:presLayoutVars>
          <dgm:chMax val="1"/>
          <dgm:dir/>
          <dgm:resizeHandles val="exact"/>
        </dgm:presLayoutVars>
      </dgm:prSet>
      <dgm:spPr/>
    </dgm:pt>
    <dgm:pt modelId="{569F8A79-BBBB-4494-9D7A-EF2539871F9C}" type="pres">
      <dgm:prSet presAssocID="{74FCCE7C-1790-45EF-BA23-10736A606145}" presName="axisShape" presStyleLbl="bgShp" presStyleIdx="0" presStyleCnt="1"/>
      <dgm:spPr/>
    </dgm:pt>
    <dgm:pt modelId="{CC208515-5ADB-4C19-9F75-CA47C78E74EE}" type="pres">
      <dgm:prSet presAssocID="{74FCCE7C-1790-45EF-BA23-10736A606145}" presName="rect1" presStyleLbl="node1" presStyleIdx="0" presStyleCnt="4" custScaleX="186709" custLinFactNeighborX="-57627" custLinFactNeighborY="-2562">
        <dgm:presLayoutVars>
          <dgm:chMax val="0"/>
          <dgm:chPref val="0"/>
          <dgm:bulletEnabled val="1"/>
        </dgm:presLayoutVars>
      </dgm:prSet>
      <dgm:spPr/>
    </dgm:pt>
    <dgm:pt modelId="{05F0C139-175A-40B5-8AF1-06E035C077F0}" type="pres">
      <dgm:prSet presAssocID="{74FCCE7C-1790-45EF-BA23-10736A606145}" presName="rect2" presStyleLbl="node1" presStyleIdx="1" presStyleCnt="4" custScaleX="197710" custLinFactNeighborX="53785" custLinFactNeighborY="-3842">
        <dgm:presLayoutVars>
          <dgm:chMax val="0"/>
          <dgm:chPref val="0"/>
          <dgm:bulletEnabled val="1"/>
        </dgm:presLayoutVars>
      </dgm:prSet>
      <dgm:spPr/>
    </dgm:pt>
    <dgm:pt modelId="{1A7C5C92-1288-49E8-A458-5DBBBF5F0909}" type="pres">
      <dgm:prSet presAssocID="{74FCCE7C-1790-45EF-BA23-10736A606145}" presName="rect3" presStyleLbl="node1" presStyleIdx="2" presStyleCnt="4" custScaleX="200832" custLinFactNeighborX="-57627" custLinFactNeighborY="3842">
        <dgm:presLayoutVars>
          <dgm:chMax val="0"/>
          <dgm:chPref val="0"/>
          <dgm:bulletEnabled val="1"/>
        </dgm:presLayoutVars>
      </dgm:prSet>
      <dgm:spPr/>
    </dgm:pt>
    <dgm:pt modelId="{0C24E06F-BEF8-44FB-AD63-2D90B41CF391}" type="pres">
      <dgm:prSet presAssocID="{74FCCE7C-1790-45EF-BA23-10736A606145}" presName="rect4" presStyleLbl="node1" presStyleIdx="3" presStyleCnt="4" custScaleX="207083" custLinFactNeighborX="55065" custLinFactNeighborY="1281">
        <dgm:presLayoutVars>
          <dgm:chMax val="0"/>
          <dgm:chPref val="0"/>
          <dgm:bulletEnabled val="1"/>
        </dgm:presLayoutVars>
      </dgm:prSet>
      <dgm:spPr/>
    </dgm:pt>
  </dgm:ptLst>
  <dgm:cxnLst>
    <dgm:cxn modelId="{601F6424-8017-4CC4-B760-68B4A41D32F8}" srcId="{74FCCE7C-1790-45EF-BA23-10736A606145}" destId="{97788E20-2891-442A-8E7A-0A60196EC89F}" srcOrd="0" destOrd="0" parTransId="{5E9A016D-C43D-4CEC-BC5E-14FDF4FFB4AB}" sibTransId="{88B05D6C-DF4D-4879-B928-63EF9D0C7405}"/>
    <dgm:cxn modelId="{E1FBFC3B-9215-40EC-9B4A-DE624CD37FD7}" type="presOf" srcId="{74FCCE7C-1790-45EF-BA23-10736A606145}" destId="{CE2D7270-4E61-40EC-A4EB-A7C3C70CEC44}" srcOrd="0" destOrd="0" presId="urn:microsoft.com/office/officeart/2005/8/layout/matrix2"/>
    <dgm:cxn modelId="{9F6CA56A-01EA-4B3D-AF00-8B8DC11DF502}" type="presOf" srcId="{97788E20-2891-442A-8E7A-0A60196EC89F}" destId="{CC208515-5ADB-4C19-9F75-CA47C78E74EE}" srcOrd="0" destOrd="0" presId="urn:microsoft.com/office/officeart/2005/8/layout/matrix2"/>
    <dgm:cxn modelId="{45D7287C-BDC1-4BE2-BC1E-5E1CA95C278F}" type="presOf" srcId="{077CEB12-FB7F-44E4-9418-E46FF9865CDB}" destId="{1A7C5C92-1288-49E8-A458-5DBBBF5F0909}" srcOrd="0" destOrd="0" presId="urn:microsoft.com/office/officeart/2005/8/layout/matrix2"/>
    <dgm:cxn modelId="{2C864B7F-A93C-4547-B11E-6C72164B909F}" type="presOf" srcId="{03304D22-25DC-4F6A-80CC-3D239346F29C}" destId="{0C24E06F-BEF8-44FB-AD63-2D90B41CF391}" srcOrd="0" destOrd="0" presId="urn:microsoft.com/office/officeart/2005/8/layout/matrix2"/>
    <dgm:cxn modelId="{6E262F82-579E-4272-A870-E48E20C0731B}" srcId="{74FCCE7C-1790-45EF-BA23-10736A606145}" destId="{1B2EAD38-5C7C-41D3-AC49-55746E8E05E4}" srcOrd="1" destOrd="0" parTransId="{59235F98-4A51-4E99-BDC1-231CC108D280}" sibTransId="{6C3B3E7E-D63D-4B6B-8887-E40EA3EE38A9}"/>
    <dgm:cxn modelId="{A24FB085-B87E-4849-AC80-CFB68AFEC6E7}" srcId="{74FCCE7C-1790-45EF-BA23-10736A606145}" destId="{077CEB12-FB7F-44E4-9418-E46FF9865CDB}" srcOrd="2" destOrd="0" parTransId="{88088C3A-3578-47FF-B6E8-DB3EC710FF3E}" sibTransId="{3A8D578C-7783-467B-B858-83F2820FD46D}"/>
    <dgm:cxn modelId="{3A7B1892-1110-4214-9695-D7ADD703BE87}" srcId="{74FCCE7C-1790-45EF-BA23-10736A606145}" destId="{03304D22-25DC-4F6A-80CC-3D239346F29C}" srcOrd="3" destOrd="0" parTransId="{E6F3D812-882C-41A0-9856-2B5C17634350}" sibTransId="{6E23D807-E481-4175-A92B-9D665A53E0DD}"/>
    <dgm:cxn modelId="{E2F74CA0-4BD9-4ED5-9C0A-6F70EEB1A554}" type="presOf" srcId="{1B2EAD38-5C7C-41D3-AC49-55746E8E05E4}" destId="{05F0C139-175A-40B5-8AF1-06E035C077F0}" srcOrd="0" destOrd="0" presId="urn:microsoft.com/office/officeart/2005/8/layout/matrix2"/>
    <dgm:cxn modelId="{380507C4-FD5C-4BA7-A472-188B0C67B94D}" type="presParOf" srcId="{CE2D7270-4E61-40EC-A4EB-A7C3C70CEC44}" destId="{569F8A79-BBBB-4494-9D7A-EF2539871F9C}" srcOrd="0" destOrd="0" presId="urn:microsoft.com/office/officeart/2005/8/layout/matrix2"/>
    <dgm:cxn modelId="{115A6703-330F-4CA3-88BE-53338188A070}" type="presParOf" srcId="{CE2D7270-4E61-40EC-A4EB-A7C3C70CEC44}" destId="{CC208515-5ADB-4C19-9F75-CA47C78E74EE}" srcOrd="1" destOrd="0" presId="urn:microsoft.com/office/officeart/2005/8/layout/matrix2"/>
    <dgm:cxn modelId="{824C8181-DD9B-4B6D-865F-81262131B497}" type="presParOf" srcId="{CE2D7270-4E61-40EC-A4EB-A7C3C70CEC44}" destId="{05F0C139-175A-40B5-8AF1-06E035C077F0}" srcOrd="2" destOrd="0" presId="urn:microsoft.com/office/officeart/2005/8/layout/matrix2"/>
    <dgm:cxn modelId="{CC3DFE1D-7E77-43AB-8FB8-7B1AE3F0E226}" type="presParOf" srcId="{CE2D7270-4E61-40EC-A4EB-A7C3C70CEC44}" destId="{1A7C5C92-1288-49E8-A458-5DBBBF5F0909}" srcOrd="3" destOrd="0" presId="urn:microsoft.com/office/officeart/2005/8/layout/matrix2"/>
    <dgm:cxn modelId="{D565C0B7-DDC3-4C60-8065-EBC01AFABC45}" type="presParOf" srcId="{CE2D7270-4E61-40EC-A4EB-A7C3C70CEC44}" destId="{0C24E06F-BEF8-44FB-AD63-2D90B41CF39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F89701-90AD-47A4-AC05-59296D5F4B5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DAB85C-B714-4123-B916-71AAD83C4ED4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За характером впливу на результати діяльності</a:t>
          </a:r>
          <a:endParaRPr lang="ru-RU" dirty="0">
            <a:solidFill>
              <a:schemeClr val="bg1"/>
            </a:solidFill>
          </a:endParaRPr>
        </a:p>
      </dgm:t>
    </dgm:pt>
    <dgm:pt modelId="{25169BCB-BFDA-415A-B115-9FC636DEF466}" type="parTrans" cxnId="{660E7C8D-7BC3-461C-8487-C74D35D18452}">
      <dgm:prSet/>
      <dgm:spPr/>
      <dgm:t>
        <a:bodyPr/>
        <a:lstStyle/>
        <a:p>
          <a:endParaRPr lang="ru-RU"/>
        </a:p>
      </dgm:t>
    </dgm:pt>
    <dgm:pt modelId="{B0ACCB25-B8BD-402B-89BC-87E5CEE0B15A}" type="sibTrans" cxnId="{660E7C8D-7BC3-461C-8487-C74D35D18452}">
      <dgm:prSet/>
      <dgm:spPr/>
      <dgm:t>
        <a:bodyPr/>
        <a:lstStyle/>
        <a:p>
          <a:endParaRPr lang="ru-RU"/>
        </a:p>
      </dgm:t>
    </dgm:pt>
    <dgm:pt modelId="{FE550247-8185-4D60-AB96-E065C16EFD17}">
      <dgm:prSet phldrT="[Текст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uk-UA" sz="2800" dirty="0"/>
            <a:t>Екстенсивного типу</a:t>
          </a:r>
          <a:r>
            <a:rPr lang="uk-UA" sz="5100" dirty="0"/>
            <a:t> </a:t>
          </a:r>
          <a:endParaRPr lang="ru-RU" sz="5100" dirty="0"/>
        </a:p>
      </dgm:t>
    </dgm:pt>
    <dgm:pt modelId="{20F9188A-6822-49CA-B4F2-4F223A69F1C3}" type="parTrans" cxnId="{015CF975-E91B-45EC-9A48-7B7FB062486B}">
      <dgm:prSet/>
      <dgm:spPr/>
      <dgm:t>
        <a:bodyPr/>
        <a:lstStyle/>
        <a:p>
          <a:endParaRPr lang="ru-RU"/>
        </a:p>
      </dgm:t>
    </dgm:pt>
    <dgm:pt modelId="{B32DF9F7-F5A7-4B33-881A-7CF51BFB68E3}" type="sibTrans" cxnId="{015CF975-E91B-45EC-9A48-7B7FB062486B}">
      <dgm:prSet/>
      <dgm:spPr/>
      <dgm:t>
        <a:bodyPr/>
        <a:lstStyle/>
        <a:p>
          <a:endParaRPr lang="ru-RU"/>
        </a:p>
      </dgm:t>
    </dgm:pt>
    <dgm:pt modelId="{4C90E104-8162-4D55-9CDC-8510DF7BBEF9}">
      <dgm:prSet phldrT="[Текст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uk-UA" sz="2800" dirty="0"/>
            <a:t>Інтенсивного типу</a:t>
          </a:r>
          <a:r>
            <a:rPr lang="uk-UA" sz="5900" dirty="0"/>
            <a:t> </a:t>
          </a:r>
          <a:endParaRPr lang="ru-RU" sz="5900" dirty="0"/>
        </a:p>
      </dgm:t>
    </dgm:pt>
    <dgm:pt modelId="{F638D3A6-6410-4838-A7B2-EA4E79B51ED7}" type="parTrans" cxnId="{A52491F6-F679-4005-A625-EE74573FD65E}">
      <dgm:prSet/>
      <dgm:spPr/>
      <dgm:t>
        <a:bodyPr/>
        <a:lstStyle/>
        <a:p>
          <a:endParaRPr lang="ru-RU"/>
        </a:p>
      </dgm:t>
    </dgm:pt>
    <dgm:pt modelId="{4E1AB186-F7EF-4CDF-96FC-8D9DF7918A06}" type="sibTrans" cxnId="{A52491F6-F679-4005-A625-EE74573FD65E}">
      <dgm:prSet/>
      <dgm:spPr/>
      <dgm:t>
        <a:bodyPr/>
        <a:lstStyle/>
        <a:p>
          <a:endParaRPr lang="ru-RU"/>
        </a:p>
      </dgm:t>
    </dgm:pt>
    <dgm:pt modelId="{DBC704F7-EB02-4F4F-8452-BB256C202288}" type="pres">
      <dgm:prSet presAssocID="{DDF89701-90AD-47A4-AC05-59296D5F4B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E0E481-173A-486D-BCEC-69D27BB00932}" type="pres">
      <dgm:prSet presAssocID="{41DAB85C-B714-4123-B916-71AAD83C4ED4}" presName="root" presStyleCnt="0"/>
      <dgm:spPr/>
    </dgm:pt>
    <dgm:pt modelId="{65D832B1-E841-48E3-995E-C19720E0CB8C}" type="pres">
      <dgm:prSet presAssocID="{41DAB85C-B714-4123-B916-71AAD83C4ED4}" presName="rootComposite" presStyleCnt="0"/>
      <dgm:spPr/>
    </dgm:pt>
    <dgm:pt modelId="{4C1BD16D-586F-4D2D-991A-E36DBE5A5E96}" type="pres">
      <dgm:prSet presAssocID="{41DAB85C-B714-4123-B916-71AAD83C4ED4}" presName="rootText" presStyleLbl="node1" presStyleIdx="0" presStyleCnt="1" custScaleX="230040"/>
      <dgm:spPr/>
    </dgm:pt>
    <dgm:pt modelId="{7D8899FF-B24C-4C9D-A666-E1DBFF598219}" type="pres">
      <dgm:prSet presAssocID="{41DAB85C-B714-4123-B916-71AAD83C4ED4}" presName="rootConnector" presStyleLbl="node1" presStyleIdx="0" presStyleCnt="1"/>
      <dgm:spPr/>
    </dgm:pt>
    <dgm:pt modelId="{5BEEF13D-7ADB-4FAC-838F-9DCBF5974B20}" type="pres">
      <dgm:prSet presAssocID="{41DAB85C-B714-4123-B916-71AAD83C4ED4}" presName="childShape" presStyleCnt="0"/>
      <dgm:spPr/>
    </dgm:pt>
    <dgm:pt modelId="{50FFCB02-4AD7-4512-A63F-52910A5EE888}" type="pres">
      <dgm:prSet presAssocID="{20F9188A-6822-49CA-B4F2-4F223A69F1C3}" presName="Name13" presStyleLbl="parChTrans1D2" presStyleIdx="0" presStyleCnt="2"/>
      <dgm:spPr/>
    </dgm:pt>
    <dgm:pt modelId="{423EDA3B-C2B6-40F5-9AA3-32991805389A}" type="pres">
      <dgm:prSet presAssocID="{FE550247-8185-4D60-AB96-E065C16EFD17}" presName="childText" presStyleLbl="bgAcc1" presStyleIdx="0" presStyleCnt="2" custScaleX="235132" custLinFactNeighborX="966" custLinFactNeighborY="2591">
        <dgm:presLayoutVars>
          <dgm:bulletEnabled val="1"/>
        </dgm:presLayoutVars>
      </dgm:prSet>
      <dgm:spPr/>
    </dgm:pt>
    <dgm:pt modelId="{ECFC40EA-CE09-42BA-8AB9-3C011D724B03}" type="pres">
      <dgm:prSet presAssocID="{F638D3A6-6410-4838-A7B2-EA4E79B51ED7}" presName="Name13" presStyleLbl="parChTrans1D2" presStyleIdx="1" presStyleCnt="2"/>
      <dgm:spPr/>
    </dgm:pt>
    <dgm:pt modelId="{029B8DD3-E4F3-4D1E-BE55-C76AFD6405B6}" type="pres">
      <dgm:prSet presAssocID="{4C90E104-8162-4D55-9CDC-8510DF7BBEF9}" presName="childText" presStyleLbl="bgAcc1" presStyleIdx="1" presStyleCnt="2" custScaleX="237844">
        <dgm:presLayoutVars>
          <dgm:bulletEnabled val="1"/>
        </dgm:presLayoutVars>
      </dgm:prSet>
      <dgm:spPr/>
    </dgm:pt>
  </dgm:ptLst>
  <dgm:cxnLst>
    <dgm:cxn modelId="{A92F6302-651D-4B54-BB9E-6024996CF90C}" type="presOf" srcId="{41DAB85C-B714-4123-B916-71AAD83C4ED4}" destId="{4C1BD16D-586F-4D2D-991A-E36DBE5A5E96}" srcOrd="0" destOrd="0" presId="urn:microsoft.com/office/officeart/2005/8/layout/hierarchy3"/>
    <dgm:cxn modelId="{CFE09624-D59D-454B-B07E-06182C31E5F9}" type="presOf" srcId="{4C90E104-8162-4D55-9CDC-8510DF7BBEF9}" destId="{029B8DD3-E4F3-4D1E-BE55-C76AFD6405B6}" srcOrd="0" destOrd="0" presId="urn:microsoft.com/office/officeart/2005/8/layout/hierarchy3"/>
    <dgm:cxn modelId="{DD69695D-0F21-48C9-A41D-4FD3D43CC22F}" type="presOf" srcId="{DDF89701-90AD-47A4-AC05-59296D5F4B59}" destId="{DBC704F7-EB02-4F4F-8452-BB256C202288}" srcOrd="0" destOrd="0" presId="urn:microsoft.com/office/officeart/2005/8/layout/hierarchy3"/>
    <dgm:cxn modelId="{015CF975-E91B-45EC-9A48-7B7FB062486B}" srcId="{41DAB85C-B714-4123-B916-71AAD83C4ED4}" destId="{FE550247-8185-4D60-AB96-E065C16EFD17}" srcOrd="0" destOrd="0" parTransId="{20F9188A-6822-49CA-B4F2-4F223A69F1C3}" sibTransId="{B32DF9F7-F5A7-4B33-881A-7CF51BFB68E3}"/>
    <dgm:cxn modelId="{660E7C8D-7BC3-461C-8487-C74D35D18452}" srcId="{DDF89701-90AD-47A4-AC05-59296D5F4B59}" destId="{41DAB85C-B714-4123-B916-71AAD83C4ED4}" srcOrd="0" destOrd="0" parTransId="{25169BCB-BFDA-415A-B115-9FC636DEF466}" sibTransId="{B0ACCB25-B8BD-402B-89BC-87E5CEE0B15A}"/>
    <dgm:cxn modelId="{30989B92-CE0C-404E-9E24-E8146E14F5A9}" type="presOf" srcId="{41DAB85C-B714-4123-B916-71AAD83C4ED4}" destId="{7D8899FF-B24C-4C9D-A666-E1DBFF598219}" srcOrd="1" destOrd="0" presId="urn:microsoft.com/office/officeart/2005/8/layout/hierarchy3"/>
    <dgm:cxn modelId="{CACFBBC5-4554-4AAA-9715-EF01F0C3ED40}" type="presOf" srcId="{20F9188A-6822-49CA-B4F2-4F223A69F1C3}" destId="{50FFCB02-4AD7-4512-A63F-52910A5EE888}" srcOrd="0" destOrd="0" presId="urn:microsoft.com/office/officeart/2005/8/layout/hierarchy3"/>
    <dgm:cxn modelId="{94E74AEE-1DA9-4C28-99C0-0541EEDBF5E5}" type="presOf" srcId="{F638D3A6-6410-4838-A7B2-EA4E79B51ED7}" destId="{ECFC40EA-CE09-42BA-8AB9-3C011D724B03}" srcOrd="0" destOrd="0" presId="urn:microsoft.com/office/officeart/2005/8/layout/hierarchy3"/>
    <dgm:cxn modelId="{1DA0BBF2-C4DB-45CE-BF78-3A8738E7213F}" type="presOf" srcId="{FE550247-8185-4D60-AB96-E065C16EFD17}" destId="{423EDA3B-C2B6-40F5-9AA3-32991805389A}" srcOrd="0" destOrd="0" presId="urn:microsoft.com/office/officeart/2005/8/layout/hierarchy3"/>
    <dgm:cxn modelId="{A52491F6-F679-4005-A625-EE74573FD65E}" srcId="{41DAB85C-B714-4123-B916-71AAD83C4ED4}" destId="{4C90E104-8162-4D55-9CDC-8510DF7BBEF9}" srcOrd="1" destOrd="0" parTransId="{F638D3A6-6410-4838-A7B2-EA4E79B51ED7}" sibTransId="{4E1AB186-F7EF-4CDF-96FC-8D9DF7918A06}"/>
    <dgm:cxn modelId="{80928803-EE4D-465E-96BC-C53FAD08AF2E}" type="presParOf" srcId="{DBC704F7-EB02-4F4F-8452-BB256C202288}" destId="{B0E0E481-173A-486D-BCEC-69D27BB00932}" srcOrd="0" destOrd="0" presId="urn:microsoft.com/office/officeart/2005/8/layout/hierarchy3"/>
    <dgm:cxn modelId="{D01AFBF2-8BAD-4ACC-9CDE-E0DE1A6FB979}" type="presParOf" srcId="{B0E0E481-173A-486D-BCEC-69D27BB00932}" destId="{65D832B1-E841-48E3-995E-C19720E0CB8C}" srcOrd="0" destOrd="0" presId="urn:microsoft.com/office/officeart/2005/8/layout/hierarchy3"/>
    <dgm:cxn modelId="{D5228390-E3D0-4094-B0E1-410F5A586BE3}" type="presParOf" srcId="{65D832B1-E841-48E3-995E-C19720E0CB8C}" destId="{4C1BD16D-586F-4D2D-991A-E36DBE5A5E96}" srcOrd="0" destOrd="0" presId="urn:microsoft.com/office/officeart/2005/8/layout/hierarchy3"/>
    <dgm:cxn modelId="{F05343E5-1EA4-45F6-BC78-B3D0DFFC0A8D}" type="presParOf" srcId="{65D832B1-E841-48E3-995E-C19720E0CB8C}" destId="{7D8899FF-B24C-4C9D-A666-E1DBFF598219}" srcOrd="1" destOrd="0" presId="urn:microsoft.com/office/officeart/2005/8/layout/hierarchy3"/>
    <dgm:cxn modelId="{F625633D-56E4-4D11-83FE-58C78F5D1AE3}" type="presParOf" srcId="{B0E0E481-173A-486D-BCEC-69D27BB00932}" destId="{5BEEF13D-7ADB-4FAC-838F-9DCBF5974B20}" srcOrd="1" destOrd="0" presId="urn:microsoft.com/office/officeart/2005/8/layout/hierarchy3"/>
    <dgm:cxn modelId="{864D6376-C0A2-4AD7-923B-5994E9EF7230}" type="presParOf" srcId="{5BEEF13D-7ADB-4FAC-838F-9DCBF5974B20}" destId="{50FFCB02-4AD7-4512-A63F-52910A5EE888}" srcOrd="0" destOrd="0" presId="urn:microsoft.com/office/officeart/2005/8/layout/hierarchy3"/>
    <dgm:cxn modelId="{2F59F8CB-F750-4F88-983C-08791CF0D564}" type="presParOf" srcId="{5BEEF13D-7ADB-4FAC-838F-9DCBF5974B20}" destId="{423EDA3B-C2B6-40F5-9AA3-32991805389A}" srcOrd="1" destOrd="0" presId="urn:microsoft.com/office/officeart/2005/8/layout/hierarchy3"/>
    <dgm:cxn modelId="{F2D6A0D3-7C09-4D89-9609-A7B0E5FA112A}" type="presParOf" srcId="{5BEEF13D-7ADB-4FAC-838F-9DCBF5974B20}" destId="{ECFC40EA-CE09-42BA-8AB9-3C011D724B03}" srcOrd="2" destOrd="0" presId="urn:microsoft.com/office/officeart/2005/8/layout/hierarchy3"/>
    <dgm:cxn modelId="{51918CFA-3BB3-434F-81B0-34A95C5511BA}" type="presParOf" srcId="{5BEEF13D-7ADB-4FAC-838F-9DCBF5974B20}" destId="{029B8DD3-E4F3-4D1E-BE55-C76AFD6405B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605153-A082-4213-89D0-A9633860EC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EAF837-42E7-47A9-BB4A-53784BE5A137}">
      <dgm:prSet phldrT="[Текст]"/>
      <dgm:spPr/>
      <dgm:t>
        <a:bodyPr/>
        <a:lstStyle/>
        <a:p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Явні 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E60F95DD-5038-406E-89E3-E1931081BB0B}" type="parTrans" cxnId="{6CF62356-57FB-49D0-A135-BBCF4230ECBE}">
      <dgm:prSet/>
      <dgm:spPr/>
      <dgm:t>
        <a:bodyPr/>
        <a:lstStyle/>
        <a:p>
          <a:endParaRPr lang="ru-RU"/>
        </a:p>
      </dgm:t>
    </dgm:pt>
    <dgm:pt modelId="{958CB994-265C-4750-AE7C-DDFA347AC549}" type="sibTrans" cxnId="{6CF62356-57FB-49D0-A135-BBCF4230ECBE}">
      <dgm:prSet/>
      <dgm:spPr/>
      <dgm:t>
        <a:bodyPr/>
        <a:lstStyle/>
        <a:p>
          <a:endParaRPr lang="ru-RU"/>
        </a:p>
      </dgm:t>
    </dgm:pt>
    <dgm:pt modelId="{56455843-0012-44DD-AE5C-5F2B6F96AD86}">
      <dgm:prSet phldrT="[Текст]"/>
      <dgm:spPr/>
      <dgm:t>
        <a:bodyPr/>
        <a:lstStyle/>
        <a:p>
          <a:r>
            <a:rPr lang="uk-UA" dirty="0">
              <a:solidFill>
                <a:schemeClr val="bg1">
                  <a:lumMod val="75000"/>
                  <a:lumOff val="25000"/>
                </a:schemeClr>
              </a:solidFill>
            </a:rPr>
            <a:t>Приховані </a:t>
          </a:r>
          <a:endParaRPr lang="ru-RU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8468D6A5-DE89-41BA-80F6-52B24C338AF1}" type="parTrans" cxnId="{52F9053B-FDE7-4974-82A2-908C622782C6}">
      <dgm:prSet/>
      <dgm:spPr/>
      <dgm:t>
        <a:bodyPr/>
        <a:lstStyle/>
        <a:p>
          <a:endParaRPr lang="ru-RU"/>
        </a:p>
      </dgm:t>
    </dgm:pt>
    <dgm:pt modelId="{1CE639C0-39FC-4789-ACA3-385FA6451C8F}" type="sibTrans" cxnId="{52F9053B-FDE7-4974-82A2-908C622782C6}">
      <dgm:prSet/>
      <dgm:spPr/>
      <dgm:t>
        <a:bodyPr/>
        <a:lstStyle/>
        <a:p>
          <a:endParaRPr lang="ru-RU"/>
        </a:p>
      </dgm:t>
    </dgm:pt>
    <dgm:pt modelId="{49EEC575-6E4A-46C7-A241-8389E02C3D9D}" type="pres">
      <dgm:prSet presAssocID="{10605153-A082-4213-89D0-A9633860EC17}" presName="Name0" presStyleCnt="0">
        <dgm:presLayoutVars>
          <dgm:chMax val="7"/>
          <dgm:chPref val="7"/>
          <dgm:dir/>
        </dgm:presLayoutVars>
      </dgm:prSet>
      <dgm:spPr/>
    </dgm:pt>
    <dgm:pt modelId="{098980EB-2C78-4F6B-8DE4-CC3FB6D7EA4F}" type="pres">
      <dgm:prSet presAssocID="{10605153-A082-4213-89D0-A9633860EC17}" presName="Name1" presStyleCnt="0"/>
      <dgm:spPr/>
    </dgm:pt>
    <dgm:pt modelId="{54B42525-0C84-41AB-AD67-6DC1AF140AD7}" type="pres">
      <dgm:prSet presAssocID="{10605153-A082-4213-89D0-A9633860EC17}" presName="cycle" presStyleCnt="0"/>
      <dgm:spPr/>
    </dgm:pt>
    <dgm:pt modelId="{D6CD2A0C-7301-4DCC-A351-971D376DC79C}" type="pres">
      <dgm:prSet presAssocID="{10605153-A082-4213-89D0-A9633860EC17}" presName="srcNode" presStyleLbl="node1" presStyleIdx="0" presStyleCnt="2"/>
      <dgm:spPr/>
    </dgm:pt>
    <dgm:pt modelId="{AF5C2E43-579E-4B46-9F5E-A9BC931EC6DC}" type="pres">
      <dgm:prSet presAssocID="{10605153-A082-4213-89D0-A9633860EC17}" presName="conn" presStyleLbl="parChTrans1D2" presStyleIdx="0" presStyleCnt="1"/>
      <dgm:spPr/>
    </dgm:pt>
    <dgm:pt modelId="{AAFDD56D-C967-47AE-B323-0069CA3D72C9}" type="pres">
      <dgm:prSet presAssocID="{10605153-A082-4213-89D0-A9633860EC17}" presName="extraNode" presStyleLbl="node1" presStyleIdx="0" presStyleCnt="2"/>
      <dgm:spPr/>
    </dgm:pt>
    <dgm:pt modelId="{5A387B35-8968-4C60-B28E-268975B02D06}" type="pres">
      <dgm:prSet presAssocID="{10605153-A082-4213-89D0-A9633860EC17}" presName="dstNode" presStyleLbl="node1" presStyleIdx="0" presStyleCnt="2"/>
      <dgm:spPr/>
    </dgm:pt>
    <dgm:pt modelId="{507797E5-0122-469B-84C5-6D915F94E0A1}" type="pres">
      <dgm:prSet presAssocID="{58EAF837-42E7-47A9-BB4A-53784BE5A137}" presName="text_1" presStyleLbl="node1" presStyleIdx="0" presStyleCnt="2">
        <dgm:presLayoutVars>
          <dgm:bulletEnabled val="1"/>
        </dgm:presLayoutVars>
      </dgm:prSet>
      <dgm:spPr/>
    </dgm:pt>
    <dgm:pt modelId="{E71731F7-189B-4AA4-BCCD-F8CA178FD44F}" type="pres">
      <dgm:prSet presAssocID="{58EAF837-42E7-47A9-BB4A-53784BE5A137}" presName="accent_1" presStyleCnt="0"/>
      <dgm:spPr/>
    </dgm:pt>
    <dgm:pt modelId="{995AEBF1-EE72-4806-AB7C-54D3D5A78F70}" type="pres">
      <dgm:prSet presAssocID="{58EAF837-42E7-47A9-BB4A-53784BE5A137}" presName="accentRepeatNode" presStyleLbl="solidFgAcc1" presStyleIdx="0" presStyleCnt="2"/>
      <dgm:spPr/>
    </dgm:pt>
    <dgm:pt modelId="{EA65082C-5132-466E-AAAA-94432D474413}" type="pres">
      <dgm:prSet presAssocID="{56455843-0012-44DD-AE5C-5F2B6F96AD86}" presName="text_2" presStyleLbl="node1" presStyleIdx="1" presStyleCnt="2">
        <dgm:presLayoutVars>
          <dgm:bulletEnabled val="1"/>
        </dgm:presLayoutVars>
      </dgm:prSet>
      <dgm:spPr/>
    </dgm:pt>
    <dgm:pt modelId="{D53F73A2-A8E8-4AAE-A2AF-AE6F68C18FD3}" type="pres">
      <dgm:prSet presAssocID="{56455843-0012-44DD-AE5C-5F2B6F96AD86}" presName="accent_2" presStyleCnt="0"/>
      <dgm:spPr/>
    </dgm:pt>
    <dgm:pt modelId="{BBB59DFC-9B5A-4F6B-A31E-407810248F73}" type="pres">
      <dgm:prSet presAssocID="{56455843-0012-44DD-AE5C-5F2B6F96AD86}" presName="accentRepeatNode" presStyleLbl="solidFgAcc1" presStyleIdx="1" presStyleCnt="2"/>
      <dgm:spPr/>
    </dgm:pt>
  </dgm:ptLst>
  <dgm:cxnLst>
    <dgm:cxn modelId="{A2F74307-1033-46C1-A914-4D50FFFE40C3}" type="presOf" srcId="{58EAF837-42E7-47A9-BB4A-53784BE5A137}" destId="{507797E5-0122-469B-84C5-6D915F94E0A1}" srcOrd="0" destOrd="0" presId="urn:microsoft.com/office/officeart/2008/layout/VerticalCurvedList"/>
    <dgm:cxn modelId="{52F9053B-FDE7-4974-82A2-908C622782C6}" srcId="{10605153-A082-4213-89D0-A9633860EC17}" destId="{56455843-0012-44DD-AE5C-5F2B6F96AD86}" srcOrd="1" destOrd="0" parTransId="{8468D6A5-DE89-41BA-80F6-52B24C338AF1}" sibTransId="{1CE639C0-39FC-4789-ACA3-385FA6451C8F}"/>
    <dgm:cxn modelId="{C2C9C944-5F50-4335-9751-8855120C8780}" type="presOf" srcId="{10605153-A082-4213-89D0-A9633860EC17}" destId="{49EEC575-6E4A-46C7-A241-8389E02C3D9D}" srcOrd="0" destOrd="0" presId="urn:microsoft.com/office/officeart/2008/layout/VerticalCurvedList"/>
    <dgm:cxn modelId="{6CF62356-57FB-49D0-A135-BBCF4230ECBE}" srcId="{10605153-A082-4213-89D0-A9633860EC17}" destId="{58EAF837-42E7-47A9-BB4A-53784BE5A137}" srcOrd="0" destOrd="0" parTransId="{E60F95DD-5038-406E-89E3-E1931081BB0B}" sibTransId="{958CB994-265C-4750-AE7C-DDFA347AC549}"/>
    <dgm:cxn modelId="{1C4E7AF4-F85A-445C-B179-38E15AFF7E2D}" type="presOf" srcId="{56455843-0012-44DD-AE5C-5F2B6F96AD86}" destId="{EA65082C-5132-466E-AAAA-94432D474413}" srcOrd="0" destOrd="0" presId="urn:microsoft.com/office/officeart/2008/layout/VerticalCurvedList"/>
    <dgm:cxn modelId="{4AE1CEFE-CA98-40BB-A58C-29B3E44E3AC7}" type="presOf" srcId="{958CB994-265C-4750-AE7C-DDFA347AC549}" destId="{AF5C2E43-579E-4B46-9F5E-A9BC931EC6DC}" srcOrd="0" destOrd="0" presId="urn:microsoft.com/office/officeart/2008/layout/VerticalCurvedList"/>
    <dgm:cxn modelId="{C7641281-2575-4CDA-856F-DFD109E9C55A}" type="presParOf" srcId="{49EEC575-6E4A-46C7-A241-8389E02C3D9D}" destId="{098980EB-2C78-4F6B-8DE4-CC3FB6D7EA4F}" srcOrd="0" destOrd="0" presId="urn:microsoft.com/office/officeart/2008/layout/VerticalCurvedList"/>
    <dgm:cxn modelId="{0C178ABA-E2FC-4F4F-A5FC-39295ADDE3FE}" type="presParOf" srcId="{098980EB-2C78-4F6B-8DE4-CC3FB6D7EA4F}" destId="{54B42525-0C84-41AB-AD67-6DC1AF140AD7}" srcOrd="0" destOrd="0" presId="urn:microsoft.com/office/officeart/2008/layout/VerticalCurvedList"/>
    <dgm:cxn modelId="{2914BFD3-5E8F-4FFD-9AC5-B8E0CEDA62E5}" type="presParOf" srcId="{54B42525-0C84-41AB-AD67-6DC1AF140AD7}" destId="{D6CD2A0C-7301-4DCC-A351-971D376DC79C}" srcOrd="0" destOrd="0" presId="urn:microsoft.com/office/officeart/2008/layout/VerticalCurvedList"/>
    <dgm:cxn modelId="{8C4C6851-3F35-4567-BBF7-97C1021FFDEF}" type="presParOf" srcId="{54B42525-0C84-41AB-AD67-6DC1AF140AD7}" destId="{AF5C2E43-579E-4B46-9F5E-A9BC931EC6DC}" srcOrd="1" destOrd="0" presId="urn:microsoft.com/office/officeart/2008/layout/VerticalCurvedList"/>
    <dgm:cxn modelId="{124990D5-6774-4063-BB0A-8FD0EAE05349}" type="presParOf" srcId="{54B42525-0C84-41AB-AD67-6DC1AF140AD7}" destId="{AAFDD56D-C967-47AE-B323-0069CA3D72C9}" srcOrd="2" destOrd="0" presId="urn:microsoft.com/office/officeart/2008/layout/VerticalCurvedList"/>
    <dgm:cxn modelId="{DF8E0742-8002-4762-BA4F-85A8DA88E32E}" type="presParOf" srcId="{54B42525-0C84-41AB-AD67-6DC1AF140AD7}" destId="{5A387B35-8968-4C60-B28E-268975B02D06}" srcOrd="3" destOrd="0" presId="urn:microsoft.com/office/officeart/2008/layout/VerticalCurvedList"/>
    <dgm:cxn modelId="{1D9C2758-7BFD-4CC0-98F0-B79504D63F1F}" type="presParOf" srcId="{098980EB-2C78-4F6B-8DE4-CC3FB6D7EA4F}" destId="{507797E5-0122-469B-84C5-6D915F94E0A1}" srcOrd="1" destOrd="0" presId="urn:microsoft.com/office/officeart/2008/layout/VerticalCurvedList"/>
    <dgm:cxn modelId="{8E9268AB-3AC9-4697-A84A-DCA0749ED568}" type="presParOf" srcId="{098980EB-2C78-4F6B-8DE4-CC3FB6D7EA4F}" destId="{E71731F7-189B-4AA4-BCCD-F8CA178FD44F}" srcOrd="2" destOrd="0" presId="urn:microsoft.com/office/officeart/2008/layout/VerticalCurvedList"/>
    <dgm:cxn modelId="{A9BB77C1-0FDB-47A0-8630-51815FD583A5}" type="presParOf" srcId="{E71731F7-189B-4AA4-BCCD-F8CA178FD44F}" destId="{995AEBF1-EE72-4806-AB7C-54D3D5A78F70}" srcOrd="0" destOrd="0" presId="urn:microsoft.com/office/officeart/2008/layout/VerticalCurvedList"/>
    <dgm:cxn modelId="{6EE91FB9-2F69-49AF-AB34-A225EDC0DBAA}" type="presParOf" srcId="{098980EB-2C78-4F6B-8DE4-CC3FB6D7EA4F}" destId="{EA65082C-5132-466E-AAAA-94432D474413}" srcOrd="3" destOrd="0" presId="urn:microsoft.com/office/officeart/2008/layout/VerticalCurvedList"/>
    <dgm:cxn modelId="{0BAB5C61-C05E-43A5-8E03-09F972154449}" type="presParOf" srcId="{098980EB-2C78-4F6B-8DE4-CC3FB6D7EA4F}" destId="{D53F73A2-A8E8-4AAE-A2AF-AE6F68C18FD3}" srcOrd="4" destOrd="0" presId="urn:microsoft.com/office/officeart/2008/layout/VerticalCurvedList"/>
    <dgm:cxn modelId="{E2FA520E-422C-4EE4-A044-E311E328D91D}" type="presParOf" srcId="{D53F73A2-A8E8-4AAE-A2AF-AE6F68C18FD3}" destId="{BBB59DFC-9B5A-4F6B-A31E-407810248F7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89DF37-60B7-4ABF-AB5D-95AE93E6A442}" type="doc">
      <dgm:prSet loTypeId="urn:microsoft.com/office/officeart/2005/8/layout/hList6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uk-UA"/>
        </a:p>
      </dgm:t>
    </dgm:pt>
    <dgm:pt modelId="{08BC62EC-957B-41B9-8D49-72E868C0C3AA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Виявлення провідної ланки </a:t>
          </a:r>
          <a:r>
            <a: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 </a:t>
          </a:r>
          <a:r>
            <a:rPr lang="uk-UA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підвищенні ефективності виробництва </a:t>
          </a:r>
          <a:endParaRPr lang="uk-UA" i="1" dirty="0"/>
        </a:p>
      </dgm:t>
    </dgm:pt>
    <dgm:pt modelId="{54968893-3226-49DA-BD09-77E470E58A47}" type="parTrans" cxnId="{22C794C5-1312-4AA6-91BB-32F3BEF3A79A}">
      <dgm:prSet/>
      <dgm:spPr/>
      <dgm:t>
        <a:bodyPr/>
        <a:lstStyle/>
        <a:p>
          <a:endParaRPr lang="uk-UA"/>
        </a:p>
      </dgm:t>
    </dgm:pt>
    <dgm:pt modelId="{17DD9DFD-4FB0-4CD1-B91A-F2E3DF868142}" type="sibTrans" cxnId="{22C794C5-1312-4AA6-91BB-32F3BEF3A79A}">
      <dgm:prSet/>
      <dgm:spPr/>
      <dgm:t>
        <a:bodyPr/>
        <a:lstStyle/>
        <a:p>
          <a:endParaRPr lang="uk-UA"/>
        </a:p>
      </dgm:t>
    </dgm:pt>
    <dgm:pt modelId="{6FCE656F-0DEF-4121-B506-CD65E537F012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Виділення вузьких місць</a:t>
          </a:r>
          <a:endParaRPr lang="uk-UA" sz="1600" dirty="0"/>
        </a:p>
      </dgm:t>
    </dgm:pt>
    <dgm:pt modelId="{10309FCD-92E9-4F77-916F-B7859E27B1E2}" type="parTrans" cxnId="{D685E289-A89D-48BF-9979-13CDF2A55CDD}">
      <dgm:prSet/>
      <dgm:spPr/>
      <dgm:t>
        <a:bodyPr/>
        <a:lstStyle/>
        <a:p>
          <a:endParaRPr lang="uk-UA"/>
        </a:p>
      </dgm:t>
    </dgm:pt>
    <dgm:pt modelId="{FAA12D8B-35D1-451C-8E75-FF36C939FD26}" type="sibTrans" cxnId="{D685E289-A89D-48BF-9979-13CDF2A55CDD}">
      <dgm:prSet/>
      <dgm:spPr/>
      <dgm:t>
        <a:bodyPr/>
        <a:lstStyle/>
        <a:p>
          <a:endParaRPr lang="uk-UA"/>
        </a:p>
      </dgm:t>
    </dgm:pt>
    <dgm:pt modelId="{474DD65A-25A8-4CC0-8591-0B9F11FCE2B8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Врахування</a:t>
          </a:r>
          <a:r>
            <a:rPr lang="uk-UA" sz="1600" i="1" spc="-7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типу</a:t>
          </a:r>
          <a:r>
            <a:rPr lang="uk-UA" sz="1600" i="1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виробництва</a:t>
          </a:r>
          <a:r>
            <a:rPr lang="uk-UA" sz="1600" i="1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dirty="0"/>
        </a:p>
      </dgm:t>
    </dgm:pt>
    <dgm:pt modelId="{E5D14EE7-D24E-4CC9-8FB8-AA2858237A53}" type="parTrans" cxnId="{E779A31D-445F-4A0A-A5E3-B1453DF9594F}">
      <dgm:prSet/>
      <dgm:spPr/>
      <dgm:t>
        <a:bodyPr/>
        <a:lstStyle/>
        <a:p>
          <a:endParaRPr lang="uk-UA"/>
        </a:p>
      </dgm:t>
    </dgm:pt>
    <dgm:pt modelId="{C8962DDD-8C76-4CFA-87A0-7966B0F44F32}" type="sibTrans" cxnId="{E779A31D-445F-4A0A-A5E3-B1453DF9594F}">
      <dgm:prSet/>
      <dgm:spPr/>
      <dgm:t>
        <a:bodyPr/>
        <a:lstStyle/>
        <a:p>
          <a:endParaRPr lang="uk-UA"/>
        </a:p>
      </dgm:t>
    </dgm:pt>
    <dgm:pt modelId="{2D862303-83E2-470D-B994-FF58D7594A80}">
      <dgm:prSet custT="1"/>
      <dgm:spPr/>
      <dgm:t>
        <a:bodyPr/>
        <a:lstStyle/>
        <a:p>
          <a:r>
            <a:rPr lang="uk-UA" sz="1600" i="1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Одночасний</a:t>
          </a:r>
          <a:r>
            <a:rPr lang="uk-UA" sz="1600" i="1" spc="-8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пошук</a:t>
          </a:r>
          <a:r>
            <a:rPr lang="uk-UA" sz="1600" i="1" spc="-7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spc="-7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dirty="0"/>
        </a:p>
      </dgm:t>
    </dgm:pt>
    <dgm:pt modelId="{FDBD6216-B579-422D-AB79-868756BA54FF}" type="parTrans" cxnId="{A81A69E1-1BBD-4C15-9A50-876376597848}">
      <dgm:prSet/>
      <dgm:spPr/>
      <dgm:t>
        <a:bodyPr/>
        <a:lstStyle/>
        <a:p>
          <a:endParaRPr lang="uk-UA"/>
        </a:p>
      </dgm:t>
    </dgm:pt>
    <dgm:pt modelId="{99F18B61-7BA7-480C-B052-4FE92F3B0471}" type="sibTrans" cxnId="{A81A69E1-1BBD-4C15-9A50-876376597848}">
      <dgm:prSet/>
      <dgm:spPr/>
      <dgm:t>
        <a:bodyPr/>
        <a:lstStyle/>
        <a:p>
          <a:endParaRPr lang="uk-UA"/>
        </a:p>
      </dgm:t>
    </dgm:pt>
    <dgm:pt modelId="{A9CC02BB-F7BD-4924-B46D-38F78B66A3C0}">
      <dgm:prSet custT="1"/>
      <dgm:spPr/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Визначення</a:t>
          </a:r>
          <a:r>
            <a:rPr lang="uk-UA" sz="1600" i="1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комплектності</a:t>
          </a:r>
          <a:r>
            <a:rPr lang="uk-UA" sz="1600" i="1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dirty="0"/>
        </a:p>
      </dgm:t>
    </dgm:pt>
    <dgm:pt modelId="{A8158366-49DB-42C3-BE28-469C28D94190}" type="parTrans" cxnId="{57538867-FCF9-4B10-968F-0A296DA274C3}">
      <dgm:prSet/>
      <dgm:spPr/>
      <dgm:t>
        <a:bodyPr/>
        <a:lstStyle/>
        <a:p>
          <a:endParaRPr lang="uk-UA"/>
        </a:p>
      </dgm:t>
    </dgm:pt>
    <dgm:pt modelId="{02FD9C38-C65A-4391-9335-7EBF96AF2FA7}" type="sibTrans" cxnId="{57538867-FCF9-4B10-968F-0A296DA274C3}">
      <dgm:prSet/>
      <dgm:spPr/>
      <dgm:t>
        <a:bodyPr/>
        <a:lstStyle/>
        <a:p>
          <a:endParaRPr lang="uk-UA"/>
        </a:p>
      </dgm:t>
    </dgm:pt>
    <dgm:pt modelId="{E26A3FAC-CA94-4C37-A66D-D756E12C5D4B}">
      <dgm:prSet custT="1"/>
      <dgm:spPr/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Науковість пошуку резервів</a:t>
          </a:r>
          <a:endParaRPr lang="uk-UA" sz="1600" i="1" dirty="0"/>
        </a:p>
      </dgm:t>
    </dgm:pt>
    <dgm:pt modelId="{916FE5CA-5C86-4B39-A869-51CABB2B61C7}" type="parTrans" cxnId="{B4C39CEB-C47D-49A3-A594-EC2EC1914FBF}">
      <dgm:prSet/>
      <dgm:spPr/>
      <dgm:t>
        <a:bodyPr/>
        <a:lstStyle/>
        <a:p>
          <a:endParaRPr lang="uk-UA"/>
        </a:p>
      </dgm:t>
    </dgm:pt>
    <dgm:pt modelId="{778D50CF-963F-4DBD-B541-E95571A5DA12}" type="sibTrans" cxnId="{B4C39CEB-C47D-49A3-A594-EC2EC1914FBF}">
      <dgm:prSet/>
      <dgm:spPr/>
      <dgm:t>
        <a:bodyPr/>
        <a:lstStyle/>
        <a:p>
          <a:endParaRPr lang="uk-UA"/>
        </a:p>
      </dgm:t>
    </dgm:pt>
    <dgm:pt modelId="{05A71050-F8EE-463D-B8BA-999E0F3B4D14}" type="pres">
      <dgm:prSet presAssocID="{8289DF37-60B7-4ABF-AB5D-95AE93E6A442}" presName="Name0" presStyleCnt="0">
        <dgm:presLayoutVars>
          <dgm:dir/>
          <dgm:resizeHandles val="exact"/>
        </dgm:presLayoutVars>
      </dgm:prSet>
      <dgm:spPr/>
    </dgm:pt>
    <dgm:pt modelId="{27D146A0-9D37-4415-A216-8E0E443B0BEB}" type="pres">
      <dgm:prSet presAssocID="{08BC62EC-957B-41B9-8D49-72E868C0C3AA}" presName="node" presStyleLbl="node1" presStyleIdx="0" presStyleCnt="6">
        <dgm:presLayoutVars>
          <dgm:bulletEnabled val="1"/>
        </dgm:presLayoutVars>
      </dgm:prSet>
      <dgm:spPr/>
    </dgm:pt>
    <dgm:pt modelId="{7CEE6B1B-D515-4742-8A18-3A194ED30B95}" type="pres">
      <dgm:prSet presAssocID="{17DD9DFD-4FB0-4CD1-B91A-F2E3DF868142}" presName="sibTrans" presStyleCnt="0"/>
      <dgm:spPr/>
    </dgm:pt>
    <dgm:pt modelId="{3B0FDCCA-FCC4-4E4F-B6DA-355DBC0BC7A7}" type="pres">
      <dgm:prSet presAssocID="{6FCE656F-0DEF-4121-B506-CD65E537F012}" presName="node" presStyleLbl="node1" presStyleIdx="1" presStyleCnt="6">
        <dgm:presLayoutVars>
          <dgm:bulletEnabled val="1"/>
        </dgm:presLayoutVars>
      </dgm:prSet>
      <dgm:spPr/>
    </dgm:pt>
    <dgm:pt modelId="{F666BF93-FCE9-41F4-99A2-D1E71837D9AA}" type="pres">
      <dgm:prSet presAssocID="{FAA12D8B-35D1-451C-8E75-FF36C939FD26}" presName="sibTrans" presStyleCnt="0"/>
      <dgm:spPr/>
    </dgm:pt>
    <dgm:pt modelId="{7D016952-A51B-4CAB-AD0C-0A30FFA373C4}" type="pres">
      <dgm:prSet presAssocID="{474DD65A-25A8-4CC0-8591-0B9F11FCE2B8}" presName="node" presStyleLbl="node1" presStyleIdx="2" presStyleCnt="6">
        <dgm:presLayoutVars>
          <dgm:bulletEnabled val="1"/>
        </dgm:presLayoutVars>
      </dgm:prSet>
      <dgm:spPr/>
    </dgm:pt>
    <dgm:pt modelId="{DAF681A8-59C5-4204-9ECA-95966BBBFEAD}" type="pres">
      <dgm:prSet presAssocID="{C8962DDD-8C76-4CFA-87A0-7966B0F44F32}" presName="sibTrans" presStyleCnt="0"/>
      <dgm:spPr/>
    </dgm:pt>
    <dgm:pt modelId="{41BA2026-C8BE-4639-8F35-EE4D657EE75F}" type="pres">
      <dgm:prSet presAssocID="{2D862303-83E2-470D-B994-FF58D7594A80}" presName="node" presStyleLbl="node1" presStyleIdx="3" presStyleCnt="6">
        <dgm:presLayoutVars>
          <dgm:bulletEnabled val="1"/>
        </dgm:presLayoutVars>
      </dgm:prSet>
      <dgm:spPr/>
    </dgm:pt>
    <dgm:pt modelId="{95F874F6-25C2-4904-91A6-DEE70ED1A4C5}" type="pres">
      <dgm:prSet presAssocID="{99F18B61-7BA7-480C-B052-4FE92F3B0471}" presName="sibTrans" presStyleCnt="0"/>
      <dgm:spPr/>
    </dgm:pt>
    <dgm:pt modelId="{B9323239-2DE9-4934-BF99-5E0D92206D51}" type="pres">
      <dgm:prSet presAssocID="{E26A3FAC-CA94-4C37-A66D-D756E12C5D4B}" presName="node" presStyleLbl="node1" presStyleIdx="4" presStyleCnt="6" custLinFactX="100000" custLinFactNeighborX="103375" custLinFactNeighborY="1592">
        <dgm:presLayoutVars>
          <dgm:bulletEnabled val="1"/>
        </dgm:presLayoutVars>
      </dgm:prSet>
      <dgm:spPr/>
    </dgm:pt>
    <dgm:pt modelId="{EA5F45CE-D88F-48FF-A717-1E76FACD238C}" type="pres">
      <dgm:prSet presAssocID="{778D50CF-963F-4DBD-B541-E95571A5DA12}" presName="sibTrans" presStyleCnt="0"/>
      <dgm:spPr/>
    </dgm:pt>
    <dgm:pt modelId="{DE9F1909-B33C-46DD-BAE0-F7432436D335}" type="pres">
      <dgm:prSet presAssocID="{A9CC02BB-F7BD-4924-B46D-38F78B66A3C0}" presName="node" presStyleLbl="node1" presStyleIdx="5" presStyleCnt="6" custLinFactX="-97696" custLinFactNeighborX="-100000" custLinFactNeighborY="-1192">
        <dgm:presLayoutVars>
          <dgm:bulletEnabled val="1"/>
        </dgm:presLayoutVars>
      </dgm:prSet>
      <dgm:spPr/>
    </dgm:pt>
  </dgm:ptLst>
  <dgm:cxnLst>
    <dgm:cxn modelId="{E779A31D-445F-4A0A-A5E3-B1453DF9594F}" srcId="{8289DF37-60B7-4ABF-AB5D-95AE93E6A442}" destId="{474DD65A-25A8-4CC0-8591-0B9F11FCE2B8}" srcOrd="2" destOrd="0" parTransId="{E5D14EE7-D24E-4CC9-8FB8-AA2858237A53}" sibTransId="{C8962DDD-8C76-4CFA-87A0-7966B0F44F32}"/>
    <dgm:cxn modelId="{D9CA8D28-7AC4-43E1-9B26-04297FCFDBF1}" type="presOf" srcId="{E26A3FAC-CA94-4C37-A66D-D756E12C5D4B}" destId="{B9323239-2DE9-4934-BF99-5E0D92206D51}" srcOrd="0" destOrd="0" presId="urn:microsoft.com/office/officeart/2005/8/layout/hList6"/>
    <dgm:cxn modelId="{B37F9733-FCD9-425C-9778-1B206C1F6637}" type="presOf" srcId="{A9CC02BB-F7BD-4924-B46D-38F78B66A3C0}" destId="{DE9F1909-B33C-46DD-BAE0-F7432436D335}" srcOrd="0" destOrd="0" presId="urn:microsoft.com/office/officeart/2005/8/layout/hList6"/>
    <dgm:cxn modelId="{57538867-FCF9-4B10-968F-0A296DA274C3}" srcId="{8289DF37-60B7-4ABF-AB5D-95AE93E6A442}" destId="{A9CC02BB-F7BD-4924-B46D-38F78B66A3C0}" srcOrd="5" destOrd="0" parTransId="{A8158366-49DB-42C3-BE28-469C28D94190}" sibTransId="{02FD9C38-C65A-4391-9335-7EBF96AF2FA7}"/>
    <dgm:cxn modelId="{99E9C853-F227-4DF9-B1F4-8991D8FD41F3}" type="presOf" srcId="{474DD65A-25A8-4CC0-8591-0B9F11FCE2B8}" destId="{7D016952-A51B-4CAB-AD0C-0A30FFA373C4}" srcOrd="0" destOrd="0" presId="urn:microsoft.com/office/officeart/2005/8/layout/hList6"/>
    <dgm:cxn modelId="{0631917F-10CD-4139-B3B7-3E2FAEB75FD4}" type="presOf" srcId="{2D862303-83E2-470D-B994-FF58D7594A80}" destId="{41BA2026-C8BE-4639-8F35-EE4D657EE75F}" srcOrd="0" destOrd="0" presId="urn:microsoft.com/office/officeart/2005/8/layout/hList6"/>
    <dgm:cxn modelId="{21AB8A81-D2CD-4EC6-9453-389BDE9B623C}" type="presOf" srcId="{08BC62EC-957B-41B9-8D49-72E868C0C3AA}" destId="{27D146A0-9D37-4415-A216-8E0E443B0BEB}" srcOrd="0" destOrd="0" presId="urn:microsoft.com/office/officeart/2005/8/layout/hList6"/>
    <dgm:cxn modelId="{D685E289-A89D-48BF-9979-13CDF2A55CDD}" srcId="{8289DF37-60B7-4ABF-AB5D-95AE93E6A442}" destId="{6FCE656F-0DEF-4121-B506-CD65E537F012}" srcOrd="1" destOrd="0" parTransId="{10309FCD-92E9-4F77-916F-B7859E27B1E2}" sibTransId="{FAA12D8B-35D1-451C-8E75-FF36C939FD26}"/>
    <dgm:cxn modelId="{22C794C5-1312-4AA6-91BB-32F3BEF3A79A}" srcId="{8289DF37-60B7-4ABF-AB5D-95AE93E6A442}" destId="{08BC62EC-957B-41B9-8D49-72E868C0C3AA}" srcOrd="0" destOrd="0" parTransId="{54968893-3226-49DA-BD09-77E470E58A47}" sibTransId="{17DD9DFD-4FB0-4CD1-B91A-F2E3DF868142}"/>
    <dgm:cxn modelId="{A81A69E1-1BBD-4C15-9A50-876376597848}" srcId="{8289DF37-60B7-4ABF-AB5D-95AE93E6A442}" destId="{2D862303-83E2-470D-B994-FF58D7594A80}" srcOrd="3" destOrd="0" parTransId="{FDBD6216-B579-422D-AB79-868756BA54FF}" sibTransId="{99F18B61-7BA7-480C-B052-4FE92F3B0471}"/>
    <dgm:cxn modelId="{17EC77E2-F96D-4A4D-97CD-9A7856D65C3E}" type="presOf" srcId="{6FCE656F-0DEF-4121-B506-CD65E537F012}" destId="{3B0FDCCA-FCC4-4E4F-B6DA-355DBC0BC7A7}" srcOrd="0" destOrd="0" presId="urn:microsoft.com/office/officeart/2005/8/layout/hList6"/>
    <dgm:cxn modelId="{B4C39CEB-C47D-49A3-A594-EC2EC1914FBF}" srcId="{8289DF37-60B7-4ABF-AB5D-95AE93E6A442}" destId="{E26A3FAC-CA94-4C37-A66D-D756E12C5D4B}" srcOrd="4" destOrd="0" parTransId="{916FE5CA-5C86-4B39-A869-51CABB2B61C7}" sibTransId="{778D50CF-963F-4DBD-B541-E95571A5DA12}"/>
    <dgm:cxn modelId="{559EA7F0-5F67-4181-97DC-79317A9FB9FF}" type="presOf" srcId="{8289DF37-60B7-4ABF-AB5D-95AE93E6A442}" destId="{05A71050-F8EE-463D-B8BA-999E0F3B4D14}" srcOrd="0" destOrd="0" presId="urn:microsoft.com/office/officeart/2005/8/layout/hList6"/>
    <dgm:cxn modelId="{6F6FD747-E2DE-4DF8-9F70-38E1EF827F0C}" type="presParOf" srcId="{05A71050-F8EE-463D-B8BA-999E0F3B4D14}" destId="{27D146A0-9D37-4415-A216-8E0E443B0BEB}" srcOrd="0" destOrd="0" presId="urn:microsoft.com/office/officeart/2005/8/layout/hList6"/>
    <dgm:cxn modelId="{656299CA-F585-45A9-BE1F-CA6DF5CA1204}" type="presParOf" srcId="{05A71050-F8EE-463D-B8BA-999E0F3B4D14}" destId="{7CEE6B1B-D515-4742-8A18-3A194ED30B95}" srcOrd="1" destOrd="0" presId="urn:microsoft.com/office/officeart/2005/8/layout/hList6"/>
    <dgm:cxn modelId="{71FFB18A-B887-4B71-AEA6-FC01C8938F49}" type="presParOf" srcId="{05A71050-F8EE-463D-B8BA-999E0F3B4D14}" destId="{3B0FDCCA-FCC4-4E4F-B6DA-355DBC0BC7A7}" srcOrd="2" destOrd="0" presId="urn:microsoft.com/office/officeart/2005/8/layout/hList6"/>
    <dgm:cxn modelId="{CD2380D0-8385-45A0-9FE6-A036F6CD73B6}" type="presParOf" srcId="{05A71050-F8EE-463D-B8BA-999E0F3B4D14}" destId="{F666BF93-FCE9-41F4-99A2-D1E71837D9AA}" srcOrd="3" destOrd="0" presId="urn:microsoft.com/office/officeart/2005/8/layout/hList6"/>
    <dgm:cxn modelId="{854599BF-A3DC-49C1-AFB5-6DB5F4C5608A}" type="presParOf" srcId="{05A71050-F8EE-463D-B8BA-999E0F3B4D14}" destId="{7D016952-A51B-4CAB-AD0C-0A30FFA373C4}" srcOrd="4" destOrd="0" presId="urn:microsoft.com/office/officeart/2005/8/layout/hList6"/>
    <dgm:cxn modelId="{94A8B176-E5AB-4B91-BFA9-D5030D9FBB5D}" type="presParOf" srcId="{05A71050-F8EE-463D-B8BA-999E0F3B4D14}" destId="{DAF681A8-59C5-4204-9ECA-95966BBBFEAD}" srcOrd="5" destOrd="0" presId="urn:microsoft.com/office/officeart/2005/8/layout/hList6"/>
    <dgm:cxn modelId="{F1F93AB4-8F14-45DD-BAE6-A13FDF78C6CB}" type="presParOf" srcId="{05A71050-F8EE-463D-B8BA-999E0F3B4D14}" destId="{41BA2026-C8BE-4639-8F35-EE4D657EE75F}" srcOrd="6" destOrd="0" presId="urn:microsoft.com/office/officeart/2005/8/layout/hList6"/>
    <dgm:cxn modelId="{C0ADF514-9CB6-4729-BAB1-EC4CE3E7BAAC}" type="presParOf" srcId="{05A71050-F8EE-463D-B8BA-999E0F3B4D14}" destId="{95F874F6-25C2-4904-91A6-DEE70ED1A4C5}" srcOrd="7" destOrd="0" presId="urn:microsoft.com/office/officeart/2005/8/layout/hList6"/>
    <dgm:cxn modelId="{CB1AE57A-DC6F-4FF8-A0AB-D78F55EBC60A}" type="presParOf" srcId="{05A71050-F8EE-463D-B8BA-999E0F3B4D14}" destId="{B9323239-2DE9-4934-BF99-5E0D92206D51}" srcOrd="8" destOrd="0" presId="urn:microsoft.com/office/officeart/2005/8/layout/hList6"/>
    <dgm:cxn modelId="{BC136C7D-17D6-4873-8406-94B1D52B5F28}" type="presParOf" srcId="{05A71050-F8EE-463D-B8BA-999E0F3B4D14}" destId="{EA5F45CE-D88F-48FF-A717-1E76FACD238C}" srcOrd="9" destOrd="0" presId="urn:microsoft.com/office/officeart/2005/8/layout/hList6"/>
    <dgm:cxn modelId="{A67B75F8-CA80-4896-B7A9-62BA18D9E7AF}" type="presParOf" srcId="{05A71050-F8EE-463D-B8BA-999E0F3B4D14}" destId="{DE9F1909-B33C-46DD-BAE0-F7432436D335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89DF37-60B7-4ABF-AB5D-95AE93E6A442}" type="doc">
      <dgm:prSet loTypeId="urn:microsoft.com/office/officeart/2005/8/layout/hList6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uk-UA"/>
        </a:p>
      </dgm:t>
    </dgm:pt>
    <dgm:pt modelId="{3454553D-6C43-4DA8-BDBF-8AF94023AADE}">
      <dgm:prSet/>
      <dgm:spPr/>
      <dgm:t>
        <a:bodyPr/>
        <a:lstStyle/>
        <a:p>
          <a:r>
            <a:rPr lang="uk-UA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Комплексність</a:t>
          </a:r>
          <a:r>
            <a:rPr lang="uk-UA" i="1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і</a:t>
          </a:r>
          <a:r>
            <a:rPr lang="uk-UA" i="1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системність</a:t>
          </a:r>
          <a:r>
            <a:rPr lang="uk-UA" i="1" spc="-6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dirty="0"/>
        </a:p>
      </dgm:t>
    </dgm:pt>
    <dgm:pt modelId="{76160DC6-9BC7-4CFD-95E2-D6C59D811435}" type="parTrans" cxnId="{F498430A-4645-4BAA-98DC-56264A78E85F}">
      <dgm:prSet/>
      <dgm:spPr/>
      <dgm:t>
        <a:bodyPr/>
        <a:lstStyle/>
        <a:p>
          <a:endParaRPr lang="uk-UA"/>
        </a:p>
      </dgm:t>
    </dgm:pt>
    <dgm:pt modelId="{00E08772-FC74-4E69-88AD-2A952CBD6FBD}" type="sibTrans" cxnId="{F498430A-4645-4BAA-98DC-56264A78E85F}">
      <dgm:prSet/>
      <dgm:spPr/>
      <dgm:t>
        <a:bodyPr/>
        <a:lstStyle/>
        <a:p>
          <a:endParaRPr lang="uk-UA"/>
        </a:p>
      </dgm:t>
    </dgm:pt>
    <dgm:pt modelId="{2895513C-D717-439A-B18E-261BC351BE83}">
      <dgm:prSet custT="1"/>
      <dgm:spPr/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Оперативність</a:t>
          </a:r>
          <a:endParaRPr lang="uk-UA" sz="1600" dirty="0"/>
        </a:p>
      </dgm:t>
    </dgm:pt>
    <dgm:pt modelId="{38195174-E0E1-4525-B127-5A62E5E97216}" type="parTrans" cxnId="{9DCBF95F-8C9F-4B9D-9AED-E81CCA3CFB1B}">
      <dgm:prSet/>
      <dgm:spPr/>
      <dgm:t>
        <a:bodyPr/>
        <a:lstStyle/>
        <a:p>
          <a:endParaRPr lang="uk-UA"/>
        </a:p>
      </dgm:t>
    </dgm:pt>
    <dgm:pt modelId="{6487BC81-E384-48E9-8D06-2C5721E04809}" type="sibTrans" cxnId="{9DCBF95F-8C9F-4B9D-9AED-E81CCA3CFB1B}">
      <dgm:prSet/>
      <dgm:spPr/>
      <dgm:t>
        <a:bodyPr/>
        <a:lstStyle/>
        <a:p>
          <a:endParaRPr lang="uk-UA"/>
        </a:p>
      </dgm:t>
    </dgm:pt>
    <dgm:pt modelId="{6E3A565F-4BBA-44D3-89A1-6ECB4392D8BD}">
      <dgm:prSet/>
      <dgm:spPr/>
      <dgm:t>
        <a:bodyPr/>
        <a:lstStyle/>
        <a:p>
          <a:r>
            <a:rPr lang="uk-UA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Регулярність</a:t>
          </a:r>
          <a:endParaRPr lang="uk-UA" dirty="0"/>
        </a:p>
      </dgm:t>
    </dgm:pt>
    <dgm:pt modelId="{6C9B2DDE-BB2E-41BD-82B7-6437E4ECFA02}" type="parTrans" cxnId="{4EF3C751-EB64-40EB-BBEE-95D897A8BF7E}">
      <dgm:prSet/>
      <dgm:spPr/>
      <dgm:t>
        <a:bodyPr/>
        <a:lstStyle/>
        <a:p>
          <a:endParaRPr lang="uk-UA"/>
        </a:p>
      </dgm:t>
    </dgm:pt>
    <dgm:pt modelId="{D196EA68-FC41-4EAB-90D5-528EF3EC2A76}" type="sibTrans" cxnId="{4EF3C751-EB64-40EB-BBEE-95D897A8BF7E}">
      <dgm:prSet/>
      <dgm:spPr/>
      <dgm:t>
        <a:bodyPr/>
        <a:lstStyle/>
        <a:p>
          <a:endParaRPr lang="uk-UA"/>
        </a:p>
      </dgm:t>
    </dgm:pt>
    <dgm:pt modelId="{A23E9E69-88E4-456A-A3F1-EBD704CEA042}">
      <dgm:prSet custT="1"/>
      <dgm:spPr/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Принцип демократичності </a:t>
          </a:r>
          <a:endParaRPr lang="uk-UA" sz="1600" dirty="0"/>
        </a:p>
      </dgm:t>
    </dgm:pt>
    <dgm:pt modelId="{78EC36D3-1E3D-4918-9585-D9497DD64E4E}" type="parTrans" cxnId="{148494D3-B619-4760-9161-FAC805E8919C}">
      <dgm:prSet/>
      <dgm:spPr/>
      <dgm:t>
        <a:bodyPr/>
        <a:lstStyle/>
        <a:p>
          <a:endParaRPr lang="uk-UA"/>
        </a:p>
      </dgm:t>
    </dgm:pt>
    <dgm:pt modelId="{124E8AB9-785B-476F-96A0-E74D0A7ABCEB}" type="sibTrans" cxnId="{148494D3-B619-4760-9161-FAC805E8919C}">
      <dgm:prSet/>
      <dgm:spPr/>
      <dgm:t>
        <a:bodyPr/>
        <a:lstStyle/>
        <a:p>
          <a:endParaRPr lang="uk-UA"/>
        </a:p>
      </dgm:t>
    </dgm:pt>
    <dgm:pt modelId="{B608E83B-DF12-44F6-94F6-45DC99D48094}">
      <dgm:prSet custT="1"/>
      <dgm:spPr/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Економічне</a:t>
          </a:r>
          <a:r>
            <a:rPr lang="uk-UA" sz="1600" i="1" spc="-5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обґрунтування</a:t>
          </a:r>
          <a:r>
            <a:rPr lang="uk-UA" sz="1600" i="1" spc="-5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spc="-5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dirty="0"/>
        </a:p>
      </dgm:t>
    </dgm:pt>
    <dgm:pt modelId="{469FFE12-8A10-4C24-AE2D-B40F3DC39D1A}" type="parTrans" cxnId="{1783216A-F39F-4622-A626-7C60929018C7}">
      <dgm:prSet/>
      <dgm:spPr/>
      <dgm:t>
        <a:bodyPr/>
        <a:lstStyle/>
        <a:p>
          <a:endParaRPr lang="uk-UA"/>
        </a:p>
      </dgm:t>
    </dgm:pt>
    <dgm:pt modelId="{93331BAD-4925-411B-9346-D53D269A367A}" type="sibTrans" cxnId="{1783216A-F39F-4622-A626-7C60929018C7}">
      <dgm:prSet/>
      <dgm:spPr/>
      <dgm:t>
        <a:bodyPr/>
        <a:lstStyle/>
        <a:p>
          <a:endParaRPr lang="uk-UA"/>
        </a:p>
      </dgm:t>
    </dgm:pt>
    <dgm:pt modelId="{74704FAA-B8A1-4ECC-8F7F-4974AAD7EC15}">
      <dgm:prSet custT="1"/>
      <dgm:spPr/>
      <dgm:t>
        <a:bodyPr/>
        <a:lstStyle/>
        <a:p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Запобігання</a:t>
          </a:r>
          <a:r>
            <a:rPr lang="uk-UA" sz="1600" i="1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повторному</a:t>
          </a:r>
          <a:r>
            <a:rPr lang="uk-UA" sz="1600" i="1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рахунку</a:t>
          </a:r>
          <a:r>
            <a:rPr lang="uk-UA" sz="1600" i="1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dirty="0"/>
        </a:p>
      </dgm:t>
    </dgm:pt>
    <dgm:pt modelId="{872671FC-3804-44A5-8D6C-3356F6B75942}" type="parTrans" cxnId="{688DD107-99DA-4BE5-9008-2BB4AC3615A8}">
      <dgm:prSet/>
      <dgm:spPr/>
      <dgm:t>
        <a:bodyPr/>
        <a:lstStyle/>
        <a:p>
          <a:endParaRPr lang="uk-UA"/>
        </a:p>
      </dgm:t>
    </dgm:pt>
    <dgm:pt modelId="{08DEB211-9C75-44E6-8DF9-629D61B86E69}" type="sibTrans" cxnId="{688DD107-99DA-4BE5-9008-2BB4AC3615A8}">
      <dgm:prSet/>
      <dgm:spPr/>
      <dgm:t>
        <a:bodyPr/>
        <a:lstStyle/>
        <a:p>
          <a:endParaRPr lang="uk-UA"/>
        </a:p>
      </dgm:t>
    </dgm:pt>
    <dgm:pt modelId="{05A71050-F8EE-463D-B8BA-999E0F3B4D14}" type="pres">
      <dgm:prSet presAssocID="{8289DF37-60B7-4ABF-AB5D-95AE93E6A442}" presName="Name0" presStyleCnt="0">
        <dgm:presLayoutVars>
          <dgm:dir/>
          <dgm:resizeHandles val="exact"/>
        </dgm:presLayoutVars>
      </dgm:prSet>
      <dgm:spPr/>
    </dgm:pt>
    <dgm:pt modelId="{2DA71FD9-1184-4DCE-B31F-E679FE60D781}" type="pres">
      <dgm:prSet presAssocID="{3454553D-6C43-4DA8-BDBF-8AF94023AADE}" presName="node" presStyleLbl="node1" presStyleIdx="0" presStyleCnt="6">
        <dgm:presLayoutVars>
          <dgm:bulletEnabled val="1"/>
        </dgm:presLayoutVars>
      </dgm:prSet>
      <dgm:spPr/>
    </dgm:pt>
    <dgm:pt modelId="{8BC3F93A-CAE3-46E1-9190-DA8AE9483F9F}" type="pres">
      <dgm:prSet presAssocID="{00E08772-FC74-4E69-88AD-2A952CBD6FBD}" presName="sibTrans" presStyleCnt="0"/>
      <dgm:spPr/>
    </dgm:pt>
    <dgm:pt modelId="{F13B2C8A-4A78-4169-84A9-13C102902205}" type="pres">
      <dgm:prSet presAssocID="{6E3A565F-4BBA-44D3-89A1-6ECB4392D8BD}" presName="node" presStyleLbl="node1" presStyleIdx="1" presStyleCnt="6" custLinFactX="97984" custLinFactNeighborX="100000" custLinFactNeighborY="-1592">
        <dgm:presLayoutVars>
          <dgm:bulletEnabled val="1"/>
        </dgm:presLayoutVars>
      </dgm:prSet>
      <dgm:spPr/>
    </dgm:pt>
    <dgm:pt modelId="{0AF7C03A-67A7-4745-92CA-1A11FD5149BB}" type="pres">
      <dgm:prSet presAssocID="{D196EA68-FC41-4EAB-90D5-528EF3EC2A76}" presName="sibTrans" presStyleCnt="0"/>
      <dgm:spPr/>
    </dgm:pt>
    <dgm:pt modelId="{57E6E784-C9E4-4803-A486-9B084DAA1E7F}" type="pres">
      <dgm:prSet presAssocID="{2895513C-D717-439A-B18E-261BC351BE83}" presName="node" presStyleLbl="node1" presStyleIdx="2" presStyleCnt="6" custLinFactX="-100000" custLinFactNeighborX="-122823" custLinFactNeighborY="537">
        <dgm:presLayoutVars>
          <dgm:bulletEnabled val="1"/>
        </dgm:presLayoutVars>
      </dgm:prSet>
      <dgm:spPr/>
    </dgm:pt>
    <dgm:pt modelId="{8C6457CC-524C-475D-9535-E07A027430A4}" type="pres">
      <dgm:prSet presAssocID="{6487BC81-E384-48E9-8D06-2C5721E04809}" presName="sibTrans" presStyleCnt="0"/>
      <dgm:spPr/>
    </dgm:pt>
    <dgm:pt modelId="{264622ED-127A-4399-8B70-C182DA4732A5}" type="pres">
      <dgm:prSet presAssocID="{A23E9E69-88E4-456A-A3F1-EBD704CEA042}" presName="node" presStyleLbl="node1" presStyleIdx="3" presStyleCnt="6">
        <dgm:presLayoutVars>
          <dgm:bulletEnabled val="1"/>
        </dgm:presLayoutVars>
      </dgm:prSet>
      <dgm:spPr/>
    </dgm:pt>
    <dgm:pt modelId="{0CC15552-6CDF-40AB-B3A4-8B0BD76A7F21}" type="pres">
      <dgm:prSet presAssocID="{124E8AB9-785B-476F-96A0-E74D0A7ABCEB}" presName="sibTrans" presStyleCnt="0"/>
      <dgm:spPr/>
    </dgm:pt>
    <dgm:pt modelId="{E3B7F6F5-A45F-4510-A967-1BEBDD028A3A}" type="pres">
      <dgm:prSet presAssocID="{B608E83B-DF12-44F6-94F6-45DC99D48094}" presName="node" presStyleLbl="node1" presStyleIdx="4" presStyleCnt="6">
        <dgm:presLayoutVars>
          <dgm:bulletEnabled val="1"/>
        </dgm:presLayoutVars>
      </dgm:prSet>
      <dgm:spPr/>
    </dgm:pt>
    <dgm:pt modelId="{FF92FAC9-CA76-4B59-B8CA-74DFFB47E8E3}" type="pres">
      <dgm:prSet presAssocID="{93331BAD-4925-411B-9346-D53D269A367A}" presName="sibTrans" presStyleCnt="0"/>
      <dgm:spPr/>
    </dgm:pt>
    <dgm:pt modelId="{53EE0F23-91B2-40A9-9012-863DFE690BA6}" type="pres">
      <dgm:prSet presAssocID="{74704FAA-B8A1-4ECC-8F7F-4974AAD7EC15}" presName="node" presStyleLbl="node1" presStyleIdx="5" presStyleCnt="6">
        <dgm:presLayoutVars>
          <dgm:bulletEnabled val="1"/>
        </dgm:presLayoutVars>
      </dgm:prSet>
      <dgm:spPr/>
    </dgm:pt>
  </dgm:ptLst>
  <dgm:cxnLst>
    <dgm:cxn modelId="{688DD107-99DA-4BE5-9008-2BB4AC3615A8}" srcId="{8289DF37-60B7-4ABF-AB5D-95AE93E6A442}" destId="{74704FAA-B8A1-4ECC-8F7F-4974AAD7EC15}" srcOrd="5" destOrd="0" parTransId="{872671FC-3804-44A5-8D6C-3356F6B75942}" sibTransId="{08DEB211-9C75-44E6-8DF9-629D61B86E69}"/>
    <dgm:cxn modelId="{F498430A-4645-4BAA-98DC-56264A78E85F}" srcId="{8289DF37-60B7-4ABF-AB5D-95AE93E6A442}" destId="{3454553D-6C43-4DA8-BDBF-8AF94023AADE}" srcOrd="0" destOrd="0" parTransId="{76160DC6-9BC7-4CFD-95E2-D6C59D811435}" sibTransId="{00E08772-FC74-4E69-88AD-2A952CBD6FBD}"/>
    <dgm:cxn modelId="{8B4FDA0E-718E-47C0-AB81-C328229077D4}" type="presOf" srcId="{6E3A565F-4BBA-44D3-89A1-6ECB4392D8BD}" destId="{F13B2C8A-4A78-4169-84A9-13C102902205}" srcOrd="0" destOrd="0" presId="urn:microsoft.com/office/officeart/2005/8/layout/hList6"/>
    <dgm:cxn modelId="{D9C8DA16-E145-4ED8-AF3B-EDEEEB43DCFD}" type="presOf" srcId="{74704FAA-B8A1-4ECC-8F7F-4974AAD7EC15}" destId="{53EE0F23-91B2-40A9-9012-863DFE690BA6}" srcOrd="0" destOrd="0" presId="urn:microsoft.com/office/officeart/2005/8/layout/hList6"/>
    <dgm:cxn modelId="{688F961D-C832-41C9-960E-0D1F55154FEF}" type="presOf" srcId="{A23E9E69-88E4-456A-A3F1-EBD704CEA042}" destId="{264622ED-127A-4399-8B70-C182DA4732A5}" srcOrd="0" destOrd="0" presId="urn:microsoft.com/office/officeart/2005/8/layout/hList6"/>
    <dgm:cxn modelId="{9DCBF95F-8C9F-4B9D-9AED-E81CCA3CFB1B}" srcId="{8289DF37-60B7-4ABF-AB5D-95AE93E6A442}" destId="{2895513C-D717-439A-B18E-261BC351BE83}" srcOrd="2" destOrd="0" parTransId="{38195174-E0E1-4525-B127-5A62E5E97216}" sibTransId="{6487BC81-E384-48E9-8D06-2C5721E04809}"/>
    <dgm:cxn modelId="{1783216A-F39F-4622-A626-7C60929018C7}" srcId="{8289DF37-60B7-4ABF-AB5D-95AE93E6A442}" destId="{B608E83B-DF12-44F6-94F6-45DC99D48094}" srcOrd="4" destOrd="0" parTransId="{469FFE12-8A10-4C24-AE2D-B40F3DC39D1A}" sibTransId="{93331BAD-4925-411B-9346-D53D269A367A}"/>
    <dgm:cxn modelId="{4EF3C751-EB64-40EB-BBEE-95D897A8BF7E}" srcId="{8289DF37-60B7-4ABF-AB5D-95AE93E6A442}" destId="{6E3A565F-4BBA-44D3-89A1-6ECB4392D8BD}" srcOrd="1" destOrd="0" parTransId="{6C9B2DDE-BB2E-41BD-82B7-6437E4ECFA02}" sibTransId="{D196EA68-FC41-4EAB-90D5-528EF3EC2A76}"/>
    <dgm:cxn modelId="{8C85907B-F8EC-4311-AFE2-E90120150E47}" type="presOf" srcId="{B608E83B-DF12-44F6-94F6-45DC99D48094}" destId="{E3B7F6F5-A45F-4510-A967-1BEBDD028A3A}" srcOrd="0" destOrd="0" presId="urn:microsoft.com/office/officeart/2005/8/layout/hList6"/>
    <dgm:cxn modelId="{B9EA55A1-219E-4EE7-A494-DCEFB7F4F0F8}" type="presOf" srcId="{3454553D-6C43-4DA8-BDBF-8AF94023AADE}" destId="{2DA71FD9-1184-4DCE-B31F-E679FE60D781}" srcOrd="0" destOrd="0" presId="urn:microsoft.com/office/officeart/2005/8/layout/hList6"/>
    <dgm:cxn modelId="{04903BC4-C15A-4A83-933F-EACA6B1D9F07}" type="presOf" srcId="{2895513C-D717-439A-B18E-261BC351BE83}" destId="{57E6E784-C9E4-4803-A486-9B084DAA1E7F}" srcOrd="0" destOrd="0" presId="urn:microsoft.com/office/officeart/2005/8/layout/hList6"/>
    <dgm:cxn modelId="{148494D3-B619-4760-9161-FAC805E8919C}" srcId="{8289DF37-60B7-4ABF-AB5D-95AE93E6A442}" destId="{A23E9E69-88E4-456A-A3F1-EBD704CEA042}" srcOrd="3" destOrd="0" parTransId="{78EC36D3-1E3D-4918-9585-D9497DD64E4E}" sibTransId="{124E8AB9-785B-476F-96A0-E74D0A7ABCEB}"/>
    <dgm:cxn modelId="{559EA7F0-5F67-4181-97DC-79317A9FB9FF}" type="presOf" srcId="{8289DF37-60B7-4ABF-AB5D-95AE93E6A442}" destId="{05A71050-F8EE-463D-B8BA-999E0F3B4D14}" srcOrd="0" destOrd="0" presId="urn:microsoft.com/office/officeart/2005/8/layout/hList6"/>
    <dgm:cxn modelId="{39CE292C-1A52-451D-B91E-281868B28280}" type="presParOf" srcId="{05A71050-F8EE-463D-B8BA-999E0F3B4D14}" destId="{2DA71FD9-1184-4DCE-B31F-E679FE60D781}" srcOrd="0" destOrd="0" presId="urn:microsoft.com/office/officeart/2005/8/layout/hList6"/>
    <dgm:cxn modelId="{26B1B33B-067E-45B8-9EC6-8202B3C5CC74}" type="presParOf" srcId="{05A71050-F8EE-463D-B8BA-999E0F3B4D14}" destId="{8BC3F93A-CAE3-46E1-9190-DA8AE9483F9F}" srcOrd="1" destOrd="0" presId="urn:microsoft.com/office/officeart/2005/8/layout/hList6"/>
    <dgm:cxn modelId="{BCDC685A-ED35-4FB2-BB99-BCE7A931259F}" type="presParOf" srcId="{05A71050-F8EE-463D-B8BA-999E0F3B4D14}" destId="{F13B2C8A-4A78-4169-84A9-13C102902205}" srcOrd="2" destOrd="0" presId="urn:microsoft.com/office/officeart/2005/8/layout/hList6"/>
    <dgm:cxn modelId="{F9B938A5-4F8A-4032-9BAA-3036A1AAE401}" type="presParOf" srcId="{05A71050-F8EE-463D-B8BA-999E0F3B4D14}" destId="{0AF7C03A-67A7-4745-92CA-1A11FD5149BB}" srcOrd="3" destOrd="0" presId="urn:microsoft.com/office/officeart/2005/8/layout/hList6"/>
    <dgm:cxn modelId="{ECD3AF84-D60F-4715-A7B8-F8E4CE09169B}" type="presParOf" srcId="{05A71050-F8EE-463D-B8BA-999E0F3B4D14}" destId="{57E6E784-C9E4-4803-A486-9B084DAA1E7F}" srcOrd="4" destOrd="0" presId="urn:microsoft.com/office/officeart/2005/8/layout/hList6"/>
    <dgm:cxn modelId="{93F64564-C1C8-436D-8F63-FF6A993BE4CC}" type="presParOf" srcId="{05A71050-F8EE-463D-B8BA-999E0F3B4D14}" destId="{8C6457CC-524C-475D-9535-E07A027430A4}" srcOrd="5" destOrd="0" presId="urn:microsoft.com/office/officeart/2005/8/layout/hList6"/>
    <dgm:cxn modelId="{9E0C2731-845F-4984-99A2-D3AC123FF712}" type="presParOf" srcId="{05A71050-F8EE-463D-B8BA-999E0F3B4D14}" destId="{264622ED-127A-4399-8B70-C182DA4732A5}" srcOrd="6" destOrd="0" presId="urn:microsoft.com/office/officeart/2005/8/layout/hList6"/>
    <dgm:cxn modelId="{C73459AD-C2EB-4A4D-A647-B44064FF1F62}" type="presParOf" srcId="{05A71050-F8EE-463D-B8BA-999E0F3B4D14}" destId="{0CC15552-6CDF-40AB-B3A4-8B0BD76A7F21}" srcOrd="7" destOrd="0" presId="urn:microsoft.com/office/officeart/2005/8/layout/hList6"/>
    <dgm:cxn modelId="{AF7D7282-9628-4061-AB30-FA7B06D6EE61}" type="presParOf" srcId="{05A71050-F8EE-463D-B8BA-999E0F3B4D14}" destId="{E3B7F6F5-A45F-4510-A967-1BEBDD028A3A}" srcOrd="8" destOrd="0" presId="urn:microsoft.com/office/officeart/2005/8/layout/hList6"/>
    <dgm:cxn modelId="{3CB8E587-0F00-4AEB-B057-E0789E13FC8D}" type="presParOf" srcId="{05A71050-F8EE-463D-B8BA-999E0F3B4D14}" destId="{FF92FAC9-CA76-4B59-B8CA-74DFFB47E8E3}" srcOrd="9" destOrd="0" presId="urn:microsoft.com/office/officeart/2005/8/layout/hList6"/>
    <dgm:cxn modelId="{8027DF7B-EC98-4323-B584-406A9C9F76DF}" type="presParOf" srcId="{05A71050-F8EE-463D-B8BA-999E0F3B4D14}" destId="{53EE0F23-91B2-40A9-9012-863DFE690BA6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89DF37-60B7-4ABF-AB5D-95AE93E6A442}" type="doc">
      <dgm:prSet loTypeId="urn:microsoft.com/office/officeart/2005/8/layout/hList6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uk-UA"/>
        </a:p>
      </dgm:t>
    </dgm:pt>
    <dgm:pt modelId="{BB410C12-0640-4AF2-BEC8-CA2825D5F780}">
      <dgm:prSet custT="1"/>
      <dgm:spPr/>
      <dgm:t>
        <a:bodyPr/>
        <a:lstStyle/>
        <a:p>
          <a:pPr rtl="0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формується матриця вихідних даних (показників, що обрані для аналізу)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BA67C-F88D-423B-B91A-B2BE08DA0551}" type="parTrans" cxnId="{3146C4DB-2FE5-4FD5-BCD6-116513F2F1B7}">
      <dgm:prSet/>
      <dgm:spPr/>
      <dgm:t>
        <a:bodyPr/>
        <a:lstStyle/>
        <a:p>
          <a:endParaRPr lang="uk-UA"/>
        </a:p>
      </dgm:t>
    </dgm:pt>
    <dgm:pt modelId="{3C6F40B7-8059-4D1F-8BAB-86591E69EA32}" type="sibTrans" cxnId="{3146C4DB-2FE5-4FD5-BCD6-116513F2F1B7}">
      <dgm:prSet/>
      <dgm:spPr/>
      <dgm:t>
        <a:bodyPr/>
        <a:lstStyle/>
        <a:p>
          <a:endParaRPr lang="uk-UA"/>
        </a:p>
      </dgm:t>
    </dgm:pt>
    <dgm:pt modelId="{E307E6C4-B37F-4814-83F5-06C97AD16D64}">
      <dgm:prSet custT="1"/>
      <dgm:spPr/>
      <dgm:t>
        <a:bodyPr/>
        <a:lstStyle/>
        <a:p>
          <a:pPr rtl="0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формується матриця стандартизованих коефіцієнтів                                  </a:t>
          </a:r>
        </a:p>
      </dgm:t>
    </dgm:pt>
    <dgm:pt modelId="{888FE4D2-3E20-4D76-BC34-5BB5EDE37C9D}" type="parTrans" cxnId="{2C5ED12E-1590-4642-8A04-BC6C0AF6EBDF}">
      <dgm:prSet/>
      <dgm:spPr/>
      <dgm:t>
        <a:bodyPr/>
        <a:lstStyle/>
        <a:p>
          <a:endParaRPr lang="uk-UA"/>
        </a:p>
      </dgm:t>
    </dgm:pt>
    <dgm:pt modelId="{F0415511-0CDC-4197-8127-4FBE2DBF3C02}" type="sibTrans" cxnId="{2C5ED12E-1590-4642-8A04-BC6C0AF6EBDF}">
      <dgm:prSet/>
      <dgm:spPr/>
      <dgm:t>
        <a:bodyPr/>
        <a:lstStyle/>
        <a:p>
          <a:endParaRPr lang="uk-UA"/>
        </a:p>
      </dgm:t>
    </dgm:pt>
    <dgm:pt modelId="{B25BED64-AD93-4CE6-8058-D574B1C475DD}">
      <dgm:prSet custT="1"/>
      <dgm:spPr/>
      <dgm:t>
        <a:bodyPr/>
        <a:lstStyle/>
        <a:p>
          <a:pPr rtl="0"/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для кожного аналізованого об'єкта значення його комплексної оцінки визначають за формулою: </a:t>
          </a:r>
          <a:endParaRPr lang="uk-UA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9729A3-7FF6-45DA-AC63-584FD163E651}" type="parTrans" cxnId="{7C14E658-E2D1-43F6-B4C8-2E04A6C4D596}">
      <dgm:prSet/>
      <dgm:spPr/>
      <dgm:t>
        <a:bodyPr/>
        <a:lstStyle/>
        <a:p>
          <a:endParaRPr lang="uk-UA"/>
        </a:p>
      </dgm:t>
    </dgm:pt>
    <dgm:pt modelId="{8934B098-7F1C-4224-A6D2-A51D30262F3A}" type="sibTrans" cxnId="{7C14E658-E2D1-43F6-B4C8-2E04A6C4D596}">
      <dgm:prSet/>
      <dgm:spPr/>
      <dgm:t>
        <a:bodyPr/>
        <a:lstStyle/>
        <a:p>
          <a:endParaRPr lang="uk-UA"/>
        </a:p>
      </dgm:t>
    </dgm:pt>
    <dgm:pt modelId="{05A71050-F8EE-463D-B8BA-999E0F3B4D14}" type="pres">
      <dgm:prSet presAssocID="{8289DF37-60B7-4ABF-AB5D-95AE93E6A442}" presName="Name0" presStyleCnt="0">
        <dgm:presLayoutVars>
          <dgm:dir/>
          <dgm:resizeHandles val="exact"/>
        </dgm:presLayoutVars>
      </dgm:prSet>
      <dgm:spPr/>
    </dgm:pt>
    <dgm:pt modelId="{796634F3-6B4A-4C37-A93D-01DD24363441}" type="pres">
      <dgm:prSet presAssocID="{BB410C12-0640-4AF2-BEC8-CA2825D5F780}" presName="node" presStyleLbl="node1" presStyleIdx="0" presStyleCnt="3">
        <dgm:presLayoutVars>
          <dgm:bulletEnabled val="1"/>
        </dgm:presLayoutVars>
      </dgm:prSet>
      <dgm:spPr/>
    </dgm:pt>
    <dgm:pt modelId="{A1611386-71A4-4E68-B202-0CB34BA0F0CC}" type="pres">
      <dgm:prSet presAssocID="{3C6F40B7-8059-4D1F-8BAB-86591E69EA32}" presName="sibTrans" presStyleCnt="0"/>
      <dgm:spPr/>
    </dgm:pt>
    <dgm:pt modelId="{B3D00AC8-BC9E-468A-8D24-FCCB1C0D9E4C}" type="pres">
      <dgm:prSet presAssocID="{E307E6C4-B37F-4814-83F5-06C97AD16D64}" presName="node" presStyleLbl="node1" presStyleIdx="1" presStyleCnt="3">
        <dgm:presLayoutVars>
          <dgm:bulletEnabled val="1"/>
        </dgm:presLayoutVars>
      </dgm:prSet>
      <dgm:spPr/>
    </dgm:pt>
    <dgm:pt modelId="{553DEC32-5F8A-45A5-81E1-F960A0E3D49E}" type="pres">
      <dgm:prSet presAssocID="{F0415511-0CDC-4197-8127-4FBE2DBF3C02}" presName="sibTrans" presStyleCnt="0"/>
      <dgm:spPr/>
    </dgm:pt>
    <dgm:pt modelId="{9C7797D7-627B-42CF-8419-BEC8D9075DDF}" type="pres">
      <dgm:prSet presAssocID="{B25BED64-AD93-4CE6-8058-D574B1C475DD}" presName="node" presStyleLbl="node1" presStyleIdx="2" presStyleCnt="3">
        <dgm:presLayoutVars>
          <dgm:bulletEnabled val="1"/>
        </dgm:presLayoutVars>
      </dgm:prSet>
      <dgm:spPr/>
    </dgm:pt>
  </dgm:ptLst>
  <dgm:cxnLst>
    <dgm:cxn modelId="{806DF929-A251-490B-83A3-D38ED50DB44C}" type="presOf" srcId="{BB410C12-0640-4AF2-BEC8-CA2825D5F780}" destId="{796634F3-6B4A-4C37-A93D-01DD24363441}" srcOrd="0" destOrd="0" presId="urn:microsoft.com/office/officeart/2005/8/layout/hList6"/>
    <dgm:cxn modelId="{2C5ED12E-1590-4642-8A04-BC6C0AF6EBDF}" srcId="{8289DF37-60B7-4ABF-AB5D-95AE93E6A442}" destId="{E307E6C4-B37F-4814-83F5-06C97AD16D64}" srcOrd="1" destOrd="0" parTransId="{888FE4D2-3E20-4D76-BC34-5BB5EDE37C9D}" sibTransId="{F0415511-0CDC-4197-8127-4FBE2DBF3C02}"/>
    <dgm:cxn modelId="{00CE8F40-0B75-47F5-851E-2A1D7BE7EFD8}" type="presOf" srcId="{B25BED64-AD93-4CE6-8058-D574B1C475DD}" destId="{9C7797D7-627B-42CF-8419-BEC8D9075DDF}" srcOrd="0" destOrd="0" presId="urn:microsoft.com/office/officeart/2005/8/layout/hList6"/>
    <dgm:cxn modelId="{7C14E658-E2D1-43F6-B4C8-2E04A6C4D596}" srcId="{8289DF37-60B7-4ABF-AB5D-95AE93E6A442}" destId="{B25BED64-AD93-4CE6-8058-D574B1C475DD}" srcOrd="2" destOrd="0" parTransId="{8B9729A3-7FF6-45DA-AC63-584FD163E651}" sibTransId="{8934B098-7F1C-4224-A6D2-A51D30262F3A}"/>
    <dgm:cxn modelId="{3146C4DB-2FE5-4FD5-BCD6-116513F2F1B7}" srcId="{8289DF37-60B7-4ABF-AB5D-95AE93E6A442}" destId="{BB410C12-0640-4AF2-BEC8-CA2825D5F780}" srcOrd="0" destOrd="0" parTransId="{A6ABA67C-F88D-423B-B91A-B2BE08DA0551}" sibTransId="{3C6F40B7-8059-4D1F-8BAB-86591E69EA32}"/>
    <dgm:cxn modelId="{92314EE5-1575-474E-A518-B16252011C4F}" type="presOf" srcId="{E307E6C4-B37F-4814-83F5-06C97AD16D64}" destId="{B3D00AC8-BC9E-468A-8D24-FCCB1C0D9E4C}" srcOrd="0" destOrd="0" presId="urn:microsoft.com/office/officeart/2005/8/layout/hList6"/>
    <dgm:cxn modelId="{559EA7F0-5F67-4181-97DC-79317A9FB9FF}" type="presOf" srcId="{8289DF37-60B7-4ABF-AB5D-95AE93E6A442}" destId="{05A71050-F8EE-463D-B8BA-999E0F3B4D14}" srcOrd="0" destOrd="0" presId="urn:microsoft.com/office/officeart/2005/8/layout/hList6"/>
    <dgm:cxn modelId="{68990259-2D7C-41F1-9522-7B7C8FC8A1BA}" type="presParOf" srcId="{05A71050-F8EE-463D-B8BA-999E0F3B4D14}" destId="{796634F3-6B4A-4C37-A93D-01DD24363441}" srcOrd="0" destOrd="0" presId="urn:microsoft.com/office/officeart/2005/8/layout/hList6"/>
    <dgm:cxn modelId="{4009266C-7A77-4195-8044-C26CAF375D10}" type="presParOf" srcId="{05A71050-F8EE-463D-B8BA-999E0F3B4D14}" destId="{A1611386-71A4-4E68-B202-0CB34BA0F0CC}" srcOrd="1" destOrd="0" presId="urn:microsoft.com/office/officeart/2005/8/layout/hList6"/>
    <dgm:cxn modelId="{5EAE02B2-418A-4B41-8594-AE4AC9719104}" type="presParOf" srcId="{05A71050-F8EE-463D-B8BA-999E0F3B4D14}" destId="{B3D00AC8-BC9E-468A-8D24-FCCB1C0D9E4C}" srcOrd="2" destOrd="0" presId="urn:microsoft.com/office/officeart/2005/8/layout/hList6"/>
    <dgm:cxn modelId="{B17C72F1-D595-49F9-AB09-327826B8B4D8}" type="presParOf" srcId="{05A71050-F8EE-463D-B8BA-999E0F3B4D14}" destId="{553DEC32-5F8A-45A5-81E1-F960A0E3D49E}" srcOrd="3" destOrd="0" presId="urn:microsoft.com/office/officeart/2005/8/layout/hList6"/>
    <dgm:cxn modelId="{12A14B75-1B6A-4C9E-AC1A-989FBB34E3F3}" type="presParOf" srcId="{05A71050-F8EE-463D-B8BA-999E0F3B4D14}" destId="{9C7797D7-627B-42CF-8419-BEC8D9075DD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9C08D-5C70-4D2D-BDBF-8BAA9384035C}">
      <dsp:nvSpPr>
        <dsp:cNvPr id="0" name=""/>
        <dsp:cNvSpPr/>
      </dsp:nvSpPr>
      <dsp:spPr>
        <a:xfrm>
          <a:off x="4276020" y="2400833"/>
          <a:ext cx="557836" cy="171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918" y="0"/>
              </a:lnTo>
              <a:lnTo>
                <a:pt x="278918" y="1715289"/>
              </a:lnTo>
              <a:lnTo>
                <a:pt x="557836" y="1715289"/>
              </a:lnTo>
            </a:path>
          </a:pathLst>
        </a:custGeom>
        <a:noFill/>
        <a:ln w="12700" cap="flat" cmpd="sng" algn="ctr">
          <a:solidFill>
            <a:schemeClr val="bg1">
              <a:lumMod val="95000"/>
              <a:lumOff val="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4509845" y="3213385"/>
        <a:ext cx="90185" cy="90185"/>
      </dsp:txXfrm>
    </dsp:sp>
    <dsp:sp modelId="{29ED1847-3280-42D2-A778-54A4B44EF89B}">
      <dsp:nvSpPr>
        <dsp:cNvPr id="0" name=""/>
        <dsp:cNvSpPr/>
      </dsp:nvSpPr>
      <dsp:spPr>
        <a:xfrm>
          <a:off x="4276020" y="2400833"/>
          <a:ext cx="557836" cy="574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918" y="0"/>
              </a:lnTo>
              <a:lnTo>
                <a:pt x="278918" y="574893"/>
              </a:lnTo>
              <a:lnTo>
                <a:pt x="557836" y="57489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4534912" y="2668254"/>
        <a:ext cx="40052" cy="40052"/>
      </dsp:txXfrm>
    </dsp:sp>
    <dsp:sp modelId="{AF3AB4DC-6B1E-4B04-AE76-4039527AC483}">
      <dsp:nvSpPr>
        <dsp:cNvPr id="0" name=""/>
        <dsp:cNvSpPr/>
      </dsp:nvSpPr>
      <dsp:spPr>
        <a:xfrm>
          <a:off x="4276020" y="1835331"/>
          <a:ext cx="557836" cy="565501"/>
        </a:xfrm>
        <a:custGeom>
          <a:avLst/>
          <a:gdLst/>
          <a:ahLst/>
          <a:cxnLst/>
          <a:rect l="0" t="0" r="0" b="0"/>
          <a:pathLst>
            <a:path>
              <a:moveTo>
                <a:pt x="0" y="565501"/>
              </a:moveTo>
              <a:lnTo>
                <a:pt x="278918" y="565501"/>
              </a:lnTo>
              <a:lnTo>
                <a:pt x="278918" y="0"/>
              </a:lnTo>
              <a:lnTo>
                <a:pt x="55783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4535080" y="2098224"/>
        <a:ext cx="39716" cy="39716"/>
      </dsp:txXfrm>
    </dsp:sp>
    <dsp:sp modelId="{9ADFAE71-D424-4594-9C48-CE53BEE25B43}">
      <dsp:nvSpPr>
        <dsp:cNvPr id="0" name=""/>
        <dsp:cNvSpPr/>
      </dsp:nvSpPr>
      <dsp:spPr>
        <a:xfrm>
          <a:off x="4276020" y="694935"/>
          <a:ext cx="557836" cy="1705897"/>
        </a:xfrm>
        <a:custGeom>
          <a:avLst/>
          <a:gdLst/>
          <a:ahLst/>
          <a:cxnLst/>
          <a:rect l="0" t="0" r="0" b="0"/>
          <a:pathLst>
            <a:path>
              <a:moveTo>
                <a:pt x="0" y="1705897"/>
              </a:moveTo>
              <a:lnTo>
                <a:pt x="278918" y="1705897"/>
              </a:lnTo>
              <a:lnTo>
                <a:pt x="278918" y="0"/>
              </a:lnTo>
              <a:lnTo>
                <a:pt x="55783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510069" y="1503014"/>
        <a:ext cx="89739" cy="89739"/>
      </dsp:txXfrm>
    </dsp:sp>
    <dsp:sp modelId="{287037FA-472B-4B3F-9C65-A144264193E2}">
      <dsp:nvSpPr>
        <dsp:cNvPr id="0" name=""/>
        <dsp:cNvSpPr/>
      </dsp:nvSpPr>
      <dsp:spPr>
        <a:xfrm rot="16200000">
          <a:off x="1419028" y="1944675"/>
          <a:ext cx="4801666" cy="912316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solidFill>
                <a:schemeClr val="bg1">
                  <a:lumMod val="75000"/>
                  <a:lumOff val="25000"/>
                </a:schemeClr>
              </a:solidFill>
            </a:rPr>
            <a:t>За місцем утворення </a:t>
          </a:r>
          <a:endParaRPr lang="ru-RU" sz="36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1419028" y="1944675"/>
        <a:ext cx="4801666" cy="912316"/>
      </dsp:txXfrm>
    </dsp:sp>
    <dsp:sp modelId="{B3198B2A-A371-418E-B798-E5EA8C880FC3}">
      <dsp:nvSpPr>
        <dsp:cNvPr id="0" name=""/>
        <dsp:cNvSpPr/>
      </dsp:nvSpPr>
      <dsp:spPr>
        <a:xfrm>
          <a:off x="4833856" y="238777"/>
          <a:ext cx="3518312" cy="9123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bg1">
                  <a:lumMod val="75000"/>
                  <a:lumOff val="25000"/>
                </a:schemeClr>
              </a:solidFill>
            </a:rPr>
            <a:t>Внутрішньогосподарські</a:t>
          </a:r>
          <a:r>
            <a:rPr lang="uk-UA" sz="2000" kern="1200" dirty="0"/>
            <a:t> </a:t>
          </a:r>
          <a:endParaRPr lang="ru-RU" sz="2000" kern="1200" dirty="0"/>
        </a:p>
      </dsp:txBody>
      <dsp:txXfrm>
        <a:off x="4833856" y="238777"/>
        <a:ext cx="3518312" cy="912316"/>
      </dsp:txXfrm>
    </dsp:sp>
    <dsp:sp modelId="{0F5D80FE-32FA-41EF-BD75-F7ECEB377A02}">
      <dsp:nvSpPr>
        <dsp:cNvPr id="0" name=""/>
        <dsp:cNvSpPr/>
      </dsp:nvSpPr>
      <dsp:spPr>
        <a:xfrm>
          <a:off x="4833856" y="1379173"/>
          <a:ext cx="3473696" cy="9123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chemeClr val="bg1">
                  <a:lumMod val="75000"/>
                  <a:lumOff val="25000"/>
                </a:schemeClr>
              </a:solidFill>
            </a:rPr>
            <a:t>Галузеві</a:t>
          </a:r>
          <a:endParaRPr lang="ru-RU" sz="28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833856" y="1379173"/>
        <a:ext cx="3473696" cy="912316"/>
      </dsp:txXfrm>
    </dsp:sp>
    <dsp:sp modelId="{1698B289-1DC4-4490-BF95-D69D939BBCE3}">
      <dsp:nvSpPr>
        <dsp:cNvPr id="0" name=""/>
        <dsp:cNvSpPr/>
      </dsp:nvSpPr>
      <dsp:spPr>
        <a:xfrm>
          <a:off x="4833856" y="2519569"/>
          <a:ext cx="3429109" cy="9123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chemeClr val="bg1">
                  <a:lumMod val="75000"/>
                  <a:lumOff val="25000"/>
                </a:schemeClr>
              </a:solidFill>
            </a:rPr>
            <a:t>Регіональні</a:t>
          </a:r>
          <a:endParaRPr lang="ru-RU" sz="28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833856" y="2519569"/>
        <a:ext cx="3429109" cy="912316"/>
      </dsp:txXfrm>
    </dsp:sp>
    <dsp:sp modelId="{84E48314-8E75-40A5-AA1A-E0058310EF07}">
      <dsp:nvSpPr>
        <dsp:cNvPr id="0" name=""/>
        <dsp:cNvSpPr/>
      </dsp:nvSpPr>
      <dsp:spPr>
        <a:xfrm>
          <a:off x="4833856" y="3659965"/>
          <a:ext cx="3473696" cy="9123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chemeClr val="bg1">
                  <a:lumMod val="75000"/>
                  <a:lumOff val="25000"/>
                </a:schemeClr>
              </a:solidFill>
            </a:rPr>
            <a:t>Загальнодержавні </a:t>
          </a:r>
          <a:endParaRPr lang="ru-RU" sz="28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833856" y="3659965"/>
        <a:ext cx="3473696" cy="912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DAA83-7AA3-49BE-BA53-815E8ECB1CC5}">
      <dsp:nvSpPr>
        <dsp:cNvPr id="0" name=""/>
        <dsp:cNvSpPr/>
      </dsp:nvSpPr>
      <dsp:spPr>
        <a:xfrm>
          <a:off x="0" y="433997"/>
          <a:ext cx="961386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AD5FE-ABD9-43B0-B6A1-6EACB6C01847}">
      <dsp:nvSpPr>
        <dsp:cNvPr id="0" name=""/>
        <dsp:cNvSpPr/>
      </dsp:nvSpPr>
      <dsp:spPr>
        <a:xfrm>
          <a:off x="480693" y="35477"/>
          <a:ext cx="6729702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367" tIns="0" rIns="25436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solidFill>
                <a:schemeClr val="bg1">
                  <a:lumMod val="75000"/>
                  <a:lumOff val="25000"/>
                </a:schemeClr>
              </a:solidFill>
            </a:rPr>
            <a:t>підвищення ефективності використання трудових ресурсів</a:t>
          </a:r>
          <a:endParaRPr lang="ru-RU" sz="27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519601" y="74385"/>
        <a:ext cx="6651886" cy="719224"/>
      </dsp:txXfrm>
    </dsp:sp>
    <dsp:sp modelId="{34108FD6-B7D4-45CF-B9C3-A6C1693B895D}">
      <dsp:nvSpPr>
        <dsp:cNvPr id="0" name=""/>
        <dsp:cNvSpPr/>
      </dsp:nvSpPr>
      <dsp:spPr>
        <a:xfrm>
          <a:off x="0" y="1658717"/>
          <a:ext cx="961386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FDAB4-0C6D-42AC-BA09-776DE5AA3C2A}">
      <dsp:nvSpPr>
        <dsp:cNvPr id="0" name=""/>
        <dsp:cNvSpPr/>
      </dsp:nvSpPr>
      <dsp:spPr>
        <a:xfrm>
          <a:off x="480693" y="1260197"/>
          <a:ext cx="6729702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367" tIns="0" rIns="25436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solidFill>
                <a:schemeClr val="bg1">
                  <a:lumMod val="75000"/>
                  <a:lumOff val="25000"/>
                </a:schemeClr>
              </a:solidFill>
            </a:rPr>
            <a:t>підвищення ефективності використання засобів праці</a:t>
          </a:r>
          <a:endParaRPr lang="ru-RU" sz="27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519601" y="1299105"/>
        <a:ext cx="6651886" cy="719224"/>
      </dsp:txXfrm>
    </dsp:sp>
    <dsp:sp modelId="{08128657-9A18-44A3-A310-EBDEA0084273}">
      <dsp:nvSpPr>
        <dsp:cNvPr id="0" name=""/>
        <dsp:cNvSpPr/>
      </dsp:nvSpPr>
      <dsp:spPr>
        <a:xfrm>
          <a:off x="0" y="2883438"/>
          <a:ext cx="961386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B1D28-3D5B-4769-BE30-EDA3E7181532}">
      <dsp:nvSpPr>
        <dsp:cNvPr id="0" name=""/>
        <dsp:cNvSpPr/>
      </dsp:nvSpPr>
      <dsp:spPr>
        <a:xfrm>
          <a:off x="480693" y="2484917"/>
          <a:ext cx="6729702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367" tIns="0" rIns="25436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solidFill>
                <a:schemeClr val="bg1">
                  <a:lumMod val="75000"/>
                  <a:lumOff val="25000"/>
                </a:schemeClr>
              </a:solidFill>
            </a:rPr>
            <a:t>підвищення ефективності використання предметів праці</a:t>
          </a:r>
          <a:endParaRPr lang="ru-RU" sz="27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519601" y="2523825"/>
        <a:ext cx="6651886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7ADE3-2703-4265-AED0-0A7E7C1B9665}">
      <dsp:nvSpPr>
        <dsp:cNvPr id="0" name=""/>
        <dsp:cNvSpPr/>
      </dsp:nvSpPr>
      <dsp:spPr>
        <a:xfrm>
          <a:off x="1660228" y="0"/>
          <a:ext cx="3599316" cy="359931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CE76F-59B7-4CF6-BAE7-4D33CD56A2F9}">
      <dsp:nvSpPr>
        <dsp:cNvPr id="0" name=""/>
        <dsp:cNvSpPr/>
      </dsp:nvSpPr>
      <dsp:spPr>
        <a:xfrm>
          <a:off x="4536981" y="360283"/>
          <a:ext cx="2339555" cy="1279444"/>
        </a:xfrm>
        <a:prstGeom prst="roundRect">
          <a:avLst/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Поточні </a:t>
          </a:r>
          <a:endParaRPr lang="ru-RU" sz="2400" kern="1200" dirty="0"/>
        </a:p>
      </dsp:txBody>
      <dsp:txXfrm>
        <a:off x="4599438" y="422740"/>
        <a:ext cx="2214641" cy="1154530"/>
      </dsp:txXfrm>
    </dsp:sp>
    <dsp:sp modelId="{08756332-ECA3-43B5-BA91-CA295293AD15}">
      <dsp:nvSpPr>
        <dsp:cNvPr id="0" name=""/>
        <dsp:cNvSpPr/>
      </dsp:nvSpPr>
      <dsp:spPr>
        <a:xfrm>
          <a:off x="4536981" y="1799658"/>
          <a:ext cx="2339555" cy="1279444"/>
        </a:xfrm>
        <a:prstGeom prst="roundRect">
          <a:avLst/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Перспективні </a:t>
          </a:r>
          <a:endParaRPr lang="ru-RU" sz="2400" kern="1200" dirty="0"/>
        </a:p>
      </dsp:txBody>
      <dsp:txXfrm>
        <a:off x="4599438" y="1862115"/>
        <a:ext cx="2214641" cy="1154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F8A79-BBBB-4494-9D7A-EF2539871F9C}">
      <dsp:nvSpPr>
        <dsp:cNvPr id="0" name=""/>
        <dsp:cNvSpPr/>
      </dsp:nvSpPr>
      <dsp:spPr>
        <a:xfrm>
          <a:off x="2759515" y="0"/>
          <a:ext cx="3568391" cy="356839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08515-5ADB-4C19-9F75-CA47C78E74EE}">
      <dsp:nvSpPr>
        <dsp:cNvPr id="0" name=""/>
        <dsp:cNvSpPr/>
      </dsp:nvSpPr>
      <dsp:spPr>
        <a:xfrm>
          <a:off x="1550095" y="195376"/>
          <a:ext cx="2665002" cy="1427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>
              <a:solidFill>
                <a:schemeClr val="bg1">
                  <a:lumMod val="75000"/>
                  <a:lumOff val="25000"/>
                </a:schemeClr>
              </a:solidFill>
            </a:rPr>
            <a:t>Передвиробничі резерви</a:t>
          </a:r>
          <a:endParaRPr lang="ru-RU" sz="22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1619773" y="265054"/>
        <a:ext cx="2525646" cy="1288000"/>
      </dsp:txXfrm>
    </dsp:sp>
    <dsp:sp modelId="{05F0C139-175A-40B5-8AF1-06E035C077F0}">
      <dsp:nvSpPr>
        <dsp:cNvPr id="0" name=""/>
        <dsp:cNvSpPr/>
      </dsp:nvSpPr>
      <dsp:spPr>
        <a:xfrm>
          <a:off x="4738973" y="177106"/>
          <a:ext cx="2822026" cy="1427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bg1">
                  <a:lumMod val="75000"/>
                  <a:lumOff val="25000"/>
                </a:schemeClr>
              </a:solidFill>
            </a:rPr>
            <a:t>Виробничі резерви</a:t>
          </a:r>
        </a:p>
      </dsp:txBody>
      <dsp:txXfrm>
        <a:off x="4808651" y="246784"/>
        <a:ext cx="2682670" cy="1288000"/>
      </dsp:txXfrm>
    </dsp:sp>
    <dsp:sp modelId="{1A7C5C92-1288-49E8-A458-5DBBBF5F0909}">
      <dsp:nvSpPr>
        <dsp:cNvPr id="0" name=""/>
        <dsp:cNvSpPr/>
      </dsp:nvSpPr>
      <dsp:spPr>
        <a:xfrm>
          <a:off x="1449302" y="1963928"/>
          <a:ext cx="2866588" cy="1427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 </a:t>
          </a:r>
          <a:r>
            <a:rPr lang="uk-UA" sz="2000" kern="1200" dirty="0">
              <a:solidFill>
                <a:schemeClr val="bg1">
                  <a:lumMod val="75000"/>
                  <a:lumOff val="25000"/>
                </a:schemeClr>
              </a:solidFill>
            </a:rPr>
            <a:t>Експлуатаційні </a:t>
          </a:r>
          <a:endParaRPr lang="ru-RU" sz="20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1518980" y="2033606"/>
        <a:ext cx="2727232" cy="1288000"/>
      </dsp:txXfrm>
    </dsp:sp>
    <dsp:sp modelId="{0C24E06F-BEF8-44FB-AD63-2D90B41CF391}">
      <dsp:nvSpPr>
        <dsp:cNvPr id="0" name=""/>
        <dsp:cNvSpPr/>
      </dsp:nvSpPr>
      <dsp:spPr>
        <a:xfrm>
          <a:off x="4690350" y="1927373"/>
          <a:ext cx="2955812" cy="1427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>
              <a:solidFill>
                <a:schemeClr val="bg1">
                  <a:lumMod val="75000"/>
                  <a:lumOff val="25000"/>
                </a:schemeClr>
              </a:solidFill>
            </a:rPr>
            <a:t>Утилізаційні резерви</a:t>
          </a:r>
          <a:endParaRPr lang="ru-RU" sz="19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760028" y="1997051"/>
        <a:ext cx="2816456" cy="1288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BD16D-586F-4D2D-991A-E36DBE5A5E96}">
      <dsp:nvSpPr>
        <dsp:cNvPr id="0" name=""/>
        <dsp:cNvSpPr/>
      </dsp:nvSpPr>
      <dsp:spPr>
        <a:xfrm>
          <a:off x="2377833" y="579"/>
          <a:ext cx="4729828" cy="102804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solidFill>
                <a:schemeClr val="bg1"/>
              </a:solidFill>
            </a:rPr>
            <a:t>За характером впливу на результати діяльності</a:t>
          </a:r>
          <a:endParaRPr lang="ru-RU" sz="3000" kern="1200" dirty="0">
            <a:solidFill>
              <a:schemeClr val="bg1"/>
            </a:solidFill>
          </a:endParaRPr>
        </a:p>
      </dsp:txBody>
      <dsp:txXfrm>
        <a:off x="2407943" y="30689"/>
        <a:ext cx="4669608" cy="967824"/>
      </dsp:txXfrm>
    </dsp:sp>
    <dsp:sp modelId="{50FFCB02-4AD7-4512-A63F-52910A5EE888}">
      <dsp:nvSpPr>
        <dsp:cNvPr id="0" name=""/>
        <dsp:cNvSpPr/>
      </dsp:nvSpPr>
      <dsp:spPr>
        <a:xfrm>
          <a:off x="2850816" y="1028624"/>
          <a:ext cx="488872" cy="797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7670"/>
              </a:lnTo>
              <a:lnTo>
                <a:pt x="488872" y="7976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EDA3B-C2B6-40F5-9AA3-32991805389A}">
      <dsp:nvSpPr>
        <dsp:cNvPr id="0" name=""/>
        <dsp:cNvSpPr/>
      </dsp:nvSpPr>
      <dsp:spPr>
        <a:xfrm>
          <a:off x="3339688" y="1312272"/>
          <a:ext cx="3867619" cy="1028044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Екстенсивного типу</a:t>
          </a:r>
          <a:r>
            <a:rPr lang="uk-UA" sz="5100" kern="1200" dirty="0"/>
            <a:t> </a:t>
          </a:r>
          <a:endParaRPr lang="ru-RU" sz="5100" kern="1200" dirty="0"/>
        </a:p>
      </dsp:txBody>
      <dsp:txXfrm>
        <a:off x="3369798" y="1342382"/>
        <a:ext cx="3807399" cy="967824"/>
      </dsp:txXfrm>
    </dsp:sp>
    <dsp:sp modelId="{ECFC40EA-CE09-42BA-8AB9-3C011D724B03}">
      <dsp:nvSpPr>
        <dsp:cNvPr id="0" name=""/>
        <dsp:cNvSpPr/>
      </dsp:nvSpPr>
      <dsp:spPr>
        <a:xfrm>
          <a:off x="2850816" y="1028624"/>
          <a:ext cx="472982" cy="2056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6089"/>
              </a:lnTo>
              <a:lnTo>
                <a:pt x="472982" y="205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B8DD3-E4F3-4D1E-BE55-C76AFD6405B6}">
      <dsp:nvSpPr>
        <dsp:cNvPr id="0" name=""/>
        <dsp:cNvSpPr/>
      </dsp:nvSpPr>
      <dsp:spPr>
        <a:xfrm>
          <a:off x="3323799" y="2570691"/>
          <a:ext cx="3912228" cy="1028044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Інтенсивного типу</a:t>
          </a:r>
          <a:r>
            <a:rPr lang="uk-UA" sz="5900" kern="1200" dirty="0"/>
            <a:t> </a:t>
          </a:r>
          <a:endParaRPr lang="ru-RU" sz="5900" kern="1200" dirty="0"/>
        </a:p>
      </dsp:txBody>
      <dsp:txXfrm>
        <a:off x="3353909" y="2600801"/>
        <a:ext cx="3852008" cy="9678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C2E43-579E-4B46-9F5E-A9BC931EC6DC}">
      <dsp:nvSpPr>
        <dsp:cNvPr id="0" name=""/>
        <dsp:cNvSpPr/>
      </dsp:nvSpPr>
      <dsp:spPr>
        <a:xfrm>
          <a:off x="-3317631" y="-513672"/>
          <a:ext cx="3982418" cy="3982418"/>
        </a:xfrm>
        <a:prstGeom prst="blockArc">
          <a:avLst>
            <a:gd name="adj1" fmla="val 18900000"/>
            <a:gd name="adj2" fmla="val 2700000"/>
            <a:gd name="adj3" fmla="val 54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797E5-0122-469B-84C5-6D915F94E0A1}">
      <dsp:nvSpPr>
        <dsp:cNvPr id="0" name=""/>
        <dsp:cNvSpPr/>
      </dsp:nvSpPr>
      <dsp:spPr>
        <a:xfrm>
          <a:off x="543216" y="422161"/>
          <a:ext cx="6031467" cy="84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088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600" kern="1200" dirty="0">
              <a:solidFill>
                <a:schemeClr val="bg1">
                  <a:lumMod val="75000"/>
                  <a:lumOff val="25000"/>
                </a:schemeClr>
              </a:solidFill>
            </a:rPr>
            <a:t>Явні </a:t>
          </a:r>
          <a:endParaRPr lang="ru-RU" sz="46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543216" y="422161"/>
        <a:ext cx="6031467" cy="844205"/>
      </dsp:txXfrm>
    </dsp:sp>
    <dsp:sp modelId="{995AEBF1-EE72-4806-AB7C-54D3D5A78F70}">
      <dsp:nvSpPr>
        <dsp:cNvPr id="0" name=""/>
        <dsp:cNvSpPr/>
      </dsp:nvSpPr>
      <dsp:spPr>
        <a:xfrm>
          <a:off x="15588" y="316636"/>
          <a:ext cx="1055256" cy="10552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5082C-5132-466E-AAAA-94432D474413}">
      <dsp:nvSpPr>
        <dsp:cNvPr id="0" name=""/>
        <dsp:cNvSpPr/>
      </dsp:nvSpPr>
      <dsp:spPr>
        <a:xfrm>
          <a:off x="543216" y="1688706"/>
          <a:ext cx="6031467" cy="84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088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600" kern="1200" dirty="0">
              <a:solidFill>
                <a:schemeClr val="bg1">
                  <a:lumMod val="75000"/>
                  <a:lumOff val="25000"/>
                </a:schemeClr>
              </a:solidFill>
            </a:rPr>
            <a:t>Приховані </a:t>
          </a:r>
          <a:endParaRPr lang="ru-RU" sz="46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543216" y="1688706"/>
        <a:ext cx="6031467" cy="844205"/>
      </dsp:txXfrm>
    </dsp:sp>
    <dsp:sp modelId="{BBB59DFC-9B5A-4F6B-A31E-407810248F73}">
      <dsp:nvSpPr>
        <dsp:cNvPr id="0" name=""/>
        <dsp:cNvSpPr/>
      </dsp:nvSpPr>
      <dsp:spPr>
        <a:xfrm>
          <a:off x="15588" y="1583180"/>
          <a:ext cx="1055256" cy="10552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146A0-9D37-4415-A216-8E0E443B0BEB}">
      <dsp:nvSpPr>
        <dsp:cNvPr id="0" name=""/>
        <dsp:cNvSpPr/>
      </dsp:nvSpPr>
      <dsp:spPr>
        <a:xfrm rot="16200000">
          <a:off x="-35654" y="39893"/>
          <a:ext cx="1754326" cy="1674539"/>
        </a:xfrm>
        <a:prstGeom prst="flowChartManualOperation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0" rIns="95374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Виявлення провідної ланки </a:t>
          </a:r>
          <a:r>
            <a:rPr lang="uk-UA" sz="15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 </a:t>
          </a:r>
          <a:r>
            <a:rPr lang="uk-UA" sz="15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підвищенні ефективності виробництва </a:t>
          </a:r>
          <a:endParaRPr lang="uk-UA" sz="1500" i="1" kern="1200" dirty="0"/>
        </a:p>
      </dsp:txBody>
      <dsp:txXfrm rot="5400000">
        <a:off x="4240" y="350864"/>
        <a:ext cx="1674539" cy="1052596"/>
      </dsp:txXfrm>
    </dsp:sp>
    <dsp:sp modelId="{3B0FDCCA-FCC4-4E4F-B6DA-355DBC0BC7A7}">
      <dsp:nvSpPr>
        <dsp:cNvPr id="0" name=""/>
        <dsp:cNvSpPr/>
      </dsp:nvSpPr>
      <dsp:spPr>
        <a:xfrm rot="16200000">
          <a:off x="1764475" y="39893"/>
          <a:ext cx="1754326" cy="1674539"/>
        </a:xfrm>
        <a:prstGeom prst="flowChartManualOperation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Виділення вузьких місць</a:t>
          </a:r>
          <a:endParaRPr lang="uk-UA" sz="1600" kern="1200" dirty="0"/>
        </a:p>
      </dsp:txBody>
      <dsp:txXfrm rot="5400000">
        <a:off x="1804369" y="350864"/>
        <a:ext cx="1674539" cy="1052596"/>
      </dsp:txXfrm>
    </dsp:sp>
    <dsp:sp modelId="{7D016952-A51B-4CAB-AD0C-0A30FFA373C4}">
      <dsp:nvSpPr>
        <dsp:cNvPr id="0" name=""/>
        <dsp:cNvSpPr/>
      </dsp:nvSpPr>
      <dsp:spPr>
        <a:xfrm rot="16200000">
          <a:off x="3564605" y="39893"/>
          <a:ext cx="1754326" cy="1674539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Врахування</a:t>
          </a:r>
          <a:r>
            <a:rPr lang="uk-UA" sz="1600" i="1" kern="1200" spc="-7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типу</a:t>
          </a:r>
          <a:r>
            <a:rPr lang="uk-UA" sz="1600" i="1" kern="1200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виробництва</a:t>
          </a:r>
          <a:r>
            <a:rPr lang="uk-UA" sz="1600" i="1" kern="1200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kern="1200" dirty="0"/>
        </a:p>
      </dsp:txBody>
      <dsp:txXfrm rot="5400000">
        <a:off x="3604499" y="350864"/>
        <a:ext cx="1674539" cy="1052596"/>
      </dsp:txXfrm>
    </dsp:sp>
    <dsp:sp modelId="{41BA2026-C8BE-4639-8F35-EE4D657EE75F}">
      <dsp:nvSpPr>
        <dsp:cNvPr id="0" name=""/>
        <dsp:cNvSpPr/>
      </dsp:nvSpPr>
      <dsp:spPr>
        <a:xfrm rot="16200000">
          <a:off x="5364736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Одночасний</a:t>
          </a:r>
          <a:r>
            <a:rPr lang="uk-UA" sz="1600" i="1" kern="1200" spc="-8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пошук</a:t>
          </a:r>
          <a:r>
            <a:rPr lang="uk-UA" sz="1600" i="1" kern="1200" spc="-7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kern="1200" spc="-7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kern="1200" dirty="0"/>
        </a:p>
      </dsp:txBody>
      <dsp:txXfrm rot="5400000">
        <a:off x="5404630" y="350864"/>
        <a:ext cx="1674539" cy="1052596"/>
      </dsp:txXfrm>
    </dsp:sp>
    <dsp:sp modelId="{B9323239-2DE9-4934-BF99-5E0D92206D51}">
      <dsp:nvSpPr>
        <dsp:cNvPr id="0" name=""/>
        <dsp:cNvSpPr/>
      </dsp:nvSpPr>
      <dsp:spPr>
        <a:xfrm rot="16200000">
          <a:off x="8969235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Науковість пошуку резервів</a:t>
          </a:r>
          <a:endParaRPr lang="uk-UA" sz="1600" i="1" kern="1200" dirty="0"/>
        </a:p>
      </dsp:txBody>
      <dsp:txXfrm rot="5400000">
        <a:off x="9009129" y="350864"/>
        <a:ext cx="1674539" cy="1052596"/>
      </dsp:txXfrm>
    </dsp:sp>
    <dsp:sp modelId="{DE9F1909-B33C-46DD-BAE0-F7432436D335}">
      <dsp:nvSpPr>
        <dsp:cNvPr id="0" name=""/>
        <dsp:cNvSpPr/>
      </dsp:nvSpPr>
      <dsp:spPr>
        <a:xfrm rot="16200000">
          <a:off x="7203447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Визначення</a:t>
          </a:r>
          <a:r>
            <a:rPr lang="uk-UA" sz="1600" i="1" kern="12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комплектності</a:t>
          </a:r>
          <a:r>
            <a:rPr lang="uk-UA" sz="1600" i="1" kern="12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kern="12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kern="1200" dirty="0"/>
        </a:p>
      </dsp:txBody>
      <dsp:txXfrm rot="5400000">
        <a:off x="7243341" y="350864"/>
        <a:ext cx="1674539" cy="10525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71FD9-1184-4DCE-B31F-E679FE60D781}">
      <dsp:nvSpPr>
        <dsp:cNvPr id="0" name=""/>
        <dsp:cNvSpPr/>
      </dsp:nvSpPr>
      <dsp:spPr>
        <a:xfrm rot="16200000">
          <a:off x="-35654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0" tIns="0" rIns="10988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Комплексність</a:t>
          </a:r>
          <a:r>
            <a:rPr lang="uk-UA" sz="1700" i="1" kern="1200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7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і</a:t>
          </a:r>
          <a:r>
            <a:rPr lang="uk-UA" sz="1700" i="1" kern="1200" spc="-6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7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системність</a:t>
          </a:r>
          <a:r>
            <a:rPr lang="uk-UA" sz="1700" i="1" kern="1200" spc="-6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700" kern="1200" dirty="0"/>
        </a:p>
      </dsp:txBody>
      <dsp:txXfrm rot="5400000">
        <a:off x="4240" y="350864"/>
        <a:ext cx="1674539" cy="1052596"/>
      </dsp:txXfrm>
    </dsp:sp>
    <dsp:sp modelId="{F13B2C8A-4A78-4169-84A9-13C102902205}">
      <dsp:nvSpPr>
        <dsp:cNvPr id="0" name=""/>
        <dsp:cNvSpPr/>
      </dsp:nvSpPr>
      <dsp:spPr>
        <a:xfrm rot="16200000">
          <a:off x="3530847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0" tIns="0" rIns="10988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Регулярність</a:t>
          </a:r>
          <a:endParaRPr lang="uk-UA" sz="1700" kern="1200" dirty="0"/>
        </a:p>
      </dsp:txBody>
      <dsp:txXfrm rot="5400000">
        <a:off x="3570741" y="350864"/>
        <a:ext cx="1674539" cy="1052596"/>
      </dsp:txXfrm>
    </dsp:sp>
    <dsp:sp modelId="{57E6E784-C9E4-4803-A486-9B084DAA1E7F}">
      <dsp:nvSpPr>
        <dsp:cNvPr id="0" name=""/>
        <dsp:cNvSpPr/>
      </dsp:nvSpPr>
      <dsp:spPr>
        <a:xfrm rot="16200000">
          <a:off x="1735812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Оперативність</a:t>
          </a:r>
          <a:endParaRPr lang="uk-UA" sz="1600" kern="1200" dirty="0"/>
        </a:p>
      </dsp:txBody>
      <dsp:txXfrm rot="5400000">
        <a:off x="1775706" y="350864"/>
        <a:ext cx="1674539" cy="1052596"/>
      </dsp:txXfrm>
    </dsp:sp>
    <dsp:sp modelId="{264622ED-127A-4399-8B70-C182DA4732A5}">
      <dsp:nvSpPr>
        <dsp:cNvPr id="0" name=""/>
        <dsp:cNvSpPr/>
      </dsp:nvSpPr>
      <dsp:spPr>
        <a:xfrm rot="16200000">
          <a:off x="5364736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Принцип демократичності </a:t>
          </a:r>
          <a:endParaRPr lang="uk-UA" sz="1600" kern="1200" dirty="0"/>
        </a:p>
      </dsp:txBody>
      <dsp:txXfrm rot="5400000">
        <a:off x="5404630" y="350864"/>
        <a:ext cx="1674539" cy="1052596"/>
      </dsp:txXfrm>
    </dsp:sp>
    <dsp:sp modelId="{E3B7F6F5-A45F-4510-A967-1BEBDD028A3A}">
      <dsp:nvSpPr>
        <dsp:cNvPr id="0" name=""/>
        <dsp:cNvSpPr/>
      </dsp:nvSpPr>
      <dsp:spPr>
        <a:xfrm rot="16200000">
          <a:off x="7164866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Економічне</a:t>
          </a:r>
          <a:r>
            <a:rPr lang="uk-UA" sz="1600" i="1" kern="1200" spc="-5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обґрунтування</a:t>
          </a:r>
          <a:r>
            <a:rPr lang="uk-UA" sz="1600" i="1" kern="1200" spc="-5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kern="1200" spc="-5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kern="1200" dirty="0"/>
        </a:p>
      </dsp:txBody>
      <dsp:txXfrm rot="5400000">
        <a:off x="7204760" y="350864"/>
        <a:ext cx="1674539" cy="1052596"/>
      </dsp:txXfrm>
    </dsp:sp>
    <dsp:sp modelId="{53EE0F23-91B2-40A9-9012-863DFE690BA6}">
      <dsp:nvSpPr>
        <dsp:cNvPr id="0" name=""/>
        <dsp:cNvSpPr/>
      </dsp:nvSpPr>
      <dsp:spPr>
        <a:xfrm rot="16200000">
          <a:off x="8964996" y="39893"/>
          <a:ext cx="1754326" cy="1674539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Запобігання</a:t>
          </a:r>
          <a:r>
            <a:rPr lang="uk-UA" sz="1600" i="1" kern="12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повторному</a:t>
          </a:r>
          <a:r>
            <a:rPr lang="uk-UA" sz="1600" i="1" kern="12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рахунку</a:t>
          </a:r>
          <a:r>
            <a:rPr lang="uk-UA" sz="1600" i="1" kern="12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uk-UA" sz="1600" i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резервів</a:t>
          </a:r>
          <a:r>
            <a:rPr lang="uk-UA" sz="1600" i="1" kern="12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endParaRPr lang="uk-UA" sz="1600" kern="1200" dirty="0"/>
        </a:p>
      </dsp:txBody>
      <dsp:txXfrm rot="5400000">
        <a:off x="9004890" y="350864"/>
        <a:ext cx="1674539" cy="10525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634F3-6B4A-4C37-A93D-01DD24363441}">
      <dsp:nvSpPr>
        <dsp:cNvPr id="0" name=""/>
        <dsp:cNvSpPr/>
      </dsp:nvSpPr>
      <dsp:spPr>
        <a:xfrm rot="16200000">
          <a:off x="177492" y="-176440"/>
          <a:ext cx="2381885" cy="2734766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формується матриця вихідних даних (показників, що обрані для аналізу)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052" y="476377"/>
        <a:ext cx="2734766" cy="1429131"/>
      </dsp:txXfrm>
    </dsp:sp>
    <dsp:sp modelId="{B3D00AC8-BC9E-468A-8D24-FCCB1C0D9E4C}">
      <dsp:nvSpPr>
        <dsp:cNvPr id="0" name=""/>
        <dsp:cNvSpPr/>
      </dsp:nvSpPr>
      <dsp:spPr>
        <a:xfrm rot="16200000">
          <a:off x="3117366" y="-176440"/>
          <a:ext cx="2381885" cy="2734766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формується матриця стандартизованих коефіцієнтів                                  </a:t>
          </a:r>
        </a:p>
      </dsp:txBody>
      <dsp:txXfrm rot="5400000">
        <a:off x="2940926" y="476377"/>
        <a:ext cx="2734766" cy="1429131"/>
      </dsp:txXfrm>
    </dsp:sp>
    <dsp:sp modelId="{9C7797D7-627B-42CF-8419-BEC8D9075DDF}">
      <dsp:nvSpPr>
        <dsp:cNvPr id="0" name=""/>
        <dsp:cNvSpPr/>
      </dsp:nvSpPr>
      <dsp:spPr>
        <a:xfrm rot="16200000">
          <a:off x="6057241" y="-176440"/>
          <a:ext cx="2381885" cy="2734766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0" tIns="0" rIns="10795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кожного аналізованого об'єкта значення його комплексної оцінки визначають за формулою: </a:t>
          </a:r>
          <a:endParaRPr lang="uk-UA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880801" y="476377"/>
        <a:ext cx="2734766" cy="1429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229865-BD5A-4147-BED6-A54085E1F271}" type="datetimeFigureOut">
              <a:rPr lang="uk-UA"/>
              <a:pPr>
                <a:defRPr/>
              </a:pPr>
              <a:t>04.11.2021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1B9CA4-6917-4D8F-8198-7076A72027D3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EA2BE7-64DB-4AF9-930D-AA3A2947F1EE}" type="datetimeFigureOut">
              <a:rPr lang="uk-UA"/>
              <a:pPr>
                <a:defRPr/>
              </a:pPr>
              <a:t>04.11.2021</a:t>
            </a:fld>
            <a:endParaRPr lang="uk-UA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noProof="0"/>
              <a:t>Образец текста</a:t>
            </a:r>
          </a:p>
          <a:p>
            <a:pPr lvl="1"/>
            <a:r>
              <a:rPr lang="uk-UA" noProof="0"/>
              <a:t>Второй уровень</a:t>
            </a:r>
          </a:p>
          <a:p>
            <a:pPr lvl="2"/>
            <a:r>
              <a:rPr lang="uk-UA" noProof="0"/>
              <a:t>Третий уровень</a:t>
            </a:r>
          </a:p>
          <a:p>
            <a:pPr lvl="3"/>
            <a:r>
              <a:rPr lang="uk-UA" noProof="0"/>
              <a:t>Четвертый уровень</a:t>
            </a:r>
          </a:p>
          <a:p>
            <a:pPr lvl="4"/>
            <a:r>
              <a:rPr lang="uk-UA" noProof="0"/>
              <a:t>Пятый уровень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072A0F-52F1-410C-A52F-F642FD47A0C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4813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defRPr/>
            </a:pPr>
            <a:fld id="{FA12B5B2-D48A-40FC-8D66-4BD56F9C6C1E}" type="slidenum">
              <a:rPr lang="ru-RU" sz="1200">
                <a:latin typeface="+mn-lt"/>
              </a:rPr>
              <a:pPr algn="r" defTabSz="914400">
                <a:defRPr/>
              </a:pPr>
              <a:t>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E6D526-13C2-44C8-BB48-DA930042EE8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21AF4-7C77-4AD9-97EF-1F0BE41A080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and Google Slides template library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534B4-1A27-4E3C-B698-55F44D4432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E463E-1145-4C39-BFB2-76A492F46E6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and Google Slides template library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26F771-874C-43FF-8E58-EFAFD83F60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61600C-923C-4FAA-AA40-BD84FDB2AC1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AFC9F-3878-428E-B92E-5D7B01C089C2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EF4B8-D0C3-4254-8251-72B6A3645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C9D63AC-2713-433F-97B4-851D3FCC3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42B64A-E971-4524-97F6-CF344658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EF6C59-C6CE-4AAE-A929-EC7DCF577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62984F-E427-4D4E-AC8C-088D75BC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543F5-8AFC-46C8-85C5-E26F491F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72221B6-D508-4887-B593-44BDB55F7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DEC024-73BE-4266-AD67-4C625D8F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066729-92B5-4A7F-9501-F8E5A9A9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899B9D-81EE-4988-8BE5-C6C642CE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516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курси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: фигура 29"/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6" name="Полилиния: Фигура 36"/>
          <p:cNvSpPr/>
          <p:nvPr userDrawn="1"/>
        </p:nvSpPr>
        <p:spPr>
          <a:xfrm>
            <a:off x="0" y="0"/>
            <a:ext cx="4716463" cy="4149725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Текст 2"/>
          <p:cNvSpPr txBox="1">
            <a:spLocks/>
          </p:cNvSpPr>
          <p:nvPr userDrawn="1"/>
        </p:nvSpPr>
        <p:spPr bwMode="auto">
          <a:xfrm>
            <a:off x="976313" y="4475163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ru-RU" sz="9600" b="1" i="0" dirty="0">
                <a:solidFill>
                  <a:schemeClr val="tx2"/>
                </a:solidFill>
              </a:rPr>
              <a:t>"</a:t>
            </a:r>
          </a:p>
        </p:txBody>
      </p:sp>
      <p:sp>
        <p:nvSpPr>
          <p:cNvPr id="8" name="Овал 37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" name="Прямая соединительная линия 38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40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2"/>
          <p:cNvSpPr txBox="1">
            <a:spLocks/>
          </p:cNvSpPr>
          <p:nvPr userDrawn="1"/>
        </p:nvSpPr>
        <p:spPr bwMode="auto">
          <a:xfrm>
            <a:off x="11290300" y="5214938"/>
            <a:ext cx="800100" cy="1109662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ru-RU" sz="9600" b="1" i="0" dirty="0">
                <a:solidFill>
                  <a:schemeClr val="tx2"/>
                </a:solidFill>
              </a:rPr>
              <a:t>"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770" y="4752155"/>
            <a:ext cx="9680574" cy="1310968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wrap="square" lIns="91440" tIns="45720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2" name="Номер слайда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22AFA3-C2DA-4266-9A78-B63A98DE0D8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2827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9" name="Группа 6"/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10" name="Прямоугольник 7"/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8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9"/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0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4" name="Прямоугольник 11"/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5" name="Полилиния: Фигура 13"/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6" name="Прямая соединительная линия 14"/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5"/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Графический объект 22" descr="Пользователь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92588" y="4451350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Графический объект 23" descr="Конверт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92588" y="5324475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Графический объект 24" descr="Смартфон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192588" y="4887913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Графический объект 25" descr="Ссылка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Рисунок 21"/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4834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9" name="Группа 6"/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10" name="Прямоугольник 7"/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8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9"/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0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4" name="Прямоугольник 11"/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5" name="Полилиния: Фигура 13"/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6" name="Прямая соединительная линия 14"/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5"/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Графический объект 22" descr="Пользователь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92588" y="4451350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Графический объект 23" descr="Конверт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92588" y="5324475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Графический объект 24" descr="Смартфон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192588" y="4887913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Графический объект 25" descr="Ссылка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Рисунок 21"/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84665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5" name="Прямоугольник 7"/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" name="Прямоугольник 8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9"/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10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11"/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0" name="Полилиния: фигура 25"/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Овал 3"/>
          <p:cNvSpPr/>
          <p:nvPr userDrawn="1"/>
        </p:nvSpPr>
        <p:spPr>
          <a:xfrm>
            <a:off x="2673350" y="20638"/>
            <a:ext cx="6845300" cy="68437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4"/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07743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8"/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20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" name="Прямоугольник 21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25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26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29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30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31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2" name="Прямоугольник 32"/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4" name="Прямая соединительная линия 23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33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: Фигура 46"/>
          <p:cNvSpPr/>
          <p:nvPr userDrawn="1"/>
        </p:nvSpPr>
        <p:spPr>
          <a:xfrm>
            <a:off x="0" y="-15875"/>
            <a:ext cx="3981450" cy="2505075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олилиния: фигура 44"/>
          <p:cNvSpPr/>
          <p:nvPr userDrawn="1"/>
        </p:nvSpPr>
        <p:spPr>
          <a:xfrm>
            <a:off x="0" y="-15875"/>
            <a:ext cx="3795713" cy="2241550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48" name="Объект 2"/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D7A5EA-B459-4F5F-93E7-AD8AA67471B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380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8"/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Прямоугольник 20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21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25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26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29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30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31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3" name="Прямоугольник 32"/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5" name="Прямая соединительная линия 23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33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лилиния: фигура 42"/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олилиния: Фигура 40"/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0" name="Объект 2"/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8" name="Объект 3"/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9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D18EFC-AE15-4A3B-95D4-E0E1ADF68D1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6865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18"/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8" name="Прямоугольник 20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21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25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26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29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30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4" name="Прямоугольник 31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5" name="Прямоугольник 32"/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7" name="Прямая соединительная линия 23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33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лилиния: фигура 42"/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олилиния: Фигура 40"/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5" name="Объект 3"/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36" name="Текст 4"/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7" name="Объект 5"/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02F5-8148-4ECD-A858-4AA36C5EAFE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8523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3"/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Прямоугольник 4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6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7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8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4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15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3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олилиния: фигура 26"/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14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lIns="274320" tIns="64008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02792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3"/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Прямоугольник 4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6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7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8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4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15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3" name="Полилиния: фигура 20"/>
          <p:cNvSpPr/>
          <p:nvPr userDrawn="1"/>
        </p:nvSpPr>
        <p:spPr>
          <a:xfrm>
            <a:off x="4846638" y="0"/>
            <a:ext cx="7345362" cy="6907213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олилиния: фигура 17"/>
          <p:cNvSpPr/>
          <p:nvPr userDrawn="1"/>
        </p:nvSpPr>
        <p:spPr>
          <a:xfrm>
            <a:off x="5322888" y="314325"/>
            <a:ext cx="6869112" cy="6592888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274320" tIns="640080" anchorCtr="1"/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504419"/>
            <a:ext cx="4006532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2" name="Объект 2"/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3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98107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"/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3" name="Прямоугольник 20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" name="Прямоугольник 21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" name="Прямоугольник 25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" name="Прямоугольник 26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29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30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31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0" name="Прямоугольник 32"/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2" name="Прямая соединительная линия 23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33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CA5830-24D2-4764-AB21-E81FEE4DAEE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33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292DBB3-675E-41B9-AF51-A6E48101D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7773371-D760-45DB-A3EA-631E8D72B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37035DF-FCCD-4710-8B0C-97FFD618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8776B-C451-4722-8216-5684460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B0351C-5407-4B0B-854C-0B0DFCC8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57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rtlCol="0"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B8681-4A7E-4930-A6DD-5808C99D6C1F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48399-756F-4226-8EF9-C512A2CEED6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8007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B7DE9-013D-4F68-A959-A469E01D07F9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E88C8-556C-4575-9D32-32D84744B8A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71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33461-B9AF-4146-86CA-5E3BB9C94442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11554-210B-4501-B02A-183B42A58FD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1407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16424-29AB-4E03-8028-5302B3058F94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5587A-09B6-4320-AD0C-15231FC3516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768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B5198-A9CC-47C9-8B29-82586516E189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8CAE-1F94-4329-A40E-12344C4BDCB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4999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99496-F620-414C-A4D2-D1B67649B460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2FBE1-A601-4DAE-A500-F232E23F709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375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B29F0-A509-42BC-B2CE-6AB071BBDD22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7038F-1816-46B3-90C9-98BFBB50CDA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7873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D402-EC64-4DD0-8437-1E4CAA1B8C48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B0259-737A-4049-B062-1FF52DD5725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193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8C307-F1A7-47F4-9885-90043DE394C4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9DDAA-180F-406F-A69A-8F43D31D3CA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695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10"/>
          <p:cNvSpPr/>
          <p:nvPr userDrawn="1"/>
        </p:nvSpPr>
        <p:spPr>
          <a:xfrm>
            <a:off x="11561763" y="6227763"/>
            <a:ext cx="266700" cy="266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rtlCol="0" anchor="t"/>
          <a:lstStyle>
            <a:lvl1pPr>
              <a:defRPr sz="32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2419" y="1887801"/>
            <a:ext cx="4057961" cy="1431234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2" name="Рисунок 28"/>
          <p:cNvSpPr>
            <a:spLocks noGrp="1"/>
          </p:cNvSpPr>
          <p:nvPr>
            <p:ph type="pic" sz="quarter" idx="19"/>
          </p:nvPr>
        </p:nvSpPr>
        <p:spPr>
          <a:xfrm>
            <a:off x="844273" y="1883115"/>
            <a:ext cx="576000" cy="576000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8"/>
          <p:cNvSpPr>
            <a:spLocks noGrp="1"/>
          </p:cNvSpPr>
          <p:nvPr>
            <p:ph type="pic" sz="quarter" idx="22"/>
          </p:nvPr>
        </p:nvSpPr>
        <p:spPr>
          <a:xfrm>
            <a:off x="844273" y="3573118"/>
            <a:ext cx="576000" cy="576000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3"/>
          </p:nvPr>
        </p:nvSpPr>
        <p:spPr>
          <a:xfrm>
            <a:off x="1552418" y="3575461"/>
            <a:ext cx="4057961" cy="1431234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5" name="Рисунок 28"/>
          <p:cNvSpPr>
            <a:spLocks noGrp="1"/>
          </p:cNvSpPr>
          <p:nvPr>
            <p:ph type="pic" sz="quarter" idx="24"/>
          </p:nvPr>
        </p:nvSpPr>
        <p:spPr>
          <a:xfrm>
            <a:off x="844273" y="5263121"/>
            <a:ext cx="576000" cy="576000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25"/>
          </p:nvPr>
        </p:nvSpPr>
        <p:spPr>
          <a:xfrm>
            <a:off x="1552418" y="5263122"/>
            <a:ext cx="4057961" cy="775728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Дата 4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5380C-2D14-4D1B-A7CA-AC8109EA36CC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 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9BB83-E729-4822-B3E2-598E9364901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53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3"/>
          <p:cNvSpPr/>
          <p:nvPr userDrawn="1"/>
        </p:nvSpPr>
        <p:spPr>
          <a:xfrm>
            <a:off x="4094163" y="404813"/>
            <a:ext cx="4003675" cy="1712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 descr="Прямоугольная фигура"/>
          <p:cNvSpPr/>
          <p:nvPr userDrawn="1"/>
        </p:nvSpPr>
        <p:spPr>
          <a:xfrm>
            <a:off x="4494213" y="1916113"/>
            <a:ext cx="770413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14"/>
          <p:cNvSpPr/>
          <p:nvPr userDrawn="1"/>
        </p:nvSpPr>
        <p:spPr>
          <a:xfrm>
            <a:off x="4094163" y="5095875"/>
            <a:ext cx="4003675" cy="223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5" descr="Прямоугольная фигура"/>
          <p:cNvSpPr/>
          <p:nvPr userDrawn="1"/>
        </p:nvSpPr>
        <p:spPr>
          <a:xfrm>
            <a:off x="0" y="5095875"/>
            <a:ext cx="7596188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5"/>
          </p:nvPr>
        </p:nvSpPr>
        <p:spPr>
          <a:xfrm>
            <a:off x="4093464" y="5296342"/>
            <a:ext cx="4005072" cy="1561657"/>
          </a:xfrm>
          <a:solidFill>
            <a:schemeClr val="tx1"/>
          </a:solidFill>
        </p:spPr>
        <p:txBody>
          <a:bodyPr tIns="90000" bIns="90000" rtlCol="0" anchor="ctr">
            <a:noAutofit/>
          </a:bodyPr>
          <a:lstStyle>
            <a:lvl1pPr marL="0" indent="0" algn="ctr">
              <a:spcBef>
                <a:spcPts val="600"/>
              </a:spcBef>
              <a:buNone/>
              <a:defRPr sz="28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/>
          </p:nvPr>
        </p:nvSpPr>
        <p:spPr>
          <a:xfrm>
            <a:off x="4930140" y="953857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E833-4E33-4D98-AF2A-83DF36EB7E0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5313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Текст 23"/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Текст 23"/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7" name="Текст 23"/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E4EF2-53B5-4B86-BE93-A1AB22BD6DE8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 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367A-5D09-459B-A76D-5865EA07C0E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3719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ок с тремя 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3"/>
          <p:cNvSpPr/>
          <p:nvPr userDrawn="1"/>
        </p:nvSpPr>
        <p:spPr>
          <a:xfrm>
            <a:off x="5294313" y="0"/>
            <a:ext cx="6897687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1" name="Овал 10"/>
          <p:cNvSpPr/>
          <p:nvPr userDrawn="1"/>
        </p:nvSpPr>
        <p:spPr>
          <a:xfrm>
            <a:off x="11561763" y="6227763"/>
            <a:ext cx="266700" cy="266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объект 2"/>
          <p:cNvSpPr/>
          <p:nvPr userDrawn="1"/>
        </p:nvSpPr>
        <p:spPr>
          <a:xfrm>
            <a:off x="0" y="2430463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rtlCol="0" anchor="b"/>
          <a:lstStyle>
            <a:lvl1pPr>
              <a:defRPr sz="32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94251" y="119269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2781223"/>
            <a:ext cx="6040800" cy="2736901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8"/>
          <p:cNvSpPr>
            <a:spLocks noGrp="1"/>
          </p:cNvSpPr>
          <p:nvPr>
            <p:ph type="pic" sz="quarter" idx="19"/>
          </p:nvPr>
        </p:nvSpPr>
        <p:spPr>
          <a:xfrm>
            <a:off x="6586106" y="1188012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8"/>
          <p:cNvSpPr>
            <a:spLocks noGrp="1"/>
          </p:cNvSpPr>
          <p:nvPr>
            <p:ph type="pic" sz="quarter" idx="22"/>
          </p:nvPr>
        </p:nvSpPr>
        <p:spPr>
          <a:xfrm>
            <a:off x="6586106" y="2878015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3"/>
          </p:nvPr>
        </p:nvSpPr>
        <p:spPr>
          <a:xfrm>
            <a:off x="7294250" y="288035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5" name="Рисунок 28"/>
          <p:cNvSpPr>
            <a:spLocks noGrp="1"/>
          </p:cNvSpPr>
          <p:nvPr>
            <p:ph type="pic" sz="quarter" idx="24"/>
          </p:nvPr>
        </p:nvSpPr>
        <p:spPr>
          <a:xfrm>
            <a:off x="6586106" y="4568018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25"/>
          </p:nvPr>
        </p:nvSpPr>
        <p:spPr>
          <a:xfrm>
            <a:off x="7294250" y="4568018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8" name="Дата 4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7F5A4-761F-4E19-9C78-838D3B2A7EF2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19" name="Нижний колонтитул 5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 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54C75-0547-473A-AE48-BD6655A3047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8608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Овал 8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A3DCAC-6BD6-4447-BF4F-46060C1DDEF3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A0C2A2-FCD5-46ED-91FD-B9CDAF5A353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111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B2CD-7CA3-4709-BE07-9D5DBBA0DCB5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707A4-A81F-470B-B967-47B65CBC571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6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Овал 8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8CD2E8-0624-42CE-9504-A28E5D70393A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A624E1-184D-4FF9-86E0-D6997EC030E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8370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36E2E-4B38-4B62-9A20-A5057D83FDAA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5D533-9D17-4985-9350-6DF50A21619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775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90C070-D475-412E-95A3-BC80470ADFBE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EC867F-87BA-42D6-82B9-61E7B0F8311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558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FD796-E4A9-402E-8C60-E7FD17FD45A2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87D2C-885C-4828-9B3D-2BBD7570F89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0896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49E705-528F-48E8-BA3B-57016E1BAC05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D94F2A-E873-4DB7-924D-48B980961CA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820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764D5D-0159-44C8-9DCC-00E653565D73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7F53EA-B88C-40C0-934A-918C8702C49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85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"/>
          <p:cNvSpPr/>
          <p:nvPr userDrawn="1"/>
        </p:nvSpPr>
        <p:spPr>
          <a:xfrm>
            <a:off x="4117975" y="0"/>
            <a:ext cx="8074025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6" descr="Прямоугольная фигура"/>
          <p:cNvSpPr/>
          <p:nvPr userDrawn="1"/>
        </p:nvSpPr>
        <p:spPr>
          <a:xfrm>
            <a:off x="1265238" y="4956175"/>
            <a:ext cx="10926762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 descr="Прямоугольная фигура"/>
          <p:cNvSpPr/>
          <p:nvPr userDrawn="1"/>
        </p:nvSpPr>
        <p:spPr>
          <a:xfrm>
            <a:off x="839788" y="4953000"/>
            <a:ext cx="4254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839695"/>
            <a:ext cx="5879592" cy="2113385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5"/>
          </p:nvPr>
        </p:nvSpPr>
        <p:spPr>
          <a:xfrm>
            <a:off x="839788" y="5158018"/>
            <a:ext cx="5879592" cy="899882"/>
          </a:xfrm>
          <a:solidFill>
            <a:schemeClr val="tx1"/>
          </a:solidFill>
        </p:spPr>
        <p:txBody>
          <a:bodyPr lIns="432000" tIns="144000" rIns="144000" bIns="144000" rtlCol="0" anchor="ctr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6000">
                <a:solidFill>
                  <a:schemeClr val="bg2"/>
                </a:solidFill>
                <a:latin typeface="+mj-lt"/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FB592-1693-4C6A-919E-CA6099893945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747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9801D6-AC25-4D8D-9A32-9BED8AD05D78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6CF65B-002B-4279-9A28-7A1BD22E46C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990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B8498-A47D-49D5-A74F-5D77268C2426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2D13-5841-4443-B227-5E6716418D9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530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A201A-A37B-4FC2-964F-3C82467B25FE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1378B-5E6D-4CF0-A0E9-ADEA2E59B63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403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63621-6D11-4C03-870D-51DC201E4F24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85033" y="63055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6EA4-A632-49ED-B11B-1BF4F1286CA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8667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913467" y="274638"/>
            <a:ext cx="9999133" cy="5973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DBC36-B8B1-487F-9584-C4C3D3BF3D1D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85033" y="63055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9F934-56DC-4380-99B6-9449F1E0E8C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16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ле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22" descr="Прямоугольная фигура"/>
          <p:cNvSpPr/>
          <p:nvPr userDrawn="1"/>
        </p:nvSpPr>
        <p:spPr>
          <a:xfrm>
            <a:off x="6102350" y="3654425"/>
            <a:ext cx="2339975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6958722" y="2193928"/>
            <a:ext cx="4405067" cy="1325563"/>
          </a:xfrm>
        </p:spPr>
        <p:txBody>
          <a:bodyPr lIns="0" tIns="0" rIns="0" bIns="0" rtlCol="0" anchor="b">
            <a:normAutofit/>
          </a:bodyPr>
          <a:lstStyle>
            <a:lvl1pPr>
              <a:defRPr sz="3600" b="1"/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6958722" y="3937409"/>
            <a:ext cx="4412151" cy="539496"/>
          </a:xfrm>
        </p:spPr>
        <p:txBody>
          <a:bodyPr lIns="0" tIns="0" rIns="0" bIns="0" rtlCol="0" anchor="b">
            <a:normAutofit/>
          </a:bodyPr>
          <a:lstStyle>
            <a:lvl1pPr marL="0" indent="0" rtl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1" name="Текст 2"/>
          <p:cNvSpPr>
            <a:spLocks noGrp="1"/>
          </p:cNvSpPr>
          <p:nvPr>
            <p:ph type="body" idx="13"/>
          </p:nvPr>
        </p:nvSpPr>
        <p:spPr>
          <a:xfrm>
            <a:off x="6958722" y="4669416"/>
            <a:ext cx="4405066" cy="1159884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2" name="Рисунок 7"/>
          <p:cNvSpPr>
            <a:spLocks noGrp="1"/>
          </p:cNvSpPr>
          <p:nvPr>
            <p:ph type="pic" sz="quarter" idx="14"/>
          </p:nvPr>
        </p:nvSpPr>
        <p:spPr>
          <a:xfrm>
            <a:off x="0" y="1028700"/>
            <a:ext cx="6103084" cy="4800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/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C2C88-5F3E-49BA-8B25-3C31F06B288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14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пра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9" descr="Прямоугольная фигура"/>
          <p:cNvSpPr/>
          <p:nvPr userDrawn="1"/>
        </p:nvSpPr>
        <p:spPr>
          <a:xfrm>
            <a:off x="0" y="2816225"/>
            <a:ext cx="3600450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0" name="Текст 2"/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7"/>
          </p:nvPr>
        </p:nvSpPr>
        <p:spPr>
          <a:xfrm>
            <a:off x="6959600" y="0"/>
            <a:ext cx="4370388" cy="6057900"/>
          </a:xfrm>
        </p:spPr>
        <p:txBody>
          <a:bodyPr tIns="756000" rIns="72000"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5" name="Нижний колонтитул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FC59-BE31-419C-B297-43ECC4980F4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775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и левого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8" descr="Прямоугольная фигура"/>
          <p:cNvSpPr/>
          <p:nvPr userDrawn="1"/>
        </p:nvSpPr>
        <p:spPr>
          <a:xfrm>
            <a:off x="0" y="2816225"/>
            <a:ext cx="8523288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4"/>
          </p:nvPr>
        </p:nvSpPr>
        <p:spPr>
          <a:xfrm>
            <a:off x="838200" y="765174"/>
            <a:ext cx="4429125" cy="6092825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079061" y="1391821"/>
            <a:ext cx="5252202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9024423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3"/>
          </p:nvPr>
        </p:nvSpPr>
        <p:spPr>
          <a:xfrm>
            <a:off x="6107591" y="3203259"/>
            <a:ext cx="5223672" cy="2880344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5F534-26FE-437E-8484-A77FE1A32B1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21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значков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Прямоугольник 13" descr="Прямоугольная фигура"/>
          <p:cNvSpPr/>
          <p:nvPr userDrawn="1"/>
        </p:nvSpPr>
        <p:spPr>
          <a:xfrm>
            <a:off x="0" y="3441700"/>
            <a:ext cx="3095625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3721639"/>
            <a:ext cx="4405067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3"/>
          </p:nvPr>
        </p:nvSpPr>
        <p:spPr>
          <a:xfrm>
            <a:off x="6284490" y="1648384"/>
            <a:ext cx="4955429" cy="386922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1985383"/>
            <a:ext cx="4422014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7"/>
          </p:nvPr>
        </p:nvSpPr>
        <p:spPr>
          <a:xfrm>
            <a:off x="5295403" y="1303786"/>
            <a:ext cx="731520" cy="7315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8"/>
          </p:nvPr>
        </p:nvSpPr>
        <p:spPr>
          <a:xfrm>
            <a:off x="5295403" y="4838737"/>
            <a:ext cx="731520" cy="7315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Рисунок 7"/>
          <p:cNvSpPr>
            <a:spLocks noGrp="1"/>
          </p:cNvSpPr>
          <p:nvPr>
            <p:ph type="pic" sz="quarter" idx="19"/>
          </p:nvPr>
        </p:nvSpPr>
        <p:spPr>
          <a:xfrm>
            <a:off x="5295403" y="3660420"/>
            <a:ext cx="731520" cy="7315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Рисунок 7"/>
          <p:cNvSpPr>
            <a:spLocks noGrp="1"/>
          </p:cNvSpPr>
          <p:nvPr>
            <p:ph type="pic" sz="quarter" idx="20"/>
          </p:nvPr>
        </p:nvSpPr>
        <p:spPr>
          <a:xfrm>
            <a:off x="5295403" y="2482103"/>
            <a:ext cx="731520" cy="7315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/>
          <p:cNvSpPr>
            <a:spLocks noGrp="1"/>
          </p:cNvSpPr>
          <p:nvPr>
            <p:ph type="body" idx="21"/>
          </p:nvPr>
        </p:nvSpPr>
        <p:spPr>
          <a:xfrm>
            <a:off x="6284490" y="1026327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22"/>
          </p:nvPr>
        </p:nvSpPr>
        <p:spPr>
          <a:xfrm>
            <a:off x="6284490" y="5186182"/>
            <a:ext cx="4955429" cy="386922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Текст 2"/>
          <p:cNvSpPr>
            <a:spLocks noGrp="1"/>
          </p:cNvSpPr>
          <p:nvPr>
            <p:ph type="body" idx="23"/>
          </p:nvPr>
        </p:nvSpPr>
        <p:spPr>
          <a:xfrm>
            <a:off x="6284490" y="4564125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Текст 2"/>
          <p:cNvSpPr>
            <a:spLocks noGrp="1"/>
          </p:cNvSpPr>
          <p:nvPr>
            <p:ph type="body" idx="24"/>
          </p:nvPr>
        </p:nvSpPr>
        <p:spPr>
          <a:xfrm>
            <a:off x="6284490" y="4006916"/>
            <a:ext cx="4955429" cy="386922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1" name="Текст 2"/>
          <p:cNvSpPr>
            <a:spLocks noGrp="1"/>
          </p:cNvSpPr>
          <p:nvPr>
            <p:ph type="body" idx="25"/>
          </p:nvPr>
        </p:nvSpPr>
        <p:spPr>
          <a:xfrm>
            <a:off x="6284490" y="3384859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idx="26"/>
          </p:nvPr>
        </p:nvSpPr>
        <p:spPr>
          <a:xfrm>
            <a:off x="6284490" y="2827650"/>
            <a:ext cx="4955429" cy="386922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27"/>
          </p:nvPr>
        </p:nvSpPr>
        <p:spPr>
          <a:xfrm>
            <a:off x="6284490" y="2205593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Дата 2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27" name="Нижний колонтитул 3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8" name="Номер слайда 4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A9680-AAA7-420B-A064-565BCF37DD9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998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омпьютера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 descr="Прямоугольная фигура"/>
          <p:cNvSpPr/>
          <p:nvPr userDrawn="1"/>
        </p:nvSpPr>
        <p:spPr>
          <a:xfrm>
            <a:off x="0" y="3121025"/>
            <a:ext cx="9223375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1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00" y="871538"/>
            <a:ext cx="5075238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6958722" y="1656048"/>
            <a:ext cx="4405067" cy="1325563"/>
          </a:xfrm>
        </p:spPr>
        <p:txBody>
          <a:bodyPr lIns="0" tIns="0" rIns="0" bIns="0" rtlCol="0" anchor="b">
            <a:normAutofit/>
          </a:bodyPr>
          <a:lstStyle>
            <a:lvl1pPr>
              <a:defRPr sz="3600" b="1"/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6958722" y="3495781"/>
            <a:ext cx="4412151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1" name="Текст 2"/>
          <p:cNvSpPr>
            <a:spLocks noGrp="1"/>
          </p:cNvSpPr>
          <p:nvPr>
            <p:ph type="body" idx="13"/>
          </p:nvPr>
        </p:nvSpPr>
        <p:spPr>
          <a:xfrm>
            <a:off x="6942680" y="4179662"/>
            <a:ext cx="4405066" cy="1159884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2" name="Рисунок 7"/>
          <p:cNvSpPr>
            <a:spLocks noGrp="1"/>
          </p:cNvSpPr>
          <p:nvPr>
            <p:ph type="pic" sz="quarter" idx="14"/>
          </p:nvPr>
        </p:nvSpPr>
        <p:spPr>
          <a:xfrm>
            <a:off x="1284270" y="1243173"/>
            <a:ext cx="4387066" cy="242787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/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5F2E7-F95A-4B0C-B51D-AAAAF589B3B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833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 userDrawn="1"/>
        </p:nvSpPr>
        <p:spPr>
          <a:xfrm>
            <a:off x="3919538" y="0"/>
            <a:ext cx="4352925" cy="181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23" descr="Прямоугольная фигура"/>
          <p:cNvSpPr/>
          <p:nvPr userDrawn="1"/>
        </p:nvSpPr>
        <p:spPr>
          <a:xfrm>
            <a:off x="4289425" y="1528763"/>
            <a:ext cx="7920038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919728" y="0"/>
            <a:ext cx="4352544" cy="1737360"/>
          </a:xfrm>
          <a:noFill/>
        </p:spPr>
        <p:txBody>
          <a:bodyPr lIns="0" tIns="180000" rIns="0" bIns="0" rtlCol="0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/>
          </p:nvPr>
        </p:nvSpPr>
        <p:spPr>
          <a:xfrm>
            <a:off x="3919728" y="1732572"/>
            <a:ext cx="4352400" cy="1404000"/>
          </a:xfrm>
          <a:solidFill>
            <a:schemeClr val="tx1"/>
          </a:solidFill>
        </p:spPr>
        <p:txBody>
          <a:bodyPr lIns="180000" tIns="360000" rIns="180000" bIns="0" rtlCol="0"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</a:defRPr>
            </a:lvl1pPr>
            <a:lvl2pPr marL="457200" indent="0">
              <a:buNone/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0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2597-315D-44B8-9544-183B18520FA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2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F7FEA-A576-418F-A8A1-11376286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E76BCE1-246C-4271-B68F-402C7BA7A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687F10-CB67-432B-8574-13601ED3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B0A536-08F3-4444-B196-6EB8D35A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39C6E9-BF60-4EC4-816D-297CB456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45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рех блоков с объе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6" descr="Прямоугольная фигура"/>
          <p:cNvSpPr/>
          <p:nvPr userDrawn="1"/>
        </p:nvSpPr>
        <p:spPr>
          <a:xfrm>
            <a:off x="0" y="1379538"/>
            <a:ext cx="5005388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939606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3"/>
          </p:nvPr>
        </p:nvSpPr>
        <p:spPr>
          <a:xfrm>
            <a:off x="1216020" y="4552664"/>
            <a:ext cx="2926080" cy="1135351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21"/>
          </p:nvPr>
        </p:nvSpPr>
        <p:spPr>
          <a:xfrm>
            <a:off x="1216020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4" name="Рисунок 13"/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8"/>
          </p:nvPr>
        </p:nvSpPr>
        <p:spPr>
          <a:xfrm>
            <a:off x="862258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Текст 2"/>
          <p:cNvSpPr>
            <a:spLocks noGrp="1"/>
          </p:cNvSpPr>
          <p:nvPr>
            <p:ph type="body" idx="29"/>
          </p:nvPr>
        </p:nvSpPr>
        <p:spPr>
          <a:xfrm>
            <a:off x="4834375" y="4552664"/>
            <a:ext cx="2926080" cy="1135351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30"/>
          </p:nvPr>
        </p:nvSpPr>
        <p:spPr>
          <a:xfrm>
            <a:off x="4834375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31"/>
          </p:nvPr>
        </p:nvSpPr>
        <p:spPr>
          <a:xfrm>
            <a:off x="4480613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Текст 2"/>
          <p:cNvSpPr>
            <a:spLocks noGrp="1"/>
          </p:cNvSpPr>
          <p:nvPr>
            <p:ph type="body" idx="32"/>
          </p:nvPr>
        </p:nvSpPr>
        <p:spPr>
          <a:xfrm>
            <a:off x="8452731" y="4552664"/>
            <a:ext cx="2926080" cy="1135351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33"/>
          </p:nvPr>
        </p:nvSpPr>
        <p:spPr>
          <a:xfrm>
            <a:off x="8452731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34"/>
          </p:nvPr>
        </p:nvSpPr>
        <p:spPr>
          <a:xfrm>
            <a:off x="8098969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Дата 2"/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8" name="Нижний колонтитул 3"/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FA767-1A02-4187-A8FA-CA9C72036CC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946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чис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 descr="Прямоугольная фигура"/>
          <p:cNvSpPr/>
          <p:nvPr userDrawn="1"/>
        </p:nvSpPr>
        <p:spPr>
          <a:xfrm>
            <a:off x="0" y="3341688"/>
            <a:ext cx="4716463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0" name="Текст 2"/>
          <p:cNvSpPr>
            <a:spLocks noGrp="1"/>
          </p:cNvSpPr>
          <p:nvPr>
            <p:ph type="body" idx="13"/>
          </p:nvPr>
        </p:nvSpPr>
        <p:spPr>
          <a:xfrm>
            <a:off x="6284490" y="2620884"/>
            <a:ext cx="4955429" cy="808115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/>
          <p:cNvSpPr>
            <a:spLocks noGrp="1"/>
          </p:cNvSpPr>
          <p:nvPr>
            <p:ph type="body" idx="21"/>
          </p:nvPr>
        </p:nvSpPr>
        <p:spPr>
          <a:xfrm>
            <a:off x="6284490" y="2107734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28"/>
          </p:nvPr>
        </p:nvSpPr>
        <p:spPr>
          <a:xfrm>
            <a:off x="6284489" y="976103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Текст 2"/>
          <p:cNvSpPr>
            <a:spLocks noGrp="1"/>
          </p:cNvSpPr>
          <p:nvPr>
            <p:ph type="body" idx="29"/>
          </p:nvPr>
        </p:nvSpPr>
        <p:spPr>
          <a:xfrm>
            <a:off x="6284490" y="5321068"/>
            <a:ext cx="4955429" cy="548574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Текст 2"/>
          <p:cNvSpPr>
            <a:spLocks noGrp="1"/>
          </p:cNvSpPr>
          <p:nvPr>
            <p:ph type="body" idx="30"/>
          </p:nvPr>
        </p:nvSpPr>
        <p:spPr>
          <a:xfrm>
            <a:off x="6284490" y="4807915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31"/>
          </p:nvPr>
        </p:nvSpPr>
        <p:spPr>
          <a:xfrm>
            <a:off x="6284489" y="3676284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Дата 2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819DF-3B89-4AE6-A5A6-AC307C3C270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76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атис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/>
          <p:nvPr userDrawn="1"/>
        </p:nvSpPr>
        <p:spPr>
          <a:xfrm>
            <a:off x="4408488" y="-9525"/>
            <a:ext cx="1352550" cy="34385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5"/>
          <p:cNvSpPr/>
          <p:nvPr userDrawn="1"/>
        </p:nvSpPr>
        <p:spPr>
          <a:xfrm>
            <a:off x="6051550" y="0"/>
            <a:ext cx="2038350" cy="34385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7"/>
          <p:cNvSpPr/>
          <p:nvPr userDrawn="1"/>
        </p:nvSpPr>
        <p:spPr>
          <a:xfrm>
            <a:off x="8380413" y="0"/>
            <a:ext cx="2971800" cy="34385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31" descr="Прямоугольная фигура"/>
          <p:cNvSpPr/>
          <p:nvPr userDrawn="1"/>
        </p:nvSpPr>
        <p:spPr>
          <a:xfrm>
            <a:off x="0" y="4251325"/>
            <a:ext cx="3708400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4571999"/>
            <a:ext cx="4422014" cy="150882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/>
          <p:cNvSpPr>
            <a:spLocks noGrp="1"/>
          </p:cNvSpPr>
          <p:nvPr>
            <p:ph type="body" idx="21"/>
          </p:nvPr>
        </p:nvSpPr>
        <p:spPr>
          <a:xfrm>
            <a:off x="4408227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28"/>
          </p:nvPr>
        </p:nvSpPr>
        <p:spPr>
          <a:xfrm>
            <a:off x="3779480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29"/>
          </p:nvPr>
        </p:nvSpPr>
        <p:spPr>
          <a:xfrm>
            <a:off x="5984239" y="4599296"/>
            <a:ext cx="5367974" cy="1019338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6639221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31"/>
          </p:nvPr>
        </p:nvSpPr>
        <p:spPr>
          <a:xfrm>
            <a:off x="6010474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32"/>
          </p:nvPr>
        </p:nvSpPr>
        <p:spPr>
          <a:xfrm>
            <a:off x="9950851" y="2494818"/>
            <a:ext cx="1401361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33"/>
          </p:nvPr>
        </p:nvSpPr>
        <p:spPr>
          <a:xfrm>
            <a:off x="8339466" y="1520399"/>
            <a:ext cx="2401321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34"/>
          </p:nvPr>
        </p:nvSpPr>
        <p:spPr>
          <a:xfrm>
            <a:off x="4408227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35"/>
          </p:nvPr>
        </p:nvSpPr>
        <p:spPr>
          <a:xfrm>
            <a:off x="6732363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36"/>
          </p:nvPr>
        </p:nvSpPr>
        <p:spPr>
          <a:xfrm>
            <a:off x="9966893" y="3684893"/>
            <a:ext cx="1401361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2" name="Дата 2"/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26" name="Нижний колонтитул 3"/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7" name="Номер слайда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50AE-3005-499F-A220-20CACC72A30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960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7"/>
          <p:cNvSpPr/>
          <p:nvPr userDrawn="1"/>
        </p:nvSpPr>
        <p:spPr>
          <a:xfrm>
            <a:off x="838200" y="2687638"/>
            <a:ext cx="5256213" cy="41703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1" descr="Прямоугольная фигура"/>
          <p:cNvSpPr/>
          <p:nvPr userDrawn="1"/>
        </p:nvSpPr>
        <p:spPr>
          <a:xfrm>
            <a:off x="0" y="1593850"/>
            <a:ext cx="10691813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959600" y="814742"/>
            <a:ext cx="4422014" cy="619448"/>
          </a:xfrm>
        </p:spPr>
        <p:txBody>
          <a:bodyPr lIns="0" tIns="0" rIns="0" bIns="0" rtlCol="0" anchor="b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/>
          <p:cNvSpPr>
            <a:spLocks noGrp="1"/>
          </p:cNvSpPr>
          <p:nvPr>
            <p:ph type="body" idx="34"/>
          </p:nvPr>
        </p:nvSpPr>
        <p:spPr>
          <a:xfrm>
            <a:off x="1275346" y="3015916"/>
            <a:ext cx="4371473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35"/>
          </p:nvPr>
        </p:nvSpPr>
        <p:spPr>
          <a:xfrm>
            <a:off x="6486281" y="3015916"/>
            <a:ext cx="2716437" cy="478800"/>
          </a:xfrm>
        </p:spPr>
        <p:txBody>
          <a:bodyPr lIns="0" tIns="0" rIns="0" bIns="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idx="13"/>
          </p:nvPr>
        </p:nvSpPr>
        <p:spPr>
          <a:xfrm>
            <a:off x="1275345" y="3585385"/>
            <a:ext cx="4371473" cy="2214444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"/>
          </p:nvPr>
        </p:nvSpPr>
        <p:spPr>
          <a:xfrm>
            <a:off x="6959600" y="1979605"/>
            <a:ext cx="4412151" cy="1006331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2" name="Текст 2"/>
          <p:cNvSpPr>
            <a:spLocks noGrp="1"/>
          </p:cNvSpPr>
          <p:nvPr>
            <p:ph type="body" idx="36"/>
          </p:nvPr>
        </p:nvSpPr>
        <p:spPr>
          <a:xfrm>
            <a:off x="6486281" y="3585385"/>
            <a:ext cx="4865932" cy="2214444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4" name="Дата 2"/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5" name="Нижний колонтитул 3"/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1177-935F-4805-80A0-2BB4B721599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516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7"/>
          <p:cNvSpPr/>
          <p:nvPr userDrawn="1"/>
        </p:nvSpPr>
        <p:spPr>
          <a:xfrm>
            <a:off x="0" y="1581150"/>
            <a:ext cx="12192000" cy="52768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7" name="Прямая со стрелкой 6"/>
          <p:cNvCxnSpPr/>
          <p:nvPr userDrawn="1"/>
        </p:nvCxnSpPr>
        <p:spPr>
          <a:xfrm>
            <a:off x="0" y="4641850"/>
            <a:ext cx="11731625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 16"/>
          <p:cNvCxnSpPr>
            <a:cxnSpLocks/>
          </p:cNvCxnSpPr>
          <p:nvPr userDrawn="1"/>
        </p:nvCxnSpPr>
        <p:spPr>
          <a:xfrm rot="16200000">
            <a:off x="3649662" y="4411663"/>
            <a:ext cx="4892675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Рисунок 11" descr="Квадрант с логотипами конкурентов"/>
          <p:cNvSpPr>
            <a:spLocks noGrp="1"/>
          </p:cNvSpPr>
          <p:nvPr>
            <p:ph type="pic" sz="quarter" idx="39"/>
          </p:nvPr>
        </p:nvSpPr>
        <p:spPr>
          <a:xfrm>
            <a:off x="3930305" y="29483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0" name="Рисунок 11" descr="Квадрант с логотипами конкурентов"/>
          <p:cNvSpPr>
            <a:spLocks noGrp="1"/>
          </p:cNvSpPr>
          <p:nvPr>
            <p:ph type="pic" sz="quarter" idx="40"/>
          </p:nvPr>
        </p:nvSpPr>
        <p:spPr>
          <a:xfrm>
            <a:off x="872933" y="2218387"/>
            <a:ext cx="1655064" cy="777240"/>
          </a:xfrm>
          <a:solidFill>
            <a:schemeClr val="bg1">
              <a:alpha val="5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1" name="Рисунок 11" descr="Квадрант с логотипами конкурентов"/>
          <p:cNvSpPr>
            <a:spLocks noGrp="1"/>
          </p:cNvSpPr>
          <p:nvPr>
            <p:ph type="pic" sz="quarter" idx="41"/>
          </p:nvPr>
        </p:nvSpPr>
        <p:spPr>
          <a:xfrm>
            <a:off x="2521461" y="4889390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3" name="Рисунок 11" descr="Квадрант с логотипами конкурентов"/>
          <p:cNvSpPr>
            <a:spLocks noGrp="1"/>
          </p:cNvSpPr>
          <p:nvPr>
            <p:ph type="pic" sz="quarter" idx="42"/>
          </p:nvPr>
        </p:nvSpPr>
        <p:spPr>
          <a:xfrm>
            <a:off x="6829546" y="277016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4" name="Рисунок 11" descr="Квадрант с логотипами конкурентов"/>
          <p:cNvSpPr>
            <a:spLocks noGrp="1"/>
          </p:cNvSpPr>
          <p:nvPr>
            <p:ph type="pic" sz="quarter" idx="43"/>
          </p:nvPr>
        </p:nvSpPr>
        <p:spPr>
          <a:xfrm>
            <a:off x="6496986" y="50262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5" name="Рисунок 11" descr="Квадрант с логотипами конкурентов"/>
          <p:cNvSpPr>
            <a:spLocks noGrp="1"/>
          </p:cNvSpPr>
          <p:nvPr>
            <p:ph type="pic" sz="quarter" idx="44"/>
          </p:nvPr>
        </p:nvSpPr>
        <p:spPr>
          <a:xfrm>
            <a:off x="9571158" y="5289302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46"/>
          </p:nvPr>
        </p:nvSpPr>
        <p:spPr>
          <a:xfrm>
            <a:off x="788628" y="4089581"/>
            <a:ext cx="2741612" cy="248888"/>
          </a:xfrm>
        </p:spPr>
        <p:txBody>
          <a:bodyPr rtlCol="0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47"/>
          </p:nvPr>
        </p:nvSpPr>
        <p:spPr>
          <a:xfrm>
            <a:off x="8730592" y="4089581"/>
            <a:ext cx="2741612" cy="248888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48"/>
          </p:nvPr>
        </p:nvSpPr>
        <p:spPr>
          <a:xfrm>
            <a:off x="3716416" y="6208556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49"/>
          </p:nvPr>
        </p:nvSpPr>
        <p:spPr>
          <a:xfrm>
            <a:off x="3716416" y="1876140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5" name="Рисунок 13"/>
          <p:cNvSpPr>
            <a:spLocks noGrp="1"/>
          </p:cNvSpPr>
          <p:nvPr>
            <p:ph type="pic" sz="quarter" idx="50"/>
          </p:nvPr>
        </p:nvSpPr>
        <p:spPr>
          <a:xfrm>
            <a:off x="9013409" y="1981647"/>
            <a:ext cx="2331720" cy="539496"/>
          </a:xfr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Дата 2"/>
          <p:cNvSpPr>
            <a:spLocks noGrp="1"/>
          </p:cNvSpPr>
          <p:nvPr>
            <p:ph type="dt" sz="half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27" name="Нижний колонтитул 3"/>
          <p:cNvSpPr>
            <a:spLocks noGrp="1"/>
          </p:cNvSpPr>
          <p:nvPr>
            <p:ph type="ftr" sz="quarter" idx="5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8" name="Номер слайда 4"/>
          <p:cNvSpPr>
            <a:spLocks noGrp="1"/>
          </p:cNvSpPr>
          <p:nvPr>
            <p:ph type="sldNum" sz="quarter" idx="5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413CC-D0E5-4FBF-8BD2-F7852DFF73D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598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рех этап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7"/>
          <p:cNvSpPr/>
          <p:nvPr userDrawn="1"/>
        </p:nvSpPr>
        <p:spPr>
          <a:xfrm>
            <a:off x="838200" y="3703638"/>
            <a:ext cx="3527425" cy="31543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8"/>
          <p:cNvSpPr/>
          <p:nvPr userDrawn="1"/>
        </p:nvSpPr>
        <p:spPr>
          <a:xfrm>
            <a:off x="4367213" y="2944813"/>
            <a:ext cx="3511550" cy="3154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22"/>
          <p:cNvSpPr/>
          <p:nvPr userDrawn="1"/>
        </p:nvSpPr>
        <p:spPr>
          <a:xfrm>
            <a:off x="7859713" y="914400"/>
            <a:ext cx="3492500" cy="4197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30" descr="Прямоугольная фигура"/>
          <p:cNvSpPr/>
          <p:nvPr userDrawn="1"/>
        </p:nvSpPr>
        <p:spPr>
          <a:xfrm>
            <a:off x="0" y="2395538"/>
            <a:ext cx="6227763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>
            <a:normAutofit/>
          </a:bodyPr>
          <a:lstStyle>
            <a:lvl1pPr>
              <a:defRPr sz="3600" b="1"/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/>
          <p:cNvSpPr>
            <a:spLocks noGrp="1"/>
          </p:cNvSpPr>
          <p:nvPr>
            <p:ph type="body" idx="34"/>
          </p:nvPr>
        </p:nvSpPr>
        <p:spPr>
          <a:xfrm>
            <a:off x="1279896" y="3829204"/>
            <a:ext cx="273741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idx="13"/>
          </p:nvPr>
        </p:nvSpPr>
        <p:spPr>
          <a:xfrm>
            <a:off x="1275701" y="4617038"/>
            <a:ext cx="2741612" cy="1463785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idx="37"/>
          </p:nvPr>
        </p:nvSpPr>
        <p:spPr>
          <a:xfrm>
            <a:off x="862259" y="2739982"/>
            <a:ext cx="3432374" cy="845403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38"/>
          </p:nvPr>
        </p:nvSpPr>
        <p:spPr>
          <a:xfrm>
            <a:off x="4813818" y="3070827"/>
            <a:ext cx="271835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idx="39"/>
          </p:nvPr>
        </p:nvSpPr>
        <p:spPr>
          <a:xfrm>
            <a:off x="4809623" y="3858661"/>
            <a:ext cx="2718358" cy="2077777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40"/>
          </p:nvPr>
        </p:nvSpPr>
        <p:spPr>
          <a:xfrm>
            <a:off x="8301247" y="1040284"/>
            <a:ext cx="2728138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41"/>
          </p:nvPr>
        </p:nvSpPr>
        <p:spPr>
          <a:xfrm>
            <a:off x="8292856" y="1828117"/>
            <a:ext cx="2731930" cy="3112371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42"/>
          </p:nvPr>
        </p:nvSpPr>
        <p:spPr>
          <a:xfrm>
            <a:off x="1279896" y="4348591"/>
            <a:ext cx="2741611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43"/>
          </p:nvPr>
        </p:nvSpPr>
        <p:spPr>
          <a:xfrm>
            <a:off x="4813818" y="3590214"/>
            <a:ext cx="2718357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44"/>
          </p:nvPr>
        </p:nvSpPr>
        <p:spPr>
          <a:xfrm>
            <a:off x="8301247" y="1559671"/>
            <a:ext cx="2728138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3" name="Дата 2"/>
          <p:cNvSpPr>
            <a:spLocks noGrp="1"/>
          </p:cNvSpPr>
          <p:nvPr>
            <p:ph type="dt" sz="half" idx="4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27" name="Нижний колонтитул 3"/>
          <p:cNvSpPr>
            <a:spLocks noGrp="1"/>
          </p:cNvSpPr>
          <p:nvPr>
            <p:ph type="ftr" sz="quarter" idx="4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30" name="Номер слайда 4"/>
          <p:cNvSpPr>
            <a:spLocks noGrp="1"/>
          </p:cNvSpPr>
          <p:nvPr>
            <p:ph type="sldNum" sz="quarter" idx="4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EE382-7476-4BF5-83E1-959F7F4B304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016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7" descr="Прямоугольная фигура"/>
          <p:cNvSpPr/>
          <p:nvPr userDrawn="1"/>
        </p:nvSpPr>
        <p:spPr>
          <a:xfrm>
            <a:off x="0" y="1347788"/>
            <a:ext cx="6227763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481465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7" name="Текст 2"/>
          <p:cNvSpPr>
            <a:spLocks noGrp="1"/>
          </p:cNvSpPr>
          <p:nvPr>
            <p:ph type="body" idx="21"/>
          </p:nvPr>
        </p:nvSpPr>
        <p:spPr>
          <a:xfrm>
            <a:off x="867819" y="2345281"/>
            <a:ext cx="4399506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Рисунок 13"/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 2"/>
          <p:cNvSpPr>
            <a:spLocks noGrp="1"/>
          </p:cNvSpPr>
          <p:nvPr>
            <p:ph type="body" idx="30"/>
          </p:nvPr>
        </p:nvSpPr>
        <p:spPr>
          <a:xfrm>
            <a:off x="6245711" y="2345281"/>
            <a:ext cx="5078469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quarter" idx="31"/>
          </p:nvPr>
        </p:nvSpPr>
        <p:spPr>
          <a:xfrm>
            <a:off x="862013" y="2998120"/>
            <a:ext cx="4818062" cy="2687637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</p:txBody>
      </p:sp>
      <p:sp>
        <p:nvSpPr>
          <p:cNvPr id="22" name="Объект 12"/>
          <p:cNvSpPr>
            <a:spLocks noGrp="1"/>
          </p:cNvSpPr>
          <p:nvPr>
            <p:ph sz="quarter" idx="32"/>
          </p:nvPr>
        </p:nvSpPr>
        <p:spPr>
          <a:xfrm>
            <a:off x="6230001" y="2998120"/>
            <a:ext cx="5122211" cy="2687637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</p:txBody>
      </p:sp>
      <p:sp>
        <p:nvSpPr>
          <p:cNvPr id="14" name="Дата 2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5" name="Нижний колонтитул 3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CE1E-5238-4D18-B472-B419669A58D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440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ременной шка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29"/>
          <p:cNvSpPr/>
          <p:nvPr userDrawn="1"/>
        </p:nvSpPr>
        <p:spPr>
          <a:xfrm>
            <a:off x="0" y="4038600"/>
            <a:ext cx="12192000" cy="5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рямоугольник 1"/>
          <p:cNvSpPr/>
          <p:nvPr userDrawn="1"/>
        </p:nvSpPr>
        <p:spPr>
          <a:xfrm>
            <a:off x="896938" y="3924300"/>
            <a:ext cx="257175" cy="25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Прямоугольник 50"/>
          <p:cNvSpPr/>
          <p:nvPr userDrawn="1"/>
        </p:nvSpPr>
        <p:spPr>
          <a:xfrm>
            <a:off x="9636125" y="3924300"/>
            <a:ext cx="257175" cy="25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Прямоугольник 51"/>
          <p:cNvSpPr/>
          <p:nvPr userDrawn="1"/>
        </p:nvSpPr>
        <p:spPr>
          <a:xfrm>
            <a:off x="3082925" y="3924300"/>
            <a:ext cx="255588" cy="25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Прямоугольник 52"/>
          <p:cNvSpPr/>
          <p:nvPr userDrawn="1"/>
        </p:nvSpPr>
        <p:spPr>
          <a:xfrm>
            <a:off x="5267325" y="3924300"/>
            <a:ext cx="255588" cy="25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Прямоугольник 53"/>
          <p:cNvSpPr/>
          <p:nvPr userDrawn="1"/>
        </p:nvSpPr>
        <p:spPr>
          <a:xfrm>
            <a:off x="7451725" y="3924300"/>
            <a:ext cx="255588" cy="255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1" name="Прямоугольник 27" descr="Прямоугольная фигура"/>
          <p:cNvSpPr/>
          <p:nvPr userDrawn="1"/>
        </p:nvSpPr>
        <p:spPr>
          <a:xfrm>
            <a:off x="0" y="1525588"/>
            <a:ext cx="8567738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56085" y="774398"/>
            <a:ext cx="5679831" cy="619448"/>
          </a:xfrm>
        </p:spPr>
        <p:txBody>
          <a:bodyPr lIns="0" tIns="0" rIns="0" bIns="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2"/>
          <p:cNvSpPr>
            <a:spLocks noGrp="1"/>
          </p:cNvSpPr>
          <p:nvPr>
            <p:ph type="body" idx="1"/>
          </p:nvPr>
        </p:nvSpPr>
        <p:spPr>
          <a:xfrm>
            <a:off x="83661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7" name="Текст 11"/>
          <p:cNvSpPr>
            <a:spLocks noGrp="1"/>
          </p:cNvSpPr>
          <p:nvPr>
            <p:ph type="body" sz="quarter" idx="13"/>
          </p:nvPr>
        </p:nvSpPr>
        <p:spPr>
          <a:xfrm>
            <a:off x="83661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5"/>
          </p:nvPr>
        </p:nvSpPr>
        <p:spPr>
          <a:xfrm>
            <a:off x="836614" y="2923572"/>
            <a:ext cx="1728216" cy="604730"/>
          </a:xfrm>
        </p:spPr>
        <p:txBody>
          <a:bodyPr lIns="36000" tIns="0" rIns="0" bIns="0" rtlCol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32"/>
          </p:nvPr>
        </p:nvSpPr>
        <p:spPr>
          <a:xfrm>
            <a:off x="836614" y="3590954"/>
            <a:ext cx="1728216" cy="22898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33"/>
          </p:nvPr>
        </p:nvSpPr>
        <p:spPr>
          <a:xfrm>
            <a:off x="9588108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6" name="Текст 11"/>
          <p:cNvSpPr>
            <a:spLocks noGrp="1"/>
          </p:cNvSpPr>
          <p:nvPr>
            <p:ph type="body" sz="quarter" idx="34"/>
          </p:nvPr>
        </p:nvSpPr>
        <p:spPr>
          <a:xfrm>
            <a:off x="9588108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35"/>
          </p:nvPr>
        </p:nvSpPr>
        <p:spPr>
          <a:xfrm>
            <a:off x="9588108" y="2923572"/>
            <a:ext cx="1728216" cy="604730"/>
          </a:xfrm>
        </p:spPr>
        <p:txBody>
          <a:bodyPr lIns="36000" tIns="0" rIns="0" bIns="0" rtlCol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8" name="Текст 2"/>
          <p:cNvSpPr>
            <a:spLocks noGrp="1"/>
          </p:cNvSpPr>
          <p:nvPr>
            <p:ph type="body" idx="36"/>
          </p:nvPr>
        </p:nvSpPr>
        <p:spPr>
          <a:xfrm>
            <a:off x="9588108" y="3590954"/>
            <a:ext cx="1728216" cy="22898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37"/>
          </p:nvPr>
        </p:nvSpPr>
        <p:spPr>
          <a:xfrm>
            <a:off x="3024487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0" name="Текст 11"/>
          <p:cNvSpPr>
            <a:spLocks noGrp="1"/>
          </p:cNvSpPr>
          <p:nvPr>
            <p:ph type="body" sz="quarter" idx="38"/>
          </p:nvPr>
        </p:nvSpPr>
        <p:spPr>
          <a:xfrm>
            <a:off x="3024487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39"/>
          </p:nvPr>
        </p:nvSpPr>
        <p:spPr>
          <a:xfrm>
            <a:off x="3024487" y="2923572"/>
            <a:ext cx="1728216" cy="604730"/>
          </a:xfrm>
        </p:spPr>
        <p:txBody>
          <a:bodyPr lIns="36000" tIns="0" rIns="0" bIns="0" rtlCol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2" name="Текст 2"/>
          <p:cNvSpPr>
            <a:spLocks noGrp="1"/>
          </p:cNvSpPr>
          <p:nvPr>
            <p:ph type="body" idx="40"/>
          </p:nvPr>
        </p:nvSpPr>
        <p:spPr>
          <a:xfrm>
            <a:off x="3024487" y="3590954"/>
            <a:ext cx="1728216" cy="22898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3" name="Текст 2"/>
          <p:cNvSpPr>
            <a:spLocks noGrp="1"/>
          </p:cNvSpPr>
          <p:nvPr>
            <p:ph type="body" idx="41"/>
          </p:nvPr>
        </p:nvSpPr>
        <p:spPr>
          <a:xfrm>
            <a:off x="5212360" y="4307172"/>
            <a:ext cx="1803644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4" name="Текст 11"/>
          <p:cNvSpPr>
            <a:spLocks noGrp="1"/>
          </p:cNvSpPr>
          <p:nvPr>
            <p:ph type="body" sz="quarter" idx="42"/>
          </p:nvPr>
        </p:nvSpPr>
        <p:spPr>
          <a:xfrm>
            <a:off x="5212360" y="4692262"/>
            <a:ext cx="1803644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43"/>
          </p:nvPr>
        </p:nvSpPr>
        <p:spPr>
          <a:xfrm>
            <a:off x="5212360" y="2923572"/>
            <a:ext cx="1728216" cy="604730"/>
          </a:xfrm>
        </p:spPr>
        <p:txBody>
          <a:bodyPr lIns="36000" tIns="0" rIns="0" bIns="0" rtlCol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6" name="Текст 2"/>
          <p:cNvSpPr>
            <a:spLocks noGrp="1"/>
          </p:cNvSpPr>
          <p:nvPr>
            <p:ph type="body" idx="44"/>
          </p:nvPr>
        </p:nvSpPr>
        <p:spPr>
          <a:xfrm>
            <a:off x="5212360" y="3590954"/>
            <a:ext cx="1728216" cy="22898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7" name="Текст 2"/>
          <p:cNvSpPr>
            <a:spLocks noGrp="1"/>
          </p:cNvSpPr>
          <p:nvPr>
            <p:ph type="body" idx="45"/>
          </p:nvPr>
        </p:nvSpPr>
        <p:spPr>
          <a:xfrm>
            <a:off x="740023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8" name="Текст 11"/>
          <p:cNvSpPr>
            <a:spLocks noGrp="1"/>
          </p:cNvSpPr>
          <p:nvPr>
            <p:ph type="body" sz="quarter" idx="46"/>
          </p:nvPr>
        </p:nvSpPr>
        <p:spPr>
          <a:xfrm>
            <a:off x="740023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47"/>
          </p:nvPr>
        </p:nvSpPr>
        <p:spPr>
          <a:xfrm>
            <a:off x="7400234" y="2923572"/>
            <a:ext cx="1728216" cy="604730"/>
          </a:xfrm>
        </p:spPr>
        <p:txBody>
          <a:bodyPr lIns="36000" tIns="0" rIns="0" bIns="0" rtlCol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50" name="Текст 2"/>
          <p:cNvSpPr>
            <a:spLocks noGrp="1"/>
          </p:cNvSpPr>
          <p:nvPr>
            <p:ph type="body" idx="48"/>
          </p:nvPr>
        </p:nvSpPr>
        <p:spPr>
          <a:xfrm>
            <a:off x="7400234" y="3590954"/>
            <a:ext cx="1728216" cy="22898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55" name="Текст 2"/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2" name="Дата 2"/>
          <p:cNvSpPr>
            <a:spLocks noGrp="1"/>
          </p:cNvSpPr>
          <p:nvPr>
            <p:ph type="dt" sz="half" idx="5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53" name="Нижний колонтитул 3"/>
          <p:cNvSpPr>
            <a:spLocks noGrp="1"/>
          </p:cNvSpPr>
          <p:nvPr>
            <p:ph type="ftr" sz="quarter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54" name="Номер слайда 4"/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E620C-8866-4936-AF8A-1965DA5ACDD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223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8" descr="Прямоугольная фигура"/>
          <p:cNvSpPr/>
          <p:nvPr userDrawn="1"/>
        </p:nvSpPr>
        <p:spPr>
          <a:xfrm>
            <a:off x="0" y="3341688"/>
            <a:ext cx="3384550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7"/>
          </p:nvPr>
        </p:nvSpPr>
        <p:spPr>
          <a:xfrm>
            <a:off x="5656217" y="404813"/>
            <a:ext cx="5673771" cy="56530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таблицы</a:t>
            </a:r>
            <a:endParaRPr lang="ru-RU" noProof="0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A8CA-A248-4D85-B6AA-95A5A935903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46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9"/>
          <p:cNvSpPr/>
          <p:nvPr userDrawn="1"/>
        </p:nvSpPr>
        <p:spPr>
          <a:xfrm>
            <a:off x="3956050" y="3011488"/>
            <a:ext cx="2286000" cy="24542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14"/>
          <p:cNvSpPr/>
          <p:nvPr userDrawn="1"/>
        </p:nvSpPr>
        <p:spPr>
          <a:xfrm>
            <a:off x="9066213" y="3027363"/>
            <a:ext cx="2286000" cy="24542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15"/>
          <p:cNvSpPr/>
          <p:nvPr userDrawn="1"/>
        </p:nvSpPr>
        <p:spPr>
          <a:xfrm>
            <a:off x="6511925" y="3027363"/>
            <a:ext cx="2286000" cy="24542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рямоугольник 13" descr="Прямоугольная фигура"/>
          <p:cNvSpPr/>
          <p:nvPr userDrawn="1"/>
        </p:nvSpPr>
        <p:spPr>
          <a:xfrm>
            <a:off x="0" y="4460875"/>
            <a:ext cx="3311525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4812501"/>
            <a:ext cx="2939721" cy="668619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3027646"/>
            <a:ext cx="2962574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7"/>
          </p:nvPr>
        </p:nvSpPr>
        <p:spPr>
          <a:xfrm>
            <a:off x="9066213" y="774398"/>
            <a:ext cx="22860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8"/>
          </p:nvPr>
        </p:nvSpPr>
        <p:spPr>
          <a:xfrm>
            <a:off x="3956795" y="774398"/>
            <a:ext cx="22860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9"/>
          </p:nvPr>
        </p:nvSpPr>
        <p:spPr>
          <a:xfrm>
            <a:off x="6511504" y="774398"/>
            <a:ext cx="2286000" cy="228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20"/>
          </p:nvPr>
        </p:nvSpPr>
        <p:spPr>
          <a:xfrm>
            <a:off x="4086537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21"/>
          </p:nvPr>
        </p:nvSpPr>
        <p:spPr>
          <a:xfrm>
            <a:off x="4087139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/>
          </p:nvPr>
        </p:nvSpPr>
        <p:spPr>
          <a:xfrm>
            <a:off x="4087139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23"/>
          </p:nvPr>
        </p:nvSpPr>
        <p:spPr>
          <a:xfrm>
            <a:off x="6641246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Текст 17"/>
          <p:cNvSpPr>
            <a:spLocks noGrp="1"/>
          </p:cNvSpPr>
          <p:nvPr>
            <p:ph type="body" sz="quarter" idx="24"/>
          </p:nvPr>
        </p:nvSpPr>
        <p:spPr>
          <a:xfrm>
            <a:off x="6641848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6" name="Текст 17"/>
          <p:cNvSpPr>
            <a:spLocks noGrp="1"/>
          </p:cNvSpPr>
          <p:nvPr>
            <p:ph type="body" sz="quarter" idx="25"/>
          </p:nvPr>
        </p:nvSpPr>
        <p:spPr>
          <a:xfrm>
            <a:off x="6641848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7" name="Текст 17"/>
          <p:cNvSpPr>
            <a:spLocks noGrp="1"/>
          </p:cNvSpPr>
          <p:nvPr>
            <p:ph type="body" sz="quarter" idx="26"/>
          </p:nvPr>
        </p:nvSpPr>
        <p:spPr>
          <a:xfrm>
            <a:off x="9195955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Текст 17"/>
          <p:cNvSpPr>
            <a:spLocks noGrp="1"/>
          </p:cNvSpPr>
          <p:nvPr>
            <p:ph type="body" sz="quarter" idx="27"/>
          </p:nvPr>
        </p:nvSpPr>
        <p:spPr>
          <a:xfrm>
            <a:off x="9196557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9" name="Текст 17"/>
          <p:cNvSpPr>
            <a:spLocks noGrp="1"/>
          </p:cNvSpPr>
          <p:nvPr>
            <p:ph type="body" sz="quarter" idx="28"/>
          </p:nvPr>
        </p:nvSpPr>
        <p:spPr>
          <a:xfrm>
            <a:off x="9196557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1" name="Дата 2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32" name="Нижний колонтитул 3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33" name="Номер слайда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8D79-544A-4E53-A90F-BB31A95613E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10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91862-F13D-4008-917D-9BD98B50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598879A-CF3E-49B4-AD55-F2858A52A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B2520C-81C3-4CB5-99FE-CFA95C20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EFE298-1F3F-4FEB-8672-D5F1064F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4827C0-86FF-4309-BDEB-028A43E8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2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рямоугольник 55"/>
          <p:cNvSpPr/>
          <p:nvPr userDrawn="1"/>
        </p:nvSpPr>
        <p:spPr>
          <a:xfrm>
            <a:off x="1798638" y="3127375"/>
            <a:ext cx="2395537" cy="9588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Прямоугольник 61"/>
          <p:cNvSpPr/>
          <p:nvPr userDrawn="1"/>
        </p:nvSpPr>
        <p:spPr>
          <a:xfrm>
            <a:off x="8937625" y="3127375"/>
            <a:ext cx="2395538" cy="9588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65"/>
          <p:cNvSpPr/>
          <p:nvPr userDrawn="1"/>
        </p:nvSpPr>
        <p:spPr>
          <a:xfrm>
            <a:off x="5364163" y="3127375"/>
            <a:ext cx="2398712" cy="9588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рямоугольник 69"/>
          <p:cNvSpPr/>
          <p:nvPr userDrawn="1"/>
        </p:nvSpPr>
        <p:spPr>
          <a:xfrm>
            <a:off x="2238375" y="4316413"/>
            <a:ext cx="2395538" cy="9604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Прямоугольник 73"/>
          <p:cNvSpPr/>
          <p:nvPr userDrawn="1"/>
        </p:nvSpPr>
        <p:spPr>
          <a:xfrm>
            <a:off x="9377363" y="4316413"/>
            <a:ext cx="2395537" cy="9604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Прямоугольник 77"/>
          <p:cNvSpPr/>
          <p:nvPr userDrawn="1"/>
        </p:nvSpPr>
        <p:spPr>
          <a:xfrm>
            <a:off x="5803900" y="4316413"/>
            <a:ext cx="2400300" cy="9604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рямоугольник 63" descr="Прямоугольная фигура"/>
          <p:cNvSpPr/>
          <p:nvPr userDrawn="1"/>
        </p:nvSpPr>
        <p:spPr>
          <a:xfrm>
            <a:off x="0" y="1516063"/>
            <a:ext cx="8077200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5" name="Текст 2"/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50"/>
          </p:nvPr>
        </p:nvSpPr>
        <p:spPr>
          <a:xfrm>
            <a:off x="838200" y="3126698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9" name="Текст 17"/>
          <p:cNvSpPr>
            <a:spLocks noGrp="1"/>
          </p:cNvSpPr>
          <p:nvPr>
            <p:ph type="body" sz="quarter" idx="20"/>
          </p:nvPr>
        </p:nvSpPr>
        <p:spPr>
          <a:xfrm>
            <a:off x="1921253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0" name="Текст 17"/>
          <p:cNvSpPr>
            <a:spLocks noGrp="1"/>
          </p:cNvSpPr>
          <p:nvPr>
            <p:ph type="body" sz="quarter" idx="21"/>
          </p:nvPr>
        </p:nvSpPr>
        <p:spPr>
          <a:xfrm>
            <a:off x="1922832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1" name="Рисунок 7"/>
          <p:cNvSpPr>
            <a:spLocks noGrp="1"/>
          </p:cNvSpPr>
          <p:nvPr>
            <p:ph type="pic" sz="quarter" idx="51"/>
          </p:nvPr>
        </p:nvSpPr>
        <p:spPr>
          <a:xfrm>
            <a:off x="7977409" y="3126698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3" name="Текст 17"/>
          <p:cNvSpPr>
            <a:spLocks noGrp="1"/>
          </p:cNvSpPr>
          <p:nvPr>
            <p:ph type="body" sz="quarter" idx="52"/>
          </p:nvPr>
        </p:nvSpPr>
        <p:spPr>
          <a:xfrm>
            <a:off x="9060462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4" name="Текст 17"/>
          <p:cNvSpPr>
            <a:spLocks noGrp="1"/>
          </p:cNvSpPr>
          <p:nvPr>
            <p:ph type="body" sz="quarter" idx="53"/>
          </p:nvPr>
        </p:nvSpPr>
        <p:spPr>
          <a:xfrm>
            <a:off x="9062041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5" name="Рисунок 7"/>
          <p:cNvSpPr>
            <a:spLocks noGrp="1"/>
          </p:cNvSpPr>
          <p:nvPr>
            <p:ph type="pic" sz="quarter" idx="54"/>
          </p:nvPr>
        </p:nvSpPr>
        <p:spPr>
          <a:xfrm>
            <a:off x="4403916" y="3126698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7" name="Текст 17"/>
          <p:cNvSpPr>
            <a:spLocks noGrp="1"/>
          </p:cNvSpPr>
          <p:nvPr>
            <p:ph type="body" sz="quarter" idx="55"/>
          </p:nvPr>
        </p:nvSpPr>
        <p:spPr>
          <a:xfrm>
            <a:off x="5486969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8" name="Текст 17"/>
          <p:cNvSpPr>
            <a:spLocks noGrp="1"/>
          </p:cNvSpPr>
          <p:nvPr>
            <p:ph type="body" sz="quarter" idx="56"/>
          </p:nvPr>
        </p:nvSpPr>
        <p:spPr>
          <a:xfrm>
            <a:off x="5488548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9" name="Рисунок 7"/>
          <p:cNvSpPr>
            <a:spLocks noGrp="1"/>
          </p:cNvSpPr>
          <p:nvPr>
            <p:ph type="pic" sz="quarter" idx="57"/>
          </p:nvPr>
        </p:nvSpPr>
        <p:spPr>
          <a:xfrm>
            <a:off x="1278466" y="4316113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1" name="Текст 17"/>
          <p:cNvSpPr>
            <a:spLocks noGrp="1"/>
          </p:cNvSpPr>
          <p:nvPr>
            <p:ph type="body" sz="quarter" idx="58"/>
          </p:nvPr>
        </p:nvSpPr>
        <p:spPr>
          <a:xfrm>
            <a:off x="2361519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2" name="Текст 17"/>
          <p:cNvSpPr>
            <a:spLocks noGrp="1"/>
          </p:cNvSpPr>
          <p:nvPr>
            <p:ph type="body" sz="quarter" idx="59"/>
          </p:nvPr>
        </p:nvSpPr>
        <p:spPr>
          <a:xfrm>
            <a:off x="2363098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3" name="Рисунок 7"/>
          <p:cNvSpPr>
            <a:spLocks noGrp="1"/>
          </p:cNvSpPr>
          <p:nvPr>
            <p:ph type="pic" sz="quarter" idx="60"/>
          </p:nvPr>
        </p:nvSpPr>
        <p:spPr>
          <a:xfrm>
            <a:off x="8417675" y="4316113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5" name="Текст 17"/>
          <p:cNvSpPr>
            <a:spLocks noGrp="1"/>
          </p:cNvSpPr>
          <p:nvPr>
            <p:ph type="body" sz="quarter" idx="61"/>
          </p:nvPr>
        </p:nvSpPr>
        <p:spPr>
          <a:xfrm>
            <a:off x="9500728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6" name="Текст 17"/>
          <p:cNvSpPr>
            <a:spLocks noGrp="1"/>
          </p:cNvSpPr>
          <p:nvPr>
            <p:ph type="body" sz="quarter" idx="62"/>
          </p:nvPr>
        </p:nvSpPr>
        <p:spPr>
          <a:xfrm>
            <a:off x="9502307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7" name="Рисунок 7"/>
          <p:cNvSpPr>
            <a:spLocks noGrp="1"/>
          </p:cNvSpPr>
          <p:nvPr>
            <p:ph type="pic" sz="quarter" idx="63"/>
          </p:nvPr>
        </p:nvSpPr>
        <p:spPr>
          <a:xfrm>
            <a:off x="4844182" y="4316113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9" name="Текст 17"/>
          <p:cNvSpPr>
            <a:spLocks noGrp="1"/>
          </p:cNvSpPr>
          <p:nvPr>
            <p:ph type="body" sz="quarter" idx="64"/>
          </p:nvPr>
        </p:nvSpPr>
        <p:spPr>
          <a:xfrm>
            <a:off x="5927235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0" name="Текст 17"/>
          <p:cNvSpPr>
            <a:spLocks noGrp="1"/>
          </p:cNvSpPr>
          <p:nvPr>
            <p:ph type="body" sz="quarter" idx="65"/>
          </p:nvPr>
        </p:nvSpPr>
        <p:spPr>
          <a:xfrm>
            <a:off x="5928814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1" name="Дата 2"/>
          <p:cNvSpPr>
            <a:spLocks noGrp="1"/>
          </p:cNvSpPr>
          <p:nvPr>
            <p:ph type="dt" sz="half" idx="6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32" name="Нижний колонтитул 3"/>
          <p:cNvSpPr>
            <a:spLocks noGrp="1"/>
          </p:cNvSpPr>
          <p:nvPr>
            <p:ph type="ftr" sz="quarter" idx="6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33" name="Номер слайда 4"/>
          <p:cNvSpPr>
            <a:spLocks noGrp="1"/>
          </p:cNvSpPr>
          <p:nvPr>
            <p:ph type="sldNum" sz="quarter" idx="6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1548-442A-4392-8629-2689638B1EC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68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руговой диаграммы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25" descr="Прямоугольная фигура"/>
          <p:cNvSpPr/>
          <p:nvPr userDrawn="1"/>
        </p:nvSpPr>
        <p:spPr>
          <a:xfrm>
            <a:off x="0" y="2373313"/>
            <a:ext cx="5651500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>
            <a:normAutofit/>
          </a:bodyPr>
          <a:lstStyle>
            <a:lvl1pPr>
              <a:defRPr sz="3600" b="1"/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/>
          <p:cNvSpPr>
            <a:spLocks noGrp="1"/>
          </p:cNvSpPr>
          <p:nvPr>
            <p:ph type="body" idx="34"/>
          </p:nvPr>
        </p:nvSpPr>
        <p:spPr>
          <a:xfrm>
            <a:off x="862258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idx="37"/>
          </p:nvPr>
        </p:nvSpPr>
        <p:spPr>
          <a:xfrm>
            <a:off x="862258" y="2739982"/>
            <a:ext cx="6097341" cy="761541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42"/>
          </p:nvPr>
        </p:nvSpPr>
        <p:spPr>
          <a:xfrm>
            <a:off x="862258" y="4463100"/>
            <a:ext cx="1870741" cy="246279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44"/>
          </p:nvPr>
        </p:nvSpPr>
        <p:spPr>
          <a:xfrm>
            <a:off x="6959600" y="765175"/>
            <a:ext cx="4370388" cy="510063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27" name="Текст 2"/>
          <p:cNvSpPr>
            <a:spLocks noGrp="1"/>
          </p:cNvSpPr>
          <p:nvPr>
            <p:ph type="body" idx="45"/>
          </p:nvPr>
        </p:nvSpPr>
        <p:spPr>
          <a:xfrm>
            <a:off x="2869583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46"/>
          </p:nvPr>
        </p:nvSpPr>
        <p:spPr>
          <a:xfrm>
            <a:off x="2869583" y="4463100"/>
            <a:ext cx="1870741" cy="246279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47"/>
          </p:nvPr>
        </p:nvSpPr>
        <p:spPr>
          <a:xfrm>
            <a:off x="4874046" y="4106224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48"/>
          </p:nvPr>
        </p:nvSpPr>
        <p:spPr>
          <a:xfrm>
            <a:off x="4874046" y="4467585"/>
            <a:ext cx="1870741" cy="246279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idx="49"/>
          </p:nvPr>
        </p:nvSpPr>
        <p:spPr>
          <a:xfrm>
            <a:off x="862258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7" name="Текст 2"/>
          <p:cNvSpPr>
            <a:spLocks noGrp="1"/>
          </p:cNvSpPr>
          <p:nvPr>
            <p:ph type="body" idx="50"/>
          </p:nvPr>
        </p:nvSpPr>
        <p:spPr>
          <a:xfrm>
            <a:off x="862258" y="5471513"/>
            <a:ext cx="1870741" cy="246279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51"/>
          </p:nvPr>
        </p:nvSpPr>
        <p:spPr>
          <a:xfrm>
            <a:off x="2869583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idx="52"/>
          </p:nvPr>
        </p:nvSpPr>
        <p:spPr>
          <a:xfrm>
            <a:off x="2869583" y="5471513"/>
            <a:ext cx="1870741" cy="246279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2" name="Текст 2"/>
          <p:cNvSpPr>
            <a:spLocks noGrp="1"/>
          </p:cNvSpPr>
          <p:nvPr>
            <p:ph type="body" idx="53"/>
          </p:nvPr>
        </p:nvSpPr>
        <p:spPr>
          <a:xfrm>
            <a:off x="4874046" y="5114637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3" name="Текст 2"/>
          <p:cNvSpPr>
            <a:spLocks noGrp="1"/>
          </p:cNvSpPr>
          <p:nvPr>
            <p:ph type="body" idx="54"/>
          </p:nvPr>
        </p:nvSpPr>
        <p:spPr>
          <a:xfrm>
            <a:off x="4874046" y="5475998"/>
            <a:ext cx="1870741" cy="246279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0" name="Дата 2"/>
          <p:cNvSpPr>
            <a:spLocks noGrp="1"/>
          </p:cNvSpPr>
          <p:nvPr>
            <p:ph type="dt" sz="half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21" name="Нижний колонтитул 3"/>
          <p:cNvSpPr>
            <a:spLocks noGrp="1"/>
          </p:cNvSpPr>
          <p:nvPr>
            <p:ph type="ftr" sz="quarter" idx="5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2" name="Номер слайда 4"/>
          <p:cNvSpPr>
            <a:spLocks noGrp="1"/>
          </p:cNvSpPr>
          <p:nvPr>
            <p:ph type="sldNum" sz="quarter" idx="5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D662B-112A-4187-937B-264F8F9989D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30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9" descr="Прямоугольная фигура"/>
          <p:cNvSpPr/>
          <p:nvPr userDrawn="1"/>
        </p:nvSpPr>
        <p:spPr>
          <a:xfrm>
            <a:off x="5267325" y="2814638"/>
            <a:ext cx="2771775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6096000" y="1404545"/>
            <a:ext cx="5267789" cy="1325563"/>
          </a:xfrm>
        </p:spPr>
        <p:txBody>
          <a:bodyPr lIns="0" tIns="0" rIns="0" bIns="0" rtlCol="0" anchor="b">
            <a:normAutofit/>
          </a:bodyPr>
          <a:lstStyle>
            <a:lvl1pPr>
              <a:defRPr sz="3600" b="1"/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6094614" y="3148026"/>
            <a:ext cx="52762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1" name="Текст 2"/>
          <p:cNvSpPr>
            <a:spLocks noGrp="1"/>
          </p:cNvSpPr>
          <p:nvPr>
            <p:ph type="body" idx="13"/>
          </p:nvPr>
        </p:nvSpPr>
        <p:spPr>
          <a:xfrm>
            <a:off x="5834740" y="3880032"/>
            <a:ext cx="5536134" cy="2025307"/>
          </a:xfrm>
        </p:spPr>
        <p:txBody>
          <a:bodyPr lIns="0" tIns="0" rIns="0" bIns="0" rtlCol="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2" name="Рисунок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267325" cy="58293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/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7261-EA19-449E-94FE-091060D230C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778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2"/>
          <p:cNvSpPr/>
          <p:nvPr userDrawn="1"/>
        </p:nvSpPr>
        <p:spPr>
          <a:xfrm>
            <a:off x="4108450" y="765175"/>
            <a:ext cx="3989388" cy="1755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18" descr="Прямоугольная фигура"/>
          <p:cNvSpPr/>
          <p:nvPr userDrawn="1"/>
        </p:nvSpPr>
        <p:spPr>
          <a:xfrm>
            <a:off x="0" y="5262563"/>
            <a:ext cx="12192000" cy="776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12" descr="Прямоугольная фигура"/>
          <p:cNvSpPr/>
          <p:nvPr userDrawn="1"/>
        </p:nvSpPr>
        <p:spPr>
          <a:xfrm>
            <a:off x="4322763" y="2320925"/>
            <a:ext cx="7883525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093464" y="2521329"/>
            <a:ext cx="4005072" cy="2740961"/>
          </a:xfrm>
          <a:solidFill>
            <a:schemeClr val="tx1"/>
          </a:solidFill>
        </p:spPr>
        <p:txBody>
          <a:bodyPr tIns="72000" rIns="72000" bIns="792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/>
          </p:nvPr>
        </p:nvSpPr>
        <p:spPr>
          <a:xfrm>
            <a:off x="4930140" y="1338610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4618038" y="4541163"/>
            <a:ext cx="3038475" cy="590550"/>
          </a:xfrm>
        </p:spPr>
        <p:txBody>
          <a:bodyPr rtlCol="0"/>
          <a:lstStyle>
            <a:lvl1pPr marL="0" indent="0" algn="ctr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5"/>
          </p:nvPr>
        </p:nvSpPr>
        <p:spPr>
          <a:xfrm>
            <a:off x="1078557" y="5378325"/>
            <a:ext cx="1800225" cy="280988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16"/>
          <p:cNvSpPr>
            <a:spLocks noGrp="1"/>
          </p:cNvSpPr>
          <p:nvPr>
            <p:ph type="body" sz="quarter" idx="18"/>
          </p:nvPr>
        </p:nvSpPr>
        <p:spPr>
          <a:xfrm>
            <a:off x="1078557" y="5658102"/>
            <a:ext cx="2858011" cy="28010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9"/>
          </p:nvPr>
        </p:nvSpPr>
        <p:spPr>
          <a:xfrm>
            <a:off x="4108011" y="5377934"/>
            <a:ext cx="1800225" cy="280988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0"/>
          </p:nvPr>
        </p:nvSpPr>
        <p:spPr>
          <a:xfrm>
            <a:off x="4108011" y="5657711"/>
            <a:ext cx="3684587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8098536" y="5377934"/>
            <a:ext cx="1800225" cy="280988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Текст 16"/>
          <p:cNvSpPr>
            <a:spLocks noGrp="1"/>
          </p:cNvSpPr>
          <p:nvPr>
            <p:ph type="body" sz="quarter" idx="22"/>
          </p:nvPr>
        </p:nvSpPr>
        <p:spPr>
          <a:xfrm>
            <a:off x="8098536" y="5657711"/>
            <a:ext cx="3240000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42BD3-4DC1-4AD5-83A7-ED9542070A1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007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/>
          <p:cNvSpPr/>
          <p:nvPr userDrawn="1"/>
        </p:nvSpPr>
        <p:spPr>
          <a:xfrm>
            <a:off x="3919538" y="0"/>
            <a:ext cx="4352925" cy="2300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8" descr="Прямоугольная фигура"/>
          <p:cNvSpPr/>
          <p:nvPr userDrawn="1"/>
        </p:nvSpPr>
        <p:spPr>
          <a:xfrm>
            <a:off x="4383088" y="1547813"/>
            <a:ext cx="78120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919728" y="0"/>
            <a:ext cx="4352544" cy="2299716"/>
          </a:xfrm>
          <a:noFill/>
        </p:spPr>
        <p:txBody>
          <a:bodyPr lIns="0" tIns="684000" rIns="0" bIns="0" rtlCol="0"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6DF7-17AB-4C4C-907A-5F35FBAA2CE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935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отзы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65"/>
          <p:cNvSpPr/>
          <p:nvPr userDrawn="1"/>
        </p:nvSpPr>
        <p:spPr>
          <a:xfrm>
            <a:off x="4367213" y="2414588"/>
            <a:ext cx="3529012" cy="202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8" descr="Прямоугольная фигура"/>
          <p:cNvSpPr/>
          <p:nvPr userDrawn="1"/>
        </p:nvSpPr>
        <p:spPr>
          <a:xfrm>
            <a:off x="5067300" y="1373188"/>
            <a:ext cx="7127875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56085" y="707217"/>
            <a:ext cx="5679831" cy="606677"/>
          </a:xfrm>
        </p:spPr>
        <p:txBody>
          <a:bodyPr lIns="0" tIns="0" rIns="0" bIns="0" rtlCol="0"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7"/>
          <p:cNvSpPr>
            <a:spLocks noGrp="1"/>
          </p:cNvSpPr>
          <p:nvPr>
            <p:ph type="pic" sz="quarter" idx="50"/>
          </p:nvPr>
        </p:nvSpPr>
        <p:spPr>
          <a:xfrm>
            <a:off x="838200" y="4808540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Текст 17"/>
          <p:cNvSpPr>
            <a:spLocks noGrp="1"/>
          </p:cNvSpPr>
          <p:nvPr>
            <p:ph type="body" sz="quarter" idx="20"/>
          </p:nvPr>
        </p:nvSpPr>
        <p:spPr>
          <a:xfrm>
            <a:off x="1921253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57" name="Текст 17"/>
          <p:cNvSpPr>
            <a:spLocks noGrp="1"/>
          </p:cNvSpPr>
          <p:nvPr>
            <p:ph type="body" sz="quarter" idx="21"/>
          </p:nvPr>
        </p:nvSpPr>
        <p:spPr>
          <a:xfrm>
            <a:off x="1922832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58" name="Рисунок 7"/>
          <p:cNvSpPr>
            <a:spLocks noGrp="1"/>
          </p:cNvSpPr>
          <p:nvPr>
            <p:ph type="pic" sz="quarter" idx="51"/>
          </p:nvPr>
        </p:nvSpPr>
        <p:spPr>
          <a:xfrm>
            <a:off x="7977409" y="4808540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9" name="Текст 17"/>
          <p:cNvSpPr>
            <a:spLocks noGrp="1"/>
          </p:cNvSpPr>
          <p:nvPr>
            <p:ph type="body" sz="quarter" idx="52"/>
          </p:nvPr>
        </p:nvSpPr>
        <p:spPr>
          <a:xfrm>
            <a:off x="9060462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0" name="Текст 17"/>
          <p:cNvSpPr>
            <a:spLocks noGrp="1"/>
          </p:cNvSpPr>
          <p:nvPr>
            <p:ph type="body" sz="quarter" idx="53"/>
          </p:nvPr>
        </p:nvSpPr>
        <p:spPr>
          <a:xfrm>
            <a:off x="9062041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1" name="Рисунок 7"/>
          <p:cNvSpPr>
            <a:spLocks noGrp="1"/>
          </p:cNvSpPr>
          <p:nvPr>
            <p:ph type="pic" sz="quarter" idx="54"/>
          </p:nvPr>
        </p:nvSpPr>
        <p:spPr>
          <a:xfrm>
            <a:off x="4403916" y="4808540"/>
            <a:ext cx="960120" cy="96012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3" name="Текст 17"/>
          <p:cNvSpPr>
            <a:spLocks noGrp="1"/>
          </p:cNvSpPr>
          <p:nvPr>
            <p:ph type="body" sz="quarter" idx="55"/>
          </p:nvPr>
        </p:nvSpPr>
        <p:spPr>
          <a:xfrm>
            <a:off x="5486969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4" name="Текст 17"/>
          <p:cNvSpPr>
            <a:spLocks noGrp="1"/>
          </p:cNvSpPr>
          <p:nvPr>
            <p:ph type="body" sz="quarter" idx="56"/>
          </p:nvPr>
        </p:nvSpPr>
        <p:spPr>
          <a:xfrm>
            <a:off x="5488548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5" name="Текст 8"/>
          <p:cNvSpPr>
            <a:spLocks noGrp="1"/>
          </p:cNvSpPr>
          <p:nvPr>
            <p:ph type="body" sz="quarter" idx="13"/>
          </p:nvPr>
        </p:nvSpPr>
        <p:spPr>
          <a:xfrm>
            <a:off x="838200" y="1865313"/>
            <a:ext cx="3529013" cy="2578100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7" name="Текст 11"/>
          <p:cNvSpPr>
            <a:spLocks noGrp="1"/>
          </p:cNvSpPr>
          <p:nvPr>
            <p:ph type="body" sz="quarter" idx="14"/>
          </p:nvPr>
        </p:nvSpPr>
        <p:spPr>
          <a:xfrm>
            <a:off x="4357688" y="2400300"/>
            <a:ext cx="3529012" cy="2043113"/>
          </a:xfrm>
        </p:spPr>
        <p:txBody>
          <a:bodyPr lIns="288000" tIns="288000" rIns="288000" bIns="288000" rtlCol="0"/>
          <a:lstStyle>
            <a:lvl1pPr marL="0" indent="0"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40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8" name="Текст 8"/>
          <p:cNvSpPr>
            <a:spLocks noGrp="1"/>
          </p:cNvSpPr>
          <p:nvPr>
            <p:ph type="body" sz="quarter" idx="15"/>
          </p:nvPr>
        </p:nvSpPr>
        <p:spPr>
          <a:xfrm>
            <a:off x="7886700" y="2212277"/>
            <a:ext cx="3467102" cy="2231136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Дата 2"/>
          <p:cNvSpPr>
            <a:spLocks noGrp="1"/>
          </p:cNvSpPr>
          <p:nvPr>
            <p:ph type="dt" sz="half" idx="5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20" name="Нижний колонтитул 3"/>
          <p:cNvSpPr>
            <a:spLocks noGrp="1"/>
          </p:cNvSpPr>
          <p:nvPr>
            <p:ph type="ftr" sz="quarter" idx="5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1" name="Номер слайда 4"/>
          <p:cNvSpPr>
            <a:spLocks noGrp="1"/>
          </p:cNvSpPr>
          <p:nvPr>
            <p:ph type="sldNum" sz="quarter" idx="5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099EC-3F40-42C8-98DE-FBDDAB397A2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338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9" descr="Прямоугольная фигура"/>
          <p:cNvSpPr/>
          <p:nvPr userDrawn="1"/>
        </p:nvSpPr>
        <p:spPr>
          <a:xfrm>
            <a:off x="0" y="3292475"/>
            <a:ext cx="2879725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3636831"/>
            <a:ext cx="2939721" cy="1844288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1" y="1851976"/>
            <a:ext cx="2962574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17"/>
          <p:cNvSpPr>
            <a:spLocks noGrp="1"/>
          </p:cNvSpPr>
          <p:nvPr>
            <p:ph type="body" sz="quarter" idx="25"/>
          </p:nvPr>
        </p:nvSpPr>
        <p:spPr>
          <a:xfrm>
            <a:off x="5267325" y="1588458"/>
            <a:ext cx="6084888" cy="2118127"/>
          </a:xfrm>
        </p:spPr>
        <p:txBody>
          <a:bodyPr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17"/>
          <p:cNvSpPr>
            <a:spLocks noGrp="1"/>
          </p:cNvSpPr>
          <p:nvPr>
            <p:ph type="body" sz="quarter" idx="28"/>
          </p:nvPr>
        </p:nvSpPr>
        <p:spPr>
          <a:xfrm>
            <a:off x="5267325" y="3932556"/>
            <a:ext cx="6084888" cy="1548563"/>
          </a:xfrm>
        </p:spPr>
        <p:txBody>
          <a:bodyPr rtlCol="0">
            <a:noAutofit/>
          </a:bodyPr>
          <a:lstStyle>
            <a:lvl1pPr marL="216000" indent="-216000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0" name="Дата 2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701E-78F2-4783-B95C-B0EF4FAEED3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487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обильной версии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 descr="Прямоугольная фигура"/>
          <p:cNvSpPr/>
          <p:nvPr userDrawn="1"/>
        </p:nvSpPr>
        <p:spPr>
          <a:xfrm>
            <a:off x="862013" y="2808288"/>
            <a:ext cx="113299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1"/>
          <p:cNvSpPr/>
          <p:nvPr userDrawn="1"/>
        </p:nvSpPr>
        <p:spPr>
          <a:xfrm>
            <a:off x="6757260" y="636516"/>
            <a:ext cx="3291840" cy="5522976"/>
          </a:xfrm>
          <a:prstGeom prst="rect">
            <a:avLst/>
          </a:prstGeom>
          <a:blipFill>
            <a:blip r:embed="rId2"/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0" name="Текст 2"/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2" name="Рисунок 13"/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7"/>
          </p:nvPr>
        </p:nvSpPr>
        <p:spPr>
          <a:xfrm>
            <a:off x="7114111" y="1485605"/>
            <a:ext cx="2075688" cy="3639312"/>
          </a:xfrm>
        </p:spPr>
        <p:txBody>
          <a:bodyPr tIns="756000" rIns="72000"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Дата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7" name="Номер слайда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70085-657E-40C9-8EF9-7B71BC64503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95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3"/>
          <p:cNvSpPr/>
          <p:nvPr userDrawn="1"/>
        </p:nvSpPr>
        <p:spPr>
          <a:xfrm>
            <a:off x="4094163" y="404813"/>
            <a:ext cx="4003675" cy="1712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6" descr="Прямоугольная фигура"/>
          <p:cNvSpPr/>
          <p:nvPr userDrawn="1"/>
        </p:nvSpPr>
        <p:spPr>
          <a:xfrm>
            <a:off x="4922838" y="1916113"/>
            <a:ext cx="7269162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14"/>
          <p:cNvSpPr/>
          <p:nvPr userDrawn="1"/>
        </p:nvSpPr>
        <p:spPr>
          <a:xfrm>
            <a:off x="4094163" y="5095875"/>
            <a:ext cx="4003675" cy="223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5" descr="Прямоугольная фигура"/>
          <p:cNvSpPr/>
          <p:nvPr userDrawn="1"/>
        </p:nvSpPr>
        <p:spPr>
          <a:xfrm>
            <a:off x="0" y="5095875"/>
            <a:ext cx="7269163" cy="200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Autofit/>
          </a:bodyPr>
          <a:lstStyle>
            <a:lvl1pPr algn="ctr">
              <a:lnSpc>
                <a:spcPct val="85000"/>
              </a:lnSpc>
              <a:defRPr lang="ru-RU" sz="5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3462" y="5296342"/>
            <a:ext cx="4005073" cy="1561658"/>
          </a:xfrm>
          <a:solidFill>
            <a:schemeClr val="tx1"/>
          </a:solidFill>
        </p:spPr>
        <p:txBody>
          <a:bodyPr tIns="90000" bIns="90000" rtlCol="0" anchor="ctr">
            <a:noAutofit/>
          </a:bodyPr>
          <a:lstStyle>
            <a:lvl1pPr marL="0" indent="0" algn="ctr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DAD78-F8D7-4327-AD13-410D0270FB1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24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/>
          <p:nvPr userDrawn="1"/>
        </p:nvSpPr>
        <p:spPr>
          <a:xfrm>
            <a:off x="4117975" y="0"/>
            <a:ext cx="8074025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6" descr="Прямоугольная фигура"/>
          <p:cNvSpPr/>
          <p:nvPr userDrawn="1"/>
        </p:nvSpPr>
        <p:spPr>
          <a:xfrm>
            <a:off x="1265238" y="4956175"/>
            <a:ext cx="10926762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6" descr="Прямоугольная фигура"/>
          <p:cNvSpPr/>
          <p:nvPr userDrawn="1"/>
        </p:nvSpPr>
        <p:spPr>
          <a:xfrm>
            <a:off x="839788" y="4953000"/>
            <a:ext cx="4254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839696"/>
            <a:ext cx="5879592" cy="2136164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36613" y="5165559"/>
            <a:ext cx="5879592" cy="892341"/>
          </a:xfrm>
          <a:solidFill>
            <a:schemeClr val="tx1"/>
          </a:solidFill>
        </p:spPr>
        <p:txBody>
          <a:bodyPr lIns="432000" tIns="144000" rIns="144000" bIns="144000" rtlCol="0" anchor="ctr">
            <a:normAutofit/>
          </a:bodyPr>
          <a:lstStyle>
            <a:lvl1pPr marL="0" indent="0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C850A-ED18-4AD5-B195-9187F0318F2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06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1B604-62BC-410D-B5D1-712C12AF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948C453-9E0E-46B5-8A6A-2CC9DECE7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ACC171E-3C56-4C09-8812-9563F5596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59C7A0-7818-49A1-A6DD-2BE05A34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FB0C3F-CFE1-440B-8323-E8E048B5E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B199ED-2A7C-4580-9945-9BF95A23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5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11" descr="Прямоугольная фигура"/>
          <p:cNvSpPr/>
          <p:nvPr userDrawn="1"/>
        </p:nvSpPr>
        <p:spPr>
          <a:xfrm>
            <a:off x="0" y="1593850"/>
            <a:ext cx="10285413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262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CCBF2-8BDC-456A-9522-4432B8CA3EC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009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11" descr="Прямоугольная фигура"/>
          <p:cNvSpPr/>
          <p:nvPr userDrawn="1"/>
        </p:nvSpPr>
        <p:spPr>
          <a:xfrm>
            <a:off x="0" y="1593850"/>
            <a:ext cx="10285413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13262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3262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64715-8C19-44D0-9BFA-687D70E0386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634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11" descr="Прямоугольная фигура"/>
          <p:cNvSpPr/>
          <p:nvPr userDrawn="1"/>
        </p:nvSpPr>
        <p:spPr>
          <a:xfrm>
            <a:off x="0" y="1593850"/>
            <a:ext cx="10285413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3812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835405"/>
            <a:ext cx="5183188" cy="629019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2" name="Объект 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3812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839788" y="1835405"/>
            <a:ext cx="5157787" cy="629019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9D2B-4DBC-4209-A932-9388010C59E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186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11" descr="Прямоугольная фигура"/>
          <p:cNvSpPr/>
          <p:nvPr userDrawn="1"/>
        </p:nvSpPr>
        <p:spPr>
          <a:xfrm>
            <a:off x="0" y="1593850"/>
            <a:ext cx="10285413" cy="20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52E5A-790D-4A91-8710-98EEFBC1B845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578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17" descr="Прямоугольная фигура"/>
          <p:cNvSpPr/>
          <p:nvPr userDrawn="1"/>
        </p:nvSpPr>
        <p:spPr>
          <a:xfrm>
            <a:off x="0" y="1347788"/>
            <a:ext cx="3254375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C66A-CFD9-47DD-84C3-B2747B8353D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101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7"/>
          <p:cNvSpPr/>
          <p:nvPr userDrawn="1"/>
        </p:nvSpPr>
        <p:spPr>
          <a:xfrm>
            <a:off x="838200" y="2384425"/>
            <a:ext cx="3749675" cy="44735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11" descr="Прямоугольная фигура"/>
          <p:cNvSpPr/>
          <p:nvPr userDrawn="1"/>
        </p:nvSpPr>
        <p:spPr>
          <a:xfrm>
            <a:off x="0" y="2055813"/>
            <a:ext cx="4937125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Заголовок 1"/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Объект 2"/>
          <p:cNvSpPr>
            <a:spLocks noGrp="1"/>
          </p:cNvSpPr>
          <p:nvPr>
            <p:ph idx="1"/>
          </p:nvPr>
        </p:nvSpPr>
        <p:spPr>
          <a:xfrm>
            <a:off x="5267324" y="457201"/>
            <a:ext cx="6088063" cy="540385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82EE1-1630-4308-BB92-0A69D0182EE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891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7"/>
          <p:cNvSpPr/>
          <p:nvPr userDrawn="1"/>
        </p:nvSpPr>
        <p:spPr>
          <a:xfrm>
            <a:off x="838200" y="2384425"/>
            <a:ext cx="3749675" cy="44735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11" descr="Прямоугольная фигура"/>
          <p:cNvSpPr/>
          <p:nvPr userDrawn="1"/>
        </p:nvSpPr>
        <p:spPr>
          <a:xfrm>
            <a:off x="0" y="2055813"/>
            <a:ext cx="4937125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Заголовок 1"/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Рисунок 2"/>
          <p:cNvSpPr>
            <a:spLocks noGrp="1"/>
          </p:cNvSpPr>
          <p:nvPr>
            <p:ph type="pic" idx="1"/>
          </p:nvPr>
        </p:nvSpPr>
        <p:spPr>
          <a:xfrm>
            <a:off x="5267324" y="457201"/>
            <a:ext cx="6088063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C2144-C2DF-48B9-AFFC-A07692ED8F8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50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5"/>
          <p:cNvSpPr/>
          <p:nvPr userDrawn="1"/>
        </p:nvSpPr>
        <p:spPr>
          <a:xfrm>
            <a:off x="11352213" y="6246813"/>
            <a:ext cx="839787" cy="201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9789" y="707217"/>
            <a:ext cx="10512424" cy="606677"/>
          </a:xfrm>
        </p:spPr>
        <p:txBody>
          <a:bodyPr lIns="0" tIns="0" rIns="0" bIns="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16512" cy="519503"/>
          </a:xfrm>
        </p:spPr>
        <p:txBody>
          <a:bodyPr lIns="0"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34"/>
          </p:nvPr>
        </p:nvSpPr>
        <p:spPr>
          <a:xfrm>
            <a:off x="1465609" y="2023413"/>
            <a:ext cx="2752023" cy="896112"/>
          </a:xfrm>
        </p:spPr>
        <p:txBody>
          <a:bodyPr lIns="0" rIns="0" bIns="0"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36"/>
          </p:nvPr>
        </p:nvSpPr>
        <p:spPr>
          <a:xfrm>
            <a:off x="2512629" y="3054194"/>
            <a:ext cx="1623978" cy="519503"/>
          </a:xfrm>
        </p:spPr>
        <p:txBody>
          <a:bodyPr lIns="0"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Рисунок 12"/>
          <p:cNvSpPr>
            <a:spLocks noGrp="1"/>
          </p:cNvSpPr>
          <p:nvPr>
            <p:ph type="pic" sz="quarter" idx="37"/>
          </p:nvPr>
        </p:nvSpPr>
        <p:spPr>
          <a:xfrm>
            <a:off x="875852" y="3677189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12"/>
          <p:cNvSpPr>
            <a:spLocks noGrp="1"/>
          </p:cNvSpPr>
          <p:nvPr>
            <p:ph type="pic" sz="quarter" idx="38"/>
          </p:nvPr>
        </p:nvSpPr>
        <p:spPr>
          <a:xfrm>
            <a:off x="2499831" y="3677189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3"/>
          <p:cNvSpPr>
            <a:spLocks noGrp="1"/>
          </p:cNvSpPr>
          <p:nvPr>
            <p:ph type="body" sz="half" idx="39"/>
          </p:nvPr>
        </p:nvSpPr>
        <p:spPr>
          <a:xfrm>
            <a:off x="4912823" y="3054194"/>
            <a:ext cx="2113508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40"/>
          </p:nvPr>
        </p:nvSpPr>
        <p:spPr>
          <a:xfrm>
            <a:off x="5575353" y="2023413"/>
            <a:ext cx="1622417" cy="896112"/>
          </a:xfrm>
        </p:spPr>
        <p:txBody>
          <a:bodyPr lIns="0" rIns="0" bIns="0"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Рисунок 12"/>
          <p:cNvSpPr>
            <a:spLocks noGrp="1"/>
          </p:cNvSpPr>
          <p:nvPr>
            <p:ph type="pic" sz="quarter" idx="43"/>
          </p:nvPr>
        </p:nvSpPr>
        <p:spPr>
          <a:xfrm>
            <a:off x="4912823" y="3677189"/>
            <a:ext cx="2048256" cy="8961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3"/>
          <p:cNvSpPr>
            <a:spLocks noGrp="1"/>
          </p:cNvSpPr>
          <p:nvPr>
            <p:ph type="body" sz="half" idx="45"/>
          </p:nvPr>
        </p:nvSpPr>
        <p:spPr>
          <a:xfrm>
            <a:off x="7873425" y="3054194"/>
            <a:ext cx="2197044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half" idx="46"/>
          </p:nvPr>
        </p:nvSpPr>
        <p:spPr>
          <a:xfrm>
            <a:off x="8535245" y="2023413"/>
            <a:ext cx="1622417" cy="896112"/>
          </a:xfrm>
        </p:spPr>
        <p:txBody>
          <a:bodyPr lIns="0" rIns="0" bIns="0"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2" name="Текст 3"/>
          <p:cNvSpPr>
            <a:spLocks noGrp="1"/>
          </p:cNvSpPr>
          <p:nvPr>
            <p:ph type="body" sz="half" idx="49"/>
          </p:nvPr>
        </p:nvSpPr>
        <p:spPr>
          <a:xfrm>
            <a:off x="7873424" y="4355259"/>
            <a:ext cx="2197044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3" name="Текст 3"/>
          <p:cNvSpPr>
            <a:spLocks noGrp="1"/>
          </p:cNvSpPr>
          <p:nvPr>
            <p:ph type="body" sz="half" idx="51"/>
          </p:nvPr>
        </p:nvSpPr>
        <p:spPr>
          <a:xfrm>
            <a:off x="4912823" y="4776173"/>
            <a:ext cx="2048256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25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/>
          </p:nvPr>
        </p:nvSpPr>
        <p:spPr>
          <a:xfrm>
            <a:off x="4912823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3"/>
          </p:nvPr>
        </p:nvSpPr>
        <p:spPr>
          <a:xfrm>
            <a:off x="7873424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9" name="Рисунок 13"/>
          <p:cNvSpPr>
            <a:spLocks noGrp="1"/>
          </p:cNvSpPr>
          <p:nvPr>
            <p:ph type="pic" sz="quarter" idx="16"/>
          </p:nvPr>
        </p:nvSpPr>
        <p:spPr>
          <a:xfrm>
            <a:off x="7873424" y="3677189"/>
            <a:ext cx="2331720" cy="539496"/>
          </a:xfrm>
          <a:ln>
            <a:solidFill>
              <a:srgbClr val="000000">
                <a:alpha val="30196"/>
              </a:srgb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1" name="Дата 2"/>
          <p:cNvSpPr>
            <a:spLocks noGrp="1"/>
          </p:cNvSpPr>
          <p:nvPr>
            <p:ph type="dt" sz="half" idx="5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35" name="Нижний колонтитул 3"/>
          <p:cNvSpPr>
            <a:spLocks noGrp="1"/>
          </p:cNvSpPr>
          <p:nvPr>
            <p:ph type="ftr" sz="quarter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38" name="Номер слайда 4"/>
          <p:cNvSpPr>
            <a:spLocks noGrp="1"/>
          </p:cNvSpPr>
          <p:nvPr>
            <p:ph type="sldNum" sz="quarter" idx="5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8EBB8-2F95-4A0F-9E45-48B4FCF2A84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888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EA7C5-2EC4-46CB-8772-9E13DC10F2C1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E1771-5FFA-4690-B7D7-213ABF6E5EA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8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2D010-C592-47F4-AD5E-6F2F1D927B03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A3C4-9B7D-4AA1-B275-C1487A5A124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5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C6D4F-14E0-48B3-81FE-991DC89E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0CF20E-D0CA-482E-894D-F266FEA18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0BC7C9-EC1A-4BD8-B9D8-B158402BD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ADEC864-E138-4D90-96A3-8F81774AF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C99E2B2-E188-4F3B-9676-253415EDB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2C2E8D3-5825-44FA-B0A0-2DDA34FB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B94A1FF-144A-473E-AF5C-E7963DD3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39D27DD-9D66-46FD-822F-9D30DD86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399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9C7CB-543D-4C04-A5AE-628FF8E01A13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43A0-833D-4888-A5FC-7185125DD56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56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E9CD2-43C0-43B9-8FC1-20A19E4D281F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01C09-14D4-45D0-B652-3873287A247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217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4D4DE-BFC2-4206-BC92-9CEC62E86A0A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2846D-DAB1-451B-9A24-C0DE99B44E9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81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F36E0-F2B0-490F-B5C4-29356A8DE2B0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5FC5-2AE6-4F77-9606-2991D073B6C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49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5ABAC-2999-41D6-AD60-6DFEAD7C9DA4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A198-BA71-43AD-A91F-D0150FEDB62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12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C3454-AAE3-440A-959E-87C9CC819475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445E7-0157-40B1-A793-1F503DBA746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415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E4A6-C68C-4B37-BC5D-1652BFCB3F0D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25D8-1193-4129-A775-B3DF863B40A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73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0D91-CEDD-4B50-A871-42AD7DA4E301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D8AD5-9506-4E70-981C-23CD4571E6F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152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4CB8E-9670-4F55-B0B9-1941DEAF1F6D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E91E7-203E-4F19-9AB0-7AB6FCB540D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09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19444-0521-404E-9FB6-D4ACE7922521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C2D67-6B11-4036-BD89-21FB88E0C81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9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8DB7B-4BE0-4EBA-9F7E-D1CC3A3D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DD4CB4C-3870-41A5-8A14-AF55DD45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FFE7D4-DDA9-41CD-BE32-024A4554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51E7146-C7BA-4CB3-AF8F-3CE9E30AD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38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83C37-C053-479D-B2D4-44C5216FE5AD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0323B-5242-40AF-9330-7430093551B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29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D846D-F52D-40E8-AE04-537C6386929A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B1FC-CD1A-4C74-9D4B-3FD002182F8E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12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0E49-6458-4A76-878F-63A1DE27241A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AC5C-596D-4912-9CA4-32F3E8A24F78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30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CF719-6AF1-4909-84D0-D561CC1B25C3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6AC30-7C8B-4138-A57B-5291CF9FF0BC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713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D202B-F93B-4D76-9A3F-F039340E10A4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DCBBB-3179-4D81-AADD-233E1ECFC881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4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37164-5FCA-4F62-BD10-53B1C8CB822E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BB83-C6C3-41E1-8677-0788F5158F8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36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71313-F310-408C-81D2-1DDBE476D78B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A1BCD-C68E-468B-9973-7C62C20B8FF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082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861A8-4310-4207-9BC5-D963EC84106B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3990D-CCAB-4B56-B018-D231CCF8F40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257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14072-DD54-4C57-8D69-A359DEB660F4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D430-2EEB-4EF9-9A0C-29D10F59976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96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47402-5B82-4B10-8F34-ADF4E3941D55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8F5C-193A-4EEF-B087-CBAF62FD4971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3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1D2BD94-E0FA-4E26-B205-E5CEDE89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F123E4D-90A8-49D2-93EF-0B21B07E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97D8D32-765F-4BD7-BB77-2F9D1B13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919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06177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3806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4653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155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893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22062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56737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31891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36963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8684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D34B5-DB4B-4C90-A802-E998D1F6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7D50CD1-D2AE-4023-87ED-F5FBA7B93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BD49E8-0ED5-483B-A4FE-2236A7D47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CD42ED1-DEDC-464A-AD36-53701BBC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2465A5B-06B5-479C-AB99-280F0520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3052B65-038E-4D73-979E-25EB56EB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287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8882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8932108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7186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42267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23645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96312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7004436-CA73-4D53-89B4-2A5C7347BF2F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0791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6"/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7" name="Прямоугольник 7"/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8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9"/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10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1"/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2" name="Полилиния: фигура 25"/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3" name="Прямая соединительная линия 14"/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Рисунок 21"/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3"/>
          </p:nvPr>
        </p:nvSpPr>
        <p:spPr>
          <a:xfrm>
            <a:off x="4641140" y="5795479"/>
            <a:ext cx="2915816" cy="258532"/>
          </a:xfrm>
        </p:spPr>
        <p:txBody>
          <a:bodyPr wrap="square" lIns="91440" tIns="4572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930680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3"/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Прямоугольник 4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6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7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8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4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15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3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олилиния: фигура 26"/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Рисунок 18"/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lIns="274320" tIns="64008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950105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"/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Прямоугольник 4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5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6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7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8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14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5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4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олилиния: фигура 37"/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7" name="Прямая соединительная линия 23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29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Рисунок 39"/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8" name="Текст 18"/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18"/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Номер слайда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98D757-8BFB-4CDB-B0DD-4D362F85C4A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04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C04FE-786E-4E11-90F8-F6C0FAAED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42DC00-2658-4A39-815B-0BA305D28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0237EE-AF60-44C7-A4CC-01020D588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F752B11-638D-4357-8B75-575FE87DA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A2FEF3-C8A3-46C0-8D4A-04D469A1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8472AC-4EB2-40DD-8B5F-93EEB528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647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два объек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8"/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Прямоугольник 20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21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25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26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29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30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31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4" name="Прямоугольник 32"/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олилиния: Фигура 39"/>
          <p:cNvSpPr/>
          <p:nvPr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7" name="Прямая соединительная линия 23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33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Рисунок 41"/>
          <p:cNvSpPr>
            <a:spLocks noGrp="1"/>
          </p:cNvSpPr>
          <p:nvPr>
            <p:ph type="pic" sz="quarter" idx="14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8" name="Текст 18"/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18"/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Номер слайда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378DB-E129-4A99-B0ED-7BFED970295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318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14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5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2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: фигура 37"/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5" name="Прямая соединительная линия 23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29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Рисунок 39"/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17" name="Номер слайда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400DE8-F283-4C6A-A1BB-8E765E9D19C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8925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"/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Прямоугольник 4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5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6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7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8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14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5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4" name="Прямоугольник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Овал 20"/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8" name="Прямая соединительная линия 24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28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Рисунок 21"/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Текст 18"/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1" name="Номер слайда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8ED4B1-1C37-4385-9B8F-4E1B4CD3EC1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4867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"/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Прямоугольник 4"/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5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6"/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7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8"/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14"/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5"/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4" name="Прямоугольник 19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Овал 20"/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22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8" name="Прямая соединительная линия 24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21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Рисунок 21"/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6" name="Текст 18"/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1" name="Номер слайда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776F0E-19DD-48BE-8D68-874DAC18B50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5206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6" name="Группа 7"/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7" name="Прямоугольник 8"/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9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10"/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 11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2"/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2" name="Прямоугольный треугольник 18"/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Овал 16"/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0" name="Рисунок 21"/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1552403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5" name="Группа 7"/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Прямоугольник 8"/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9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10"/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 11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12"/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1" name="Прямоугольный треугольник 18"/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37477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с изображением (крас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6" name="Группа 7"/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7" name="Прямоугольник 8"/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9"/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10"/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 11"/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2"/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2" name="Прямоугольный треугольник 18"/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Овал 16"/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0" name="Рисунок 21"/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4096132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 rtlCol="0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9487-D49B-4261-A5B2-0EF0483F09D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5850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крас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: фигура 21"/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Овал 16"/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Текст 2"/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ru-RU" sz="9600" b="1" i="0" dirty="0">
                <a:solidFill>
                  <a:schemeClr val="bg1"/>
                </a:solidFill>
              </a:rPr>
              <a:t>"</a:t>
            </a:r>
          </a:p>
        </p:txBody>
      </p:sp>
      <p:sp>
        <p:nvSpPr>
          <p:cNvPr id="8" name="Овал 23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" name="Прямая соединительная линия 24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26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2"/>
          <p:cNvSpPr txBox="1">
            <a:spLocks/>
          </p:cNvSpPr>
          <p:nvPr userDrawn="1"/>
        </p:nvSpPr>
        <p:spPr bwMode="auto">
          <a:xfrm>
            <a:off x="11349038" y="5154613"/>
            <a:ext cx="800100" cy="11969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ru-RU" sz="9600" b="1" i="0" dirty="0">
                <a:solidFill>
                  <a:schemeClr val="bg1"/>
                </a:solidFill>
              </a:rPr>
              <a:t>"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0" name="Рисунок 21"/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2" name="Номер слайда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D4DDC5-EBBB-47B8-A053-C2231EE307C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526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: фигура 21"/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Овал 16"/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Текст 2"/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ru-RU" sz="9600" b="1" i="0" dirty="0">
                <a:solidFill>
                  <a:schemeClr val="tx2"/>
                </a:solidFill>
              </a:rPr>
              <a:t>"</a:t>
            </a:r>
          </a:p>
        </p:txBody>
      </p:sp>
      <p:sp>
        <p:nvSpPr>
          <p:cNvPr id="8" name="Овал 7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10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2"/>
          <p:cNvSpPr txBox="1">
            <a:spLocks/>
          </p:cNvSpPr>
          <p:nvPr userDrawn="1"/>
        </p:nvSpPr>
        <p:spPr bwMode="auto">
          <a:xfrm>
            <a:off x="11347450" y="5157788"/>
            <a:ext cx="800100" cy="11969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ru-RU" sz="9600" b="1" i="0" dirty="0">
                <a:solidFill>
                  <a:schemeClr val="tx2"/>
                </a:solidFill>
              </a:rPr>
              <a:t>"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0" name="Рисунок 21"/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2" name="Номер слайда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D53EC4-E2BA-4DFD-B471-F169C817CC8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29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B378E30-A753-4E5D-9140-44AFBFBB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A38315-FA81-4B40-992F-C5FD3FE1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96CA1D-179E-4F79-8AD9-B4B4E9704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977660-8B9E-47A0-B538-E948B1BCB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CA1FA0-FF1D-497A-8666-D2407AFE4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4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096000"/>
            <a:ext cx="2743200" cy="2254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ДД.ММ.20XX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9788" y="6335713"/>
            <a:ext cx="2741612" cy="2270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087100" y="6262688"/>
            <a:ext cx="266700" cy="2254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1" i="0" smtClean="0">
                <a:solidFill>
                  <a:srgbClr val="006F8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798345-891A-4ABF-B9E5-5B1074695DA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91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  <p:sldLayoutId id="2147483789" r:id="rId33"/>
    <p:sldLayoutId id="2147483790" r:id="rId34"/>
    <p:sldLayoutId id="2147483791" r:id="rId35"/>
    <p:sldLayoutId id="2147483792" r:id="rId36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ahoma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35DFC-8441-4E27-816E-39FD10FC43C5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723205-BEEF-4168-A46E-74C90E9E616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78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46967D-CCFE-4B3A-9D94-BDD513065273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F7D32D-FD96-4530-B348-4A04F4202392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8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FFB3654-9A5D-4751-98EA-C42EA633FC68}" type="datetimeFigureOut">
              <a:rPr lang="en-US" smtClean="0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AF48E-D2EB-4F07-AC1C-189C529AA4BC}" type="slidenum">
              <a:rPr lang="en-US" smtClean="0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49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 1"/>
          <p:cNvSpPr>
            <a:spLocks noGrp="1"/>
          </p:cNvSpPr>
          <p:nvPr>
            <p:ph type="title"/>
          </p:nvPr>
        </p:nvSpPr>
        <p:spPr bwMode="auto">
          <a:xfrm>
            <a:off x="639763" y="500063"/>
            <a:ext cx="10980737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763" y="2522538"/>
            <a:ext cx="10980737" cy="365442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8" name="Овал 7"/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3"/>
          <p:cNvSpPr>
            <a:spLocks noGrp="1"/>
          </p:cNvSpPr>
          <p:nvPr>
            <p:ph type="sldNum" sz="quarter" idx="4"/>
          </p:nvPr>
        </p:nvSpPr>
        <p:spPr>
          <a:xfrm>
            <a:off x="11231563" y="6327775"/>
            <a:ext cx="388937" cy="393700"/>
          </a:xfrm>
          <a:prstGeom prst="rect">
            <a:avLst/>
          </a:prstGeom>
        </p:spPr>
        <p:txBody>
          <a:bodyPr lIns="0" rIns="0" rtlCol="0" anchor="ctr" anchorCtr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462424-AC4B-42B4-8544-2497B2B52225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03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Стиль образца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Щелкните, чтобы изменить стили текста образца слайда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175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15D2C1-D96F-42D9-89DE-B0872F6813CD}" type="datetime1">
              <a:rPr lang="ru-RU"/>
              <a:pPr>
                <a:defRPr/>
              </a:pPr>
              <a:t>04.11.2021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175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Овал 9"/>
          <p:cNvSpPr/>
          <p:nvPr userDrawn="1"/>
        </p:nvSpPr>
        <p:spPr>
          <a:xfrm>
            <a:off x="11561763" y="6227763"/>
            <a:ext cx="266700" cy="266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453813" y="6175375"/>
            <a:ext cx="357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i="1" smtClean="0">
                <a:solidFill>
                  <a:schemeClr val="tx2">
                    <a:alpha val="7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036432-F6CB-467C-ABB9-7DDC3A14563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86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Gill Sans M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Овал 7"/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F94628E-9C95-4B2C-91BB-174945AEF3FC}" type="datetimeFigureOut">
              <a:rPr lang="ru-RU"/>
              <a:pPr>
                <a:defRPr/>
              </a:pPr>
              <a:t>04.11.2021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E26D834-30B3-4BEE-B0DF-439E1613E7B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0395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666666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666666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C007F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68007F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4.xml"/><Relationship Id="rId11" Type="http://schemas.openxmlformats.org/officeDocument/2006/relationships/image" Target="../media/image71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70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7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7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530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10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Заголовок 32"/>
          <p:cNvSpPr>
            <a:spLocks noGrp="1"/>
          </p:cNvSpPr>
          <p:nvPr>
            <p:ph type="ctrTitle"/>
          </p:nvPr>
        </p:nvSpPr>
        <p:spPr>
          <a:xfrm>
            <a:off x="728663" y="1457325"/>
            <a:ext cx="6226175" cy="4291013"/>
          </a:xfrm>
          <a:ln>
            <a:solidFill>
              <a:schemeClr val="bg1"/>
            </a:solidFill>
          </a:ln>
        </p:spPr>
        <p:txBody>
          <a:bodyPr lIns="0" anchor="t"/>
          <a:lstStyle/>
          <a:p>
            <a:pPr eaLnBrk="1" hangingPunct="1"/>
            <a:br>
              <a:rPr lang="ru-RU" sz="4000" b="1" dirty="0">
                <a:ln>
                  <a:noFill/>
                </a:ln>
                <a:solidFill>
                  <a:schemeClr val="bg1"/>
                </a:solidFill>
              </a:rPr>
            </a:br>
            <a:br>
              <a:rPr lang="ru-RU" sz="40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ru-RU" sz="4000" b="1" dirty="0">
                <a:ln>
                  <a:noFill/>
                </a:ln>
                <a:solidFill>
                  <a:schemeClr val="bg1"/>
                </a:solidFill>
              </a:rPr>
              <a:t>КОМПЛЕКСНИЙ ЕКОНОМ</a:t>
            </a:r>
            <a:r>
              <a:rPr lang="uk-UA" sz="4000" b="1" dirty="0">
                <a:ln>
                  <a:noFill/>
                </a:ln>
                <a:solidFill>
                  <a:schemeClr val="bg1"/>
                </a:solidFill>
              </a:rPr>
              <a:t>ІЧНИЙ АНАЛІЗ</a:t>
            </a:r>
            <a:endParaRPr lang="ru-RU" sz="4000" b="1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21505" name="Рисунок 12" descr="Вид сверху на винтовую лестницу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464300" y="0"/>
            <a:ext cx="5727700" cy="6858000"/>
          </a:xfrm>
        </p:spPr>
      </p:pic>
      <p:pic>
        <p:nvPicPr>
          <p:cNvPr id="21506" name="Рисунок 5" descr="Открытая книга с аудиторией, смотрящей постановку, на заднем плане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088313" cy="6858000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2C5A9F0-3B6E-43C9-A502-00F9C9EC3E43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6317202" cy="4464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0A7C6EB-70A9-4233-8361-06CC06AE3232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6681186" cy="3336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КОМПЛЕКСНОГО ЕКОНОМІЧНОГО АНАЛІЗУ ТА РЕЗЕРВИ ПІДВИЩЕННЯ ЕФЕКТИВНОСТІ ГОСПОДАРЮВАННЯ»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1ADF751-EF61-47E5-8242-901045B40329}"/>
              </a:ext>
            </a:extLst>
          </p:cNvPr>
          <p:cNvSpPr/>
          <p:nvPr/>
        </p:nvSpPr>
        <p:spPr>
          <a:xfrm>
            <a:off x="603250" y="4467327"/>
            <a:ext cx="7297876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дисципліни «Теорія економічного аналізу»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Лектор: к.е.н. Левкулич В.В.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29C8A82-5CD2-4988-A8AD-E916892EB4A4}"/>
              </a:ext>
            </a:extLst>
          </p:cNvPr>
          <p:cNvSpPr txBox="1">
            <a:spLocks/>
          </p:cNvSpPr>
          <p:nvPr/>
        </p:nvSpPr>
        <p:spPr>
          <a:xfrm>
            <a:off x="1915364" y="438150"/>
            <a:ext cx="4257583" cy="58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на тему: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12497" y="414178"/>
            <a:ext cx="9888537" cy="1287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indent="177800" algn="ctr" defTabSz="914400">
              <a:defRPr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</a:t>
            </a: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истемний підхід передбачає в першу чергу послідовність виконання аналітичних процедур, які можна об’єднати в шість етапів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:</a:t>
            </a: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36210"/>
            <a:ext cx="121920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48948857-8AC5-4002-8E50-8031D9FF032E}"/>
              </a:ext>
            </a:extLst>
          </p:cNvPr>
          <p:cNvGrpSpPr/>
          <p:nvPr/>
        </p:nvGrpSpPr>
        <p:grpSpPr>
          <a:xfrm>
            <a:off x="599420" y="1701641"/>
            <a:ext cx="10201087" cy="3321147"/>
            <a:chOff x="599420" y="1701641"/>
            <a:chExt cx="10201087" cy="3321147"/>
          </a:xfrm>
        </p:grpSpPr>
        <p:sp>
          <p:nvSpPr>
            <p:cNvPr id="43012" name="AutoShape 7"/>
            <p:cNvSpPr>
              <a:spLocks noChangeArrowheads="1"/>
            </p:cNvSpPr>
            <p:nvPr/>
          </p:nvSpPr>
          <p:spPr bwMode="auto">
            <a:xfrm>
              <a:off x="1970048" y="1701641"/>
              <a:ext cx="8223770" cy="5540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defTabSz="914400"/>
              <a:r>
                <a:rPr lang="uk-UA" sz="1600" dirty="0">
                  <a:latin typeface="Times New Roman" pitchFamily="18" charset="0"/>
                </a:rPr>
                <a:t> </a:t>
              </a:r>
              <a:r>
                <a:rPr lang="uk-UA" sz="1600" b="1" i="1" dirty="0">
                  <a:latin typeface="Times New Roman" pitchFamily="18" charset="0"/>
                </a:rPr>
                <a:t>Перший етап</a:t>
              </a:r>
              <a:r>
                <a:rPr lang="uk-UA" sz="1600" dirty="0">
                  <a:latin typeface="Times New Roman" pitchFamily="18" charset="0"/>
                </a:rPr>
                <a:t> об’єкт дослідження представляється як система</a:t>
              </a:r>
              <a:endParaRPr lang="uk-UA" sz="1600" dirty="0"/>
            </a:p>
          </p:txBody>
        </p:sp>
        <p:sp>
          <p:nvSpPr>
            <p:cNvPr id="43013" name="AutoShape 8"/>
            <p:cNvSpPr>
              <a:spLocks noChangeArrowheads="1"/>
            </p:cNvSpPr>
            <p:nvPr/>
          </p:nvSpPr>
          <p:spPr bwMode="auto">
            <a:xfrm>
              <a:off x="2352549" y="2255678"/>
              <a:ext cx="8223770" cy="554037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defTabSz="914400"/>
              <a:r>
                <a:rPr lang="uk-UA" sz="1600" b="1" i="1" dirty="0">
                  <a:latin typeface="Times New Roman" pitchFamily="18" charset="0"/>
                </a:rPr>
                <a:t>Другий етап</a:t>
              </a:r>
              <a:r>
                <a:rPr lang="uk-UA" sz="1600" dirty="0">
                  <a:latin typeface="Times New Roman" pitchFamily="18" charset="0"/>
                </a:rPr>
                <a:t> вибір показників, що характеризують діяльність підприємства.</a:t>
              </a:r>
              <a:endParaRPr lang="uk-UA" sz="1600" dirty="0"/>
            </a:p>
          </p:txBody>
        </p:sp>
        <p:sp>
          <p:nvSpPr>
            <p:cNvPr id="43014" name="AutoShape 9"/>
            <p:cNvSpPr>
              <a:spLocks noChangeArrowheads="1"/>
            </p:cNvSpPr>
            <p:nvPr/>
          </p:nvSpPr>
          <p:spPr bwMode="auto">
            <a:xfrm>
              <a:off x="2576737" y="2808177"/>
              <a:ext cx="8223770" cy="55403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defTabSz="914400"/>
              <a:r>
                <a:rPr lang="uk-UA" sz="1600" b="1" i="1" dirty="0">
                  <a:latin typeface="Times New Roman" pitchFamily="18" charset="0"/>
                </a:rPr>
                <a:t>Третій етап</a:t>
              </a:r>
              <a:r>
                <a:rPr lang="uk-UA" sz="1600" i="1" dirty="0">
                  <a:latin typeface="Times New Roman" pitchFamily="18" charset="0"/>
                </a:rPr>
                <a:t> </a:t>
              </a:r>
              <a:r>
                <a:rPr lang="uk-UA" sz="1600" dirty="0">
                  <a:latin typeface="Times New Roman" pitchFamily="18" charset="0"/>
                </a:rPr>
                <a:t>складається загальна схема системи</a:t>
              </a:r>
              <a:endParaRPr lang="uk-UA" sz="1600" dirty="0"/>
            </a:p>
          </p:txBody>
        </p:sp>
        <p:sp>
          <p:nvSpPr>
            <p:cNvPr id="43015" name="AutoShape 10"/>
            <p:cNvSpPr>
              <a:spLocks noChangeArrowheads="1"/>
            </p:cNvSpPr>
            <p:nvPr/>
          </p:nvSpPr>
          <p:spPr bwMode="auto">
            <a:xfrm>
              <a:off x="599420" y="4468751"/>
              <a:ext cx="8223770" cy="55403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defTabSz="914400"/>
              <a:r>
                <a:rPr lang="uk-UA" sz="1600" b="1" i="1" dirty="0">
                  <a:solidFill>
                    <a:srgbClr val="000000"/>
                  </a:solidFill>
                  <a:latin typeface="Times New Roman" pitchFamily="18" charset="0"/>
                </a:rPr>
                <a:t>Шостий етап</a:t>
              </a:r>
              <a:r>
                <a:rPr lang="uk-UA" sz="1600" dirty="0">
                  <a:solidFill>
                    <a:srgbClr val="000000"/>
                  </a:solidFill>
                  <a:latin typeface="Times New Roman" pitchFamily="18" charset="0"/>
                </a:rPr>
                <a:t> об’єктивна оцінка результатів господарської діяльності</a:t>
              </a:r>
              <a:endParaRPr lang="uk-UA" sz="1600" dirty="0"/>
            </a:p>
          </p:txBody>
        </p:sp>
        <p:sp>
          <p:nvSpPr>
            <p:cNvPr id="43016" name="AutoShape 11"/>
            <p:cNvSpPr>
              <a:spLocks noChangeArrowheads="1"/>
            </p:cNvSpPr>
            <p:nvPr/>
          </p:nvSpPr>
          <p:spPr bwMode="auto">
            <a:xfrm>
              <a:off x="1671485" y="3363753"/>
              <a:ext cx="8223770" cy="554037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defTabSz="914400"/>
              <a:r>
                <a:rPr lang="uk-UA" sz="1600" b="1" i="1" dirty="0">
                  <a:latin typeface="Times New Roman" pitchFamily="18" charset="0"/>
                </a:rPr>
                <a:t>Четвертий етап</a:t>
              </a:r>
              <a:r>
                <a:rPr lang="uk-UA" sz="1600" dirty="0">
                  <a:latin typeface="Times New Roman" pitchFamily="18" charset="0"/>
                </a:rPr>
                <a:t> </a:t>
              </a:r>
              <a:r>
                <a:rPr lang="uk-UA" sz="1600" dirty="0">
                  <a:solidFill>
                    <a:srgbClr val="000000"/>
                  </a:solidFill>
                  <a:latin typeface="Times New Roman" pitchFamily="18" charset="0"/>
                </a:rPr>
                <a:t> формування блоків комплексного економічного аналізу</a:t>
              </a:r>
              <a:endParaRPr lang="uk-UA" sz="1600" dirty="0"/>
            </a:p>
          </p:txBody>
        </p:sp>
        <p:sp>
          <p:nvSpPr>
            <p:cNvPr id="43017" name="AutoShape 12"/>
            <p:cNvSpPr>
              <a:spLocks noChangeArrowheads="1"/>
            </p:cNvSpPr>
            <p:nvPr/>
          </p:nvSpPr>
          <p:spPr bwMode="auto">
            <a:xfrm>
              <a:off x="1072234" y="3914713"/>
              <a:ext cx="8223770" cy="5540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defTabSz="914400"/>
              <a:r>
                <a:rPr lang="uk-UA" sz="1600" b="1" i="1" dirty="0">
                  <a:latin typeface="Times New Roman" pitchFamily="18" charset="0"/>
                </a:rPr>
                <a:t>П’ятий етап</a:t>
              </a:r>
              <a:r>
                <a:rPr lang="uk-UA" sz="1600" dirty="0">
                  <a:latin typeface="Times New Roman" pitchFamily="18" charset="0"/>
                </a:rPr>
                <a:t> побудова моделі системи</a:t>
              </a:r>
              <a:endParaRPr lang="uk-UA" sz="16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1,468,199 System Pictures, System Stock Photos &amp; Images |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5D71B310-3EFD-45D4-9ED7-D34C1082CD11}"/>
              </a:ext>
            </a:extLst>
          </p:cNvPr>
          <p:cNvSpPr/>
          <p:nvPr/>
        </p:nvSpPr>
        <p:spPr>
          <a:xfrm>
            <a:off x="446202" y="4237348"/>
            <a:ext cx="5203596" cy="262065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20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прикладу, господарську діяльність підприємства можна розглядати як систему, що складається з трьох взаємозалежних елементів: ресурсів, виробничого процесу</a:t>
            </a:r>
            <a:r>
              <a:rPr lang="en-US" sz="20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готової продукції</a:t>
            </a:r>
            <a:endParaRPr lang="uk-UA" sz="2000" b="1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C10F055-A2D1-4B9E-BD26-F85A2C8AB159}"/>
              </a:ext>
            </a:extLst>
          </p:cNvPr>
          <p:cNvSpPr/>
          <p:nvPr/>
        </p:nvSpPr>
        <p:spPr>
          <a:xfrm>
            <a:off x="4383464" y="433633"/>
            <a:ext cx="5203596" cy="232842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 ЕТАП</a:t>
            </a:r>
          </a:p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б’єкт дослідження представляється як система, для якої визначають мету, завдання і умови функціонування.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FD15BAE9-D25F-4D4D-BACB-AE9474A2176C}"/>
              </a:ext>
            </a:extLst>
          </p:cNvPr>
          <p:cNvGrpSpPr/>
          <p:nvPr/>
        </p:nvGrpSpPr>
        <p:grpSpPr>
          <a:xfrm>
            <a:off x="6164077" y="5974672"/>
            <a:ext cx="5912514" cy="585926"/>
            <a:chOff x="6164077" y="5974672"/>
            <a:chExt cx="5912514" cy="585926"/>
          </a:xfrm>
        </p:grpSpPr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B979E139-FA17-44FC-974F-35819DB60615}"/>
                </a:ext>
              </a:extLst>
            </p:cNvPr>
            <p:cNvSpPr/>
            <p:nvPr/>
          </p:nvSpPr>
          <p:spPr>
            <a:xfrm>
              <a:off x="6164077" y="5974672"/>
              <a:ext cx="1642369" cy="5859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</a:rPr>
                <a:t>РЕСУРСИ</a:t>
              </a:r>
            </a:p>
          </p:txBody>
        </p:sp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B8CE47B2-6546-4559-BB19-743BDF6D6F6A}"/>
                </a:ext>
              </a:extLst>
            </p:cNvPr>
            <p:cNvSpPr/>
            <p:nvPr/>
          </p:nvSpPr>
          <p:spPr>
            <a:xfrm>
              <a:off x="8241445" y="5974672"/>
              <a:ext cx="1757778" cy="5859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</a:rPr>
                <a:t>ВИРОБНИЧИЙ ПРОЦЕС</a:t>
              </a:r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262D1B87-79A5-484D-AEFC-183942B65921}"/>
                </a:ext>
              </a:extLst>
            </p:cNvPr>
            <p:cNvSpPr/>
            <p:nvPr/>
          </p:nvSpPr>
          <p:spPr>
            <a:xfrm>
              <a:off x="10434222" y="5974672"/>
              <a:ext cx="1642369" cy="5859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</a:rPr>
                <a:t>ГОТОВА ПРОДУКЦІЯ</a:t>
              </a:r>
            </a:p>
          </p:txBody>
        </p:sp>
        <p:sp>
          <p:nvSpPr>
            <p:cNvPr id="7" name="Стрілка: вправо 6">
              <a:extLst>
                <a:ext uri="{FF2B5EF4-FFF2-40B4-BE49-F238E27FC236}">
                  <a16:creationId xmlns:a16="http://schemas.microsoft.com/office/drawing/2014/main" id="{1B543B42-B02E-4C86-9059-910905D46C46}"/>
                </a:ext>
              </a:extLst>
            </p:cNvPr>
            <p:cNvSpPr/>
            <p:nvPr/>
          </p:nvSpPr>
          <p:spPr>
            <a:xfrm>
              <a:off x="7806446" y="6085643"/>
              <a:ext cx="434999" cy="363984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E561BAA-76C1-4F5C-B38A-7EA029A07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9223" y="6090207"/>
              <a:ext cx="451143" cy="4023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55FFC-0E39-45CB-9F84-61D19B5D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8" name="Picture 4" descr="Формулы на доске векторы, картинки, клипарт Формулы на доске | скачать на  Depositphotos">
            <a:extLst>
              <a:ext uri="{FF2B5EF4-FFF2-40B4-BE49-F238E27FC236}">
                <a16:creationId xmlns:a16="http://schemas.microsoft.com/office/drawing/2014/main" id="{F6DD25DA-A45B-40F6-9D86-4FB9B2E50A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32290CBD-8845-48DC-8D19-ADC70C7538B4}"/>
              </a:ext>
            </a:extLst>
          </p:cNvPr>
          <p:cNvSpPr/>
          <p:nvPr/>
        </p:nvSpPr>
        <p:spPr>
          <a:xfrm>
            <a:off x="603314" y="3572759"/>
            <a:ext cx="6410227" cy="2953029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Система показників складається з інтегральних, оціночних, узагальнюючих, синтетичних та аналітичних, які використовуються в загальній практиці ведення економічного аналізу, а також з індивідуальних показників, які враховують специфічні вимоги та галузеві особливості конкретного господарюючого суб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’</a:t>
            </a:r>
            <a:r>
              <a:rPr lang="uk-UA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єкта.</a:t>
            </a:r>
            <a:endParaRPr lang="uk-UA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BAF2173-D0AE-4D99-9268-2457AB225923}"/>
              </a:ext>
            </a:extLst>
          </p:cNvPr>
          <p:cNvSpPr/>
          <p:nvPr/>
        </p:nvSpPr>
        <p:spPr>
          <a:xfrm>
            <a:off x="6096000" y="499621"/>
            <a:ext cx="5762920" cy="2929379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етап</a:t>
            </a:r>
          </a:p>
          <a:p>
            <a:pPr algn="ctr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Здійснюється добір показників, які характеризують діяльність підприємства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67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DB60EA-0411-4976-9B8B-EE658241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14333561-53C2-4E86-9735-2BBCFF176F2F}"/>
              </a:ext>
            </a:extLst>
          </p:cNvPr>
          <p:cNvSpPr/>
          <p:nvPr/>
        </p:nvSpPr>
        <p:spPr>
          <a:xfrm>
            <a:off x="5864087" y="471453"/>
            <a:ext cx="5347252" cy="26935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ЕТАП</a:t>
            </a:r>
          </a:p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Складається загальна схема системи, встановлюються головні компоненти, функції, взаємозв’язки, розробляється схема підсистем, що показує супідрядність їхніх елементів.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EDBDD97-5E34-44C1-A4E8-DC27871ADA80}"/>
              </a:ext>
            </a:extLst>
          </p:cNvPr>
          <p:cNvSpPr/>
          <p:nvPr/>
        </p:nvSpPr>
        <p:spPr>
          <a:xfrm>
            <a:off x="897835" y="3308419"/>
            <a:ext cx="5347252" cy="269350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 на цьому етапі на основі інформаційної моделі господарської діяльності, тобто моделі формування економічних факторів і показників, складається загальна блок-схема комплексного економічного аналізу, класифікуються фактори і показники, формалізуються зв’язки між ними.</a:t>
            </a:r>
            <a:endParaRPr lang="uk-UA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2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79">
            <a:extLst>
              <a:ext uri="{FF2B5EF4-FFF2-40B4-BE49-F238E27FC236}">
                <a16:creationId xmlns:a16="http://schemas.microsoft.com/office/drawing/2014/main" id="{FCB7B90F-A8C6-48DD-9A24-2A90C5BF96F9}"/>
              </a:ext>
            </a:extLst>
          </p:cNvPr>
          <p:cNvSpPr>
            <a:spLocks/>
          </p:cNvSpPr>
          <p:nvPr/>
        </p:nvSpPr>
        <p:spPr bwMode="auto">
          <a:xfrm>
            <a:off x="5967225" y="1821458"/>
            <a:ext cx="4199180" cy="942743"/>
          </a:xfrm>
          <a:custGeom>
            <a:avLst/>
            <a:gdLst>
              <a:gd name="T0" fmla="+- 0 6346 6346"/>
              <a:gd name="T1" fmla="*/ T0 w 3888"/>
              <a:gd name="T2" fmla="+- 0 2455 1304"/>
              <a:gd name="T3" fmla="*/ 2455 h 1152"/>
              <a:gd name="T4" fmla="+- 0 8218 6346"/>
              <a:gd name="T5" fmla="*/ T4 w 3888"/>
              <a:gd name="T6" fmla="+- 0 2455 1304"/>
              <a:gd name="T7" fmla="*/ 2455 h 1152"/>
              <a:gd name="T8" fmla="+- 0 8218 6346"/>
              <a:gd name="T9" fmla="*/ T8 w 3888"/>
              <a:gd name="T10" fmla="+- 0 1304 1304"/>
              <a:gd name="T11" fmla="*/ 1304 h 1152"/>
              <a:gd name="T12" fmla="+- 0 6346 6346"/>
              <a:gd name="T13" fmla="*/ T12 w 3888"/>
              <a:gd name="T14" fmla="+- 0 1304 1304"/>
              <a:gd name="T15" fmla="*/ 1304 h 1152"/>
              <a:gd name="T16" fmla="+- 0 6346 6346"/>
              <a:gd name="T17" fmla="*/ T16 w 3888"/>
              <a:gd name="T18" fmla="+- 0 2455 1304"/>
              <a:gd name="T19" fmla="*/ 2455 h 1152"/>
              <a:gd name="T20" fmla="+- 0 8362 6346"/>
              <a:gd name="T21" fmla="*/ T20 w 3888"/>
              <a:gd name="T22" fmla="+- 0 2455 1304"/>
              <a:gd name="T23" fmla="*/ 2455 h 1152"/>
              <a:gd name="T24" fmla="+- 0 10234 6346"/>
              <a:gd name="T25" fmla="*/ T24 w 3888"/>
              <a:gd name="T26" fmla="+- 0 2455 1304"/>
              <a:gd name="T27" fmla="*/ 2455 h 1152"/>
              <a:gd name="T28" fmla="+- 0 10234 6346"/>
              <a:gd name="T29" fmla="*/ T28 w 3888"/>
              <a:gd name="T30" fmla="+- 0 1304 1304"/>
              <a:gd name="T31" fmla="*/ 1304 h 1152"/>
              <a:gd name="T32" fmla="+- 0 8362 6346"/>
              <a:gd name="T33" fmla="*/ T32 w 3888"/>
              <a:gd name="T34" fmla="+- 0 1304 1304"/>
              <a:gd name="T35" fmla="*/ 1304 h 1152"/>
              <a:gd name="T36" fmla="+- 0 8362 6346"/>
              <a:gd name="T37" fmla="*/ T36 w 3888"/>
              <a:gd name="T38" fmla="+- 0 2455 1304"/>
              <a:gd name="T39" fmla="*/ 2455 h 115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3888" h="1152">
                <a:moveTo>
                  <a:pt x="0" y="1151"/>
                </a:moveTo>
                <a:lnTo>
                  <a:pt x="1872" y="1151"/>
                </a:lnTo>
                <a:lnTo>
                  <a:pt x="1872" y="0"/>
                </a:lnTo>
                <a:lnTo>
                  <a:pt x="0" y="0"/>
                </a:lnTo>
                <a:lnTo>
                  <a:pt x="0" y="1151"/>
                </a:lnTo>
                <a:close/>
                <a:moveTo>
                  <a:pt x="2016" y="1151"/>
                </a:moveTo>
                <a:lnTo>
                  <a:pt x="3888" y="1151"/>
                </a:lnTo>
                <a:lnTo>
                  <a:pt x="3888" y="0"/>
                </a:lnTo>
                <a:lnTo>
                  <a:pt x="2016" y="0"/>
                </a:lnTo>
                <a:lnTo>
                  <a:pt x="2016" y="1151"/>
                </a:lnTo>
                <a:close/>
              </a:path>
            </a:pathLst>
          </a:custGeom>
          <a:noFill/>
          <a:ln w="9524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59AB92DE-6B7A-4FE1-965F-1C4BFE75B219}"/>
              </a:ext>
            </a:extLst>
          </p:cNvPr>
          <p:cNvGrpSpPr/>
          <p:nvPr/>
        </p:nvGrpSpPr>
        <p:grpSpPr>
          <a:xfrm>
            <a:off x="1623859" y="461640"/>
            <a:ext cx="8654330" cy="5384763"/>
            <a:chOff x="1535836" y="949912"/>
            <a:chExt cx="8654330" cy="5384763"/>
          </a:xfrm>
        </p:grpSpPr>
        <p:sp>
          <p:nvSpPr>
            <p:cNvPr id="6" name="AutoShape 578">
              <a:extLst>
                <a:ext uri="{FF2B5EF4-FFF2-40B4-BE49-F238E27FC236}">
                  <a16:creationId xmlns:a16="http://schemas.microsoft.com/office/drawing/2014/main" id="{9A46A279-2F58-4CD3-9237-8C8500073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276" y="1459746"/>
              <a:ext cx="6532058" cy="343708"/>
            </a:xfrm>
            <a:custGeom>
              <a:avLst/>
              <a:gdLst>
                <a:gd name="T0" fmla="+- 0 3322 3322"/>
                <a:gd name="T1" fmla="*/ T0 w 6048"/>
                <a:gd name="T2" fmla="+- 0 1138 862"/>
                <a:gd name="T3" fmla="*/ 1138 h 420"/>
                <a:gd name="T4" fmla="+- 0 9370 3322"/>
                <a:gd name="T5" fmla="*/ T4 w 6048"/>
                <a:gd name="T6" fmla="+- 0 1138 862"/>
                <a:gd name="T7" fmla="*/ 1138 h 420"/>
                <a:gd name="T8" fmla="+- 0 3322 3322"/>
                <a:gd name="T9" fmla="*/ T8 w 6048"/>
                <a:gd name="T10" fmla="+- 0 1282 862"/>
                <a:gd name="T11" fmla="*/ 1282 h 420"/>
                <a:gd name="T12" fmla="+- 0 3322 3322"/>
                <a:gd name="T13" fmla="*/ T12 w 6048"/>
                <a:gd name="T14" fmla="+- 0 1138 862"/>
                <a:gd name="T15" fmla="*/ 1138 h 420"/>
                <a:gd name="T16" fmla="+- 0 9370 3322"/>
                <a:gd name="T17" fmla="*/ T16 w 6048"/>
                <a:gd name="T18" fmla="+- 0 1138 862"/>
                <a:gd name="T19" fmla="*/ 1138 h 420"/>
                <a:gd name="T20" fmla="+- 0 9370 3322"/>
                <a:gd name="T21" fmla="*/ T20 w 6048"/>
                <a:gd name="T22" fmla="+- 0 1282 862"/>
                <a:gd name="T23" fmla="*/ 1282 h 420"/>
                <a:gd name="T24" fmla="+- 0 6576 3322"/>
                <a:gd name="T25" fmla="*/ T24 w 6048"/>
                <a:gd name="T26" fmla="+- 0 862 862"/>
                <a:gd name="T27" fmla="*/ 862 h 420"/>
                <a:gd name="T28" fmla="+- 0 6576 3322"/>
                <a:gd name="T29" fmla="*/ T28 w 6048"/>
                <a:gd name="T30" fmla="+- 0 1150 862"/>
                <a:gd name="T31" fmla="*/ 1150 h 420"/>
                <a:gd name="T32" fmla="+- 0 5194 3322"/>
                <a:gd name="T33" fmla="*/ T32 w 6048"/>
                <a:gd name="T34" fmla="+- 0 1138 862"/>
                <a:gd name="T35" fmla="*/ 1138 h 420"/>
                <a:gd name="T36" fmla="+- 0 5194 3322"/>
                <a:gd name="T37" fmla="*/ T36 w 6048"/>
                <a:gd name="T38" fmla="+- 0 1282 862"/>
                <a:gd name="T39" fmla="*/ 1282 h 420"/>
                <a:gd name="T40" fmla="+- 0 7210 3322"/>
                <a:gd name="T41" fmla="*/ T40 w 6048"/>
                <a:gd name="T42" fmla="+- 0 1138 862"/>
                <a:gd name="T43" fmla="*/ 1138 h 420"/>
                <a:gd name="T44" fmla="+- 0 7210 3322"/>
                <a:gd name="T45" fmla="*/ T44 w 6048"/>
                <a:gd name="T46" fmla="+- 0 1282 862"/>
                <a:gd name="T47" fmla="*/ 1282 h 4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6048" h="420">
                  <a:moveTo>
                    <a:pt x="0" y="276"/>
                  </a:moveTo>
                  <a:lnTo>
                    <a:pt x="6048" y="276"/>
                  </a:lnTo>
                  <a:moveTo>
                    <a:pt x="0" y="420"/>
                  </a:moveTo>
                  <a:lnTo>
                    <a:pt x="0" y="276"/>
                  </a:lnTo>
                  <a:moveTo>
                    <a:pt x="6048" y="276"/>
                  </a:moveTo>
                  <a:lnTo>
                    <a:pt x="6048" y="420"/>
                  </a:lnTo>
                  <a:moveTo>
                    <a:pt x="3254" y="0"/>
                  </a:moveTo>
                  <a:lnTo>
                    <a:pt x="3254" y="288"/>
                  </a:lnTo>
                  <a:moveTo>
                    <a:pt x="1872" y="276"/>
                  </a:moveTo>
                  <a:lnTo>
                    <a:pt x="1872" y="420"/>
                  </a:lnTo>
                  <a:moveTo>
                    <a:pt x="3888" y="276"/>
                  </a:moveTo>
                  <a:lnTo>
                    <a:pt x="3888" y="420"/>
                  </a:lnTo>
                </a:path>
              </a:pathLst>
            </a:custGeom>
            <a:noFill/>
            <a:ln w="952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tangle 577">
              <a:extLst>
                <a:ext uri="{FF2B5EF4-FFF2-40B4-BE49-F238E27FC236}">
                  <a16:creationId xmlns:a16="http://schemas.microsoft.com/office/drawing/2014/main" id="{88A79AF2-C9EA-4F62-95F4-3AAC01E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4308" y="3011343"/>
              <a:ext cx="2021827" cy="8232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572">
              <a:extLst>
                <a:ext uri="{FF2B5EF4-FFF2-40B4-BE49-F238E27FC236}">
                  <a16:creationId xmlns:a16="http://schemas.microsoft.com/office/drawing/2014/main" id="{D19369B9-B1E1-4C5B-B587-648C6F3A8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094" y="4126202"/>
              <a:ext cx="2993860" cy="8666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16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продукції по цехам, робочим місцям</a:t>
              </a:r>
              <a:endPara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570">
              <a:extLst>
                <a:ext uri="{FF2B5EF4-FFF2-40B4-BE49-F238E27FC236}">
                  <a16:creationId xmlns:a16="http://schemas.microsoft.com/office/drawing/2014/main" id="{67D1C256-47D5-4AAC-951B-A0F12E41F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7394" y="3078448"/>
              <a:ext cx="1660015" cy="776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10795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використання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робочого</a:t>
              </a:r>
              <a:r>
                <a:rPr kumimoji="0" lang="uk-UA" sz="1600" b="0" i="0" u="none" strike="noStrike" kern="0" cap="none" spc="22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часу</a:t>
              </a:r>
            </a:p>
          </p:txBody>
        </p:sp>
        <p:sp>
          <p:nvSpPr>
            <p:cNvPr id="16" name="Text Box 568">
              <a:extLst>
                <a:ext uri="{FF2B5EF4-FFF2-40B4-BE49-F238E27FC236}">
                  <a16:creationId xmlns:a16="http://schemas.microsoft.com/office/drawing/2014/main" id="{09AF199E-10A4-41BA-AE4B-679277195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4577" y="1821458"/>
              <a:ext cx="2021827" cy="9427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408305" lvl="0" indent="0" algn="ctr" defTabSz="91440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заробітної</a:t>
              </a:r>
              <a:r>
                <a:rPr kumimoji="0" lang="uk-UA" sz="1600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плати</a:t>
              </a:r>
            </a:p>
          </p:txBody>
        </p:sp>
        <p:sp>
          <p:nvSpPr>
            <p:cNvPr id="17" name="Text Box 567">
              <a:extLst>
                <a:ext uri="{FF2B5EF4-FFF2-40B4-BE49-F238E27FC236}">
                  <a16:creationId xmlns:a16="http://schemas.microsoft.com/office/drawing/2014/main" id="{3CA72BE6-A456-4502-8049-6B3A456F8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7225" y="1821458"/>
              <a:ext cx="2021827" cy="9427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109855" lvl="0" indent="0" algn="ctr" defTabSz="91440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продуктивност</a:t>
              </a:r>
              <a:r>
                <a:rPr kumimoji="0" lang="uk-UA" sz="1600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і</a:t>
              </a:r>
              <a:r>
                <a:rPr kumimoji="0" lang="uk-UA" sz="1600" b="0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праці</a:t>
              </a:r>
            </a:p>
          </p:txBody>
        </p:sp>
        <p:sp>
          <p:nvSpPr>
            <p:cNvPr id="18" name="Text Box 566">
              <a:extLst>
                <a:ext uri="{FF2B5EF4-FFF2-40B4-BE49-F238E27FC236}">
                  <a16:creationId xmlns:a16="http://schemas.microsoft.com/office/drawing/2014/main" id="{F89537EA-13BE-4B72-9EF7-AA2861C29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2110" y="1839462"/>
              <a:ext cx="2021827" cy="9427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159385" lvl="0" indent="0" algn="ctr" defTabSz="914400" eaLnBrk="1" fontAlgn="auto" latinLnBrk="0" hangingPunct="1"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90805" marR="159385" lvl="0" indent="0" algn="ctr" defTabSz="914400" eaLnBrk="1" fontAlgn="auto" latinLnBrk="0" hangingPunct="1"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робочого</a:t>
              </a:r>
              <a:r>
                <a:rPr kumimoji="0" lang="uk-UA" sz="1600" b="0" i="0" u="none" strike="noStrike" kern="0" cap="none" spc="-6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часу</a:t>
              </a:r>
            </a:p>
          </p:txBody>
        </p:sp>
        <p:sp>
          <p:nvSpPr>
            <p:cNvPr id="19" name="Text Box 565">
              <a:extLst>
                <a:ext uri="{FF2B5EF4-FFF2-40B4-BE49-F238E27FC236}">
                  <a16:creationId xmlns:a16="http://schemas.microsoft.com/office/drawing/2014/main" id="{8188DE9C-B50B-4982-BEA7-82EAE4418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5837" y="1821458"/>
              <a:ext cx="2021827" cy="9427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302260" lvl="0" indent="0" algn="ctr" defTabSz="91440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чисельності</a:t>
              </a:r>
              <a:r>
                <a:rPr kumimoji="0" lang="uk-UA" sz="1600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робітників</a:t>
              </a:r>
            </a:p>
          </p:txBody>
        </p:sp>
        <p:sp>
          <p:nvSpPr>
            <p:cNvPr id="20" name="Text Box 564">
              <a:extLst>
                <a:ext uri="{FF2B5EF4-FFF2-40B4-BE49-F238E27FC236}">
                  <a16:creationId xmlns:a16="http://schemas.microsoft.com/office/drawing/2014/main" id="{8F9FE333-CD00-4F39-9FB0-99B21F4B2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616" y="949912"/>
              <a:ext cx="5754432" cy="5106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699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503555" marR="0" lvl="0" indent="0" algn="ctr" defTabSz="914400" eaLnBrk="1" fontAlgn="auto" latinLnBrk="0" hangingPunct="1">
                <a:lnSpc>
                  <a:spcPct val="100000"/>
                </a:lnSpc>
                <a:spcBef>
                  <a:spcPts val="3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2400" b="1" i="0" u="none" strike="noStrike" kern="0" cap="none" spc="-1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праці</a:t>
              </a:r>
              <a:r>
                <a:rPr kumimoji="0" lang="uk-UA" sz="2400" b="1" i="0" u="none" strike="noStrike" kern="0" cap="none" spc="-1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і</a:t>
              </a:r>
              <a:r>
                <a:rPr kumimoji="0" lang="uk-UA" sz="24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заробітної</a:t>
              </a:r>
              <a:r>
                <a:rPr kumimoji="0" lang="uk-UA" sz="2400" b="1" i="0" u="none" strike="noStrike" kern="0" cap="none" spc="-1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плати</a:t>
              </a:r>
            </a:p>
          </p:txBody>
        </p:sp>
        <p:sp>
          <p:nvSpPr>
            <p:cNvPr id="21" name="Text Box 563">
              <a:extLst>
                <a:ext uri="{FF2B5EF4-FFF2-40B4-BE49-F238E27FC236}">
                  <a16:creationId xmlns:a16="http://schemas.microsoft.com/office/drawing/2014/main" id="{241D9EF0-E206-494A-B50C-768D5F5EE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9456" y="4189772"/>
              <a:ext cx="2060709" cy="71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97790" lvl="0" indent="0" algn="ctr" defTabSz="914400" eaLnBrk="1" fontAlgn="auto" latinLnBrk="0" hangingPunct="1">
                <a:lnSpc>
                  <a:spcPct val="102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заробітної плати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</a:t>
              </a:r>
              <a:r>
                <a:rPr kumimoji="0" lang="uk-UA" sz="1600" b="0" i="0" u="none" strike="noStrike" kern="0" cap="none" spc="-2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категоріям</a:t>
              </a:r>
              <a:r>
                <a:rPr kumimoji="0" lang="uk-UA" sz="1600" b="0" i="0" u="none" strike="noStrike" kern="0" cap="none" spc="-2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робітників</a:t>
              </a:r>
            </a:p>
          </p:txBody>
        </p:sp>
        <p:sp>
          <p:nvSpPr>
            <p:cNvPr id="22" name="Text Box 562">
              <a:extLst>
                <a:ext uri="{FF2B5EF4-FFF2-40B4-BE49-F238E27FC236}">
                  <a16:creationId xmlns:a16="http://schemas.microsoft.com/office/drawing/2014/main" id="{1E711F6F-06E7-4B3A-B11F-4FD0EB5EB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5837" y="4134942"/>
              <a:ext cx="2021827" cy="8216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294640" lvl="0" indent="0" algn="ctr" defTabSz="91440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кваліфікації</a:t>
              </a:r>
              <a:r>
                <a:rPr kumimoji="0" lang="uk-UA" sz="1600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робітників</a:t>
              </a:r>
            </a:p>
          </p:txBody>
        </p:sp>
        <p:sp>
          <p:nvSpPr>
            <p:cNvPr id="23" name="Text Box 561">
              <a:extLst>
                <a:ext uri="{FF2B5EF4-FFF2-40B4-BE49-F238E27FC236}">
                  <a16:creationId xmlns:a16="http://schemas.microsoft.com/office/drawing/2014/main" id="{D73E39D4-2722-491E-B298-72A50C97F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9457" y="3011343"/>
              <a:ext cx="2060709" cy="8510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239395" lvl="0" indent="0" algn="ctr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90805" marR="239395" lvl="0" indent="0" algn="ctr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заробітної</a:t>
              </a:r>
              <a:r>
                <a:rPr kumimoji="0" lang="uk-UA" sz="1600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плати по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підприємству</a:t>
              </a:r>
            </a:p>
          </p:txBody>
        </p:sp>
        <p:sp>
          <p:nvSpPr>
            <p:cNvPr id="24" name="Text Box 560">
              <a:extLst>
                <a:ext uri="{FF2B5EF4-FFF2-40B4-BE49-F238E27FC236}">
                  <a16:creationId xmlns:a16="http://schemas.microsoft.com/office/drawing/2014/main" id="{3D32BCB0-7E3C-4AB6-A47A-7DC6B54E3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8344" y="3011343"/>
              <a:ext cx="2060708" cy="8289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89535" lvl="0" indent="0" algn="ctr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kumimoji="0" lang="uk-UA" sz="1600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продуктивності</a:t>
              </a:r>
              <a:r>
                <a:rPr lang="en-US" sz="16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marL="90805" marR="89535" lvl="0" indent="0" algn="ctr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праці</a:t>
              </a:r>
            </a:p>
          </p:txBody>
        </p:sp>
        <p:sp>
          <p:nvSpPr>
            <p:cNvPr id="25" name="Text Box 559">
              <a:extLst>
                <a:ext uri="{FF2B5EF4-FFF2-40B4-BE49-F238E27FC236}">
                  <a16:creationId xmlns:a16="http://schemas.microsoft.com/office/drawing/2014/main" id="{EA858EF8-D2BD-4A72-8B6E-85820D342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5837" y="3009707"/>
              <a:ext cx="2021827" cy="8527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160020" lvl="0" indent="0" algn="ctr" defTabSz="914400" eaLnBrk="1" fontAlgn="auto" latinLnBrk="0" hangingPunct="1">
                <a:lnSpc>
                  <a:spcPct val="102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складу</a:t>
              </a:r>
              <a:r>
                <a:rPr kumimoji="0" lang="uk-UA" sz="1600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робітників</a:t>
              </a:r>
            </a:p>
          </p:txBody>
        </p:sp>
        <p:sp>
          <p:nvSpPr>
            <p:cNvPr id="26" name="Text Box 557">
              <a:extLst>
                <a:ext uri="{FF2B5EF4-FFF2-40B4-BE49-F238E27FC236}">
                  <a16:creationId xmlns:a16="http://schemas.microsoft.com/office/drawing/2014/main" id="{DFE4A930-92CA-4185-BCF4-DD62479CB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5836" y="5300777"/>
              <a:ext cx="2021827" cy="8229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294640" algn="ctr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</a:pPr>
              <a:r>
                <a:rPr lang="uk-UA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руху</a:t>
              </a:r>
              <a:r>
                <a:rPr lang="uk-UA" sz="1600" spc="-285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робітничої</a:t>
              </a:r>
              <a:r>
                <a:rPr lang="uk-UA" sz="1600" spc="5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сили</a:t>
              </a:r>
            </a:p>
          </p:txBody>
        </p:sp>
        <p:sp>
          <p:nvSpPr>
            <p:cNvPr id="27" name="Text Box 556">
              <a:extLst>
                <a:ext uri="{FF2B5EF4-FFF2-40B4-BE49-F238E27FC236}">
                  <a16:creationId xmlns:a16="http://schemas.microsoft.com/office/drawing/2014/main" id="{6C6AA312-3ECA-4D89-8390-0819DA205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1775" y="5296185"/>
              <a:ext cx="1547600" cy="7752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140335" algn="ctr">
                <a:lnSpc>
                  <a:spcPct val="102000"/>
                </a:lnSpc>
                <a:spcBef>
                  <a:spcPts val="315"/>
                </a:spcBef>
                <a:spcAft>
                  <a:spcPts val="0"/>
                </a:spcAft>
              </a:pPr>
              <a:r>
                <a:rPr lang="uk-UA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впливу</a:t>
              </a:r>
              <a:r>
                <a:rPr lang="uk-UA" sz="1600" spc="-285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факторів</a:t>
              </a:r>
            </a:p>
          </p:txBody>
        </p:sp>
        <p:sp>
          <p:nvSpPr>
            <p:cNvPr id="29" name="Прямокутник 28">
              <a:extLst>
                <a:ext uri="{FF2B5EF4-FFF2-40B4-BE49-F238E27FC236}">
                  <a16:creationId xmlns:a16="http://schemas.microsoft.com/office/drawing/2014/main" id="{988929DA-06DC-4CF6-B281-3C982FA8A1E8}"/>
                </a:ext>
              </a:extLst>
            </p:cNvPr>
            <p:cNvSpPr/>
            <p:nvPr/>
          </p:nvSpPr>
          <p:spPr>
            <a:xfrm>
              <a:off x="8144578" y="5258541"/>
              <a:ext cx="2045588" cy="107613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7175" marR="257810" lvl="0" indent="635" algn="ctr"/>
              <a:r>
                <a:rPr lang="uk-UA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lang="uk-UA" sz="1600" spc="5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ефективності</a:t>
              </a:r>
              <a:r>
                <a:rPr lang="uk-UA" sz="1600" spc="-285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системи</a:t>
              </a:r>
              <a:r>
                <a:rPr lang="uk-UA" sz="1600" spc="5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преміювання</a:t>
              </a:r>
            </a:p>
          </p:txBody>
        </p:sp>
        <p:sp>
          <p:nvSpPr>
            <p:cNvPr id="30" name="Стрілка: униз 29">
              <a:extLst>
                <a:ext uri="{FF2B5EF4-FFF2-40B4-BE49-F238E27FC236}">
                  <a16:creationId xmlns:a16="http://schemas.microsoft.com/office/drawing/2014/main" id="{1D151EC0-E0D8-442B-BE1F-55316B86B419}"/>
                </a:ext>
              </a:extLst>
            </p:cNvPr>
            <p:cNvSpPr/>
            <p:nvPr/>
          </p:nvSpPr>
          <p:spPr>
            <a:xfrm>
              <a:off x="2325950" y="2764201"/>
              <a:ext cx="496209" cy="24550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" name="Стрілка: униз 30">
              <a:extLst>
                <a:ext uri="{FF2B5EF4-FFF2-40B4-BE49-F238E27FC236}">
                  <a16:creationId xmlns:a16="http://schemas.microsoft.com/office/drawing/2014/main" id="{1F35E9FC-59BA-4AD4-BF7E-D2FC5D97944A}"/>
                </a:ext>
              </a:extLst>
            </p:cNvPr>
            <p:cNvSpPr/>
            <p:nvPr/>
          </p:nvSpPr>
          <p:spPr>
            <a:xfrm>
              <a:off x="2325950" y="3888152"/>
              <a:ext cx="528816" cy="2185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Стрілка: униз 31">
              <a:extLst>
                <a:ext uri="{FF2B5EF4-FFF2-40B4-BE49-F238E27FC236}">
                  <a16:creationId xmlns:a16="http://schemas.microsoft.com/office/drawing/2014/main" id="{B0A20C87-8EF1-4FBE-B9DA-ACFD040F1E94}"/>
                </a:ext>
              </a:extLst>
            </p:cNvPr>
            <p:cNvSpPr/>
            <p:nvPr/>
          </p:nvSpPr>
          <p:spPr>
            <a:xfrm>
              <a:off x="2264920" y="5008988"/>
              <a:ext cx="615539" cy="2396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Стрілка: униз 32">
              <a:extLst>
                <a:ext uri="{FF2B5EF4-FFF2-40B4-BE49-F238E27FC236}">
                  <a16:creationId xmlns:a16="http://schemas.microsoft.com/office/drawing/2014/main" id="{5E5A8397-33AB-48AC-8F7D-85F5571E90A6}"/>
                </a:ext>
              </a:extLst>
            </p:cNvPr>
            <p:cNvSpPr/>
            <p:nvPr/>
          </p:nvSpPr>
          <p:spPr>
            <a:xfrm>
              <a:off x="4437116" y="2764201"/>
              <a:ext cx="496209" cy="2266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Стрілка: униз 33">
              <a:extLst>
                <a:ext uri="{FF2B5EF4-FFF2-40B4-BE49-F238E27FC236}">
                  <a16:creationId xmlns:a16="http://schemas.microsoft.com/office/drawing/2014/main" id="{E8C371C6-A929-47D7-A7A0-9087881F5D51}"/>
                </a:ext>
              </a:extLst>
            </p:cNvPr>
            <p:cNvSpPr/>
            <p:nvPr/>
          </p:nvSpPr>
          <p:spPr>
            <a:xfrm>
              <a:off x="6768965" y="2782205"/>
              <a:ext cx="548599" cy="2037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" name="Стрілка: униз 34">
              <a:extLst>
                <a:ext uri="{FF2B5EF4-FFF2-40B4-BE49-F238E27FC236}">
                  <a16:creationId xmlns:a16="http://schemas.microsoft.com/office/drawing/2014/main" id="{D822420D-97EB-4285-AEDC-A0481FD54569}"/>
                </a:ext>
              </a:extLst>
            </p:cNvPr>
            <p:cNvSpPr/>
            <p:nvPr/>
          </p:nvSpPr>
          <p:spPr>
            <a:xfrm>
              <a:off x="8857882" y="2759291"/>
              <a:ext cx="603857" cy="2315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Стрілка: униз 35">
              <a:extLst>
                <a:ext uri="{FF2B5EF4-FFF2-40B4-BE49-F238E27FC236}">
                  <a16:creationId xmlns:a16="http://schemas.microsoft.com/office/drawing/2014/main" id="{74B31496-0304-4CBE-8C92-DD062EEF3922}"/>
                </a:ext>
              </a:extLst>
            </p:cNvPr>
            <p:cNvSpPr/>
            <p:nvPr/>
          </p:nvSpPr>
          <p:spPr>
            <a:xfrm>
              <a:off x="6578353" y="3888152"/>
              <a:ext cx="708676" cy="2185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Стрілка: униз 36">
              <a:extLst>
                <a:ext uri="{FF2B5EF4-FFF2-40B4-BE49-F238E27FC236}">
                  <a16:creationId xmlns:a16="http://schemas.microsoft.com/office/drawing/2014/main" id="{7634060E-C36A-4F08-B0B6-C2582683B0F0}"/>
                </a:ext>
              </a:extLst>
            </p:cNvPr>
            <p:cNvSpPr/>
            <p:nvPr/>
          </p:nvSpPr>
          <p:spPr>
            <a:xfrm>
              <a:off x="8857882" y="3897769"/>
              <a:ext cx="594803" cy="2721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Стрілка: униз 37">
              <a:extLst>
                <a:ext uri="{FF2B5EF4-FFF2-40B4-BE49-F238E27FC236}">
                  <a16:creationId xmlns:a16="http://schemas.microsoft.com/office/drawing/2014/main" id="{2556A882-C938-47D1-9AF5-8933107CFF0A}"/>
                </a:ext>
              </a:extLst>
            </p:cNvPr>
            <p:cNvSpPr/>
            <p:nvPr/>
          </p:nvSpPr>
          <p:spPr>
            <a:xfrm>
              <a:off x="8873604" y="4956023"/>
              <a:ext cx="615539" cy="2274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Стрілка: униз 38">
              <a:extLst>
                <a:ext uri="{FF2B5EF4-FFF2-40B4-BE49-F238E27FC236}">
                  <a16:creationId xmlns:a16="http://schemas.microsoft.com/office/drawing/2014/main" id="{11E4F710-AFB0-4595-92DB-3752FED185F3}"/>
                </a:ext>
              </a:extLst>
            </p:cNvPr>
            <p:cNvSpPr/>
            <p:nvPr/>
          </p:nvSpPr>
          <p:spPr>
            <a:xfrm>
              <a:off x="5588448" y="5027519"/>
              <a:ext cx="615539" cy="2274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C934C9B5-D23F-49B4-91AE-AA53374CCE5B}"/>
              </a:ext>
            </a:extLst>
          </p:cNvPr>
          <p:cNvSpPr/>
          <p:nvPr/>
        </p:nvSpPr>
        <p:spPr>
          <a:xfrm>
            <a:off x="1970814" y="6138597"/>
            <a:ext cx="8043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0">
              <a:spcBef>
                <a:spcPts val="545"/>
              </a:spcBef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Рис.</a:t>
            </a:r>
            <a:r>
              <a:rPr lang="uk-UA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.2</a:t>
            </a:r>
            <a:r>
              <a:rPr lang="uk-UA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Блок-схема</a:t>
            </a:r>
            <a:r>
              <a:rPr lang="uk-UA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</a:t>
            </a:r>
            <a:r>
              <a:rPr lang="uk-UA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uk-UA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заробітної</a:t>
            </a:r>
            <a:r>
              <a:rPr lang="uk-UA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плати</a:t>
            </a:r>
          </a:p>
          <a:p>
            <a:pPr marL="547370">
              <a:spcBef>
                <a:spcPts val="40"/>
              </a:spcBef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2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721500D2-D9BC-41AC-80F3-65A77F909758}"/>
              </a:ext>
            </a:extLst>
          </p:cNvPr>
          <p:cNvCxnSpPr>
            <a:stCxn id="4" idx="2"/>
          </p:cNvCxnSpPr>
          <p:nvPr/>
        </p:nvCxnSpPr>
        <p:spPr>
          <a:xfrm flipH="1">
            <a:off x="6095999" y="896644"/>
            <a:ext cx="1" cy="159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id="{09CEAEDE-A5DC-4E6E-ADF4-7D87F1DAE230}"/>
              </a:ext>
            </a:extLst>
          </p:cNvPr>
          <p:cNvCxnSpPr>
            <a:cxnSpLocks/>
          </p:cNvCxnSpPr>
          <p:nvPr/>
        </p:nvCxnSpPr>
        <p:spPr>
          <a:xfrm>
            <a:off x="9783192" y="1065321"/>
            <a:ext cx="5917" cy="257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 сполучна лінія 78">
            <a:extLst>
              <a:ext uri="{FF2B5EF4-FFF2-40B4-BE49-F238E27FC236}">
                <a16:creationId xmlns:a16="http://schemas.microsoft.com/office/drawing/2014/main" id="{AD685728-D01A-4EF3-9E1A-3536EA0DEB05}"/>
              </a:ext>
            </a:extLst>
          </p:cNvPr>
          <p:cNvCxnSpPr/>
          <p:nvPr/>
        </p:nvCxnSpPr>
        <p:spPr>
          <a:xfrm>
            <a:off x="11771790" y="1837678"/>
            <a:ext cx="0" cy="258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C2E287D4-027B-4E6B-9A45-BCBB7E817037}"/>
              </a:ext>
            </a:extLst>
          </p:cNvPr>
          <p:cNvCxnSpPr>
            <a:stCxn id="100" idx="2"/>
          </p:cNvCxnSpPr>
          <p:nvPr/>
        </p:nvCxnSpPr>
        <p:spPr>
          <a:xfrm flipH="1">
            <a:off x="2672177" y="5601807"/>
            <a:ext cx="1" cy="115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 сполучна лінія 127">
            <a:extLst>
              <a:ext uri="{FF2B5EF4-FFF2-40B4-BE49-F238E27FC236}">
                <a16:creationId xmlns:a16="http://schemas.microsoft.com/office/drawing/2014/main" id="{6D36D139-B371-408A-9312-3891D5126D1A}"/>
              </a:ext>
            </a:extLst>
          </p:cNvPr>
          <p:cNvCxnSpPr>
            <a:stCxn id="105" idx="2"/>
          </p:cNvCxnSpPr>
          <p:nvPr/>
        </p:nvCxnSpPr>
        <p:spPr>
          <a:xfrm>
            <a:off x="8697155" y="5561861"/>
            <a:ext cx="2962" cy="155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Групувати 139">
            <a:extLst>
              <a:ext uri="{FF2B5EF4-FFF2-40B4-BE49-F238E27FC236}">
                <a16:creationId xmlns:a16="http://schemas.microsoft.com/office/drawing/2014/main" id="{C051C506-AC95-4DF3-A637-05B90F05FC26}"/>
              </a:ext>
            </a:extLst>
          </p:cNvPr>
          <p:cNvGrpSpPr/>
          <p:nvPr/>
        </p:nvGrpSpPr>
        <p:grpSpPr>
          <a:xfrm>
            <a:off x="301841" y="221942"/>
            <a:ext cx="11469949" cy="6516205"/>
            <a:chOff x="301841" y="221942"/>
            <a:chExt cx="11469949" cy="6516205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14D46A82-A509-4741-9778-70DBD9095030}"/>
                </a:ext>
              </a:extLst>
            </p:cNvPr>
            <p:cNvSpPr/>
            <p:nvPr/>
          </p:nvSpPr>
          <p:spPr>
            <a:xfrm>
              <a:off x="2718046" y="221942"/>
              <a:ext cx="6755907" cy="6747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8925" algn="ctr">
                <a:spcBef>
                  <a:spcPts val="725"/>
                </a:spcBef>
                <a:spcAft>
                  <a:spcPts val="0"/>
                </a:spcAft>
              </a:pPr>
              <a: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lang="uk-UA" b="1" spc="-1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виробництва</a:t>
              </a:r>
              <a:r>
                <a:rPr lang="uk-UA" b="1" spc="-1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і</a:t>
              </a:r>
              <a:r>
                <a:rPr lang="uk-UA" b="1" spc="-1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реалізації</a:t>
              </a:r>
              <a:r>
                <a:rPr lang="uk-UA" b="1" spc="-1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продукції</a:t>
              </a:r>
              <a:endParaRPr lang="uk-UA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8" name="Пряма сполучна лінія 7">
              <a:extLst>
                <a:ext uri="{FF2B5EF4-FFF2-40B4-BE49-F238E27FC236}">
                  <a16:creationId xmlns:a16="http://schemas.microsoft.com/office/drawing/2014/main" id="{C22C8550-9EF5-461E-B6FF-FCEDE9573981}"/>
                </a:ext>
              </a:extLst>
            </p:cNvPr>
            <p:cNvCxnSpPr/>
            <p:nvPr/>
          </p:nvCxnSpPr>
          <p:spPr>
            <a:xfrm>
              <a:off x="1932371" y="1065321"/>
              <a:ext cx="78567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 зі стрілкою 11">
              <a:extLst>
                <a:ext uri="{FF2B5EF4-FFF2-40B4-BE49-F238E27FC236}">
                  <a16:creationId xmlns:a16="http://schemas.microsoft.com/office/drawing/2014/main" id="{262104E8-EA9B-4701-94AC-F54F78F3C9B8}"/>
                </a:ext>
              </a:extLst>
            </p:cNvPr>
            <p:cNvCxnSpPr>
              <a:cxnSpLocks/>
            </p:cNvCxnSpPr>
            <p:nvPr/>
          </p:nvCxnSpPr>
          <p:spPr>
            <a:xfrm>
              <a:off x="1926454" y="1065321"/>
              <a:ext cx="5917" cy="239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B0291A6F-9105-4F66-A8EA-9E8825AA0776}"/>
                </a:ext>
              </a:extLst>
            </p:cNvPr>
            <p:cNvSpPr/>
            <p:nvPr/>
          </p:nvSpPr>
          <p:spPr>
            <a:xfrm>
              <a:off x="693944" y="1322775"/>
              <a:ext cx="3062794" cy="10386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рівня,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динаміки</a:t>
              </a:r>
              <a:r>
                <a:rPr lang="uk-UA" spc="-4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і</a:t>
              </a:r>
              <a:r>
                <a:rPr lang="uk-UA" spc="-4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структури</a:t>
              </a:r>
              <a:r>
                <a:rPr lang="uk-UA" spc="-23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обсягу виробленої та</a:t>
              </a:r>
              <a:r>
                <a:rPr lang="uk-UA" spc="-23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реалізованої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продукції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CF8CA4B6-CBF2-4A1A-B1DA-5714857614A4}"/>
                </a:ext>
              </a:extLst>
            </p:cNvPr>
            <p:cNvSpPr/>
            <p:nvPr/>
          </p:nvSpPr>
          <p:spPr>
            <a:xfrm>
              <a:off x="4332317" y="1296138"/>
              <a:ext cx="3417897" cy="10653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номенклатури,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асортименту та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pc="-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оновлення</a:t>
              </a:r>
              <a:r>
                <a:rPr lang="uk-UA" spc="-4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продукції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Пряма зі стрілкою 19">
              <a:extLst>
                <a:ext uri="{FF2B5EF4-FFF2-40B4-BE49-F238E27FC236}">
                  <a16:creationId xmlns:a16="http://schemas.microsoft.com/office/drawing/2014/main" id="{62A9E5FC-2879-4FA7-9154-D0D8F25ABB32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1065321"/>
              <a:ext cx="0" cy="239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4ED1B1ED-B7F6-4033-AC9A-EA7287192102}"/>
                </a:ext>
              </a:extLst>
            </p:cNvPr>
            <p:cNvSpPr/>
            <p:nvPr/>
          </p:nvSpPr>
          <p:spPr>
            <a:xfrm>
              <a:off x="8158579" y="1305017"/>
              <a:ext cx="3249226" cy="106531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сезонності та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ритмічності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виробництва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pc="-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(реалізації)</a:t>
              </a:r>
              <a:r>
                <a:rPr lang="uk-UA" spc="-3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продукції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 зі стрілкою 28">
              <a:extLst>
                <a:ext uri="{FF2B5EF4-FFF2-40B4-BE49-F238E27FC236}">
                  <a16:creationId xmlns:a16="http://schemas.microsoft.com/office/drawing/2014/main" id="{B64417F0-57C0-4E05-AD40-936D007D0654}"/>
                </a:ext>
              </a:extLst>
            </p:cNvPr>
            <p:cNvCxnSpPr>
              <a:cxnSpLocks/>
            </p:cNvCxnSpPr>
            <p:nvPr/>
          </p:nvCxnSpPr>
          <p:spPr>
            <a:xfrm>
              <a:off x="3195967" y="2603378"/>
              <a:ext cx="0" cy="155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 зі стрілкою 30">
              <a:extLst>
                <a:ext uri="{FF2B5EF4-FFF2-40B4-BE49-F238E27FC236}">
                  <a16:creationId xmlns:a16="http://schemas.microsoft.com/office/drawing/2014/main" id="{7F584567-9C1D-41D2-AD0A-87E8148A32D3}"/>
                </a:ext>
              </a:extLst>
            </p:cNvPr>
            <p:cNvCxnSpPr>
              <a:cxnSpLocks/>
            </p:cNvCxnSpPr>
            <p:nvPr/>
          </p:nvCxnSpPr>
          <p:spPr>
            <a:xfrm>
              <a:off x="1503283" y="2607815"/>
              <a:ext cx="0" cy="155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 зі стрілкою 32">
              <a:extLst>
                <a:ext uri="{FF2B5EF4-FFF2-40B4-BE49-F238E27FC236}">
                  <a16:creationId xmlns:a16="http://schemas.microsoft.com/office/drawing/2014/main" id="{FDBD2A6F-5A4E-4E04-A2EA-E5177EDC8EED}"/>
                </a:ext>
              </a:extLst>
            </p:cNvPr>
            <p:cNvCxnSpPr>
              <a:cxnSpLocks/>
            </p:cNvCxnSpPr>
            <p:nvPr/>
          </p:nvCxnSpPr>
          <p:spPr>
            <a:xfrm>
              <a:off x="5088395" y="2603378"/>
              <a:ext cx="0" cy="159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4EDA0993-257D-4DF1-A7ED-924355E6004E}"/>
                </a:ext>
              </a:extLst>
            </p:cNvPr>
            <p:cNvSpPr/>
            <p:nvPr/>
          </p:nvSpPr>
          <p:spPr>
            <a:xfrm>
              <a:off x="796048" y="2763174"/>
              <a:ext cx="1251713" cy="1331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рівня та динаміки виробленої та реалізованої продукції</a:t>
              </a:r>
            </a:p>
          </p:txBody>
        </p:sp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FD993857-00B6-46CF-A4E2-EBAF5B7CA35D}"/>
                </a:ext>
              </a:extLst>
            </p:cNvPr>
            <p:cNvSpPr/>
            <p:nvPr/>
          </p:nvSpPr>
          <p:spPr>
            <a:xfrm>
              <a:off x="2530113" y="2763175"/>
              <a:ext cx="1251708" cy="13316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структури обсягу виробленої і реалізованої продукції</a:t>
              </a:r>
            </a:p>
          </p:txBody>
        </p:sp>
        <p:sp>
          <p:nvSpPr>
            <p:cNvPr id="43" name="Прямокутник 42">
              <a:extLst>
                <a:ext uri="{FF2B5EF4-FFF2-40B4-BE49-F238E27FC236}">
                  <a16:creationId xmlns:a16="http://schemas.microsoft.com/office/drawing/2014/main" id="{4481B19E-4992-44D1-80DB-25357A25C18C}"/>
                </a:ext>
              </a:extLst>
            </p:cNvPr>
            <p:cNvSpPr/>
            <p:nvPr/>
          </p:nvSpPr>
          <p:spPr>
            <a:xfrm>
              <a:off x="4471412" y="2763177"/>
              <a:ext cx="1359717" cy="1331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номенклатури й асортименту продукції</a:t>
              </a:r>
            </a:p>
          </p:txBody>
        </p:sp>
        <p:cxnSp>
          <p:nvCxnSpPr>
            <p:cNvPr id="45" name="Пряма сполучна лінія 44">
              <a:extLst>
                <a:ext uri="{FF2B5EF4-FFF2-40B4-BE49-F238E27FC236}">
                  <a16:creationId xmlns:a16="http://schemas.microsoft.com/office/drawing/2014/main" id="{B7A25930-1333-419B-BC37-AD4D7D540C16}"/>
                </a:ext>
              </a:extLst>
            </p:cNvPr>
            <p:cNvCxnSpPr/>
            <p:nvPr/>
          </p:nvCxnSpPr>
          <p:spPr>
            <a:xfrm>
              <a:off x="5097266" y="2603378"/>
              <a:ext cx="18894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 зі стрілкою 46">
              <a:extLst>
                <a:ext uri="{FF2B5EF4-FFF2-40B4-BE49-F238E27FC236}">
                  <a16:creationId xmlns:a16="http://schemas.microsoft.com/office/drawing/2014/main" id="{5C5B1DAD-1A2C-440E-AD29-293D989D511D}"/>
                </a:ext>
              </a:extLst>
            </p:cNvPr>
            <p:cNvCxnSpPr/>
            <p:nvPr/>
          </p:nvCxnSpPr>
          <p:spPr>
            <a:xfrm>
              <a:off x="6968971" y="2603378"/>
              <a:ext cx="0" cy="159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Прямокутник 47">
              <a:extLst>
                <a:ext uri="{FF2B5EF4-FFF2-40B4-BE49-F238E27FC236}">
                  <a16:creationId xmlns:a16="http://schemas.microsoft.com/office/drawing/2014/main" id="{C746A22F-244A-4AB8-81D8-E99FBA7A6CCE}"/>
                </a:ext>
              </a:extLst>
            </p:cNvPr>
            <p:cNvSpPr/>
            <p:nvPr/>
          </p:nvSpPr>
          <p:spPr>
            <a:xfrm>
              <a:off x="6360871" y="2763177"/>
              <a:ext cx="1251709" cy="1331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оновлення продукції</a:t>
              </a:r>
            </a:p>
          </p:txBody>
        </p:sp>
        <p:cxnSp>
          <p:nvCxnSpPr>
            <p:cNvPr id="52" name="Пряма сполучна лінія 51">
              <a:extLst>
                <a:ext uri="{FF2B5EF4-FFF2-40B4-BE49-F238E27FC236}">
                  <a16:creationId xmlns:a16="http://schemas.microsoft.com/office/drawing/2014/main" id="{1C55B5A8-0DFB-4E0F-B455-A23D338BC48D}"/>
                </a:ext>
              </a:extLst>
            </p:cNvPr>
            <p:cNvCxnSpPr>
              <a:stCxn id="17" idx="2"/>
            </p:cNvCxnSpPr>
            <p:nvPr/>
          </p:nvCxnSpPr>
          <p:spPr>
            <a:xfrm flipH="1">
              <a:off x="6041265" y="2361458"/>
              <a:ext cx="1" cy="2419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 сполучна лінія 53">
              <a:extLst>
                <a:ext uri="{FF2B5EF4-FFF2-40B4-BE49-F238E27FC236}">
                  <a16:creationId xmlns:a16="http://schemas.microsoft.com/office/drawing/2014/main" id="{DB7D6AA7-C3F8-4038-A55A-6C7199B1D33F}"/>
                </a:ext>
              </a:extLst>
            </p:cNvPr>
            <p:cNvCxnSpPr/>
            <p:nvPr/>
          </p:nvCxnSpPr>
          <p:spPr>
            <a:xfrm>
              <a:off x="1503283" y="2603378"/>
              <a:ext cx="16926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 сполучна лінія 61">
              <a:extLst>
                <a:ext uri="{FF2B5EF4-FFF2-40B4-BE49-F238E27FC236}">
                  <a16:creationId xmlns:a16="http://schemas.microsoft.com/office/drawing/2014/main" id="{ABB0124A-D0FC-4AED-B80E-E60A94AC70D9}"/>
                </a:ext>
              </a:extLst>
            </p:cNvPr>
            <p:cNvCxnSpPr/>
            <p:nvPr/>
          </p:nvCxnSpPr>
          <p:spPr>
            <a:xfrm>
              <a:off x="2379216" y="2370335"/>
              <a:ext cx="0" cy="2330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 сполучна лінія 63">
              <a:extLst>
                <a:ext uri="{FF2B5EF4-FFF2-40B4-BE49-F238E27FC236}">
                  <a16:creationId xmlns:a16="http://schemas.microsoft.com/office/drawing/2014/main" id="{7AB4B4FC-3ECB-433B-80B1-8A166F7B348F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9783192" y="2370335"/>
              <a:ext cx="0" cy="2330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 сполучна лінія 65">
              <a:extLst>
                <a:ext uri="{FF2B5EF4-FFF2-40B4-BE49-F238E27FC236}">
                  <a16:creationId xmlns:a16="http://schemas.microsoft.com/office/drawing/2014/main" id="{803B67FF-28DA-45CA-8C8C-F0C296F738D1}"/>
                </a:ext>
              </a:extLst>
            </p:cNvPr>
            <p:cNvCxnSpPr/>
            <p:nvPr/>
          </p:nvCxnSpPr>
          <p:spPr>
            <a:xfrm>
              <a:off x="8549196" y="2603378"/>
              <a:ext cx="24413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 зі стрілкою 67">
              <a:extLst>
                <a:ext uri="{FF2B5EF4-FFF2-40B4-BE49-F238E27FC236}">
                  <a16:creationId xmlns:a16="http://schemas.microsoft.com/office/drawing/2014/main" id="{93A37568-EA83-4082-915A-A70D95014F2B}"/>
                </a:ext>
              </a:extLst>
            </p:cNvPr>
            <p:cNvCxnSpPr>
              <a:cxnSpLocks/>
            </p:cNvCxnSpPr>
            <p:nvPr/>
          </p:nvCxnSpPr>
          <p:spPr>
            <a:xfrm>
              <a:off x="8549196" y="2603378"/>
              <a:ext cx="0" cy="155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 зі стрілкою 70">
              <a:extLst>
                <a:ext uri="{FF2B5EF4-FFF2-40B4-BE49-F238E27FC236}">
                  <a16:creationId xmlns:a16="http://schemas.microsoft.com/office/drawing/2014/main" id="{0C95EB6A-39EA-4467-AFAA-0234A04991AE}"/>
                </a:ext>
              </a:extLst>
            </p:cNvPr>
            <p:cNvCxnSpPr/>
            <p:nvPr/>
          </p:nvCxnSpPr>
          <p:spPr>
            <a:xfrm>
              <a:off x="10990555" y="2603378"/>
              <a:ext cx="0" cy="155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Прямокутник 71">
              <a:extLst>
                <a:ext uri="{FF2B5EF4-FFF2-40B4-BE49-F238E27FC236}">
                  <a16:creationId xmlns:a16="http://schemas.microsoft.com/office/drawing/2014/main" id="{01228049-D87B-45AC-B604-D320E48D617A}"/>
                </a:ext>
              </a:extLst>
            </p:cNvPr>
            <p:cNvSpPr/>
            <p:nvPr/>
          </p:nvSpPr>
          <p:spPr>
            <a:xfrm>
              <a:off x="8158578" y="2758737"/>
              <a:ext cx="1334575" cy="1340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сезонності виробництва (реалізації) продукції</a:t>
              </a:r>
            </a:p>
          </p:txBody>
        </p:sp>
        <p:sp>
          <p:nvSpPr>
            <p:cNvPr id="73" name="Прямокутник 72">
              <a:extLst>
                <a:ext uri="{FF2B5EF4-FFF2-40B4-BE49-F238E27FC236}">
                  <a16:creationId xmlns:a16="http://schemas.microsoft.com/office/drawing/2014/main" id="{6DD14EDB-6655-4D67-8AAB-C9D6C45E5A1D}"/>
                </a:ext>
              </a:extLst>
            </p:cNvPr>
            <p:cNvSpPr/>
            <p:nvPr/>
          </p:nvSpPr>
          <p:spPr>
            <a:xfrm>
              <a:off x="10173809" y="2758737"/>
              <a:ext cx="1313895" cy="13360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ритмічності виробництва (реалізації) продукції</a:t>
              </a:r>
            </a:p>
          </p:txBody>
        </p:sp>
        <p:cxnSp>
          <p:nvCxnSpPr>
            <p:cNvPr id="77" name="Пряма сполучна лінія 76">
              <a:extLst>
                <a:ext uri="{FF2B5EF4-FFF2-40B4-BE49-F238E27FC236}">
                  <a16:creationId xmlns:a16="http://schemas.microsoft.com/office/drawing/2014/main" id="{3EEFACBF-B6BC-4CB8-B3CC-D7465CF6F0DB}"/>
                </a:ext>
              </a:extLst>
            </p:cNvPr>
            <p:cNvCxnSpPr>
              <a:stCxn id="21" idx="3"/>
            </p:cNvCxnSpPr>
            <p:nvPr/>
          </p:nvCxnSpPr>
          <p:spPr>
            <a:xfrm>
              <a:off x="11407805" y="1837676"/>
              <a:ext cx="3551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 сполучна лінія 84">
              <a:extLst>
                <a:ext uri="{FF2B5EF4-FFF2-40B4-BE49-F238E27FC236}">
                  <a16:creationId xmlns:a16="http://schemas.microsoft.com/office/drawing/2014/main" id="{E003AEA9-42CE-49FD-9400-4576F05AD2EA}"/>
                </a:ext>
              </a:extLst>
            </p:cNvPr>
            <p:cNvCxnSpPr>
              <a:stCxn id="4" idx="3"/>
            </p:cNvCxnSpPr>
            <p:nvPr/>
          </p:nvCxnSpPr>
          <p:spPr>
            <a:xfrm>
              <a:off x="9473953" y="559293"/>
              <a:ext cx="2288960" cy="88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 сполучна лінія 86">
              <a:extLst>
                <a:ext uri="{FF2B5EF4-FFF2-40B4-BE49-F238E27FC236}">
                  <a16:creationId xmlns:a16="http://schemas.microsoft.com/office/drawing/2014/main" id="{EE162F30-AE6B-4361-861A-FC7954B42893}"/>
                </a:ext>
              </a:extLst>
            </p:cNvPr>
            <p:cNvCxnSpPr/>
            <p:nvPr/>
          </p:nvCxnSpPr>
          <p:spPr>
            <a:xfrm>
              <a:off x="11756996" y="568169"/>
              <a:ext cx="14794" cy="1269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 сполучна лінія 90">
              <a:extLst>
                <a:ext uri="{FF2B5EF4-FFF2-40B4-BE49-F238E27FC236}">
                  <a16:creationId xmlns:a16="http://schemas.microsoft.com/office/drawing/2014/main" id="{FC8BABFA-881A-4AAD-8313-A4CD85ED265B}"/>
                </a:ext>
              </a:extLst>
            </p:cNvPr>
            <p:cNvCxnSpPr/>
            <p:nvPr/>
          </p:nvCxnSpPr>
          <p:spPr>
            <a:xfrm flipH="1">
              <a:off x="301841" y="4421080"/>
              <a:ext cx="114699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 сполучна лінія 92">
              <a:extLst>
                <a:ext uri="{FF2B5EF4-FFF2-40B4-BE49-F238E27FC236}">
                  <a16:creationId xmlns:a16="http://schemas.microsoft.com/office/drawing/2014/main" id="{326898DD-D0CC-4093-93D3-5AA40AE680F1}"/>
                </a:ext>
              </a:extLst>
            </p:cNvPr>
            <p:cNvCxnSpPr/>
            <p:nvPr/>
          </p:nvCxnSpPr>
          <p:spPr>
            <a:xfrm flipV="1">
              <a:off x="301841" y="568169"/>
              <a:ext cx="0" cy="38529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 сполучна лінія 94">
              <a:extLst>
                <a:ext uri="{FF2B5EF4-FFF2-40B4-BE49-F238E27FC236}">
                  <a16:creationId xmlns:a16="http://schemas.microsoft.com/office/drawing/2014/main" id="{CB485A04-9B4D-4EF5-BA0A-FFA363EE1D2E}"/>
                </a:ext>
              </a:extLst>
            </p:cNvPr>
            <p:cNvCxnSpPr>
              <a:endCxn id="4" idx="1"/>
            </p:cNvCxnSpPr>
            <p:nvPr/>
          </p:nvCxnSpPr>
          <p:spPr>
            <a:xfrm>
              <a:off x="301841" y="559293"/>
              <a:ext cx="24162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 зі стрілкою 96">
              <a:extLst>
                <a:ext uri="{FF2B5EF4-FFF2-40B4-BE49-F238E27FC236}">
                  <a16:creationId xmlns:a16="http://schemas.microsoft.com/office/drawing/2014/main" id="{65E9B303-F757-4793-A9EA-D0B315EF215F}"/>
                </a:ext>
              </a:extLst>
            </p:cNvPr>
            <p:cNvCxnSpPr/>
            <p:nvPr/>
          </p:nvCxnSpPr>
          <p:spPr>
            <a:xfrm>
              <a:off x="2654422" y="4429958"/>
              <a:ext cx="0" cy="3107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 зі стрілкою 98">
              <a:extLst>
                <a:ext uri="{FF2B5EF4-FFF2-40B4-BE49-F238E27FC236}">
                  <a16:creationId xmlns:a16="http://schemas.microsoft.com/office/drawing/2014/main" id="{6424CC36-3385-416F-A368-47C54C3348EE}"/>
                </a:ext>
              </a:extLst>
            </p:cNvPr>
            <p:cNvCxnSpPr/>
            <p:nvPr/>
          </p:nvCxnSpPr>
          <p:spPr>
            <a:xfrm>
              <a:off x="8629096" y="4429958"/>
              <a:ext cx="0" cy="3018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Прямокутник 99">
              <a:extLst>
                <a:ext uri="{FF2B5EF4-FFF2-40B4-BE49-F238E27FC236}">
                  <a16:creationId xmlns:a16="http://schemas.microsoft.com/office/drawing/2014/main" id="{18609854-53F6-49C6-8516-7EDA8360EF65}"/>
                </a:ext>
              </a:extLst>
            </p:cNvPr>
            <p:cNvSpPr/>
            <p:nvPr/>
          </p:nvSpPr>
          <p:spPr>
            <a:xfrm>
              <a:off x="1127463" y="4731798"/>
              <a:ext cx="3089429" cy="8700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виконання</a:t>
              </a:r>
              <a:r>
                <a:rPr lang="uk-UA" spc="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договорів поставки</a:t>
              </a:r>
              <a:r>
                <a:rPr lang="uk-UA" spc="-235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продукції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cxnSp>
          <p:nvCxnSpPr>
            <p:cNvPr id="104" name="Пряма сполучна лінія 103">
              <a:extLst>
                <a:ext uri="{FF2B5EF4-FFF2-40B4-BE49-F238E27FC236}">
                  <a16:creationId xmlns:a16="http://schemas.microsoft.com/office/drawing/2014/main" id="{EEE6C34A-55E5-466B-9962-1C24E6A67884}"/>
                </a:ext>
              </a:extLst>
            </p:cNvPr>
            <p:cNvCxnSpPr>
              <a:endCxn id="16" idx="1"/>
            </p:cNvCxnSpPr>
            <p:nvPr/>
          </p:nvCxnSpPr>
          <p:spPr>
            <a:xfrm>
              <a:off x="301841" y="1837676"/>
              <a:ext cx="392103" cy="44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Прямокутник 104">
              <a:extLst>
                <a:ext uri="{FF2B5EF4-FFF2-40B4-BE49-F238E27FC236}">
                  <a16:creationId xmlns:a16="http://schemas.microsoft.com/office/drawing/2014/main" id="{BAEC0A98-4B77-4A37-9E4D-E944EC5C001D}"/>
                </a:ext>
              </a:extLst>
            </p:cNvPr>
            <p:cNvSpPr/>
            <p:nvPr/>
          </p:nvSpPr>
          <p:spPr>
            <a:xfrm>
              <a:off x="7111013" y="4731836"/>
              <a:ext cx="3172283" cy="8300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 якості продукції</a:t>
              </a:r>
            </a:p>
          </p:txBody>
        </p:sp>
        <p:cxnSp>
          <p:nvCxnSpPr>
            <p:cNvPr id="111" name="Пряма сполучна лінія 110">
              <a:extLst>
                <a:ext uri="{FF2B5EF4-FFF2-40B4-BE49-F238E27FC236}">
                  <a16:creationId xmlns:a16="http://schemas.microsoft.com/office/drawing/2014/main" id="{6B2C0FA0-7838-4A6C-817B-B3EC8822D4B3}"/>
                </a:ext>
              </a:extLst>
            </p:cNvPr>
            <p:cNvCxnSpPr/>
            <p:nvPr/>
          </p:nvCxnSpPr>
          <p:spPr>
            <a:xfrm>
              <a:off x="1421904" y="5717219"/>
              <a:ext cx="25819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 зі стрілкою 114">
              <a:extLst>
                <a:ext uri="{FF2B5EF4-FFF2-40B4-BE49-F238E27FC236}">
                  <a16:creationId xmlns:a16="http://schemas.microsoft.com/office/drawing/2014/main" id="{68980D0E-97CC-47B3-9D55-1FDE9FF9BCAC}"/>
                </a:ext>
              </a:extLst>
            </p:cNvPr>
            <p:cNvCxnSpPr/>
            <p:nvPr/>
          </p:nvCxnSpPr>
          <p:spPr>
            <a:xfrm>
              <a:off x="1421904" y="5717219"/>
              <a:ext cx="0" cy="22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 зі стрілкою 123">
              <a:extLst>
                <a:ext uri="{FF2B5EF4-FFF2-40B4-BE49-F238E27FC236}">
                  <a16:creationId xmlns:a16="http://schemas.microsoft.com/office/drawing/2014/main" id="{5DE2F59D-E986-4F91-A50E-819459E2506B}"/>
                </a:ext>
              </a:extLst>
            </p:cNvPr>
            <p:cNvCxnSpPr/>
            <p:nvPr/>
          </p:nvCxnSpPr>
          <p:spPr>
            <a:xfrm>
              <a:off x="4003829" y="5717219"/>
              <a:ext cx="0" cy="22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Прямокутник 124">
              <a:extLst>
                <a:ext uri="{FF2B5EF4-FFF2-40B4-BE49-F238E27FC236}">
                  <a16:creationId xmlns:a16="http://schemas.microsoft.com/office/drawing/2014/main" id="{E388262A-F6AC-4D7A-BA00-B75896CAEFA1}"/>
                </a:ext>
              </a:extLst>
            </p:cNvPr>
            <p:cNvSpPr/>
            <p:nvPr/>
          </p:nvSpPr>
          <p:spPr>
            <a:xfrm>
              <a:off x="417250" y="5939161"/>
              <a:ext cx="2112859" cy="7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Загальна оцінка виконання договірних зобов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язань</a:t>
              </a:r>
            </a:p>
          </p:txBody>
        </p:sp>
        <p:sp>
          <p:nvSpPr>
            <p:cNvPr id="126" name="Прямокутник 125">
              <a:extLst>
                <a:ext uri="{FF2B5EF4-FFF2-40B4-BE49-F238E27FC236}">
                  <a16:creationId xmlns:a16="http://schemas.microsoft.com/office/drawing/2014/main" id="{03A6E232-1BF5-442A-B08E-DA60D95EFE9E}"/>
                </a:ext>
              </a:extLst>
            </p:cNvPr>
            <p:cNvSpPr/>
            <p:nvPr/>
          </p:nvSpPr>
          <p:spPr>
            <a:xfrm>
              <a:off x="2885243" y="5939160"/>
              <a:ext cx="2423600" cy="7989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Оцінка виконання договорів за асортиментом, якістю і термінами поставки</a:t>
              </a:r>
            </a:p>
          </p:txBody>
        </p:sp>
        <p:cxnSp>
          <p:nvCxnSpPr>
            <p:cNvPr id="130" name="Пряма сполучна лінія 129">
              <a:extLst>
                <a:ext uri="{FF2B5EF4-FFF2-40B4-BE49-F238E27FC236}">
                  <a16:creationId xmlns:a16="http://schemas.microsoft.com/office/drawing/2014/main" id="{94E03BCF-E0F9-4DAB-9506-8EADF7F2F89E}"/>
                </a:ext>
              </a:extLst>
            </p:cNvPr>
            <p:cNvCxnSpPr/>
            <p:nvPr/>
          </p:nvCxnSpPr>
          <p:spPr>
            <a:xfrm>
              <a:off x="7341833" y="5717219"/>
              <a:ext cx="26721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 зі стрілкою 131">
              <a:extLst>
                <a:ext uri="{FF2B5EF4-FFF2-40B4-BE49-F238E27FC236}">
                  <a16:creationId xmlns:a16="http://schemas.microsoft.com/office/drawing/2014/main" id="{EC8A8CAF-F040-4A90-A8CE-CB1CF5C079BE}"/>
                </a:ext>
              </a:extLst>
            </p:cNvPr>
            <p:cNvCxnSpPr/>
            <p:nvPr/>
          </p:nvCxnSpPr>
          <p:spPr>
            <a:xfrm>
              <a:off x="7341833" y="5717219"/>
              <a:ext cx="0" cy="221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 зі стрілкою 133">
              <a:extLst>
                <a:ext uri="{FF2B5EF4-FFF2-40B4-BE49-F238E27FC236}">
                  <a16:creationId xmlns:a16="http://schemas.microsoft.com/office/drawing/2014/main" id="{6959B0B8-99A6-41F1-BA6C-BC4C2F52083E}"/>
                </a:ext>
              </a:extLst>
            </p:cNvPr>
            <p:cNvCxnSpPr/>
            <p:nvPr/>
          </p:nvCxnSpPr>
          <p:spPr>
            <a:xfrm>
              <a:off x="10014012" y="5717219"/>
              <a:ext cx="0" cy="221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 зі стрілкою 135">
              <a:extLst>
                <a:ext uri="{FF2B5EF4-FFF2-40B4-BE49-F238E27FC236}">
                  <a16:creationId xmlns:a16="http://schemas.microsoft.com/office/drawing/2014/main" id="{24BEF552-0FEE-416E-8CF1-4C8E7D58495B}"/>
                </a:ext>
              </a:extLst>
            </p:cNvPr>
            <p:cNvCxnSpPr/>
            <p:nvPr/>
          </p:nvCxnSpPr>
          <p:spPr>
            <a:xfrm>
              <a:off x="8697155" y="5717219"/>
              <a:ext cx="0" cy="221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Прямокутник 136">
              <a:extLst>
                <a:ext uri="{FF2B5EF4-FFF2-40B4-BE49-F238E27FC236}">
                  <a16:creationId xmlns:a16="http://schemas.microsoft.com/office/drawing/2014/main" id="{A82AA8EB-7507-4A2C-9813-8B38E9AFC18D}"/>
                </a:ext>
              </a:extLst>
            </p:cNvPr>
            <p:cNvSpPr/>
            <p:nvPr/>
          </p:nvSpPr>
          <p:spPr>
            <a:xfrm>
              <a:off x="5831129" y="5939160"/>
              <a:ext cx="2059634" cy="798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 якості за узагальнюючими</a:t>
              </a:r>
              <a:r>
                <a:rPr lang="uk-UA" sz="1400" spc="-235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та</a:t>
              </a:r>
              <a:r>
                <a:rPr lang="uk-UA" sz="1400" spc="1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непрямими</a:t>
              </a:r>
              <a:r>
                <a:rPr lang="uk-UA" sz="1400" spc="-1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показниками</a:t>
              </a:r>
              <a:endParaRPr lang="uk-UA" sz="1400" dirty="0"/>
            </a:p>
          </p:txBody>
        </p:sp>
        <p:sp>
          <p:nvSpPr>
            <p:cNvPr id="138" name="Прямокутник 137">
              <a:extLst>
                <a:ext uri="{FF2B5EF4-FFF2-40B4-BE49-F238E27FC236}">
                  <a16:creationId xmlns:a16="http://schemas.microsoft.com/office/drawing/2014/main" id="{EEF245AB-BB31-4533-96FF-7A97842DBCDC}"/>
                </a:ext>
              </a:extLst>
            </p:cNvPr>
            <p:cNvSpPr/>
            <p:nvPr/>
          </p:nvSpPr>
          <p:spPr>
            <a:xfrm>
              <a:off x="8043169" y="5939134"/>
              <a:ext cx="1642367" cy="798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Аналіз</a:t>
              </a:r>
              <a:r>
                <a:rPr lang="uk-UA" sz="1400" spc="-45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якості</a:t>
              </a:r>
              <a:r>
                <a:rPr lang="uk-UA" sz="1400" spc="-5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</a:t>
              </a:r>
              <a:r>
                <a:rPr lang="uk-UA" sz="1400" spc="-35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індивідуальними</a:t>
              </a:r>
              <a:r>
                <a:rPr lang="uk-UA" sz="1400" spc="-235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показниками</a:t>
              </a:r>
              <a:endParaRPr lang="uk-UA" sz="1400" dirty="0"/>
            </a:p>
          </p:txBody>
        </p:sp>
        <p:sp>
          <p:nvSpPr>
            <p:cNvPr id="139" name="Прямокутник 138">
              <a:extLst>
                <a:ext uri="{FF2B5EF4-FFF2-40B4-BE49-F238E27FC236}">
                  <a16:creationId xmlns:a16="http://schemas.microsoft.com/office/drawing/2014/main" id="{B99A34E8-5305-460A-B287-519610FF0D41}"/>
                </a:ext>
              </a:extLst>
            </p:cNvPr>
            <p:cNvSpPr/>
            <p:nvPr/>
          </p:nvSpPr>
          <p:spPr>
            <a:xfrm>
              <a:off x="9837942" y="5939053"/>
              <a:ext cx="1933846" cy="798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Оцінка конкурентоспроможності</a:t>
              </a:r>
              <a:r>
                <a:rPr lang="uk-UA" sz="1400" spc="-24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продукції</a:t>
              </a:r>
              <a:endParaRPr lang="uk-UA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532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Turkey posts sharp fall in growth rate for 2012 - Latest News">
            <a:extLst>
              <a:ext uri="{FF2B5EF4-FFF2-40B4-BE49-F238E27FC236}">
                <a16:creationId xmlns:a16="http://schemas.microsoft.com/office/drawing/2014/main" id="{926FE43B-3A0E-4568-A7BA-91542784B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1AC70AE-26D4-4E7A-9066-C20EDAEE64ED}"/>
              </a:ext>
            </a:extLst>
          </p:cNvPr>
          <p:cNvSpPr/>
          <p:nvPr/>
        </p:nvSpPr>
        <p:spPr>
          <a:xfrm>
            <a:off x="6241774" y="675862"/>
            <a:ext cx="5592418" cy="30228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Розробляється класифікація показників і формуються блоки комплексного економічного аналізу, вивчаються їх взаємозв’язки і взаємозалежність.</a:t>
            </a:r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5EDE660-8027-4EBD-A081-2967B83633A1}"/>
              </a:ext>
            </a:extLst>
          </p:cNvPr>
          <p:cNvSpPr/>
          <p:nvPr/>
        </p:nvSpPr>
        <p:spPr>
          <a:xfrm>
            <a:off x="732183" y="3528392"/>
            <a:ext cx="6334538" cy="302280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Кількість обраних факторів залежить від суб'єкта аналізу, мети і завдань економічного аналізу, а також технічних можливостей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02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37">
            <a:extLst>
              <a:ext uri="{FF2B5EF4-FFF2-40B4-BE49-F238E27FC236}">
                <a16:creationId xmlns:a16="http://schemas.microsoft.com/office/drawing/2014/main" id="{81ED8D32-6306-4635-8B52-AF5DFC315C0C}"/>
              </a:ext>
            </a:extLst>
          </p:cNvPr>
          <p:cNvGrpSpPr>
            <a:grpSpLocks/>
          </p:cNvGrpSpPr>
          <p:nvPr/>
        </p:nvGrpSpPr>
        <p:grpSpPr bwMode="auto">
          <a:xfrm>
            <a:off x="2095130" y="587875"/>
            <a:ext cx="8089998" cy="4729841"/>
            <a:chOff x="1723" y="312"/>
            <a:chExt cx="9360" cy="5633"/>
          </a:xfrm>
        </p:grpSpPr>
        <p:sp>
          <p:nvSpPr>
            <p:cNvPr id="5" name="Rectangle 550">
              <a:extLst>
                <a:ext uri="{FF2B5EF4-FFF2-40B4-BE49-F238E27FC236}">
                  <a16:creationId xmlns:a16="http://schemas.microsoft.com/office/drawing/2014/main" id="{4E30B2AA-1AE6-4326-8C24-2888507FC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4217"/>
              <a:ext cx="5616" cy="416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AutoShape 549">
              <a:extLst>
                <a:ext uri="{FF2B5EF4-FFF2-40B4-BE49-F238E27FC236}">
                  <a16:creationId xmlns:a16="http://schemas.microsoft.com/office/drawing/2014/main" id="{54F55F32-02E8-4F43-B8FC-307FA52AD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617"/>
              <a:ext cx="9360" cy="5328"/>
            </a:xfrm>
            <a:custGeom>
              <a:avLst/>
              <a:gdLst>
                <a:gd name="T0" fmla="+- 0 6331 1724"/>
                <a:gd name="T1" fmla="*/ T0 w 9360"/>
                <a:gd name="T2" fmla="+- 0 4073 618"/>
                <a:gd name="T3" fmla="*/ 4073 h 5328"/>
                <a:gd name="T4" fmla="+- 0 6331 1724"/>
                <a:gd name="T5" fmla="*/ T4 w 9360"/>
                <a:gd name="T6" fmla="+- 0 4280 618"/>
                <a:gd name="T7" fmla="*/ 4280 h 5328"/>
                <a:gd name="T8" fmla="+- 0 6331 1724"/>
                <a:gd name="T9" fmla="*/ T8 w 9360"/>
                <a:gd name="T10" fmla="+- 0 4649 618"/>
                <a:gd name="T11" fmla="*/ 4649 h 5328"/>
                <a:gd name="T12" fmla="+- 0 6331 1724"/>
                <a:gd name="T13" fmla="*/ T12 w 9360"/>
                <a:gd name="T14" fmla="+- 0 4793 618"/>
                <a:gd name="T15" fmla="*/ 4793 h 5328"/>
                <a:gd name="T16" fmla="+- 0 9067 1724"/>
                <a:gd name="T17" fmla="*/ T16 w 9360"/>
                <a:gd name="T18" fmla="+- 0 618 618"/>
                <a:gd name="T19" fmla="*/ 618 h 5328"/>
                <a:gd name="T20" fmla="+- 0 11083 1724"/>
                <a:gd name="T21" fmla="*/ T20 w 9360"/>
                <a:gd name="T22" fmla="+- 0 618 618"/>
                <a:gd name="T23" fmla="*/ 618 h 5328"/>
                <a:gd name="T24" fmla="+- 0 11083 1724"/>
                <a:gd name="T25" fmla="*/ T24 w 9360"/>
                <a:gd name="T26" fmla="+- 0 5945 618"/>
                <a:gd name="T27" fmla="*/ 5945 h 5328"/>
                <a:gd name="T28" fmla="+- 0 11083 1724"/>
                <a:gd name="T29" fmla="*/ T28 w 9360"/>
                <a:gd name="T30" fmla="+- 0 618 618"/>
                <a:gd name="T31" fmla="*/ 618 h 5328"/>
                <a:gd name="T32" fmla="+- 0 10939 1724"/>
                <a:gd name="T33" fmla="*/ T32 w 9360"/>
                <a:gd name="T34" fmla="+- 0 5511 618"/>
                <a:gd name="T35" fmla="*/ 5511 h 5328"/>
                <a:gd name="T36" fmla="+- 0 11083 1724"/>
                <a:gd name="T37" fmla="*/ T36 w 9360"/>
                <a:gd name="T38" fmla="+- 0 5511 618"/>
                <a:gd name="T39" fmla="*/ 5511 h 5328"/>
                <a:gd name="T40" fmla="+- 0 9643 1724"/>
                <a:gd name="T41" fmla="*/ T40 w 9360"/>
                <a:gd name="T42" fmla="+- 0 4935 618"/>
                <a:gd name="T43" fmla="*/ 4935 h 5328"/>
                <a:gd name="T44" fmla="+- 0 11083 1724"/>
                <a:gd name="T45" fmla="*/ T44 w 9360"/>
                <a:gd name="T46" fmla="+- 0 4935 618"/>
                <a:gd name="T47" fmla="*/ 4935 h 5328"/>
                <a:gd name="T48" fmla="+- 0 9211 1724"/>
                <a:gd name="T49" fmla="*/ T48 w 9360"/>
                <a:gd name="T50" fmla="+- 0 4361 618"/>
                <a:gd name="T51" fmla="*/ 4361 h 5328"/>
                <a:gd name="T52" fmla="+- 0 11083 1724"/>
                <a:gd name="T53" fmla="*/ T52 w 9360"/>
                <a:gd name="T54" fmla="+- 0 4361 618"/>
                <a:gd name="T55" fmla="*/ 4361 h 5328"/>
                <a:gd name="T56" fmla="+- 0 3452 1724"/>
                <a:gd name="T57" fmla="*/ T56 w 9360"/>
                <a:gd name="T58" fmla="+- 0 618 618"/>
                <a:gd name="T59" fmla="*/ 618 h 5328"/>
                <a:gd name="T60" fmla="+- 0 1724 1724"/>
                <a:gd name="T61" fmla="*/ T60 w 9360"/>
                <a:gd name="T62" fmla="+- 0 618 618"/>
                <a:gd name="T63" fmla="*/ 618 h 5328"/>
                <a:gd name="T64" fmla="+- 0 1724 1724"/>
                <a:gd name="T65" fmla="*/ T64 w 9360"/>
                <a:gd name="T66" fmla="+- 0 5945 618"/>
                <a:gd name="T67" fmla="*/ 5945 h 5328"/>
                <a:gd name="T68" fmla="+- 0 1724 1724"/>
                <a:gd name="T69" fmla="*/ T68 w 9360"/>
                <a:gd name="T70" fmla="+- 0 618 618"/>
                <a:gd name="T71" fmla="*/ 618 h 5328"/>
                <a:gd name="T72" fmla="+- 0 1868 1724"/>
                <a:gd name="T73" fmla="*/ T72 w 9360"/>
                <a:gd name="T74" fmla="+- 0 5511 618"/>
                <a:gd name="T75" fmla="*/ 5511 h 5328"/>
                <a:gd name="T76" fmla="+- 0 1724 1724"/>
                <a:gd name="T77" fmla="*/ T76 w 9360"/>
                <a:gd name="T78" fmla="+- 0 5511 618"/>
                <a:gd name="T79" fmla="*/ 5511 h 5328"/>
                <a:gd name="T80" fmla="+- 0 3164 1724"/>
                <a:gd name="T81" fmla="*/ T80 w 9360"/>
                <a:gd name="T82" fmla="+- 0 4935 618"/>
                <a:gd name="T83" fmla="*/ 4935 h 5328"/>
                <a:gd name="T84" fmla="+- 0 1724 1724"/>
                <a:gd name="T85" fmla="*/ T84 w 9360"/>
                <a:gd name="T86" fmla="+- 0 4935 618"/>
                <a:gd name="T87" fmla="*/ 4935 h 5328"/>
                <a:gd name="T88" fmla="+- 0 3596 1724"/>
                <a:gd name="T89" fmla="*/ T88 w 9360"/>
                <a:gd name="T90" fmla="+- 0 4361 618"/>
                <a:gd name="T91" fmla="*/ 4361 h 5328"/>
                <a:gd name="T92" fmla="+- 0 1724 1724"/>
                <a:gd name="T93" fmla="*/ T92 w 9360"/>
                <a:gd name="T94" fmla="+- 0 4361 618"/>
                <a:gd name="T95" fmla="*/ 4361 h 5328"/>
                <a:gd name="T96" fmla="+- 0 6331 1724"/>
                <a:gd name="T97" fmla="*/ T96 w 9360"/>
                <a:gd name="T98" fmla="+- 0 2777 618"/>
                <a:gd name="T99" fmla="*/ 2777 h 5328"/>
                <a:gd name="T100" fmla="+- 0 6331 1724"/>
                <a:gd name="T101" fmla="*/ T100 w 9360"/>
                <a:gd name="T102" fmla="+- 0 3044 618"/>
                <a:gd name="T103" fmla="*/ 3044 h 5328"/>
                <a:gd name="T104" fmla="+- 0 3308 1724"/>
                <a:gd name="T105" fmla="*/ T104 w 9360"/>
                <a:gd name="T106" fmla="+- 0 2921 618"/>
                <a:gd name="T107" fmla="*/ 2921 h 5328"/>
                <a:gd name="T108" fmla="+- 0 9499 1724"/>
                <a:gd name="T109" fmla="*/ T108 w 9360"/>
                <a:gd name="T110" fmla="+- 0 2921 618"/>
                <a:gd name="T111" fmla="*/ 2921 h 5328"/>
                <a:gd name="T112" fmla="+- 0 3308 1724"/>
                <a:gd name="T113" fmla="*/ T112 w 9360"/>
                <a:gd name="T114" fmla="+- 0 2921 618"/>
                <a:gd name="T115" fmla="*/ 2921 h 5328"/>
                <a:gd name="T116" fmla="+- 0 3308 1724"/>
                <a:gd name="T117" fmla="*/ T116 w 9360"/>
                <a:gd name="T118" fmla="+- 0 3065 618"/>
                <a:gd name="T119" fmla="*/ 3065 h 5328"/>
                <a:gd name="T120" fmla="+- 0 9499 1724"/>
                <a:gd name="T121" fmla="*/ T120 w 9360"/>
                <a:gd name="T122" fmla="+- 0 2921 618"/>
                <a:gd name="T123" fmla="*/ 2921 h 5328"/>
                <a:gd name="T124" fmla="+- 0 9499 1724"/>
                <a:gd name="T125" fmla="*/ T124 w 9360"/>
                <a:gd name="T126" fmla="+- 0 3065 618"/>
                <a:gd name="T127" fmla="*/ 3065 h 5328"/>
                <a:gd name="T128" fmla="+- 0 3308 1724"/>
                <a:gd name="T129" fmla="*/ T128 w 9360"/>
                <a:gd name="T130" fmla="+- 0 2057 618"/>
                <a:gd name="T131" fmla="*/ 2057 h 5328"/>
                <a:gd name="T132" fmla="+- 0 3308 1724"/>
                <a:gd name="T133" fmla="*/ T132 w 9360"/>
                <a:gd name="T134" fmla="+- 0 1913 618"/>
                <a:gd name="T135" fmla="*/ 1913 h 5328"/>
                <a:gd name="T136" fmla="+- 0 9499 1724"/>
                <a:gd name="T137" fmla="*/ T136 w 9360"/>
                <a:gd name="T138" fmla="+- 0 2057 618"/>
                <a:gd name="T139" fmla="*/ 2057 h 5328"/>
                <a:gd name="T140" fmla="+- 0 9499 1724"/>
                <a:gd name="T141" fmla="*/ T140 w 9360"/>
                <a:gd name="T142" fmla="+- 0 1913 618"/>
                <a:gd name="T143" fmla="*/ 1913 h 5328"/>
                <a:gd name="T144" fmla="+- 0 6331 1724"/>
                <a:gd name="T145" fmla="*/ T144 w 9360"/>
                <a:gd name="T146" fmla="+- 0 1769 618"/>
                <a:gd name="T147" fmla="*/ 1769 h 5328"/>
                <a:gd name="T148" fmla="+- 0 6331 1724"/>
                <a:gd name="T149" fmla="*/ T148 w 9360"/>
                <a:gd name="T150" fmla="+- 0 2057 618"/>
                <a:gd name="T151" fmla="*/ 2057 h 5328"/>
                <a:gd name="T152" fmla="+- 0 3308 1724"/>
                <a:gd name="T153" fmla="*/ T152 w 9360"/>
                <a:gd name="T154" fmla="+- 0 1913 618"/>
                <a:gd name="T155" fmla="*/ 1913 h 5328"/>
                <a:gd name="T156" fmla="+- 0 9499 1724"/>
                <a:gd name="T157" fmla="*/ T156 w 9360"/>
                <a:gd name="T158" fmla="+- 0 1913 618"/>
                <a:gd name="T159" fmla="*/ 1913 h 5328"/>
                <a:gd name="T160" fmla="+- 0 9499 1724"/>
                <a:gd name="T161" fmla="*/ T160 w 9360"/>
                <a:gd name="T162" fmla="+- 0 1482 618"/>
                <a:gd name="T163" fmla="*/ 1482 h 5328"/>
                <a:gd name="T164" fmla="+- 0 11083 1724"/>
                <a:gd name="T165" fmla="*/ T164 w 9360"/>
                <a:gd name="T166" fmla="+- 0 1482 618"/>
                <a:gd name="T167" fmla="*/ 1482 h 5328"/>
                <a:gd name="T168" fmla="+- 0 3020 1724"/>
                <a:gd name="T169" fmla="*/ T168 w 9360"/>
                <a:gd name="T170" fmla="+- 0 1482 618"/>
                <a:gd name="T171" fmla="*/ 1482 h 5328"/>
                <a:gd name="T172" fmla="+- 0 1724 1724"/>
                <a:gd name="T173" fmla="*/ T172 w 9360"/>
                <a:gd name="T174" fmla="+- 0 1482 618"/>
                <a:gd name="T175" fmla="*/ 1482 h 5328"/>
                <a:gd name="T176" fmla="+- 0 1724 1724"/>
                <a:gd name="T177" fmla="*/ T176 w 9360"/>
                <a:gd name="T178" fmla="+- 0 5943 618"/>
                <a:gd name="T179" fmla="*/ 5943 h 5328"/>
                <a:gd name="T180" fmla="+- 0 11083 1724"/>
                <a:gd name="T181" fmla="*/ T180 w 9360"/>
                <a:gd name="T182" fmla="+- 0 5943 618"/>
                <a:gd name="T183" fmla="*/ 5943 h 53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60" h="5328">
                  <a:moveTo>
                    <a:pt x="4607" y="3455"/>
                  </a:moveTo>
                  <a:lnTo>
                    <a:pt x="4607" y="3662"/>
                  </a:lnTo>
                  <a:moveTo>
                    <a:pt x="4607" y="4031"/>
                  </a:moveTo>
                  <a:lnTo>
                    <a:pt x="4607" y="4175"/>
                  </a:lnTo>
                  <a:moveTo>
                    <a:pt x="7343" y="0"/>
                  </a:moveTo>
                  <a:lnTo>
                    <a:pt x="9359" y="0"/>
                  </a:lnTo>
                  <a:moveTo>
                    <a:pt x="9359" y="5327"/>
                  </a:moveTo>
                  <a:lnTo>
                    <a:pt x="9359" y="0"/>
                  </a:lnTo>
                  <a:moveTo>
                    <a:pt x="9215" y="4893"/>
                  </a:moveTo>
                  <a:lnTo>
                    <a:pt x="9359" y="4893"/>
                  </a:lnTo>
                  <a:moveTo>
                    <a:pt x="7919" y="4317"/>
                  </a:moveTo>
                  <a:lnTo>
                    <a:pt x="9359" y="4317"/>
                  </a:lnTo>
                  <a:moveTo>
                    <a:pt x="7487" y="3743"/>
                  </a:moveTo>
                  <a:lnTo>
                    <a:pt x="9359" y="3743"/>
                  </a:lnTo>
                  <a:moveTo>
                    <a:pt x="1728" y="0"/>
                  </a:moveTo>
                  <a:lnTo>
                    <a:pt x="0" y="0"/>
                  </a:lnTo>
                  <a:moveTo>
                    <a:pt x="0" y="5327"/>
                  </a:moveTo>
                  <a:lnTo>
                    <a:pt x="0" y="0"/>
                  </a:lnTo>
                  <a:moveTo>
                    <a:pt x="144" y="4893"/>
                  </a:moveTo>
                  <a:lnTo>
                    <a:pt x="0" y="4893"/>
                  </a:lnTo>
                  <a:moveTo>
                    <a:pt x="1440" y="4317"/>
                  </a:moveTo>
                  <a:lnTo>
                    <a:pt x="0" y="4317"/>
                  </a:lnTo>
                  <a:moveTo>
                    <a:pt x="1872" y="3743"/>
                  </a:moveTo>
                  <a:lnTo>
                    <a:pt x="0" y="3743"/>
                  </a:lnTo>
                  <a:moveTo>
                    <a:pt x="4607" y="2159"/>
                  </a:moveTo>
                  <a:lnTo>
                    <a:pt x="4607" y="2426"/>
                  </a:lnTo>
                  <a:moveTo>
                    <a:pt x="1584" y="2303"/>
                  </a:moveTo>
                  <a:lnTo>
                    <a:pt x="7775" y="2303"/>
                  </a:lnTo>
                  <a:moveTo>
                    <a:pt x="1584" y="2303"/>
                  </a:moveTo>
                  <a:lnTo>
                    <a:pt x="1584" y="2447"/>
                  </a:lnTo>
                  <a:moveTo>
                    <a:pt x="7775" y="2303"/>
                  </a:moveTo>
                  <a:lnTo>
                    <a:pt x="7775" y="2447"/>
                  </a:lnTo>
                  <a:moveTo>
                    <a:pt x="1584" y="1439"/>
                  </a:moveTo>
                  <a:lnTo>
                    <a:pt x="1584" y="1295"/>
                  </a:lnTo>
                  <a:moveTo>
                    <a:pt x="7775" y="1439"/>
                  </a:moveTo>
                  <a:lnTo>
                    <a:pt x="7775" y="1295"/>
                  </a:lnTo>
                  <a:moveTo>
                    <a:pt x="4607" y="1151"/>
                  </a:moveTo>
                  <a:lnTo>
                    <a:pt x="4607" y="1439"/>
                  </a:lnTo>
                  <a:moveTo>
                    <a:pt x="1584" y="1295"/>
                  </a:moveTo>
                  <a:lnTo>
                    <a:pt x="7775" y="1295"/>
                  </a:lnTo>
                  <a:moveTo>
                    <a:pt x="7775" y="864"/>
                  </a:moveTo>
                  <a:lnTo>
                    <a:pt x="9359" y="864"/>
                  </a:lnTo>
                  <a:moveTo>
                    <a:pt x="1296" y="864"/>
                  </a:moveTo>
                  <a:lnTo>
                    <a:pt x="0" y="864"/>
                  </a:lnTo>
                  <a:moveTo>
                    <a:pt x="0" y="5325"/>
                  </a:moveTo>
                  <a:lnTo>
                    <a:pt x="9359" y="5325"/>
                  </a:lnTo>
                </a:path>
              </a:pathLst>
            </a:custGeom>
            <a:noFill/>
            <a:ln w="952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 Box 548">
              <a:extLst>
                <a:ext uri="{FF2B5EF4-FFF2-40B4-BE49-F238E27FC236}">
                  <a16:creationId xmlns:a16="http://schemas.microsoft.com/office/drawing/2014/main" id="{572DF971-317F-48AC-84F1-18318CB69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7" y="5429"/>
              <a:ext cx="9072" cy="432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207895" marR="0" lvl="0" indent="0" algn="just" defTabSz="914400" eaLnBrk="1" fontAlgn="auto" latinLnBrk="0" hangingPunct="1">
                <a:lnSpc>
                  <a:spcPct val="100000"/>
                </a:lnSpc>
                <a:spcBef>
                  <a:spcPts val="3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10.</a:t>
              </a:r>
              <a:r>
                <a:rPr kumimoji="0" lang="uk-UA" b="0" i="0" u="none" strike="noStrike" kern="0" cap="none" spc="28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Показники</a:t>
              </a:r>
              <a:r>
                <a:rPr kumimoji="0" lang="uk-UA" b="0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фінансового</a:t>
              </a:r>
              <a:r>
                <a:rPr kumimoji="0" lang="uk-UA" b="0" i="0" u="none" strike="noStrike" kern="0" cap="none" spc="28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стану</a:t>
              </a:r>
            </a:p>
          </p:txBody>
        </p:sp>
        <p:sp>
          <p:nvSpPr>
            <p:cNvPr id="8" name="Text Box 547">
              <a:extLst>
                <a:ext uri="{FF2B5EF4-FFF2-40B4-BE49-F238E27FC236}">
                  <a16:creationId xmlns:a16="http://schemas.microsoft.com/office/drawing/2014/main" id="{D3C8B21D-2B77-4FFE-8FA0-536E27C70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" y="4790"/>
              <a:ext cx="6480" cy="432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74725" marR="0" lvl="0" indent="0" algn="just" defTabSz="91440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9.</a:t>
              </a:r>
              <a:r>
                <a:rPr kumimoji="0" lang="uk-UA" b="0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Показники</a:t>
              </a:r>
              <a:r>
                <a:rPr kumimoji="0" lang="uk-UA" b="0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прибутку</a:t>
              </a:r>
              <a:r>
                <a:rPr kumimoji="0" lang="uk-UA" b="0" i="0" u="none" strike="noStrike" kern="0" cap="none" spc="-2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і</a:t>
              </a:r>
              <a:r>
                <a:rPr kumimoji="0" lang="uk-UA" b="0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рентабельності</a:t>
              </a:r>
            </a:p>
          </p:txBody>
        </p:sp>
        <p:sp>
          <p:nvSpPr>
            <p:cNvPr id="9" name="Text Box 546">
              <a:extLst>
                <a:ext uri="{FF2B5EF4-FFF2-40B4-BE49-F238E27FC236}">
                  <a16:creationId xmlns:a16="http://schemas.microsoft.com/office/drawing/2014/main" id="{7A0432BF-35C7-4022-8C6C-42301DBBC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5" y="4217"/>
              <a:ext cx="5616" cy="416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501015" marR="0" lvl="0" indent="0" algn="just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25700" algn="l"/>
                </a:tabLst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8.</a:t>
              </a:r>
              <a:r>
                <a:rPr kumimoji="0" lang="uk-UA" b="0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Показники</a:t>
              </a:r>
              <a:r>
                <a:rPr kumimoji="0" lang="uk-UA" b="0" i="0" u="none" strike="noStrike" kern="0" cap="none" spc="57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собівартості	продукції</a:t>
              </a:r>
            </a:p>
          </p:txBody>
        </p:sp>
        <p:sp>
          <p:nvSpPr>
            <p:cNvPr id="10" name="Text Box 545">
              <a:extLst>
                <a:ext uri="{FF2B5EF4-FFF2-40B4-BE49-F238E27FC236}">
                  <a16:creationId xmlns:a16="http://schemas.microsoft.com/office/drawing/2014/main" id="{574F0011-7D3E-409E-A6C7-14C16EDE7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3" y="3065"/>
              <a:ext cx="2592" cy="987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314960" marR="133985" lvl="0" indent="-1270" algn="ctr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7.Показники</a:t>
              </a:r>
              <a:r>
                <a:rPr kumimoji="0" lang="uk-UA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використання</a:t>
              </a:r>
              <a:r>
                <a:rPr kumimoji="0" lang="uk-UA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трудових</a:t>
              </a:r>
              <a:r>
                <a:rPr kumimoji="0" lang="uk-UA" b="0" i="0" u="none" strike="noStrike" kern="0" cap="none" spc="-4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ресурсів</a:t>
              </a:r>
            </a:p>
          </p:txBody>
        </p:sp>
        <p:sp>
          <p:nvSpPr>
            <p:cNvPr id="11" name="Text Box 544">
              <a:extLst>
                <a:ext uri="{FF2B5EF4-FFF2-40B4-BE49-F238E27FC236}">
                  <a16:creationId xmlns:a16="http://schemas.microsoft.com/office/drawing/2014/main" id="{A3C069FD-B449-409B-AD5E-23F5D6D32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5" y="3065"/>
              <a:ext cx="2736" cy="987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435610" marR="254635" lvl="0" indent="106045" algn="ctr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6.Показники</a:t>
              </a:r>
              <a:r>
                <a:rPr kumimoji="0" lang="uk-UA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використання</a:t>
              </a:r>
              <a:r>
                <a:rPr kumimoji="0" lang="uk-UA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предметів</a:t>
              </a:r>
              <a:r>
                <a:rPr kumimoji="0" lang="uk-UA" b="0" i="0" u="none" strike="noStrike" kern="0" cap="none" spc="-6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праці</a:t>
              </a:r>
            </a:p>
          </p:txBody>
        </p:sp>
        <p:sp>
          <p:nvSpPr>
            <p:cNvPr id="12" name="Text Box 543">
              <a:extLst>
                <a:ext uri="{FF2B5EF4-FFF2-40B4-BE49-F238E27FC236}">
                  <a16:creationId xmlns:a16="http://schemas.microsoft.com/office/drawing/2014/main" id="{44973AD7-4F97-4135-888C-632A4644E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1" y="3065"/>
              <a:ext cx="2592" cy="987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458470" marR="278765" lvl="0" indent="635" algn="ctr" defTabSz="914400" eaLnBrk="1" fontAlgn="auto" latinLnBrk="0" hangingPunct="1">
                <a:lnSpc>
                  <a:spcPct val="100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5.Показники</a:t>
              </a:r>
              <a:r>
                <a:rPr kumimoji="0" lang="uk-UA" b="0" i="0" u="none" strike="noStrike" kern="0" cap="none" spc="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використання</a:t>
              </a:r>
              <a:r>
                <a:rPr kumimoji="0" lang="uk-UA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засобів</a:t>
              </a:r>
            </a:p>
          </p:txBody>
        </p:sp>
        <p:sp>
          <p:nvSpPr>
            <p:cNvPr id="13" name="Text Box 542">
              <a:extLst>
                <a:ext uri="{FF2B5EF4-FFF2-40B4-BE49-F238E27FC236}">
                  <a16:creationId xmlns:a16="http://schemas.microsoft.com/office/drawing/2014/main" id="{F0FCDF9C-D1B9-439C-9F4A-2245F9631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3" y="2057"/>
              <a:ext cx="2592" cy="720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91770" marR="0" lvl="0" indent="0" algn="ctr" defTabSz="914400" eaLnBrk="1" fontAlgn="auto" latinLnBrk="0" hangingPunct="1">
                <a:lnSpc>
                  <a:spcPct val="100000"/>
                </a:lnSpc>
                <a:spcBef>
                  <a:spcPts val="3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4.</a:t>
              </a:r>
              <a:r>
                <a:rPr kumimoji="0" lang="uk-UA" b="0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Показники</a:t>
              </a:r>
              <a:r>
                <a:rPr kumimoji="0" lang="uk-UA" b="0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збуту</a:t>
              </a:r>
            </a:p>
          </p:txBody>
        </p:sp>
        <p:sp>
          <p:nvSpPr>
            <p:cNvPr id="14" name="Text Box 541">
              <a:extLst>
                <a:ext uri="{FF2B5EF4-FFF2-40B4-BE49-F238E27FC236}">
                  <a16:creationId xmlns:a16="http://schemas.microsoft.com/office/drawing/2014/main" id="{2D74E8A1-8BA8-4566-922A-E25D23372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5" y="2057"/>
              <a:ext cx="2736" cy="720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445770" marR="423545" lvl="0" indent="-13970" algn="ctr" defTabSz="914400" eaLnBrk="1" fontAlgn="auto" latinLnBrk="0" hangingPunct="1">
                <a:lnSpc>
                  <a:spcPct val="102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3. Показники</a:t>
              </a:r>
              <a:r>
                <a:rPr kumimoji="0" lang="uk-UA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marL="445770" marR="423545" lvl="0" indent="-13970" algn="ctr" defTabSz="914400" eaLnBrk="1" fontAlgn="auto" latinLnBrk="0" hangingPunct="1">
                <a:lnSpc>
                  <a:spcPct val="102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виробництва</a:t>
              </a:r>
            </a:p>
          </p:txBody>
        </p:sp>
        <p:sp>
          <p:nvSpPr>
            <p:cNvPr id="15" name="Text Box 540">
              <a:extLst>
                <a:ext uri="{FF2B5EF4-FFF2-40B4-BE49-F238E27FC236}">
                  <a16:creationId xmlns:a16="http://schemas.microsoft.com/office/drawing/2014/main" id="{40A9783E-5835-45B1-9563-66A568803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1" y="2057"/>
              <a:ext cx="2592" cy="720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448945" marR="377825" lvl="0" indent="-62865" algn="ctr" defTabSz="914400" eaLnBrk="1" fontAlgn="auto" latinLnBrk="0" hangingPunct="1">
                <a:lnSpc>
                  <a:spcPct val="102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2. Показники</a:t>
              </a:r>
            </a:p>
            <a:p>
              <a:pPr marL="448945" marR="377825" lvl="0" indent="-62865" algn="ctr" defTabSz="914400" eaLnBrk="1" fontAlgn="auto" latinLnBrk="0" hangingPunct="1">
                <a:lnSpc>
                  <a:spcPct val="102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-28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постачання</a:t>
              </a:r>
            </a:p>
          </p:txBody>
        </p:sp>
        <p:sp>
          <p:nvSpPr>
            <p:cNvPr id="16" name="Text Box 539">
              <a:extLst>
                <a:ext uri="{FF2B5EF4-FFF2-40B4-BE49-F238E27FC236}">
                  <a16:creationId xmlns:a16="http://schemas.microsoft.com/office/drawing/2014/main" id="{E54386A6-0FAA-4FE2-BE0A-B5ED9E1E8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" y="1049"/>
              <a:ext cx="6480" cy="720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13535" marR="452755" lvl="0" indent="-1148080" algn="ctr" defTabSz="914400" eaLnBrk="1" fontAlgn="auto" latinLnBrk="0" hangingPunct="1">
                <a:lnSpc>
                  <a:spcPct val="102000"/>
                </a:lnSpc>
                <a:spcBef>
                  <a:spcPts val="3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1. Показники організаційно-технічного розвитку підприємства</a:t>
              </a:r>
            </a:p>
          </p:txBody>
        </p:sp>
        <p:sp>
          <p:nvSpPr>
            <p:cNvPr id="17" name="Text Box 538">
              <a:extLst>
                <a:ext uri="{FF2B5EF4-FFF2-40B4-BE49-F238E27FC236}">
                  <a16:creationId xmlns:a16="http://schemas.microsoft.com/office/drawing/2014/main" id="{0389BF96-C4C2-4C55-8BE8-97079EA7C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1" y="312"/>
              <a:ext cx="5616" cy="432"/>
            </a:xfrm>
            <a:prstGeom prst="rect">
              <a:avLst/>
            </a:prstGeom>
            <a:noFill/>
            <a:ln w="9524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0805" marR="0" lvl="0" indent="0" algn="ctr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Система</a:t>
              </a:r>
              <a:r>
                <a:rPr kumimoji="0" lang="uk-UA" sz="2000" b="1" i="0" u="none" strike="noStrike" kern="0" cap="none" spc="-1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показників</a:t>
              </a:r>
              <a:r>
                <a:rPr kumimoji="0" lang="uk-UA" sz="2000" b="1" i="0" u="none" strike="noStrike" kern="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комплексного</a:t>
              </a:r>
              <a:r>
                <a:rPr kumimoji="0" lang="uk-UA" sz="20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uk-UA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АГД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3B9C5C33-9877-4846-B5EA-9AB99733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193" y="5714773"/>
            <a:ext cx="69956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097824" tIns="45720" rIns="869676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cxnSp>
        <p:nvCxnSpPr>
          <p:cNvPr id="19" name="Line 536">
            <a:extLst>
              <a:ext uri="{FF2B5EF4-FFF2-40B4-BE49-F238E27FC236}">
                <a16:creationId xmlns:a16="http://schemas.microsoft.com/office/drawing/2014/main" id="{EAF4DF30-001A-4DE3-84AA-85EE50DC35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03378" y="10677298"/>
            <a:ext cx="0" cy="82550"/>
          </a:xfrm>
          <a:prstGeom prst="line">
            <a:avLst/>
          </a:prstGeom>
          <a:noFill/>
          <a:ln w="9524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3">
            <a:extLst>
              <a:ext uri="{FF2B5EF4-FFF2-40B4-BE49-F238E27FC236}">
                <a16:creationId xmlns:a16="http://schemas.microsoft.com/office/drawing/2014/main" id="{81118C20-C1ED-451E-B974-CAD35BB98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204" y="5922699"/>
            <a:ext cx="8920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1.3 Система показників комплексного аналізу господарської діяльності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1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C330B8-44DC-4290-A1E4-C4C954F7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21A425A-50B3-4BCB-AB48-C80D2AD3330E}"/>
              </a:ext>
            </a:extLst>
          </p:cNvPr>
          <p:cNvSpPr/>
          <p:nvPr/>
        </p:nvSpPr>
        <p:spPr>
          <a:xfrm>
            <a:off x="7364896" y="844826"/>
            <a:ext cx="4472608" cy="22760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Будується модель системи на основі інформації, отриманої на попередніх етапах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A4AFAED-24A6-4436-9C86-8D02B19BE84E}"/>
              </a:ext>
            </a:extLst>
          </p:cNvPr>
          <p:cNvSpPr/>
          <p:nvPr/>
        </p:nvSpPr>
        <p:spPr>
          <a:xfrm>
            <a:off x="337931" y="4194313"/>
            <a:ext cx="4591878" cy="243508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неї вводять конкретні дані про роботу якого-небудь підприємства і одержують параметри моделі в числовому вираженні.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68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D2CCD-520D-4FF1-B417-B38CF6D7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6" name="Picture 6" descr="Опис професії - Я - економіст">
            <a:extLst>
              <a:ext uri="{FF2B5EF4-FFF2-40B4-BE49-F238E27FC236}">
                <a16:creationId xmlns:a16="http://schemas.microsoft.com/office/drawing/2014/main" id="{2DB18DD0-2214-4C0A-8EF9-A3FFD02D65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5EDCD53-7649-4687-8D3D-B9168D79296E}"/>
              </a:ext>
            </a:extLst>
          </p:cNvPr>
          <p:cNvSpPr/>
          <p:nvPr/>
        </p:nvSpPr>
        <p:spPr>
          <a:xfrm>
            <a:off x="7444409" y="596348"/>
            <a:ext cx="4747591" cy="283265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ЕТАП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Ведеться робота з утвореною інформаційною моделлю системи, яка призначена для оцінки діяльності  підприємства як системи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FE7BC1F-C4F8-438B-8073-BEF235198B0B}"/>
              </a:ext>
            </a:extLst>
          </p:cNvPr>
          <p:cNvSpPr/>
          <p:nvPr/>
        </p:nvSpPr>
        <p:spPr>
          <a:xfrm>
            <a:off x="129208" y="3160644"/>
            <a:ext cx="5098774" cy="248478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Здійснюється об’єктивна оцінка результатів господарської діяльності, комплексне виявлення всіх внутрішніх невикористаних резервів росту ефективності господарської діяльності.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948B38F6-0FF1-4BA3-A45C-09886746F700}"/>
              </a:ext>
            </a:extLst>
          </p:cNvPr>
          <p:cNvSpPr/>
          <p:nvPr/>
        </p:nvSpPr>
        <p:spPr>
          <a:xfrm>
            <a:off x="417251" y="381740"/>
            <a:ext cx="9135122" cy="11629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Список рекомендованих літературних джерел:</a:t>
            </a:r>
            <a:endParaRPr lang="uk-UA" dirty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1A2A62C0-C3BC-4EAB-A0CF-B5EBA3F1249F}"/>
              </a:ext>
            </a:extLst>
          </p:cNvPr>
          <p:cNvSpPr/>
          <p:nvPr/>
        </p:nvSpPr>
        <p:spPr>
          <a:xfrm>
            <a:off x="79899" y="1744462"/>
            <a:ext cx="9809825" cy="51135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TEE3o00"/>
                <a:cs typeface="Times New Roman" panose="02020603050405020304" pitchFamily="18" charset="0"/>
              </a:rPr>
              <a:t>Волкова Н. А., Подвальна Н. Е. Організація та методика економічного аналізу: навч. посібник.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/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TEE3o00"/>
                <a:cs typeface="Times New Roman" panose="02020603050405020304" pitchFamily="18" charset="0"/>
              </a:rPr>
              <a:t> Н. А. Волкова, Н. Е. Подвальна – Одеса: ОНЕУ – 2013. – 267с.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Загородній</a:t>
            </a:r>
            <a:r>
              <a:rPr lang="uk-UA" sz="1600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Г. Теорія</a:t>
            </a:r>
            <a:r>
              <a:rPr lang="uk-UA" sz="1600" spc="2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uk-UA" sz="1600" spc="2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uk-UA" sz="1600" spc="2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spc="2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навч.</a:t>
            </a:r>
            <a:r>
              <a:rPr lang="uk-UA" sz="1600" spc="2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посіб.</a:t>
            </a:r>
            <a:r>
              <a:rPr lang="uk-UA" sz="1600" spc="2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600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Г. Загородній, Г. І. Кіндрацька, З. О. Коваль, О. І. Тивончук; МОНМС</a:t>
            </a:r>
            <a:r>
              <a:rPr lang="uk-UA" sz="1600" spc="-2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України,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ун-т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«Львів.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політехніка».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Л.,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327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TEE3o00"/>
                <a:cs typeface="Times New Roman" panose="02020603050405020304" pitchFamily="18" charset="0"/>
              </a:rPr>
              <a:t>Згуровский М.З. Системний аналіз: проблеми, методологія, програми / Згуровский М.З., Панкратова Н.Д. — К.: Наукова думка, 2005. — 744 с.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Івахненко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uk-UA" sz="1600" spc="-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uk-UA" sz="1600" spc="19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uk-UA" sz="1600" spc="4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uk-UA" sz="1600" spc="4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spc="4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навч.</a:t>
            </a:r>
            <a:r>
              <a:rPr lang="uk-UA" sz="1600" spc="4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посіб.</a:t>
            </a:r>
            <a:r>
              <a:rPr lang="uk-UA" sz="1600" spc="4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В.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Івахненко.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Слово,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2010.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345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Кіндрацька</a:t>
            </a:r>
            <a:r>
              <a:rPr lang="uk-UA" sz="16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uk-UA" sz="1600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</a:t>
            </a:r>
            <a:r>
              <a:rPr lang="uk-UA" sz="1600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uk-UA" sz="16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uk-UA" sz="16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spc="-2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uk-UA" sz="16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600" spc="-2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uk-UA" sz="1600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</a:t>
            </a:r>
            <a:r>
              <a:rPr lang="uk-UA" sz="1600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Кіндрацька,</a:t>
            </a:r>
            <a:r>
              <a:rPr lang="uk-UA" sz="1600" spc="-2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С. Білик, А. Г. Загородній. — 3-тє вид., переробл. і доповн. — К. :</a:t>
            </a:r>
            <a:r>
              <a:rPr lang="uk-UA" sz="1600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Знання,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2008. — 487 c.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Кулик</a:t>
            </a:r>
            <a:r>
              <a:rPr lang="uk-UA" sz="1600" spc="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</a:t>
            </a:r>
            <a:r>
              <a:rPr lang="uk-UA" sz="1600" spc="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В.</a:t>
            </a:r>
            <a:r>
              <a:rPr lang="uk-UA" sz="1600" spc="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Теорія</a:t>
            </a:r>
            <a:r>
              <a:rPr lang="uk-UA" sz="1600" spc="24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uk-UA" sz="1600" spc="24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аналізу:</a:t>
            </a:r>
            <a:r>
              <a:rPr lang="uk-UA" sz="1600" spc="24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навч.</a:t>
            </a:r>
            <a:r>
              <a:rPr lang="uk-UA" sz="1600" spc="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-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посіб.</a:t>
            </a:r>
            <a:r>
              <a:rPr lang="uk-UA" sz="1600" spc="13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uk-UA" sz="1600" spc="13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В.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Кулик.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К.: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ДП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«Вид.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дім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«Персонал»,</a:t>
            </a:r>
            <a:r>
              <a:rPr lang="uk-UA" sz="1600" spc="-6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2018.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-1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5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-1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452</a:t>
            </a:r>
            <a:r>
              <a:rPr lang="uk-UA" sz="1600" spc="-4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-10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с.</a:t>
            </a:r>
            <a:r>
              <a:rPr lang="uk-UA" sz="1600" spc="-45" dirty="0">
                <a:solidFill>
                  <a:srgbClr val="231F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k-UA" sz="1600" spc="-45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Купалова Г. І. Теорія економічного аналізу : навч. посіб. / Г.</a:t>
            </a:r>
            <a:r>
              <a:rPr lang="uk-UA" sz="1600" spc="-2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Купалова. —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 :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Знання, 2008.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639 с.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Мних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uk-UA" sz="1600" spc="9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uk-UA" sz="1600" spc="9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spc="9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uk-UA" sz="1600" spc="9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600" spc="9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uk-UA" sz="16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Мних.</a:t>
            </a:r>
            <a:r>
              <a:rPr lang="uk-UA" sz="1600" spc="9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9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</a:t>
            </a:r>
            <a:r>
              <a:rPr lang="uk-UA" sz="1600" spc="8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Знання,</a:t>
            </a:r>
            <a:r>
              <a:rPr lang="uk-UA" sz="1600" spc="-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2011.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630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(Вища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ст.).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TEE3o00"/>
                <a:cs typeface="Times New Roman" panose="02020603050405020304" pitchFamily="18" charset="0"/>
              </a:rPr>
              <a:t>Сорока К.О. Основи теорії систем і системного аналізу: навч. посібник /К.О. Сорока. — ХНАМГ, 2004. — 291 с.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Цуканова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uk-UA" sz="16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Я.</a:t>
            </a:r>
            <a:r>
              <a:rPr lang="uk-UA" sz="1600" spc="-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uk-UA" sz="1600" spc="17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uk-UA" sz="1600" spc="17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uk-UA" sz="1600" spc="17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spc="4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навч.</a:t>
            </a:r>
            <a:r>
              <a:rPr lang="uk-UA" sz="1600" spc="4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посіб.</a:t>
            </a:r>
            <a:r>
              <a:rPr lang="uk-UA" sz="1600" spc="4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600" spc="-2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Я.</a:t>
            </a:r>
            <a:r>
              <a:rPr lang="uk-UA" sz="1600" spc="-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Цуканова;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</a:t>
            </a:r>
            <a:r>
              <a:rPr lang="uk-UA" sz="1600" spc="-2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України,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НДЦ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індустр.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пробл.</a:t>
            </a:r>
            <a:r>
              <a:rPr lang="uk-UA" sz="1600" spc="-2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розв.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Х.</a:t>
            </a:r>
            <a:r>
              <a:rPr lang="uk-UA" sz="1600" spc="-2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spc="-2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ІНЖЕК,</a:t>
            </a:r>
            <a:r>
              <a:rPr lang="uk-UA" sz="1600" spc="-2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2012. — 227 c.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D26411-CC1F-4FDF-8919-82E285A4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28" y="3858508"/>
            <a:ext cx="2859272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09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28"/>
          </p:nvPr>
        </p:nvSpPr>
        <p:spPr>
          <a:xfrm>
            <a:off x="182563" y="2690813"/>
            <a:ext cx="795337" cy="7413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>
                <a:solidFill>
                  <a:srgbClr val="006F83"/>
                </a:solidFill>
              </a:rPr>
              <a:t>1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21"/>
          </p:nvPr>
        </p:nvSpPr>
        <p:spPr>
          <a:xfrm>
            <a:off x="6980238" y="226700"/>
            <a:ext cx="3754438" cy="4111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1900" u="sng" dirty="0">
                <a:latin typeface="Book Antiqua" panose="02040602050305030304" pitchFamily="18" charset="0"/>
              </a:rPr>
              <a:t>Динамічність (інерційність)</a:t>
            </a:r>
            <a:endParaRPr lang="ru-RU" sz="1900" u="sng" dirty="0">
              <a:latin typeface="Book Antiqua" panose="02040602050305030304" pitchFamily="18" charset="0"/>
            </a:endParaRPr>
          </a:p>
        </p:txBody>
      </p:sp>
      <p:sp>
        <p:nvSpPr>
          <p:cNvPr id="53251" name="Текст 5"/>
          <p:cNvSpPr>
            <a:spLocks noGrp="1"/>
          </p:cNvSpPr>
          <p:nvPr>
            <p:ph type="body" idx="13"/>
          </p:nvPr>
        </p:nvSpPr>
        <p:spPr>
          <a:xfrm>
            <a:off x="7139781" y="727112"/>
            <a:ext cx="3754438" cy="709613"/>
          </a:xfrm>
        </p:spPr>
        <p:txBody>
          <a:bodyPr>
            <a:noAutofit/>
          </a:bodyPr>
          <a:lstStyle/>
          <a:p>
            <a:pPr algn="ctr"/>
            <a:r>
              <a:rPr lang="uk-UA" sz="1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функціонування економічної системи полягає в тому, що у процесі обґрунтування аналітичних результатів треба врахувати їхні кінцеві наслідки для всього внутрішнього та зовнішнього середовища діяльності підприємства, розглядати (імітувати) результативність аналітичних висновків протягом тривалого періоду. </a:t>
            </a:r>
            <a:endParaRPr lang="ru-RU" sz="1500" dirty="0">
              <a:latin typeface="Book Antiqua" pitchFamily="18" charset="0"/>
            </a:endParaRPr>
          </a:p>
        </p:txBody>
      </p:sp>
      <p:sp>
        <p:nvSpPr>
          <p:cNvPr id="18" name="Заголовок 6"/>
          <p:cNvSpPr>
            <a:spLocks noGrp="1"/>
          </p:cNvSpPr>
          <p:nvPr>
            <p:ph type="title"/>
          </p:nvPr>
        </p:nvSpPr>
        <p:spPr>
          <a:xfrm>
            <a:off x="219075" y="187325"/>
            <a:ext cx="6761163" cy="9715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>
                <a:latin typeface="Book Antiqua" panose="02040602050305030304" pitchFamily="18" charset="0"/>
              </a:rPr>
              <a:t>ВЛАСТИВОСТІ ЕКОНОМІЧНОЇ СИСТЕМИ</a:t>
            </a:r>
            <a:endParaRPr dirty="0">
              <a:latin typeface="Book Antiqua" panose="02040602050305030304" pitchFamily="18" charset="0"/>
            </a:endParaRP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28"/>
          </p:nvPr>
        </p:nvSpPr>
        <p:spPr>
          <a:xfrm>
            <a:off x="11145020" y="2287878"/>
            <a:ext cx="795338" cy="7413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dirty="0">
                <a:solidFill>
                  <a:srgbClr val="006F83"/>
                </a:solidFill>
              </a:rPr>
              <a:t>5</a:t>
            </a:r>
            <a:endParaRPr lang="ru-RU" sz="4800" dirty="0">
              <a:solidFill>
                <a:srgbClr val="006F83"/>
              </a:solidFill>
            </a:endParaRPr>
          </a:p>
        </p:txBody>
      </p:sp>
      <p:sp>
        <p:nvSpPr>
          <p:cNvPr id="29" name="Текст 7"/>
          <p:cNvSpPr>
            <a:spLocks noGrp="1"/>
          </p:cNvSpPr>
          <p:nvPr>
            <p:ph type="body" idx="21"/>
          </p:nvPr>
        </p:nvSpPr>
        <p:spPr>
          <a:xfrm>
            <a:off x="7178105" y="2387302"/>
            <a:ext cx="3294062" cy="4095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000" u="sng" dirty="0">
                <a:latin typeface="Book Antiqua" panose="02040602050305030304" pitchFamily="18" charset="0"/>
              </a:rPr>
              <a:t>Невизначеність</a:t>
            </a:r>
            <a:endParaRPr lang="ru-RU" sz="2000" u="sng" dirty="0">
              <a:latin typeface="Book Antiqua" panose="02040602050305030304" pitchFamily="18" charset="0"/>
            </a:endParaRPr>
          </a:p>
        </p:txBody>
      </p:sp>
      <p:sp>
        <p:nvSpPr>
          <p:cNvPr id="53257" name="Текст 5"/>
          <p:cNvSpPr>
            <a:spLocks noGrp="1"/>
          </p:cNvSpPr>
          <p:nvPr>
            <p:ph type="body" idx="13"/>
          </p:nvPr>
        </p:nvSpPr>
        <p:spPr>
          <a:xfrm>
            <a:off x="7223811" y="2901586"/>
            <a:ext cx="3754438" cy="1384300"/>
          </a:xfrm>
        </p:spPr>
        <p:txBody>
          <a:bodyPr>
            <a:normAutofit/>
          </a:bodyPr>
          <a:lstStyle/>
          <a:p>
            <a:pPr algn="ctr"/>
            <a:r>
              <a:rPr lang="uk-UA" sz="1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виявляється у неоднозначності вихідних даних діяльності суб'єктів господарювання. Значна частина вхідної інформації про перспективи розвитку (стійке забезпечення ресурсами, параметри виробництва і реалізації) залишається невизначеною</a:t>
            </a:r>
            <a:endParaRPr lang="ru-RU" sz="1500" dirty="0">
              <a:latin typeface="Book Antiqua" pitchFamily="18" charset="0"/>
            </a:endParaRPr>
          </a:p>
        </p:txBody>
      </p:sp>
      <p:sp>
        <p:nvSpPr>
          <p:cNvPr id="31" name="Текст 9"/>
          <p:cNvSpPr>
            <a:spLocks noGrp="1"/>
          </p:cNvSpPr>
          <p:nvPr>
            <p:ph type="body" sz="quarter" idx="28"/>
          </p:nvPr>
        </p:nvSpPr>
        <p:spPr>
          <a:xfrm>
            <a:off x="11248847" y="4254071"/>
            <a:ext cx="795338" cy="7413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dirty="0">
                <a:solidFill>
                  <a:srgbClr val="006F83"/>
                </a:solidFill>
              </a:rPr>
              <a:t>6</a:t>
            </a:r>
            <a:endParaRPr lang="ru-RU" sz="4800" dirty="0">
              <a:solidFill>
                <a:srgbClr val="006F83"/>
              </a:solidFill>
            </a:endParaRPr>
          </a:p>
        </p:txBody>
      </p:sp>
      <p:sp>
        <p:nvSpPr>
          <p:cNvPr id="53259" name="Текст 7"/>
          <p:cNvSpPr>
            <a:spLocks noGrp="1"/>
          </p:cNvSpPr>
          <p:nvPr>
            <p:ph type="body" idx="21"/>
          </p:nvPr>
        </p:nvSpPr>
        <p:spPr>
          <a:xfrm>
            <a:off x="2093119" y="2089151"/>
            <a:ext cx="3294062" cy="411162"/>
          </a:xfrm>
        </p:spPr>
        <p:txBody>
          <a:bodyPr/>
          <a:lstStyle/>
          <a:p>
            <a:pPr algn="ctr"/>
            <a:r>
              <a:rPr lang="ru-RU" sz="2000" u="sng" dirty="0">
                <a:latin typeface="Book Antiqua" pitchFamily="18" charset="0"/>
              </a:rPr>
              <a:t>Ієрархічність</a:t>
            </a:r>
          </a:p>
        </p:txBody>
      </p:sp>
      <p:sp>
        <p:nvSpPr>
          <p:cNvPr id="53260" name="Текст 5"/>
          <p:cNvSpPr>
            <a:spLocks noGrp="1"/>
          </p:cNvSpPr>
          <p:nvPr>
            <p:ph type="body" idx="13"/>
          </p:nvPr>
        </p:nvSpPr>
        <p:spPr>
          <a:xfrm>
            <a:off x="7465745" y="4989475"/>
            <a:ext cx="3754438" cy="1141413"/>
          </a:xfrm>
        </p:spPr>
        <p:txBody>
          <a:bodyPr>
            <a:normAutofit fontScale="92500"/>
          </a:bodyPr>
          <a:lstStyle/>
          <a:p>
            <a:pPr algn="ctr"/>
            <a:r>
              <a:rPr lang="uk-UA" sz="1600" dirty="0"/>
              <a:t> виникнення між елементами системи так званих синергетичних зв’язків, які забезпечують збільшення загального ефекту до більших обсягів, ніж сума ефектів окремо взятих незалежних елементів системи.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34" name="Текст 9"/>
          <p:cNvSpPr>
            <a:spLocks noGrp="1"/>
          </p:cNvSpPr>
          <p:nvPr>
            <p:ph type="body" sz="quarter" idx="28"/>
          </p:nvPr>
        </p:nvSpPr>
        <p:spPr>
          <a:xfrm>
            <a:off x="11053762" y="187325"/>
            <a:ext cx="795338" cy="74136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>
                <a:solidFill>
                  <a:srgbClr val="006F83"/>
                </a:solidFill>
              </a:rPr>
              <a:t>4</a:t>
            </a:r>
          </a:p>
        </p:txBody>
      </p:sp>
      <p:sp>
        <p:nvSpPr>
          <p:cNvPr id="53262" name="Текст 7"/>
          <p:cNvSpPr>
            <a:spLocks noGrp="1"/>
          </p:cNvSpPr>
          <p:nvPr>
            <p:ph type="body" idx="21"/>
          </p:nvPr>
        </p:nvSpPr>
        <p:spPr>
          <a:xfrm>
            <a:off x="7404112" y="4469534"/>
            <a:ext cx="3668190" cy="409575"/>
          </a:xfrm>
        </p:spPr>
        <p:txBody>
          <a:bodyPr/>
          <a:lstStyle/>
          <a:p>
            <a:pPr algn="ctr"/>
            <a:r>
              <a:rPr lang="uk-UA" sz="2000" u="sng" dirty="0">
                <a:latin typeface="Book Antiqua" pitchFamily="18" charset="0"/>
              </a:rPr>
              <a:t>Емерджентність</a:t>
            </a:r>
            <a:endParaRPr lang="ru-RU" sz="2000" u="sng" dirty="0">
              <a:latin typeface="Book Antiqua" pitchFamily="18" charset="0"/>
            </a:endParaRPr>
          </a:p>
        </p:txBody>
      </p:sp>
      <p:sp>
        <p:nvSpPr>
          <p:cNvPr id="53263" name="Текст 5"/>
          <p:cNvSpPr>
            <a:spLocks noGrp="1"/>
          </p:cNvSpPr>
          <p:nvPr>
            <p:ph type="body" idx="13"/>
          </p:nvPr>
        </p:nvSpPr>
        <p:spPr>
          <a:xfrm>
            <a:off x="977900" y="2716213"/>
            <a:ext cx="6254750" cy="118745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Ієрархічність системи економічного аналізу не означає і не виражає ієрархію підпорядкування, а передбачає, що оптимізація на верхніх рівнях менеджменту регулююче впливає на локальні рівні, а оптимізація локальних рівнів визначає зону вибору параметрів дії системи на верхніх рівнях</a:t>
            </a:r>
            <a:endParaRPr lang="uk-UA" sz="2000" b="1" dirty="0">
              <a:latin typeface="Times New Roman" panose="02020603050405020304" pitchFamily="18" charset="0"/>
            </a:endParaRPr>
          </a:p>
          <a:p>
            <a:pPr algn="ctr"/>
            <a:endParaRPr lang="ru-RU" sz="1600" dirty="0">
              <a:latin typeface="Book Antiqua" pitchFamily="18" charset="0"/>
            </a:endParaRPr>
          </a:p>
        </p:txBody>
      </p:sp>
      <p:sp>
        <p:nvSpPr>
          <p:cNvPr id="37" name="Текст 9"/>
          <p:cNvSpPr>
            <a:spLocks noGrp="1"/>
          </p:cNvSpPr>
          <p:nvPr>
            <p:ph type="body" sz="quarter" idx="28"/>
          </p:nvPr>
        </p:nvSpPr>
        <p:spPr>
          <a:xfrm>
            <a:off x="182563" y="4498975"/>
            <a:ext cx="795337" cy="74136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dirty="0">
                <a:solidFill>
                  <a:srgbClr val="006F83"/>
                </a:solidFill>
              </a:rPr>
              <a:t>2</a:t>
            </a:r>
            <a:endParaRPr lang="ru-RU" sz="4800" dirty="0">
              <a:solidFill>
                <a:srgbClr val="006F83"/>
              </a:solidFill>
            </a:endParaRPr>
          </a:p>
        </p:txBody>
      </p:sp>
      <p:sp>
        <p:nvSpPr>
          <p:cNvPr id="53265" name="Текст 7"/>
          <p:cNvSpPr>
            <a:spLocks noGrp="1"/>
          </p:cNvSpPr>
          <p:nvPr>
            <p:ph type="body" idx="21"/>
          </p:nvPr>
        </p:nvSpPr>
        <p:spPr>
          <a:xfrm>
            <a:off x="1053568" y="3852070"/>
            <a:ext cx="6254750" cy="411162"/>
          </a:xfrm>
        </p:spPr>
        <p:txBody>
          <a:bodyPr/>
          <a:lstStyle/>
          <a:p>
            <a:pPr algn="ctr"/>
            <a:r>
              <a:rPr lang="uk-UA" sz="2000" u="sng" dirty="0">
                <a:latin typeface="Book Antiqua" panose="02040602050305030304" pitchFamily="18" charset="0"/>
                <a:ea typeface="Times New Roman" panose="02020603050405020304" pitchFamily="18" charset="0"/>
              </a:rPr>
              <a:t>Багатокритеріальність</a:t>
            </a:r>
            <a:endParaRPr lang="ru-RU" sz="2000" u="sng" dirty="0">
              <a:latin typeface="Book Antiqua" panose="02040602050305030304" pitchFamily="18" charset="0"/>
            </a:endParaRPr>
          </a:p>
        </p:txBody>
      </p:sp>
      <p:sp>
        <p:nvSpPr>
          <p:cNvPr id="53266" name="Текст 5"/>
          <p:cNvSpPr>
            <a:spLocks noGrp="1"/>
          </p:cNvSpPr>
          <p:nvPr>
            <p:ph type="body" idx="13"/>
          </p:nvPr>
        </p:nvSpPr>
        <p:spPr>
          <a:xfrm>
            <a:off x="1053569" y="4497388"/>
            <a:ext cx="6254750" cy="1187450"/>
          </a:xfrm>
        </p:spPr>
        <p:txBody>
          <a:bodyPr/>
          <a:lstStyle/>
          <a:p>
            <a:pPr algn="ctr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 наявність багатьох шляхів досягнення мети діяльності, і для визначення найкращого варіанта її реалізації треба виконати оптимізаційні розрахунки, для чого визначальними є виробничі та фінансово-економічні критерії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40" name="Текст 9"/>
          <p:cNvSpPr>
            <a:spLocks noGrp="1"/>
          </p:cNvSpPr>
          <p:nvPr>
            <p:ph type="body" sz="quarter" idx="28"/>
          </p:nvPr>
        </p:nvSpPr>
        <p:spPr>
          <a:xfrm>
            <a:off x="182563" y="6005513"/>
            <a:ext cx="795337" cy="7413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dirty="0">
                <a:solidFill>
                  <a:srgbClr val="006F83"/>
                </a:solidFill>
              </a:rPr>
              <a:t>3</a:t>
            </a:r>
            <a:endParaRPr lang="ru-RU" sz="4800" dirty="0">
              <a:solidFill>
                <a:srgbClr val="006F83"/>
              </a:solidFill>
            </a:endParaRPr>
          </a:p>
        </p:txBody>
      </p:sp>
      <p:sp>
        <p:nvSpPr>
          <p:cNvPr id="53268" name="Текст 7"/>
          <p:cNvSpPr>
            <a:spLocks noGrp="1"/>
          </p:cNvSpPr>
          <p:nvPr>
            <p:ph type="body" idx="21"/>
          </p:nvPr>
        </p:nvSpPr>
        <p:spPr>
          <a:xfrm>
            <a:off x="1156489" y="5407290"/>
            <a:ext cx="6254750" cy="411162"/>
          </a:xfrm>
        </p:spPr>
        <p:txBody>
          <a:bodyPr/>
          <a:lstStyle/>
          <a:p>
            <a:pPr algn="ctr"/>
            <a:r>
              <a:rPr lang="uk-UA" sz="2000" u="sng" dirty="0">
                <a:latin typeface="Book Antiqua" pitchFamily="18" charset="0"/>
              </a:rPr>
              <a:t>Автономність</a:t>
            </a:r>
            <a:endParaRPr lang="ru-RU" sz="2000" u="sng" dirty="0">
              <a:latin typeface="Book Antiqua" pitchFamily="18" charset="0"/>
            </a:endParaRPr>
          </a:p>
        </p:txBody>
      </p:sp>
      <p:sp>
        <p:nvSpPr>
          <p:cNvPr id="53269" name="Текст 5"/>
          <p:cNvSpPr>
            <a:spLocks noGrp="1"/>
          </p:cNvSpPr>
          <p:nvPr>
            <p:ph type="body" idx="13"/>
          </p:nvPr>
        </p:nvSpPr>
        <p:spPr>
          <a:xfrm>
            <a:off x="977900" y="6016625"/>
            <a:ext cx="6384925" cy="74136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автономність методики економічного аналізу передбачає пошук індивідуальної моделі аналітичних досліджень, що враховує специфіку інформаційної системи об'єкта дослідження, його стратегії та тактики розвитку</a:t>
            </a:r>
            <a:endParaRPr lang="ru-RU" sz="1600" dirty="0">
              <a:latin typeface="Book Antiqua" pitchFamily="18" charset="0"/>
            </a:endParaRPr>
          </a:p>
        </p:txBody>
      </p:sp>
      <p:pic>
        <p:nvPicPr>
          <p:cNvPr id="1026" name="Picture 2" descr="Hierarchy is Good. Hierarchy is Essential. And Less Isn't Always Better |  Stanford eCorner">
            <a:extLst>
              <a:ext uri="{FF2B5EF4-FFF2-40B4-BE49-F238E27FC236}">
                <a16:creationId xmlns:a16="http://schemas.microsoft.com/office/drawing/2014/main" id="{55B1E53A-4DD5-414A-9B74-8E2D8215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87" y="1726439"/>
            <a:ext cx="1778493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tial Multi-Criteria Analysis Using GIS">
            <a:extLst>
              <a:ext uri="{FF2B5EF4-FFF2-40B4-BE49-F238E27FC236}">
                <a16:creationId xmlns:a16="http://schemas.microsoft.com/office/drawing/2014/main" id="{12B8B17E-DC0B-4AB9-BBF4-8C8433F9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08" y="3551068"/>
            <a:ext cx="1386928" cy="87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Ethical Importance of Trust for a Patient's Sense of Autonomy">
            <a:extLst>
              <a:ext uri="{FF2B5EF4-FFF2-40B4-BE49-F238E27FC236}">
                <a16:creationId xmlns:a16="http://schemas.microsoft.com/office/drawing/2014/main" id="{BF2A1AC9-A2DF-402C-9D33-3E4F105B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09" y="5158813"/>
            <a:ext cx="1589841" cy="8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arciga Joogteynta! WQ: Hassan Mudane | Laashin iyo Hal-abuur">
            <a:extLst>
              <a:ext uri="{FF2B5EF4-FFF2-40B4-BE49-F238E27FC236}">
                <a16:creationId xmlns:a16="http://schemas.microsoft.com/office/drawing/2014/main" id="{33B9CF8C-2F35-4A84-89F3-F3D841D1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523" y="1081918"/>
            <a:ext cx="996263" cy="9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ree Proven Ways To Navigate Uncertainty | by Alison Randel | The Ready |  Medium">
            <a:extLst>
              <a:ext uri="{FF2B5EF4-FFF2-40B4-BE49-F238E27FC236}">
                <a16:creationId xmlns:a16="http://schemas.microsoft.com/office/drawing/2014/main" id="{BCD60FEF-D57A-4DF3-91B0-F1FAE699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892" y="3088843"/>
            <a:ext cx="1138237" cy="81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adical new economic system will emerge from collapse of capitalism |  Guardian sustainable business | The Guardian">
            <a:extLst>
              <a:ext uri="{FF2B5EF4-FFF2-40B4-BE49-F238E27FC236}">
                <a16:creationId xmlns:a16="http://schemas.microsoft.com/office/drawing/2014/main" id="{06D0910F-31E3-4267-8612-132E569EC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573" y="5159565"/>
            <a:ext cx="957886" cy="8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8"/>
          <p:cNvSpPr>
            <a:spLocks noGrp="1"/>
          </p:cNvSpPr>
          <p:nvPr>
            <p:ph type="title"/>
          </p:nvPr>
        </p:nvSpPr>
        <p:spPr>
          <a:xfrm>
            <a:off x="317500" y="415925"/>
            <a:ext cx="6924675" cy="16573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Book Antiqua" pitchFamily="18" charset="0"/>
              </a:rPr>
              <a:t>Цінність системного підходу до комплексного економічного аналізу полягає в тому, що він створює основу для логічного і послідовного підходу до проблеми прийняття рішень. Ефективність вирішення проблем на основі системи комплексного аналізу визначається структурою розв'язуваних проблем.</a:t>
            </a:r>
          </a:p>
        </p:txBody>
      </p:sp>
      <p:sp>
        <p:nvSpPr>
          <p:cNvPr id="49154" name="Текст 22"/>
          <p:cNvSpPr>
            <a:spLocks noGrp="1"/>
          </p:cNvSpPr>
          <p:nvPr>
            <p:ph type="body" idx="37"/>
          </p:nvPr>
        </p:nvSpPr>
        <p:spPr>
          <a:xfrm>
            <a:off x="425450" y="2740025"/>
            <a:ext cx="3868738" cy="84613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 Всі проблеми, з якими зіштовхується підприємство в процесі здійснення господарської діяльності можна розділити на три класи: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idx="34"/>
          </p:nvPr>
        </p:nvSpPr>
        <p:spPr>
          <a:xfrm>
            <a:off x="1158875" y="3836988"/>
            <a:ext cx="2974975" cy="6699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Добре структуровані (</a:t>
            </a:r>
            <a:r>
              <a:rPr lang="en-US" dirty="0"/>
              <a:t>well-structured)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idx="13"/>
          </p:nvPr>
        </p:nvSpPr>
        <p:spPr>
          <a:xfrm>
            <a:off x="1276350" y="4757738"/>
            <a:ext cx="2741613" cy="1870075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800" dirty="0">
                <a:latin typeface="Book Antiqua" panose="02040602050305030304" pitchFamily="18" charset="0"/>
              </a:rPr>
              <a:t>або кількісно сформульовані проблеми, в яких істотні залежності з'ясовані дуже добре;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idx="38"/>
          </p:nvPr>
        </p:nvSpPr>
        <p:spPr>
          <a:xfrm>
            <a:off x="4711700" y="3089275"/>
            <a:ext cx="2914650" cy="6492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Неструктуровані (</a:t>
            </a:r>
            <a:r>
              <a:rPr lang="en-US" dirty="0"/>
              <a:t>unstructured)</a:t>
            </a:r>
            <a:endParaRPr lang="ru-RU" dirty="0"/>
          </a:p>
        </p:txBody>
      </p:sp>
      <p:sp>
        <p:nvSpPr>
          <p:cNvPr id="25" name="Текст 24"/>
          <p:cNvSpPr>
            <a:spLocks noGrp="1"/>
          </p:cNvSpPr>
          <p:nvPr>
            <p:ph type="body" idx="39"/>
          </p:nvPr>
        </p:nvSpPr>
        <p:spPr>
          <a:xfrm>
            <a:off x="4683125" y="3938588"/>
            <a:ext cx="2943225" cy="1997075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800" dirty="0">
                <a:latin typeface="Book Antiqua" panose="02040602050305030304" pitchFamily="18" charset="0"/>
              </a:rPr>
              <a:t> або якісно виражені проблеми, що містять лише опис найважливіших ресурсів, ознак і характеристик, кількісні залежності між якими абсолютно невідомі;</a:t>
            </a:r>
          </a:p>
        </p:txBody>
      </p:sp>
      <p:sp>
        <p:nvSpPr>
          <p:cNvPr id="26" name="Текст 25"/>
          <p:cNvSpPr>
            <a:spLocks noGrp="1"/>
          </p:cNvSpPr>
          <p:nvPr>
            <p:ph type="body" idx="40"/>
          </p:nvPr>
        </p:nvSpPr>
        <p:spPr>
          <a:xfrm>
            <a:off x="8296275" y="1244600"/>
            <a:ext cx="2728913" cy="661988"/>
          </a:xfrm>
        </p:spPr>
        <p:txBody>
          <a:bodyPr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Слабо структуровані (</a:t>
            </a:r>
            <a:r>
              <a:rPr lang="en-US" dirty="0"/>
              <a:t>ill-structured)</a:t>
            </a:r>
            <a:endParaRPr lang="ru-RU" dirty="0"/>
          </a:p>
        </p:txBody>
      </p:sp>
      <p:sp>
        <p:nvSpPr>
          <p:cNvPr id="49160" name="Текст 26"/>
          <p:cNvSpPr>
            <a:spLocks noGrp="1"/>
          </p:cNvSpPr>
          <p:nvPr>
            <p:ph type="body" idx="41"/>
          </p:nvPr>
        </p:nvSpPr>
        <p:spPr>
          <a:xfrm>
            <a:off x="8293100" y="2425700"/>
            <a:ext cx="2732088" cy="25146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sz="1800" dirty="0">
                <a:latin typeface="Book Antiqua" pitchFamily="18" charset="0"/>
              </a:rPr>
              <a:t>або змішані проблеми, які містять як якісні елементи, так і маловідомі, невизначені сторони, які мають тенденцію домінувати.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0ED0EC38-3026-4110-A636-992EA5214F01}"/>
              </a:ext>
            </a:extLst>
          </p:cNvPr>
          <p:cNvGrpSpPr/>
          <p:nvPr/>
        </p:nvGrpSpPr>
        <p:grpSpPr>
          <a:xfrm>
            <a:off x="301841" y="99876"/>
            <a:ext cx="11248423" cy="6658248"/>
            <a:chOff x="-816123" y="159799"/>
            <a:chExt cx="9400727" cy="6658248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B256ED7E-CD6B-4158-B58F-B867E5C3F48B}"/>
                </a:ext>
              </a:extLst>
            </p:cNvPr>
            <p:cNvSpPr/>
            <p:nvPr/>
          </p:nvSpPr>
          <p:spPr>
            <a:xfrm>
              <a:off x="4456589" y="159799"/>
              <a:ext cx="3808519" cy="417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Формулювання завдання</a:t>
              </a:r>
            </a:p>
          </p:txBody>
        </p:sp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052C1C00-223B-4734-9426-160A6CA053C3}"/>
                </a:ext>
              </a:extLst>
            </p:cNvPr>
            <p:cNvSpPr/>
            <p:nvPr/>
          </p:nvSpPr>
          <p:spPr>
            <a:xfrm>
              <a:off x="4456584" y="643635"/>
              <a:ext cx="3808524" cy="506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Формулювання мети розв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язання проблемної ситуації </a:t>
              </a:r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E868DC2B-B5A9-48D7-B98F-F1D772231B56}"/>
                </a:ext>
              </a:extLst>
            </p:cNvPr>
            <p:cNvSpPr/>
            <p:nvPr/>
          </p:nvSpPr>
          <p:spPr>
            <a:xfrm>
              <a:off x="4456583" y="1225118"/>
              <a:ext cx="3808525" cy="506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Вироблення та виявлення альтернатив досягнення мети</a:t>
              </a:r>
            </a:p>
          </p:txBody>
        </p:sp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EDA5E30F-DFEA-4C3E-B9EA-77AD0C4A0FB1}"/>
                </a:ext>
              </a:extLst>
            </p:cNvPr>
            <p:cNvSpPr/>
            <p:nvPr/>
          </p:nvSpPr>
          <p:spPr>
            <a:xfrm>
              <a:off x="4456584" y="1809943"/>
              <a:ext cx="3808525" cy="59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Характеристика можливого стану зовнішнього економічного середовища</a:t>
              </a:r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8D39FA72-F51A-48DB-8347-61D36F770903}"/>
                </a:ext>
              </a:extLst>
            </p:cNvPr>
            <p:cNvSpPr/>
            <p:nvPr/>
          </p:nvSpPr>
          <p:spPr>
            <a:xfrm>
              <a:off x="4456584" y="2467996"/>
              <a:ext cx="3808525" cy="506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Виявлення можливих результатів </a:t>
              </a:r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0B39A59B-3656-483D-8BF0-66688D5DD29C}"/>
                </a:ext>
              </a:extLst>
            </p:cNvPr>
            <p:cNvSpPr/>
            <p:nvPr/>
          </p:nvSpPr>
          <p:spPr>
            <a:xfrm>
              <a:off x="4456583" y="3065023"/>
              <a:ext cx="3808527" cy="8234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Характеристика та оцінка результатів реалізації альтернатив у конкретних умовах зовнішнього середовища</a:t>
              </a:r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C662D51C-5E5A-4EE2-AF06-E629303F1F66}"/>
                </a:ext>
              </a:extLst>
            </p:cNvPr>
            <p:cNvSpPr/>
            <p:nvPr/>
          </p:nvSpPr>
          <p:spPr>
            <a:xfrm>
              <a:off x="4456584" y="3972748"/>
              <a:ext cx="3808524" cy="6391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Добір критеріїв оцінки відповідності результатів дії поставленій меті</a:t>
              </a:r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F0032714-D57B-485E-9352-1CA14C119C59}"/>
                </a:ext>
              </a:extLst>
            </p:cNvPr>
            <p:cNvSpPr/>
            <p:nvPr/>
          </p:nvSpPr>
          <p:spPr>
            <a:xfrm>
              <a:off x="4456586" y="4696261"/>
              <a:ext cx="3808522" cy="554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Оцінювання відповідності результатів дії поставленій меті</a:t>
              </a:r>
              <a:endParaRPr lang="uk-UA" dirty="0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442AA1CA-4622-41EE-B72F-6A6DF798698E}"/>
                </a:ext>
              </a:extLst>
            </p:cNvPr>
            <p:cNvSpPr/>
            <p:nvPr/>
          </p:nvSpPr>
          <p:spPr>
            <a:xfrm>
              <a:off x="4456586" y="5335439"/>
              <a:ext cx="3808522" cy="3994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Оцінювання очікуваного ефекту</a:t>
              </a:r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2797CBA8-1377-443F-896C-F9FBEC779AD4}"/>
                </a:ext>
              </a:extLst>
            </p:cNvPr>
            <p:cNvSpPr/>
            <p:nvPr/>
          </p:nvSpPr>
          <p:spPr>
            <a:xfrm>
              <a:off x="4456586" y="6418551"/>
              <a:ext cx="3808508" cy="3994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Прийняття рішення</a:t>
              </a:r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C588F000-A358-4444-9F54-1AEFAEF64546}"/>
                </a:ext>
              </a:extLst>
            </p:cNvPr>
            <p:cNvSpPr/>
            <p:nvPr/>
          </p:nvSpPr>
          <p:spPr>
            <a:xfrm>
              <a:off x="4456575" y="5830392"/>
              <a:ext cx="3808519" cy="506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Порівняння окремих альтернатив за очікуваним ефектом і вибір найкращої</a:t>
              </a:r>
            </a:p>
          </p:txBody>
        </p:sp>
        <p:sp>
          <p:nvSpPr>
            <p:cNvPr id="15" name="Стрілка: вигнута вправо 14">
              <a:extLst>
                <a:ext uri="{FF2B5EF4-FFF2-40B4-BE49-F238E27FC236}">
                  <a16:creationId xmlns:a16="http://schemas.microsoft.com/office/drawing/2014/main" id="{753F86DA-3C70-40E6-B291-CE3AAF41B9A4}"/>
                </a:ext>
              </a:extLst>
            </p:cNvPr>
            <p:cNvSpPr/>
            <p:nvPr/>
          </p:nvSpPr>
          <p:spPr>
            <a:xfrm>
              <a:off x="4162128" y="330524"/>
              <a:ext cx="284070" cy="57543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2A031A1-BB2A-4B25-8CFF-96B8E3035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2127" y="4354416"/>
              <a:ext cx="284070" cy="619274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DA75BFA-A6AB-4E5D-B4B2-2C11DA51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1749" y="1587517"/>
              <a:ext cx="284070" cy="61927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38B6726-EB80-4FD2-8C2F-0FF85F6C9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2127" y="5552963"/>
              <a:ext cx="284070" cy="61927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E3D88AB-405D-40A6-9501-DDFF632D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1371" y="2892393"/>
              <a:ext cx="304826" cy="664522"/>
            </a:xfrm>
            <a:prstGeom prst="rect">
              <a:avLst/>
            </a:prstGeom>
          </p:spPr>
        </p:pic>
        <p:sp>
          <p:nvSpPr>
            <p:cNvPr id="21" name="Стрілка: вигнута вліво 20">
              <a:extLst>
                <a:ext uri="{FF2B5EF4-FFF2-40B4-BE49-F238E27FC236}">
                  <a16:creationId xmlns:a16="http://schemas.microsoft.com/office/drawing/2014/main" id="{5707A7E4-91CF-43BA-B0F7-B64032C18BCA}"/>
                </a:ext>
              </a:extLst>
            </p:cNvPr>
            <p:cNvSpPr/>
            <p:nvPr/>
          </p:nvSpPr>
          <p:spPr>
            <a:xfrm>
              <a:off x="8265094" y="896649"/>
              <a:ext cx="284070" cy="5948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D60422B-4636-4F99-8644-DF7797656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5874" y="2087127"/>
              <a:ext cx="298730" cy="60965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006DB38-2DFC-4329-B28F-DABC83963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5874" y="3578791"/>
              <a:ext cx="298730" cy="60965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409FA4D-45AA-4C2C-852D-9D8D02C5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5874" y="4973690"/>
              <a:ext cx="298730" cy="60965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13EC2C5-9480-4B0C-896E-9B3F67E6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472" y="6072659"/>
              <a:ext cx="298730" cy="60965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B0BA43E-DD39-42BF-B33E-8A25FBE63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16123" y="697424"/>
              <a:ext cx="4562454" cy="1780186"/>
            </a:xfrm>
            <a:prstGeom prst="rect">
              <a:avLst/>
            </a:prstGeom>
          </p:spPr>
        </p:pic>
      </p:grpSp>
      <p:pic>
        <p:nvPicPr>
          <p:cNvPr id="1026" name="Picture 2" descr="Can AI replace human decision-making? Most companies say no, but it can  help - TechRepublic">
            <a:extLst>
              <a:ext uri="{FF2B5EF4-FFF2-40B4-BE49-F238E27FC236}">
                <a16:creationId xmlns:a16="http://schemas.microsoft.com/office/drawing/2014/main" id="{32D49397-502F-4882-B4B8-CF4194B9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6" y="2392921"/>
            <a:ext cx="4462879" cy="382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6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оли потрібне аналітичне дослідження ринку? Переваги такого дослідження -  Лента новостей Тернополя">
            <a:extLst>
              <a:ext uri="{FF2B5EF4-FFF2-40B4-BE49-F238E27FC236}">
                <a16:creationId xmlns:a16="http://schemas.microsoft.com/office/drawing/2014/main" id="{E57CF217-09AA-43B5-97F6-7BB0EE88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6856E497-9AA7-47A7-8648-32473A21576E}"/>
              </a:ext>
            </a:extLst>
          </p:cNvPr>
          <p:cNvSpPr/>
          <p:nvPr/>
        </p:nvSpPr>
        <p:spPr>
          <a:xfrm>
            <a:off x="914401" y="141402"/>
            <a:ext cx="10652288" cy="18665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500"/>
              </a:spcBef>
              <a:spcAft>
                <a:spcPts val="750"/>
              </a:spcAft>
            </a:pPr>
            <a:r>
              <a:rPr lang="uk-UA" sz="24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Результатом аналітичних досліджень є формування банку рекомендацій наукового, інженерно-технічного та організаційно-економічного характеру щодо зміни та вдосконалення різних напрямів роботи суб'єкта господарювання, які можна згрупувати наступним чином:</a:t>
            </a:r>
            <a:endParaRPr lang="uk-UA" sz="2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4555CC9-1C52-44AB-BAB1-9BFD8BEE35D5}"/>
              </a:ext>
            </a:extLst>
          </p:cNvPr>
          <p:cNvSpPr/>
          <p:nvPr/>
        </p:nvSpPr>
        <p:spPr>
          <a:xfrm>
            <a:off x="367644" y="2686639"/>
            <a:ext cx="3629321" cy="3728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500"/>
              </a:spcBef>
              <a:spcAft>
                <a:spcPts val="750"/>
              </a:spcAft>
            </a:pPr>
            <a:r>
              <a:rPr lang="uk-UA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У першу групу 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включають усі пропозиції, які стосуються вдосконалення окремих структурних елементів досліджуваної системи на основі часткових розв'язків без залучення великих інвестицій. </a:t>
            </a:r>
            <a:endParaRPr lang="uk-UA" sz="20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CE18685-1AC6-4FA9-B9F0-4A807CF83065}"/>
              </a:ext>
            </a:extLst>
          </p:cNvPr>
          <p:cNvSpPr/>
          <p:nvPr/>
        </p:nvSpPr>
        <p:spPr>
          <a:xfrm>
            <a:off x="4308049" y="2686639"/>
            <a:ext cx="3864990" cy="37990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У другу групу 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об'єднують пропозиції, пов'язані з поетапними цілеспрямованими структурними змінами роботи за рахунок проведення організаційно-технічних заходів при накопиченні достатньо надійних, високоефективних рішень і власних (частково залучених) коштів для її реалізації.</a:t>
            </a:r>
            <a:endParaRPr lang="uk-UA" sz="2000" dirty="0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BD1B6C4-4C63-4A8C-A3D6-4072908D684B}"/>
              </a:ext>
            </a:extLst>
          </p:cNvPr>
          <p:cNvSpPr/>
          <p:nvPr/>
        </p:nvSpPr>
        <p:spPr>
          <a:xfrm>
            <a:off x="8484123" y="2738486"/>
            <a:ext cx="3516198" cy="36764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Третю групу 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утворюють пропозиції, спрямовані на докорінну зміну системи або її структурних елементів на основі принципово нових рішень.</a:t>
            </a:r>
            <a:endParaRPr lang="uk-UA" sz="2000" dirty="0"/>
          </a:p>
        </p:txBody>
      </p:sp>
      <p:sp>
        <p:nvSpPr>
          <p:cNvPr id="9" name="Стрілка: униз 8">
            <a:extLst>
              <a:ext uri="{FF2B5EF4-FFF2-40B4-BE49-F238E27FC236}">
                <a16:creationId xmlns:a16="http://schemas.microsoft.com/office/drawing/2014/main" id="{16F4B175-5175-4BFB-8358-B66F0C4CB023}"/>
              </a:ext>
            </a:extLst>
          </p:cNvPr>
          <p:cNvSpPr/>
          <p:nvPr/>
        </p:nvSpPr>
        <p:spPr>
          <a:xfrm>
            <a:off x="1791093" y="2007909"/>
            <a:ext cx="1338606" cy="5938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униз 9">
            <a:extLst>
              <a:ext uri="{FF2B5EF4-FFF2-40B4-BE49-F238E27FC236}">
                <a16:creationId xmlns:a16="http://schemas.microsoft.com/office/drawing/2014/main" id="{4B132DEC-6B8E-452B-A69C-D8C423690FAE}"/>
              </a:ext>
            </a:extLst>
          </p:cNvPr>
          <p:cNvSpPr/>
          <p:nvPr/>
        </p:nvSpPr>
        <p:spPr>
          <a:xfrm>
            <a:off x="5495827" y="2007909"/>
            <a:ext cx="1489435" cy="6221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униз 10">
            <a:extLst>
              <a:ext uri="{FF2B5EF4-FFF2-40B4-BE49-F238E27FC236}">
                <a16:creationId xmlns:a16="http://schemas.microsoft.com/office/drawing/2014/main" id="{2ED0FE30-2E77-43B3-8A26-9871A165D7A7}"/>
              </a:ext>
            </a:extLst>
          </p:cNvPr>
          <p:cNvSpPr/>
          <p:nvPr/>
        </p:nvSpPr>
        <p:spPr>
          <a:xfrm>
            <a:off x="9572919" y="2007908"/>
            <a:ext cx="1338606" cy="6221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016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Цілісність застосування ПЦМ підвищить ефективність місцевих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 rot="21156486">
            <a:off x="3130742" y="2958131"/>
            <a:ext cx="6725888" cy="2205037"/>
          </a:xfrm>
          <a:solidFill>
            <a:schemeClr val="bg1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285750" lvl="0" indent="-28575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</a:pP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2. Загальна модель </a:t>
            </a:r>
            <a:br>
              <a:rPr lang="uk-UA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комплексного економічного аналізу</a:t>
            </a:r>
            <a:br>
              <a:rPr lang="uk-UA" sz="3200" dirty="0">
                <a:solidFill>
                  <a:srgbClr val="262626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endParaRPr lang="ru-RU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699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nance and accounting concept — Stock Photo © scanrail #21110675">
            <a:extLst>
              <a:ext uri="{FF2B5EF4-FFF2-40B4-BE49-F238E27FC236}">
                <a16:creationId xmlns:a16="http://schemas.microsoft.com/office/drawing/2014/main" id="{3D3DFF3E-0EF3-4D6A-8225-7F840EE0D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0913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F08174A7-F043-4749-9E3D-355C8D6D8C8F}"/>
              </a:ext>
            </a:extLst>
          </p:cNvPr>
          <p:cNvSpPr/>
          <p:nvPr/>
        </p:nvSpPr>
        <p:spPr>
          <a:xfrm>
            <a:off x="470517" y="230819"/>
            <a:ext cx="4678532" cy="1740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 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комплексним економічним аналізом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розуміють всебічне дослідження економіки підприємства на основі вивчення системи економічних показників з урахуванням факторів, які впливають на результати діяльності підприємства.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288C3E27-0B1C-4A07-9CEB-04D50C0557C9}"/>
              </a:ext>
            </a:extLst>
          </p:cNvPr>
          <p:cNvSpPr/>
          <p:nvPr/>
        </p:nvSpPr>
        <p:spPr>
          <a:xfrm>
            <a:off x="6096000" y="4909351"/>
            <a:ext cx="5995386" cy="1740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комплексного економічного аналізу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виявлення резервів підвищення ефективності виробництва на основі взаємопов’язаного вивчення економічних процесів та явищ, визначення факторів виробництва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вимірювання ступеня їх впливу та формування (коригування) стратегії подальшого розвитку</a:t>
            </a:r>
          </a:p>
        </p:txBody>
      </p:sp>
    </p:spTree>
    <p:extLst>
      <p:ext uri="{BB962C8B-B14F-4D97-AF65-F5344CB8AC3E}">
        <p14:creationId xmlns:p14="http://schemas.microsoft.com/office/powerpoint/2010/main" val="1535128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4FD7DA9A-7E45-4AB4-BD53-5F19A466D5CB}"/>
              </a:ext>
            </a:extLst>
          </p:cNvPr>
          <p:cNvSpPr/>
          <p:nvPr/>
        </p:nvSpPr>
        <p:spPr>
          <a:xfrm>
            <a:off x="1442774" y="178160"/>
            <a:ext cx="10022889" cy="1447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сучасній економічній літературі є два основні підходи до послідовності проведення комплексного економічного аналізу:</a:t>
            </a:r>
            <a:br>
              <a:rPr lang="uk-UA" sz="24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49DF768-44AF-4337-ABA3-BF001A8D9064}"/>
              </a:ext>
            </a:extLst>
          </p:cNvPr>
          <p:cNvSpPr/>
          <p:nvPr/>
        </p:nvSpPr>
        <p:spPr>
          <a:xfrm>
            <a:off x="1442774" y="1816995"/>
            <a:ext cx="4083728" cy="3657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Виходячи з того, що основною метою функціонування кожного підприємства в умовах ринкової економіки є одержання прибутку, прихильники першого підходу вважають необхідним проведення комплексного економічного аналізу з оцінки фінансового стану підприємства, який є загальним відбитком ефективності господарювання підприємства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D0847100-DE49-44D5-BF88-67A6AB049E75}"/>
              </a:ext>
            </a:extLst>
          </p:cNvPr>
          <p:cNvSpPr/>
          <p:nvPr/>
        </p:nvSpPr>
        <p:spPr>
          <a:xfrm>
            <a:off x="7043104" y="1816995"/>
            <a:ext cx="4422559" cy="3657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Прихильники другого підходу вважають за доцільне проведення комплексного економічного аналізу починаючи з аналізу організаційно-технічного розвитку підприємства, аргументуючи це тим, що продуктивність праці та економічні показники взагалі залежать від технічних умов виробництва, використовуваної техніки, прогресивності технологічних процесів, технічної й енергетичної озброєності праці, ступеню концентрації, спеціалізації, кооперування і комбінування, тривалості виробничого циклу, ритмічності виробництва, рівня організації виробництва і керування.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22BA60E9-8381-483A-9DD6-BF5DD0BEF3A8}"/>
              </a:ext>
            </a:extLst>
          </p:cNvPr>
          <p:cNvSpPr txBox="1">
            <a:spLocks/>
          </p:cNvSpPr>
          <p:nvPr/>
        </p:nvSpPr>
        <p:spPr bwMode="auto">
          <a:xfrm>
            <a:off x="443509" y="3131782"/>
            <a:ext cx="795337" cy="741362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BDD10F18-42A0-401C-B715-AC4AD00F57FA}"/>
              </a:ext>
            </a:extLst>
          </p:cNvPr>
          <p:cNvSpPr txBox="1">
            <a:spLocks/>
          </p:cNvSpPr>
          <p:nvPr/>
        </p:nvSpPr>
        <p:spPr bwMode="auto">
          <a:xfrm>
            <a:off x="6096000" y="3131781"/>
            <a:ext cx="795337" cy="74136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1" name="Рисунок 4" descr="з_п.jpg">
            <a:extLst>
              <a:ext uri="{FF2B5EF4-FFF2-40B4-BE49-F238E27FC236}">
                <a16:creationId xmlns:a16="http://schemas.microsoft.com/office/drawing/2014/main" id="{BB4CE55C-3880-4A8E-8376-CAED5E373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325" y="5584831"/>
            <a:ext cx="2752626" cy="123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econdary Data and Secondary Analysis">
            <a:extLst>
              <a:ext uri="{FF2B5EF4-FFF2-40B4-BE49-F238E27FC236}">
                <a16:creationId xmlns:a16="http://schemas.microsoft.com/office/drawing/2014/main" id="{EEA94304-75AC-451B-9EC4-A62A7304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235" y="5584831"/>
            <a:ext cx="2988295" cy="12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39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: Shape 110"/>
          <p:cNvSpPr/>
          <p:nvPr/>
        </p:nvSpPr>
        <p:spPr>
          <a:xfrm>
            <a:off x="5327650" y="3906838"/>
            <a:ext cx="471488" cy="317500"/>
          </a:xfrm>
          <a:custGeom>
            <a:avLst/>
            <a:gdLst>
              <a:gd name="connsiteX0" fmla="*/ 0 w 627679"/>
              <a:gd name="connsiteY0" fmla="*/ 0 h 423015"/>
              <a:gd name="connsiteX1" fmla="*/ 627679 w 627679"/>
              <a:gd name="connsiteY1" fmla="*/ 0 h 423015"/>
              <a:gd name="connsiteX2" fmla="*/ 213169 w 627679"/>
              <a:gd name="connsiteY2" fmla="*/ 423015 h 423015"/>
              <a:gd name="connsiteX3" fmla="*/ 0 w 627679"/>
              <a:gd name="connsiteY3" fmla="*/ 0 h 42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79" h="423015">
                <a:moveTo>
                  <a:pt x="0" y="0"/>
                </a:moveTo>
                <a:lnTo>
                  <a:pt x="627679" y="0"/>
                </a:lnTo>
                <a:lnTo>
                  <a:pt x="213169" y="42301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Freeform: Shape 111"/>
          <p:cNvSpPr/>
          <p:nvPr/>
        </p:nvSpPr>
        <p:spPr>
          <a:xfrm>
            <a:off x="6392864" y="3906838"/>
            <a:ext cx="471487" cy="317500"/>
          </a:xfrm>
          <a:custGeom>
            <a:avLst/>
            <a:gdLst>
              <a:gd name="connsiteX0" fmla="*/ 0 w 627836"/>
              <a:gd name="connsiteY0" fmla="*/ 0 h 423278"/>
              <a:gd name="connsiteX1" fmla="*/ 627836 w 627836"/>
              <a:gd name="connsiteY1" fmla="*/ 0 h 423278"/>
              <a:gd name="connsiteX2" fmla="*/ 414534 w 627836"/>
              <a:gd name="connsiteY2" fmla="*/ 423278 h 423278"/>
              <a:gd name="connsiteX3" fmla="*/ 0 w 627836"/>
              <a:gd name="connsiteY3" fmla="*/ 0 h 42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36" h="423278">
                <a:moveTo>
                  <a:pt x="0" y="0"/>
                </a:moveTo>
                <a:lnTo>
                  <a:pt x="627836" y="0"/>
                </a:lnTo>
                <a:lnTo>
                  <a:pt x="414534" y="42327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9" name="Graphic 89" descr="Lightbulb"/>
          <p:cNvGrpSpPr/>
          <p:nvPr/>
        </p:nvGrpSpPr>
        <p:grpSpPr>
          <a:xfrm>
            <a:off x="4223793" y="6237313"/>
            <a:ext cx="415445" cy="415445"/>
            <a:chOff x="255548" y="4448972"/>
            <a:chExt cx="415445" cy="415445"/>
          </a:xfrm>
          <a:solidFill>
            <a:srgbClr val="FFCB25"/>
          </a:solidFill>
        </p:grpSpPr>
        <p:sp>
          <p:nvSpPr>
            <p:cNvPr id="90" name="Freeform: Shape 11"/>
            <p:cNvSpPr/>
            <p:nvPr/>
          </p:nvSpPr>
          <p:spPr>
            <a:xfrm>
              <a:off x="407012" y="4725935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1" name="Freeform: Shape 12"/>
            <p:cNvSpPr/>
            <p:nvPr/>
          </p:nvSpPr>
          <p:spPr>
            <a:xfrm>
              <a:off x="407012" y="4769210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2" name="Freeform: Shape 13"/>
            <p:cNvSpPr/>
            <p:nvPr/>
          </p:nvSpPr>
          <p:spPr>
            <a:xfrm>
              <a:off x="435141" y="4812486"/>
              <a:ext cx="56258" cy="25965"/>
            </a:xfrm>
            <a:custGeom>
              <a:avLst/>
              <a:gdLst>
                <a:gd name="connsiteX0" fmla="*/ 0 w 56258"/>
                <a:gd name="connsiteY0" fmla="*/ 0 h 25965"/>
                <a:gd name="connsiteX1" fmla="*/ 28129 w 56258"/>
                <a:gd name="connsiteY1" fmla="*/ 25965 h 25965"/>
                <a:gd name="connsiteX2" fmla="*/ 56258 w 56258"/>
                <a:gd name="connsiteY2" fmla="*/ 0 h 25965"/>
                <a:gd name="connsiteX3" fmla="*/ 0 w 56258"/>
                <a:gd name="connsiteY3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58" h="25965">
                  <a:moveTo>
                    <a:pt x="0" y="0"/>
                  </a:moveTo>
                  <a:cubicBezTo>
                    <a:pt x="1298" y="14714"/>
                    <a:pt x="13415" y="25965"/>
                    <a:pt x="28129" y="25965"/>
                  </a:cubicBezTo>
                  <a:cubicBezTo>
                    <a:pt x="42843" y="25965"/>
                    <a:pt x="54960" y="14714"/>
                    <a:pt x="5625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3" name="Freeform: Shape 14"/>
            <p:cNvSpPr/>
            <p:nvPr/>
          </p:nvSpPr>
          <p:spPr>
            <a:xfrm>
              <a:off x="350754" y="4474937"/>
              <a:ext cx="225032" cy="233687"/>
            </a:xfrm>
            <a:custGeom>
              <a:avLst/>
              <a:gdLst>
                <a:gd name="connsiteX0" fmla="*/ 112516 w 225032"/>
                <a:gd name="connsiteY0" fmla="*/ 0 h 233687"/>
                <a:gd name="connsiteX1" fmla="*/ 112516 w 225032"/>
                <a:gd name="connsiteY1" fmla="*/ 0 h 233687"/>
                <a:gd name="connsiteX2" fmla="*/ 112516 w 225032"/>
                <a:gd name="connsiteY2" fmla="*/ 0 h 233687"/>
                <a:gd name="connsiteX3" fmla="*/ 0 w 225032"/>
                <a:gd name="connsiteY3" fmla="*/ 111218 h 233687"/>
                <a:gd name="connsiteX4" fmla="*/ 0 w 225032"/>
                <a:gd name="connsiteY4" fmla="*/ 115113 h 233687"/>
                <a:gd name="connsiteX5" fmla="*/ 7790 w 225032"/>
                <a:gd name="connsiteY5" fmla="*/ 154061 h 233687"/>
                <a:gd name="connsiteX6" fmla="*/ 27264 w 225032"/>
                <a:gd name="connsiteY6" fmla="*/ 186085 h 233687"/>
                <a:gd name="connsiteX7" fmla="*/ 53662 w 225032"/>
                <a:gd name="connsiteY7" fmla="*/ 228928 h 233687"/>
                <a:gd name="connsiteX8" fmla="*/ 61451 w 225032"/>
                <a:gd name="connsiteY8" fmla="*/ 233688 h 233687"/>
                <a:gd name="connsiteX9" fmla="*/ 163581 w 225032"/>
                <a:gd name="connsiteY9" fmla="*/ 233688 h 233687"/>
                <a:gd name="connsiteX10" fmla="*/ 171371 w 225032"/>
                <a:gd name="connsiteY10" fmla="*/ 228928 h 233687"/>
                <a:gd name="connsiteX11" fmla="*/ 197769 w 225032"/>
                <a:gd name="connsiteY11" fmla="*/ 186085 h 233687"/>
                <a:gd name="connsiteX12" fmla="*/ 217243 w 225032"/>
                <a:gd name="connsiteY12" fmla="*/ 154061 h 233687"/>
                <a:gd name="connsiteX13" fmla="*/ 225033 w 225032"/>
                <a:gd name="connsiteY13" fmla="*/ 115113 h 233687"/>
                <a:gd name="connsiteX14" fmla="*/ 225033 w 225032"/>
                <a:gd name="connsiteY14" fmla="*/ 111218 h 233687"/>
                <a:gd name="connsiteX15" fmla="*/ 112516 w 225032"/>
                <a:gd name="connsiteY15" fmla="*/ 0 h 233687"/>
                <a:gd name="connsiteX16" fmla="*/ 199067 w 225032"/>
                <a:gd name="connsiteY16" fmla="*/ 114680 h 233687"/>
                <a:gd name="connsiteX17" fmla="*/ 193009 w 225032"/>
                <a:gd name="connsiteY17" fmla="*/ 144973 h 233687"/>
                <a:gd name="connsiteX18" fmla="*/ 178295 w 225032"/>
                <a:gd name="connsiteY18" fmla="*/ 168775 h 233687"/>
                <a:gd name="connsiteX19" fmla="*/ 153195 w 225032"/>
                <a:gd name="connsiteY19" fmla="*/ 207723 h 233687"/>
                <a:gd name="connsiteX20" fmla="*/ 112516 w 225032"/>
                <a:gd name="connsiteY20" fmla="*/ 207723 h 233687"/>
                <a:gd name="connsiteX21" fmla="*/ 72270 w 225032"/>
                <a:gd name="connsiteY21" fmla="*/ 207723 h 233687"/>
                <a:gd name="connsiteX22" fmla="*/ 47170 w 225032"/>
                <a:gd name="connsiteY22" fmla="*/ 168775 h 233687"/>
                <a:gd name="connsiteX23" fmla="*/ 32457 w 225032"/>
                <a:gd name="connsiteY23" fmla="*/ 144973 h 233687"/>
                <a:gd name="connsiteX24" fmla="*/ 26398 w 225032"/>
                <a:gd name="connsiteY24" fmla="*/ 114680 h 233687"/>
                <a:gd name="connsiteX25" fmla="*/ 26398 w 225032"/>
                <a:gd name="connsiteY25" fmla="*/ 111218 h 233687"/>
                <a:gd name="connsiteX26" fmla="*/ 112949 w 225032"/>
                <a:gd name="connsiteY26" fmla="*/ 25533 h 233687"/>
                <a:gd name="connsiteX27" fmla="*/ 112949 w 225032"/>
                <a:gd name="connsiteY27" fmla="*/ 25533 h 233687"/>
                <a:gd name="connsiteX28" fmla="*/ 112949 w 225032"/>
                <a:gd name="connsiteY28" fmla="*/ 25533 h 233687"/>
                <a:gd name="connsiteX29" fmla="*/ 112949 w 225032"/>
                <a:gd name="connsiteY29" fmla="*/ 25533 h 233687"/>
                <a:gd name="connsiteX30" fmla="*/ 112949 w 225032"/>
                <a:gd name="connsiteY30" fmla="*/ 25533 h 233687"/>
                <a:gd name="connsiteX31" fmla="*/ 112949 w 225032"/>
                <a:gd name="connsiteY31" fmla="*/ 25533 h 233687"/>
                <a:gd name="connsiteX32" fmla="*/ 112949 w 225032"/>
                <a:gd name="connsiteY32" fmla="*/ 25533 h 233687"/>
                <a:gd name="connsiteX33" fmla="*/ 199500 w 225032"/>
                <a:gd name="connsiteY33" fmla="*/ 111218 h 233687"/>
                <a:gd name="connsiteX34" fmla="*/ 199500 w 225032"/>
                <a:gd name="connsiteY34" fmla="*/ 114680 h 23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032" h="233687">
                  <a:moveTo>
                    <a:pt x="112516" y="0"/>
                  </a:moveTo>
                  <a:cubicBezTo>
                    <a:pt x="112516" y="0"/>
                    <a:pt x="112516" y="0"/>
                    <a:pt x="112516" y="0"/>
                  </a:cubicBezTo>
                  <a:cubicBezTo>
                    <a:pt x="112516" y="0"/>
                    <a:pt x="112516" y="0"/>
                    <a:pt x="112516" y="0"/>
                  </a:cubicBezTo>
                  <a:cubicBezTo>
                    <a:pt x="51065" y="433"/>
                    <a:pt x="1298" y="49767"/>
                    <a:pt x="0" y="111218"/>
                  </a:cubicBezTo>
                  <a:lnTo>
                    <a:pt x="0" y="115113"/>
                  </a:lnTo>
                  <a:cubicBezTo>
                    <a:pt x="433" y="128528"/>
                    <a:pt x="3029" y="141511"/>
                    <a:pt x="7790" y="154061"/>
                  </a:cubicBezTo>
                  <a:cubicBezTo>
                    <a:pt x="12550" y="165745"/>
                    <a:pt x="19041" y="176564"/>
                    <a:pt x="27264" y="186085"/>
                  </a:cubicBezTo>
                  <a:cubicBezTo>
                    <a:pt x="37650" y="197336"/>
                    <a:pt x="48901" y="219407"/>
                    <a:pt x="53662" y="228928"/>
                  </a:cubicBezTo>
                  <a:cubicBezTo>
                    <a:pt x="54960" y="231957"/>
                    <a:pt x="57989" y="233688"/>
                    <a:pt x="61451" y="233688"/>
                  </a:cubicBezTo>
                  <a:lnTo>
                    <a:pt x="163581" y="233688"/>
                  </a:lnTo>
                  <a:cubicBezTo>
                    <a:pt x="167044" y="233688"/>
                    <a:pt x="170073" y="231957"/>
                    <a:pt x="171371" y="228928"/>
                  </a:cubicBezTo>
                  <a:cubicBezTo>
                    <a:pt x="176131" y="219407"/>
                    <a:pt x="187383" y="197336"/>
                    <a:pt x="197769" y="186085"/>
                  </a:cubicBezTo>
                  <a:cubicBezTo>
                    <a:pt x="205991" y="176564"/>
                    <a:pt x="212916" y="165745"/>
                    <a:pt x="217243" y="154061"/>
                  </a:cubicBezTo>
                  <a:cubicBezTo>
                    <a:pt x="222003" y="141511"/>
                    <a:pt x="224600" y="128528"/>
                    <a:pt x="225033" y="115113"/>
                  </a:cubicBezTo>
                  <a:lnTo>
                    <a:pt x="225033" y="111218"/>
                  </a:lnTo>
                  <a:cubicBezTo>
                    <a:pt x="223734" y="49767"/>
                    <a:pt x="173968" y="433"/>
                    <a:pt x="112516" y="0"/>
                  </a:cubicBezTo>
                  <a:close/>
                  <a:moveTo>
                    <a:pt x="199067" y="114680"/>
                  </a:moveTo>
                  <a:cubicBezTo>
                    <a:pt x="198635" y="125066"/>
                    <a:pt x="196471" y="135452"/>
                    <a:pt x="193009" y="144973"/>
                  </a:cubicBezTo>
                  <a:cubicBezTo>
                    <a:pt x="189547" y="153628"/>
                    <a:pt x="184786" y="161850"/>
                    <a:pt x="178295" y="168775"/>
                  </a:cubicBezTo>
                  <a:cubicBezTo>
                    <a:pt x="168342" y="180892"/>
                    <a:pt x="159687" y="193874"/>
                    <a:pt x="153195" y="207723"/>
                  </a:cubicBezTo>
                  <a:lnTo>
                    <a:pt x="112516" y="207723"/>
                  </a:lnTo>
                  <a:lnTo>
                    <a:pt x="72270" y="207723"/>
                  </a:lnTo>
                  <a:cubicBezTo>
                    <a:pt x="65346" y="193874"/>
                    <a:pt x="56691" y="180892"/>
                    <a:pt x="47170" y="168775"/>
                  </a:cubicBezTo>
                  <a:cubicBezTo>
                    <a:pt x="41112" y="161850"/>
                    <a:pt x="35919" y="153628"/>
                    <a:pt x="32457" y="144973"/>
                  </a:cubicBezTo>
                  <a:cubicBezTo>
                    <a:pt x="28562" y="135452"/>
                    <a:pt x="26831" y="125066"/>
                    <a:pt x="26398" y="114680"/>
                  </a:cubicBezTo>
                  <a:lnTo>
                    <a:pt x="26398" y="111218"/>
                  </a:lnTo>
                  <a:cubicBezTo>
                    <a:pt x="27264" y="64048"/>
                    <a:pt x="65779" y="25965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12949" y="25533"/>
                    <a:pt x="112949" y="25533"/>
                    <a:pt x="112949" y="25533"/>
                  </a:cubicBezTo>
                  <a:cubicBezTo>
                    <a:pt x="112949" y="25533"/>
                    <a:pt x="112949" y="25533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60119" y="25965"/>
                    <a:pt x="198635" y="63615"/>
                    <a:pt x="199500" y="111218"/>
                  </a:cubicBezTo>
                  <a:lnTo>
                    <a:pt x="199500" y="11468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94" name="Graphic 89" descr="Lightbulb"/>
          <p:cNvGrpSpPr/>
          <p:nvPr/>
        </p:nvGrpSpPr>
        <p:grpSpPr>
          <a:xfrm>
            <a:off x="4943873" y="6237313"/>
            <a:ext cx="415445" cy="415445"/>
            <a:chOff x="255548" y="4448972"/>
            <a:chExt cx="415445" cy="415445"/>
          </a:xfrm>
          <a:solidFill>
            <a:srgbClr val="FFCB25"/>
          </a:solidFill>
        </p:grpSpPr>
        <p:sp>
          <p:nvSpPr>
            <p:cNvPr id="95" name="Freeform: Shape 11"/>
            <p:cNvSpPr/>
            <p:nvPr/>
          </p:nvSpPr>
          <p:spPr>
            <a:xfrm>
              <a:off x="407012" y="4725935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6" name="Freeform: Shape 12"/>
            <p:cNvSpPr/>
            <p:nvPr/>
          </p:nvSpPr>
          <p:spPr>
            <a:xfrm>
              <a:off x="407012" y="4769210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7" name="Freeform: Shape 13"/>
            <p:cNvSpPr/>
            <p:nvPr/>
          </p:nvSpPr>
          <p:spPr>
            <a:xfrm>
              <a:off x="435141" y="4812486"/>
              <a:ext cx="56258" cy="25965"/>
            </a:xfrm>
            <a:custGeom>
              <a:avLst/>
              <a:gdLst>
                <a:gd name="connsiteX0" fmla="*/ 0 w 56258"/>
                <a:gd name="connsiteY0" fmla="*/ 0 h 25965"/>
                <a:gd name="connsiteX1" fmla="*/ 28129 w 56258"/>
                <a:gd name="connsiteY1" fmla="*/ 25965 h 25965"/>
                <a:gd name="connsiteX2" fmla="*/ 56258 w 56258"/>
                <a:gd name="connsiteY2" fmla="*/ 0 h 25965"/>
                <a:gd name="connsiteX3" fmla="*/ 0 w 56258"/>
                <a:gd name="connsiteY3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58" h="25965">
                  <a:moveTo>
                    <a:pt x="0" y="0"/>
                  </a:moveTo>
                  <a:cubicBezTo>
                    <a:pt x="1298" y="14714"/>
                    <a:pt x="13415" y="25965"/>
                    <a:pt x="28129" y="25965"/>
                  </a:cubicBezTo>
                  <a:cubicBezTo>
                    <a:pt x="42843" y="25965"/>
                    <a:pt x="54960" y="14714"/>
                    <a:pt x="5625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8" name="Freeform: Shape 14"/>
            <p:cNvSpPr/>
            <p:nvPr/>
          </p:nvSpPr>
          <p:spPr>
            <a:xfrm>
              <a:off x="350754" y="4474937"/>
              <a:ext cx="225032" cy="233687"/>
            </a:xfrm>
            <a:custGeom>
              <a:avLst/>
              <a:gdLst>
                <a:gd name="connsiteX0" fmla="*/ 112516 w 225032"/>
                <a:gd name="connsiteY0" fmla="*/ 0 h 233687"/>
                <a:gd name="connsiteX1" fmla="*/ 112516 w 225032"/>
                <a:gd name="connsiteY1" fmla="*/ 0 h 233687"/>
                <a:gd name="connsiteX2" fmla="*/ 112516 w 225032"/>
                <a:gd name="connsiteY2" fmla="*/ 0 h 233687"/>
                <a:gd name="connsiteX3" fmla="*/ 0 w 225032"/>
                <a:gd name="connsiteY3" fmla="*/ 111218 h 233687"/>
                <a:gd name="connsiteX4" fmla="*/ 0 w 225032"/>
                <a:gd name="connsiteY4" fmla="*/ 115113 h 233687"/>
                <a:gd name="connsiteX5" fmla="*/ 7790 w 225032"/>
                <a:gd name="connsiteY5" fmla="*/ 154061 h 233687"/>
                <a:gd name="connsiteX6" fmla="*/ 27264 w 225032"/>
                <a:gd name="connsiteY6" fmla="*/ 186085 h 233687"/>
                <a:gd name="connsiteX7" fmla="*/ 53662 w 225032"/>
                <a:gd name="connsiteY7" fmla="*/ 228928 h 233687"/>
                <a:gd name="connsiteX8" fmla="*/ 61451 w 225032"/>
                <a:gd name="connsiteY8" fmla="*/ 233688 h 233687"/>
                <a:gd name="connsiteX9" fmla="*/ 163581 w 225032"/>
                <a:gd name="connsiteY9" fmla="*/ 233688 h 233687"/>
                <a:gd name="connsiteX10" fmla="*/ 171371 w 225032"/>
                <a:gd name="connsiteY10" fmla="*/ 228928 h 233687"/>
                <a:gd name="connsiteX11" fmla="*/ 197769 w 225032"/>
                <a:gd name="connsiteY11" fmla="*/ 186085 h 233687"/>
                <a:gd name="connsiteX12" fmla="*/ 217243 w 225032"/>
                <a:gd name="connsiteY12" fmla="*/ 154061 h 233687"/>
                <a:gd name="connsiteX13" fmla="*/ 225033 w 225032"/>
                <a:gd name="connsiteY13" fmla="*/ 115113 h 233687"/>
                <a:gd name="connsiteX14" fmla="*/ 225033 w 225032"/>
                <a:gd name="connsiteY14" fmla="*/ 111218 h 233687"/>
                <a:gd name="connsiteX15" fmla="*/ 112516 w 225032"/>
                <a:gd name="connsiteY15" fmla="*/ 0 h 233687"/>
                <a:gd name="connsiteX16" fmla="*/ 199067 w 225032"/>
                <a:gd name="connsiteY16" fmla="*/ 114680 h 233687"/>
                <a:gd name="connsiteX17" fmla="*/ 193009 w 225032"/>
                <a:gd name="connsiteY17" fmla="*/ 144973 h 233687"/>
                <a:gd name="connsiteX18" fmla="*/ 178295 w 225032"/>
                <a:gd name="connsiteY18" fmla="*/ 168775 h 233687"/>
                <a:gd name="connsiteX19" fmla="*/ 153195 w 225032"/>
                <a:gd name="connsiteY19" fmla="*/ 207723 h 233687"/>
                <a:gd name="connsiteX20" fmla="*/ 112516 w 225032"/>
                <a:gd name="connsiteY20" fmla="*/ 207723 h 233687"/>
                <a:gd name="connsiteX21" fmla="*/ 72270 w 225032"/>
                <a:gd name="connsiteY21" fmla="*/ 207723 h 233687"/>
                <a:gd name="connsiteX22" fmla="*/ 47170 w 225032"/>
                <a:gd name="connsiteY22" fmla="*/ 168775 h 233687"/>
                <a:gd name="connsiteX23" fmla="*/ 32457 w 225032"/>
                <a:gd name="connsiteY23" fmla="*/ 144973 h 233687"/>
                <a:gd name="connsiteX24" fmla="*/ 26398 w 225032"/>
                <a:gd name="connsiteY24" fmla="*/ 114680 h 233687"/>
                <a:gd name="connsiteX25" fmla="*/ 26398 w 225032"/>
                <a:gd name="connsiteY25" fmla="*/ 111218 h 233687"/>
                <a:gd name="connsiteX26" fmla="*/ 112949 w 225032"/>
                <a:gd name="connsiteY26" fmla="*/ 25533 h 233687"/>
                <a:gd name="connsiteX27" fmla="*/ 112949 w 225032"/>
                <a:gd name="connsiteY27" fmla="*/ 25533 h 233687"/>
                <a:gd name="connsiteX28" fmla="*/ 112949 w 225032"/>
                <a:gd name="connsiteY28" fmla="*/ 25533 h 233687"/>
                <a:gd name="connsiteX29" fmla="*/ 112949 w 225032"/>
                <a:gd name="connsiteY29" fmla="*/ 25533 h 233687"/>
                <a:gd name="connsiteX30" fmla="*/ 112949 w 225032"/>
                <a:gd name="connsiteY30" fmla="*/ 25533 h 233687"/>
                <a:gd name="connsiteX31" fmla="*/ 112949 w 225032"/>
                <a:gd name="connsiteY31" fmla="*/ 25533 h 233687"/>
                <a:gd name="connsiteX32" fmla="*/ 112949 w 225032"/>
                <a:gd name="connsiteY32" fmla="*/ 25533 h 233687"/>
                <a:gd name="connsiteX33" fmla="*/ 199500 w 225032"/>
                <a:gd name="connsiteY33" fmla="*/ 111218 h 233687"/>
                <a:gd name="connsiteX34" fmla="*/ 199500 w 225032"/>
                <a:gd name="connsiteY34" fmla="*/ 114680 h 23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032" h="233687">
                  <a:moveTo>
                    <a:pt x="112516" y="0"/>
                  </a:moveTo>
                  <a:cubicBezTo>
                    <a:pt x="112516" y="0"/>
                    <a:pt x="112516" y="0"/>
                    <a:pt x="112516" y="0"/>
                  </a:cubicBezTo>
                  <a:cubicBezTo>
                    <a:pt x="112516" y="0"/>
                    <a:pt x="112516" y="0"/>
                    <a:pt x="112516" y="0"/>
                  </a:cubicBezTo>
                  <a:cubicBezTo>
                    <a:pt x="51065" y="433"/>
                    <a:pt x="1298" y="49767"/>
                    <a:pt x="0" y="111218"/>
                  </a:cubicBezTo>
                  <a:lnTo>
                    <a:pt x="0" y="115113"/>
                  </a:lnTo>
                  <a:cubicBezTo>
                    <a:pt x="433" y="128528"/>
                    <a:pt x="3029" y="141511"/>
                    <a:pt x="7790" y="154061"/>
                  </a:cubicBezTo>
                  <a:cubicBezTo>
                    <a:pt x="12550" y="165745"/>
                    <a:pt x="19041" y="176564"/>
                    <a:pt x="27264" y="186085"/>
                  </a:cubicBezTo>
                  <a:cubicBezTo>
                    <a:pt x="37650" y="197336"/>
                    <a:pt x="48901" y="219407"/>
                    <a:pt x="53662" y="228928"/>
                  </a:cubicBezTo>
                  <a:cubicBezTo>
                    <a:pt x="54960" y="231957"/>
                    <a:pt x="57989" y="233688"/>
                    <a:pt x="61451" y="233688"/>
                  </a:cubicBezTo>
                  <a:lnTo>
                    <a:pt x="163581" y="233688"/>
                  </a:lnTo>
                  <a:cubicBezTo>
                    <a:pt x="167044" y="233688"/>
                    <a:pt x="170073" y="231957"/>
                    <a:pt x="171371" y="228928"/>
                  </a:cubicBezTo>
                  <a:cubicBezTo>
                    <a:pt x="176131" y="219407"/>
                    <a:pt x="187383" y="197336"/>
                    <a:pt x="197769" y="186085"/>
                  </a:cubicBezTo>
                  <a:cubicBezTo>
                    <a:pt x="205991" y="176564"/>
                    <a:pt x="212916" y="165745"/>
                    <a:pt x="217243" y="154061"/>
                  </a:cubicBezTo>
                  <a:cubicBezTo>
                    <a:pt x="222003" y="141511"/>
                    <a:pt x="224600" y="128528"/>
                    <a:pt x="225033" y="115113"/>
                  </a:cubicBezTo>
                  <a:lnTo>
                    <a:pt x="225033" y="111218"/>
                  </a:lnTo>
                  <a:cubicBezTo>
                    <a:pt x="223734" y="49767"/>
                    <a:pt x="173968" y="433"/>
                    <a:pt x="112516" y="0"/>
                  </a:cubicBezTo>
                  <a:close/>
                  <a:moveTo>
                    <a:pt x="199067" y="114680"/>
                  </a:moveTo>
                  <a:cubicBezTo>
                    <a:pt x="198635" y="125066"/>
                    <a:pt x="196471" y="135452"/>
                    <a:pt x="193009" y="144973"/>
                  </a:cubicBezTo>
                  <a:cubicBezTo>
                    <a:pt x="189547" y="153628"/>
                    <a:pt x="184786" y="161850"/>
                    <a:pt x="178295" y="168775"/>
                  </a:cubicBezTo>
                  <a:cubicBezTo>
                    <a:pt x="168342" y="180892"/>
                    <a:pt x="159687" y="193874"/>
                    <a:pt x="153195" y="207723"/>
                  </a:cubicBezTo>
                  <a:lnTo>
                    <a:pt x="112516" y="207723"/>
                  </a:lnTo>
                  <a:lnTo>
                    <a:pt x="72270" y="207723"/>
                  </a:lnTo>
                  <a:cubicBezTo>
                    <a:pt x="65346" y="193874"/>
                    <a:pt x="56691" y="180892"/>
                    <a:pt x="47170" y="168775"/>
                  </a:cubicBezTo>
                  <a:cubicBezTo>
                    <a:pt x="41112" y="161850"/>
                    <a:pt x="35919" y="153628"/>
                    <a:pt x="32457" y="144973"/>
                  </a:cubicBezTo>
                  <a:cubicBezTo>
                    <a:pt x="28562" y="135452"/>
                    <a:pt x="26831" y="125066"/>
                    <a:pt x="26398" y="114680"/>
                  </a:cubicBezTo>
                  <a:lnTo>
                    <a:pt x="26398" y="111218"/>
                  </a:lnTo>
                  <a:cubicBezTo>
                    <a:pt x="27264" y="64048"/>
                    <a:pt x="65779" y="25965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12949" y="25533"/>
                    <a:pt x="112949" y="25533"/>
                    <a:pt x="112949" y="25533"/>
                  </a:cubicBezTo>
                  <a:cubicBezTo>
                    <a:pt x="112949" y="25533"/>
                    <a:pt x="112949" y="25533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60119" y="25965"/>
                    <a:pt x="198635" y="63615"/>
                    <a:pt x="199500" y="111218"/>
                  </a:cubicBezTo>
                  <a:lnTo>
                    <a:pt x="199500" y="11468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99" name="Graphic 89" descr="Lightbulb"/>
          <p:cNvGrpSpPr/>
          <p:nvPr/>
        </p:nvGrpSpPr>
        <p:grpSpPr>
          <a:xfrm>
            <a:off x="7248129" y="6237313"/>
            <a:ext cx="415445" cy="415445"/>
            <a:chOff x="255548" y="4448972"/>
            <a:chExt cx="415445" cy="415445"/>
          </a:xfrm>
          <a:solidFill>
            <a:srgbClr val="FFCB25"/>
          </a:solidFill>
        </p:grpSpPr>
        <p:sp>
          <p:nvSpPr>
            <p:cNvPr id="100" name="Freeform: Shape 11"/>
            <p:cNvSpPr/>
            <p:nvPr/>
          </p:nvSpPr>
          <p:spPr>
            <a:xfrm>
              <a:off x="407012" y="4725935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1" name="Freeform: Shape 12"/>
            <p:cNvSpPr/>
            <p:nvPr/>
          </p:nvSpPr>
          <p:spPr>
            <a:xfrm>
              <a:off x="407012" y="4769210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2" name="Freeform: Shape 13"/>
            <p:cNvSpPr/>
            <p:nvPr/>
          </p:nvSpPr>
          <p:spPr>
            <a:xfrm>
              <a:off x="435141" y="4812486"/>
              <a:ext cx="56258" cy="25965"/>
            </a:xfrm>
            <a:custGeom>
              <a:avLst/>
              <a:gdLst>
                <a:gd name="connsiteX0" fmla="*/ 0 w 56258"/>
                <a:gd name="connsiteY0" fmla="*/ 0 h 25965"/>
                <a:gd name="connsiteX1" fmla="*/ 28129 w 56258"/>
                <a:gd name="connsiteY1" fmla="*/ 25965 h 25965"/>
                <a:gd name="connsiteX2" fmla="*/ 56258 w 56258"/>
                <a:gd name="connsiteY2" fmla="*/ 0 h 25965"/>
                <a:gd name="connsiteX3" fmla="*/ 0 w 56258"/>
                <a:gd name="connsiteY3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58" h="25965">
                  <a:moveTo>
                    <a:pt x="0" y="0"/>
                  </a:moveTo>
                  <a:cubicBezTo>
                    <a:pt x="1298" y="14714"/>
                    <a:pt x="13415" y="25965"/>
                    <a:pt x="28129" y="25965"/>
                  </a:cubicBezTo>
                  <a:cubicBezTo>
                    <a:pt x="42843" y="25965"/>
                    <a:pt x="54960" y="14714"/>
                    <a:pt x="5625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5" name="Freeform: Shape 14"/>
            <p:cNvSpPr/>
            <p:nvPr/>
          </p:nvSpPr>
          <p:spPr>
            <a:xfrm>
              <a:off x="350754" y="4474937"/>
              <a:ext cx="225032" cy="233687"/>
            </a:xfrm>
            <a:custGeom>
              <a:avLst/>
              <a:gdLst>
                <a:gd name="connsiteX0" fmla="*/ 112516 w 225032"/>
                <a:gd name="connsiteY0" fmla="*/ 0 h 233687"/>
                <a:gd name="connsiteX1" fmla="*/ 112516 w 225032"/>
                <a:gd name="connsiteY1" fmla="*/ 0 h 233687"/>
                <a:gd name="connsiteX2" fmla="*/ 112516 w 225032"/>
                <a:gd name="connsiteY2" fmla="*/ 0 h 233687"/>
                <a:gd name="connsiteX3" fmla="*/ 0 w 225032"/>
                <a:gd name="connsiteY3" fmla="*/ 111218 h 233687"/>
                <a:gd name="connsiteX4" fmla="*/ 0 w 225032"/>
                <a:gd name="connsiteY4" fmla="*/ 115113 h 233687"/>
                <a:gd name="connsiteX5" fmla="*/ 7790 w 225032"/>
                <a:gd name="connsiteY5" fmla="*/ 154061 h 233687"/>
                <a:gd name="connsiteX6" fmla="*/ 27264 w 225032"/>
                <a:gd name="connsiteY6" fmla="*/ 186085 h 233687"/>
                <a:gd name="connsiteX7" fmla="*/ 53662 w 225032"/>
                <a:gd name="connsiteY7" fmla="*/ 228928 h 233687"/>
                <a:gd name="connsiteX8" fmla="*/ 61451 w 225032"/>
                <a:gd name="connsiteY8" fmla="*/ 233688 h 233687"/>
                <a:gd name="connsiteX9" fmla="*/ 163581 w 225032"/>
                <a:gd name="connsiteY9" fmla="*/ 233688 h 233687"/>
                <a:gd name="connsiteX10" fmla="*/ 171371 w 225032"/>
                <a:gd name="connsiteY10" fmla="*/ 228928 h 233687"/>
                <a:gd name="connsiteX11" fmla="*/ 197769 w 225032"/>
                <a:gd name="connsiteY11" fmla="*/ 186085 h 233687"/>
                <a:gd name="connsiteX12" fmla="*/ 217243 w 225032"/>
                <a:gd name="connsiteY12" fmla="*/ 154061 h 233687"/>
                <a:gd name="connsiteX13" fmla="*/ 225033 w 225032"/>
                <a:gd name="connsiteY13" fmla="*/ 115113 h 233687"/>
                <a:gd name="connsiteX14" fmla="*/ 225033 w 225032"/>
                <a:gd name="connsiteY14" fmla="*/ 111218 h 233687"/>
                <a:gd name="connsiteX15" fmla="*/ 112516 w 225032"/>
                <a:gd name="connsiteY15" fmla="*/ 0 h 233687"/>
                <a:gd name="connsiteX16" fmla="*/ 199067 w 225032"/>
                <a:gd name="connsiteY16" fmla="*/ 114680 h 233687"/>
                <a:gd name="connsiteX17" fmla="*/ 193009 w 225032"/>
                <a:gd name="connsiteY17" fmla="*/ 144973 h 233687"/>
                <a:gd name="connsiteX18" fmla="*/ 178295 w 225032"/>
                <a:gd name="connsiteY18" fmla="*/ 168775 h 233687"/>
                <a:gd name="connsiteX19" fmla="*/ 153195 w 225032"/>
                <a:gd name="connsiteY19" fmla="*/ 207723 h 233687"/>
                <a:gd name="connsiteX20" fmla="*/ 112516 w 225032"/>
                <a:gd name="connsiteY20" fmla="*/ 207723 h 233687"/>
                <a:gd name="connsiteX21" fmla="*/ 72270 w 225032"/>
                <a:gd name="connsiteY21" fmla="*/ 207723 h 233687"/>
                <a:gd name="connsiteX22" fmla="*/ 47170 w 225032"/>
                <a:gd name="connsiteY22" fmla="*/ 168775 h 233687"/>
                <a:gd name="connsiteX23" fmla="*/ 32457 w 225032"/>
                <a:gd name="connsiteY23" fmla="*/ 144973 h 233687"/>
                <a:gd name="connsiteX24" fmla="*/ 26398 w 225032"/>
                <a:gd name="connsiteY24" fmla="*/ 114680 h 233687"/>
                <a:gd name="connsiteX25" fmla="*/ 26398 w 225032"/>
                <a:gd name="connsiteY25" fmla="*/ 111218 h 233687"/>
                <a:gd name="connsiteX26" fmla="*/ 112949 w 225032"/>
                <a:gd name="connsiteY26" fmla="*/ 25533 h 233687"/>
                <a:gd name="connsiteX27" fmla="*/ 112949 w 225032"/>
                <a:gd name="connsiteY27" fmla="*/ 25533 h 233687"/>
                <a:gd name="connsiteX28" fmla="*/ 112949 w 225032"/>
                <a:gd name="connsiteY28" fmla="*/ 25533 h 233687"/>
                <a:gd name="connsiteX29" fmla="*/ 112949 w 225032"/>
                <a:gd name="connsiteY29" fmla="*/ 25533 h 233687"/>
                <a:gd name="connsiteX30" fmla="*/ 112949 w 225032"/>
                <a:gd name="connsiteY30" fmla="*/ 25533 h 233687"/>
                <a:gd name="connsiteX31" fmla="*/ 112949 w 225032"/>
                <a:gd name="connsiteY31" fmla="*/ 25533 h 233687"/>
                <a:gd name="connsiteX32" fmla="*/ 112949 w 225032"/>
                <a:gd name="connsiteY32" fmla="*/ 25533 h 233687"/>
                <a:gd name="connsiteX33" fmla="*/ 199500 w 225032"/>
                <a:gd name="connsiteY33" fmla="*/ 111218 h 233687"/>
                <a:gd name="connsiteX34" fmla="*/ 199500 w 225032"/>
                <a:gd name="connsiteY34" fmla="*/ 114680 h 23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032" h="233687">
                  <a:moveTo>
                    <a:pt x="112516" y="0"/>
                  </a:moveTo>
                  <a:cubicBezTo>
                    <a:pt x="112516" y="0"/>
                    <a:pt x="112516" y="0"/>
                    <a:pt x="112516" y="0"/>
                  </a:cubicBezTo>
                  <a:cubicBezTo>
                    <a:pt x="112516" y="0"/>
                    <a:pt x="112516" y="0"/>
                    <a:pt x="112516" y="0"/>
                  </a:cubicBezTo>
                  <a:cubicBezTo>
                    <a:pt x="51065" y="433"/>
                    <a:pt x="1298" y="49767"/>
                    <a:pt x="0" y="111218"/>
                  </a:cubicBezTo>
                  <a:lnTo>
                    <a:pt x="0" y="115113"/>
                  </a:lnTo>
                  <a:cubicBezTo>
                    <a:pt x="433" y="128528"/>
                    <a:pt x="3029" y="141511"/>
                    <a:pt x="7790" y="154061"/>
                  </a:cubicBezTo>
                  <a:cubicBezTo>
                    <a:pt x="12550" y="165745"/>
                    <a:pt x="19041" y="176564"/>
                    <a:pt x="27264" y="186085"/>
                  </a:cubicBezTo>
                  <a:cubicBezTo>
                    <a:pt x="37650" y="197336"/>
                    <a:pt x="48901" y="219407"/>
                    <a:pt x="53662" y="228928"/>
                  </a:cubicBezTo>
                  <a:cubicBezTo>
                    <a:pt x="54960" y="231957"/>
                    <a:pt x="57989" y="233688"/>
                    <a:pt x="61451" y="233688"/>
                  </a:cubicBezTo>
                  <a:lnTo>
                    <a:pt x="163581" y="233688"/>
                  </a:lnTo>
                  <a:cubicBezTo>
                    <a:pt x="167044" y="233688"/>
                    <a:pt x="170073" y="231957"/>
                    <a:pt x="171371" y="228928"/>
                  </a:cubicBezTo>
                  <a:cubicBezTo>
                    <a:pt x="176131" y="219407"/>
                    <a:pt x="187383" y="197336"/>
                    <a:pt x="197769" y="186085"/>
                  </a:cubicBezTo>
                  <a:cubicBezTo>
                    <a:pt x="205991" y="176564"/>
                    <a:pt x="212916" y="165745"/>
                    <a:pt x="217243" y="154061"/>
                  </a:cubicBezTo>
                  <a:cubicBezTo>
                    <a:pt x="222003" y="141511"/>
                    <a:pt x="224600" y="128528"/>
                    <a:pt x="225033" y="115113"/>
                  </a:cubicBezTo>
                  <a:lnTo>
                    <a:pt x="225033" y="111218"/>
                  </a:lnTo>
                  <a:cubicBezTo>
                    <a:pt x="223734" y="49767"/>
                    <a:pt x="173968" y="433"/>
                    <a:pt x="112516" y="0"/>
                  </a:cubicBezTo>
                  <a:close/>
                  <a:moveTo>
                    <a:pt x="199067" y="114680"/>
                  </a:moveTo>
                  <a:cubicBezTo>
                    <a:pt x="198635" y="125066"/>
                    <a:pt x="196471" y="135452"/>
                    <a:pt x="193009" y="144973"/>
                  </a:cubicBezTo>
                  <a:cubicBezTo>
                    <a:pt x="189547" y="153628"/>
                    <a:pt x="184786" y="161850"/>
                    <a:pt x="178295" y="168775"/>
                  </a:cubicBezTo>
                  <a:cubicBezTo>
                    <a:pt x="168342" y="180892"/>
                    <a:pt x="159687" y="193874"/>
                    <a:pt x="153195" y="207723"/>
                  </a:cubicBezTo>
                  <a:lnTo>
                    <a:pt x="112516" y="207723"/>
                  </a:lnTo>
                  <a:lnTo>
                    <a:pt x="72270" y="207723"/>
                  </a:lnTo>
                  <a:cubicBezTo>
                    <a:pt x="65346" y="193874"/>
                    <a:pt x="56691" y="180892"/>
                    <a:pt x="47170" y="168775"/>
                  </a:cubicBezTo>
                  <a:cubicBezTo>
                    <a:pt x="41112" y="161850"/>
                    <a:pt x="35919" y="153628"/>
                    <a:pt x="32457" y="144973"/>
                  </a:cubicBezTo>
                  <a:cubicBezTo>
                    <a:pt x="28562" y="135452"/>
                    <a:pt x="26831" y="125066"/>
                    <a:pt x="26398" y="114680"/>
                  </a:cubicBezTo>
                  <a:lnTo>
                    <a:pt x="26398" y="111218"/>
                  </a:lnTo>
                  <a:cubicBezTo>
                    <a:pt x="27264" y="64048"/>
                    <a:pt x="65779" y="25965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12949" y="25533"/>
                    <a:pt x="112949" y="25533"/>
                    <a:pt x="112949" y="25533"/>
                  </a:cubicBezTo>
                  <a:cubicBezTo>
                    <a:pt x="112949" y="25533"/>
                    <a:pt x="112949" y="25533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60119" y="25965"/>
                    <a:pt x="198635" y="63615"/>
                    <a:pt x="199500" y="111218"/>
                  </a:cubicBezTo>
                  <a:lnTo>
                    <a:pt x="199500" y="11468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120" name="Graphic 89" descr="Lightbulb"/>
          <p:cNvGrpSpPr/>
          <p:nvPr/>
        </p:nvGrpSpPr>
        <p:grpSpPr>
          <a:xfrm>
            <a:off x="6456041" y="6237313"/>
            <a:ext cx="415445" cy="415445"/>
            <a:chOff x="255548" y="4448972"/>
            <a:chExt cx="415445" cy="415445"/>
          </a:xfrm>
          <a:solidFill>
            <a:srgbClr val="FFCB25"/>
          </a:solidFill>
        </p:grpSpPr>
        <p:sp>
          <p:nvSpPr>
            <p:cNvPr id="123" name="Freeform: Shape 11"/>
            <p:cNvSpPr/>
            <p:nvPr/>
          </p:nvSpPr>
          <p:spPr>
            <a:xfrm>
              <a:off x="407012" y="4725935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8" name="Freeform: Shape 12"/>
            <p:cNvSpPr/>
            <p:nvPr/>
          </p:nvSpPr>
          <p:spPr>
            <a:xfrm>
              <a:off x="407012" y="4769210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3" name="Freeform: Shape 13"/>
            <p:cNvSpPr/>
            <p:nvPr/>
          </p:nvSpPr>
          <p:spPr>
            <a:xfrm>
              <a:off x="435141" y="4812486"/>
              <a:ext cx="56258" cy="25965"/>
            </a:xfrm>
            <a:custGeom>
              <a:avLst/>
              <a:gdLst>
                <a:gd name="connsiteX0" fmla="*/ 0 w 56258"/>
                <a:gd name="connsiteY0" fmla="*/ 0 h 25965"/>
                <a:gd name="connsiteX1" fmla="*/ 28129 w 56258"/>
                <a:gd name="connsiteY1" fmla="*/ 25965 h 25965"/>
                <a:gd name="connsiteX2" fmla="*/ 56258 w 56258"/>
                <a:gd name="connsiteY2" fmla="*/ 0 h 25965"/>
                <a:gd name="connsiteX3" fmla="*/ 0 w 56258"/>
                <a:gd name="connsiteY3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58" h="25965">
                  <a:moveTo>
                    <a:pt x="0" y="0"/>
                  </a:moveTo>
                  <a:cubicBezTo>
                    <a:pt x="1298" y="14714"/>
                    <a:pt x="13415" y="25965"/>
                    <a:pt x="28129" y="25965"/>
                  </a:cubicBezTo>
                  <a:cubicBezTo>
                    <a:pt x="42843" y="25965"/>
                    <a:pt x="54960" y="14714"/>
                    <a:pt x="5625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8" name="Freeform: Shape 14"/>
            <p:cNvSpPr/>
            <p:nvPr/>
          </p:nvSpPr>
          <p:spPr>
            <a:xfrm>
              <a:off x="350754" y="4474937"/>
              <a:ext cx="225032" cy="233687"/>
            </a:xfrm>
            <a:custGeom>
              <a:avLst/>
              <a:gdLst>
                <a:gd name="connsiteX0" fmla="*/ 112516 w 225032"/>
                <a:gd name="connsiteY0" fmla="*/ 0 h 233687"/>
                <a:gd name="connsiteX1" fmla="*/ 112516 w 225032"/>
                <a:gd name="connsiteY1" fmla="*/ 0 h 233687"/>
                <a:gd name="connsiteX2" fmla="*/ 112516 w 225032"/>
                <a:gd name="connsiteY2" fmla="*/ 0 h 233687"/>
                <a:gd name="connsiteX3" fmla="*/ 0 w 225032"/>
                <a:gd name="connsiteY3" fmla="*/ 111218 h 233687"/>
                <a:gd name="connsiteX4" fmla="*/ 0 w 225032"/>
                <a:gd name="connsiteY4" fmla="*/ 115113 h 233687"/>
                <a:gd name="connsiteX5" fmla="*/ 7790 w 225032"/>
                <a:gd name="connsiteY5" fmla="*/ 154061 h 233687"/>
                <a:gd name="connsiteX6" fmla="*/ 27264 w 225032"/>
                <a:gd name="connsiteY6" fmla="*/ 186085 h 233687"/>
                <a:gd name="connsiteX7" fmla="*/ 53662 w 225032"/>
                <a:gd name="connsiteY7" fmla="*/ 228928 h 233687"/>
                <a:gd name="connsiteX8" fmla="*/ 61451 w 225032"/>
                <a:gd name="connsiteY8" fmla="*/ 233688 h 233687"/>
                <a:gd name="connsiteX9" fmla="*/ 163581 w 225032"/>
                <a:gd name="connsiteY9" fmla="*/ 233688 h 233687"/>
                <a:gd name="connsiteX10" fmla="*/ 171371 w 225032"/>
                <a:gd name="connsiteY10" fmla="*/ 228928 h 233687"/>
                <a:gd name="connsiteX11" fmla="*/ 197769 w 225032"/>
                <a:gd name="connsiteY11" fmla="*/ 186085 h 233687"/>
                <a:gd name="connsiteX12" fmla="*/ 217243 w 225032"/>
                <a:gd name="connsiteY12" fmla="*/ 154061 h 233687"/>
                <a:gd name="connsiteX13" fmla="*/ 225033 w 225032"/>
                <a:gd name="connsiteY13" fmla="*/ 115113 h 233687"/>
                <a:gd name="connsiteX14" fmla="*/ 225033 w 225032"/>
                <a:gd name="connsiteY14" fmla="*/ 111218 h 233687"/>
                <a:gd name="connsiteX15" fmla="*/ 112516 w 225032"/>
                <a:gd name="connsiteY15" fmla="*/ 0 h 233687"/>
                <a:gd name="connsiteX16" fmla="*/ 199067 w 225032"/>
                <a:gd name="connsiteY16" fmla="*/ 114680 h 233687"/>
                <a:gd name="connsiteX17" fmla="*/ 193009 w 225032"/>
                <a:gd name="connsiteY17" fmla="*/ 144973 h 233687"/>
                <a:gd name="connsiteX18" fmla="*/ 178295 w 225032"/>
                <a:gd name="connsiteY18" fmla="*/ 168775 h 233687"/>
                <a:gd name="connsiteX19" fmla="*/ 153195 w 225032"/>
                <a:gd name="connsiteY19" fmla="*/ 207723 h 233687"/>
                <a:gd name="connsiteX20" fmla="*/ 112516 w 225032"/>
                <a:gd name="connsiteY20" fmla="*/ 207723 h 233687"/>
                <a:gd name="connsiteX21" fmla="*/ 72270 w 225032"/>
                <a:gd name="connsiteY21" fmla="*/ 207723 h 233687"/>
                <a:gd name="connsiteX22" fmla="*/ 47170 w 225032"/>
                <a:gd name="connsiteY22" fmla="*/ 168775 h 233687"/>
                <a:gd name="connsiteX23" fmla="*/ 32457 w 225032"/>
                <a:gd name="connsiteY23" fmla="*/ 144973 h 233687"/>
                <a:gd name="connsiteX24" fmla="*/ 26398 w 225032"/>
                <a:gd name="connsiteY24" fmla="*/ 114680 h 233687"/>
                <a:gd name="connsiteX25" fmla="*/ 26398 w 225032"/>
                <a:gd name="connsiteY25" fmla="*/ 111218 h 233687"/>
                <a:gd name="connsiteX26" fmla="*/ 112949 w 225032"/>
                <a:gd name="connsiteY26" fmla="*/ 25533 h 233687"/>
                <a:gd name="connsiteX27" fmla="*/ 112949 w 225032"/>
                <a:gd name="connsiteY27" fmla="*/ 25533 h 233687"/>
                <a:gd name="connsiteX28" fmla="*/ 112949 w 225032"/>
                <a:gd name="connsiteY28" fmla="*/ 25533 h 233687"/>
                <a:gd name="connsiteX29" fmla="*/ 112949 w 225032"/>
                <a:gd name="connsiteY29" fmla="*/ 25533 h 233687"/>
                <a:gd name="connsiteX30" fmla="*/ 112949 w 225032"/>
                <a:gd name="connsiteY30" fmla="*/ 25533 h 233687"/>
                <a:gd name="connsiteX31" fmla="*/ 112949 w 225032"/>
                <a:gd name="connsiteY31" fmla="*/ 25533 h 233687"/>
                <a:gd name="connsiteX32" fmla="*/ 112949 w 225032"/>
                <a:gd name="connsiteY32" fmla="*/ 25533 h 233687"/>
                <a:gd name="connsiteX33" fmla="*/ 199500 w 225032"/>
                <a:gd name="connsiteY33" fmla="*/ 111218 h 233687"/>
                <a:gd name="connsiteX34" fmla="*/ 199500 w 225032"/>
                <a:gd name="connsiteY34" fmla="*/ 114680 h 23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032" h="233687">
                  <a:moveTo>
                    <a:pt x="112516" y="0"/>
                  </a:moveTo>
                  <a:cubicBezTo>
                    <a:pt x="112516" y="0"/>
                    <a:pt x="112516" y="0"/>
                    <a:pt x="112516" y="0"/>
                  </a:cubicBezTo>
                  <a:cubicBezTo>
                    <a:pt x="112516" y="0"/>
                    <a:pt x="112516" y="0"/>
                    <a:pt x="112516" y="0"/>
                  </a:cubicBezTo>
                  <a:cubicBezTo>
                    <a:pt x="51065" y="433"/>
                    <a:pt x="1298" y="49767"/>
                    <a:pt x="0" y="111218"/>
                  </a:cubicBezTo>
                  <a:lnTo>
                    <a:pt x="0" y="115113"/>
                  </a:lnTo>
                  <a:cubicBezTo>
                    <a:pt x="433" y="128528"/>
                    <a:pt x="3029" y="141511"/>
                    <a:pt x="7790" y="154061"/>
                  </a:cubicBezTo>
                  <a:cubicBezTo>
                    <a:pt x="12550" y="165745"/>
                    <a:pt x="19041" y="176564"/>
                    <a:pt x="27264" y="186085"/>
                  </a:cubicBezTo>
                  <a:cubicBezTo>
                    <a:pt x="37650" y="197336"/>
                    <a:pt x="48901" y="219407"/>
                    <a:pt x="53662" y="228928"/>
                  </a:cubicBezTo>
                  <a:cubicBezTo>
                    <a:pt x="54960" y="231957"/>
                    <a:pt x="57989" y="233688"/>
                    <a:pt x="61451" y="233688"/>
                  </a:cubicBezTo>
                  <a:lnTo>
                    <a:pt x="163581" y="233688"/>
                  </a:lnTo>
                  <a:cubicBezTo>
                    <a:pt x="167044" y="233688"/>
                    <a:pt x="170073" y="231957"/>
                    <a:pt x="171371" y="228928"/>
                  </a:cubicBezTo>
                  <a:cubicBezTo>
                    <a:pt x="176131" y="219407"/>
                    <a:pt x="187383" y="197336"/>
                    <a:pt x="197769" y="186085"/>
                  </a:cubicBezTo>
                  <a:cubicBezTo>
                    <a:pt x="205991" y="176564"/>
                    <a:pt x="212916" y="165745"/>
                    <a:pt x="217243" y="154061"/>
                  </a:cubicBezTo>
                  <a:cubicBezTo>
                    <a:pt x="222003" y="141511"/>
                    <a:pt x="224600" y="128528"/>
                    <a:pt x="225033" y="115113"/>
                  </a:cubicBezTo>
                  <a:lnTo>
                    <a:pt x="225033" y="111218"/>
                  </a:lnTo>
                  <a:cubicBezTo>
                    <a:pt x="223734" y="49767"/>
                    <a:pt x="173968" y="433"/>
                    <a:pt x="112516" y="0"/>
                  </a:cubicBezTo>
                  <a:close/>
                  <a:moveTo>
                    <a:pt x="199067" y="114680"/>
                  </a:moveTo>
                  <a:cubicBezTo>
                    <a:pt x="198635" y="125066"/>
                    <a:pt x="196471" y="135452"/>
                    <a:pt x="193009" y="144973"/>
                  </a:cubicBezTo>
                  <a:cubicBezTo>
                    <a:pt x="189547" y="153628"/>
                    <a:pt x="184786" y="161850"/>
                    <a:pt x="178295" y="168775"/>
                  </a:cubicBezTo>
                  <a:cubicBezTo>
                    <a:pt x="168342" y="180892"/>
                    <a:pt x="159687" y="193874"/>
                    <a:pt x="153195" y="207723"/>
                  </a:cubicBezTo>
                  <a:lnTo>
                    <a:pt x="112516" y="207723"/>
                  </a:lnTo>
                  <a:lnTo>
                    <a:pt x="72270" y="207723"/>
                  </a:lnTo>
                  <a:cubicBezTo>
                    <a:pt x="65346" y="193874"/>
                    <a:pt x="56691" y="180892"/>
                    <a:pt x="47170" y="168775"/>
                  </a:cubicBezTo>
                  <a:cubicBezTo>
                    <a:pt x="41112" y="161850"/>
                    <a:pt x="35919" y="153628"/>
                    <a:pt x="32457" y="144973"/>
                  </a:cubicBezTo>
                  <a:cubicBezTo>
                    <a:pt x="28562" y="135452"/>
                    <a:pt x="26831" y="125066"/>
                    <a:pt x="26398" y="114680"/>
                  </a:cubicBezTo>
                  <a:lnTo>
                    <a:pt x="26398" y="111218"/>
                  </a:lnTo>
                  <a:cubicBezTo>
                    <a:pt x="27264" y="64048"/>
                    <a:pt x="65779" y="25965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12949" y="25533"/>
                    <a:pt x="112949" y="25533"/>
                    <a:pt x="112949" y="25533"/>
                  </a:cubicBezTo>
                  <a:cubicBezTo>
                    <a:pt x="112949" y="25533"/>
                    <a:pt x="112949" y="25533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60119" y="25965"/>
                    <a:pt x="198635" y="63615"/>
                    <a:pt x="199500" y="111218"/>
                  </a:cubicBezTo>
                  <a:lnTo>
                    <a:pt x="199500" y="11468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141" name="Graphic 89" descr="Lightbulb"/>
          <p:cNvGrpSpPr/>
          <p:nvPr/>
        </p:nvGrpSpPr>
        <p:grpSpPr>
          <a:xfrm>
            <a:off x="5663953" y="6237313"/>
            <a:ext cx="415445" cy="415445"/>
            <a:chOff x="255548" y="4448972"/>
            <a:chExt cx="415445" cy="415445"/>
          </a:xfrm>
          <a:solidFill>
            <a:srgbClr val="FFCB25"/>
          </a:solidFill>
        </p:grpSpPr>
        <p:sp>
          <p:nvSpPr>
            <p:cNvPr id="142" name="Freeform: Shape 11"/>
            <p:cNvSpPr/>
            <p:nvPr/>
          </p:nvSpPr>
          <p:spPr>
            <a:xfrm>
              <a:off x="407012" y="4725935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3" name="Freeform: Shape 12"/>
            <p:cNvSpPr/>
            <p:nvPr/>
          </p:nvSpPr>
          <p:spPr>
            <a:xfrm>
              <a:off x="407012" y="4769210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4" name="Freeform: Shape 13"/>
            <p:cNvSpPr/>
            <p:nvPr/>
          </p:nvSpPr>
          <p:spPr>
            <a:xfrm>
              <a:off x="435141" y="4812486"/>
              <a:ext cx="56258" cy="25965"/>
            </a:xfrm>
            <a:custGeom>
              <a:avLst/>
              <a:gdLst>
                <a:gd name="connsiteX0" fmla="*/ 0 w 56258"/>
                <a:gd name="connsiteY0" fmla="*/ 0 h 25965"/>
                <a:gd name="connsiteX1" fmla="*/ 28129 w 56258"/>
                <a:gd name="connsiteY1" fmla="*/ 25965 h 25965"/>
                <a:gd name="connsiteX2" fmla="*/ 56258 w 56258"/>
                <a:gd name="connsiteY2" fmla="*/ 0 h 25965"/>
                <a:gd name="connsiteX3" fmla="*/ 0 w 56258"/>
                <a:gd name="connsiteY3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58" h="25965">
                  <a:moveTo>
                    <a:pt x="0" y="0"/>
                  </a:moveTo>
                  <a:cubicBezTo>
                    <a:pt x="1298" y="14714"/>
                    <a:pt x="13415" y="25965"/>
                    <a:pt x="28129" y="25965"/>
                  </a:cubicBezTo>
                  <a:cubicBezTo>
                    <a:pt x="42843" y="25965"/>
                    <a:pt x="54960" y="14714"/>
                    <a:pt x="5625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5" name="Freeform: Shape 14"/>
            <p:cNvSpPr/>
            <p:nvPr/>
          </p:nvSpPr>
          <p:spPr>
            <a:xfrm>
              <a:off x="350754" y="4474937"/>
              <a:ext cx="225032" cy="233687"/>
            </a:xfrm>
            <a:custGeom>
              <a:avLst/>
              <a:gdLst>
                <a:gd name="connsiteX0" fmla="*/ 112516 w 225032"/>
                <a:gd name="connsiteY0" fmla="*/ 0 h 233687"/>
                <a:gd name="connsiteX1" fmla="*/ 112516 w 225032"/>
                <a:gd name="connsiteY1" fmla="*/ 0 h 233687"/>
                <a:gd name="connsiteX2" fmla="*/ 112516 w 225032"/>
                <a:gd name="connsiteY2" fmla="*/ 0 h 233687"/>
                <a:gd name="connsiteX3" fmla="*/ 0 w 225032"/>
                <a:gd name="connsiteY3" fmla="*/ 111218 h 233687"/>
                <a:gd name="connsiteX4" fmla="*/ 0 w 225032"/>
                <a:gd name="connsiteY4" fmla="*/ 115113 h 233687"/>
                <a:gd name="connsiteX5" fmla="*/ 7790 w 225032"/>
                <a:gd name="connsiteY5" fmla="*/ 154061 h 233687"/>
                <a:gd name="connsiteX6" fmla="*/ 27264 w 225032"/>
                <a:gd name="connsiteY6" fmla="*/ 186085 h 233687"/>
                <a:gd name="connsiteX7" fmla="*/ 53662 w 225032"/>
                <a:gd name="connsiteY7" fmla="*/ 228928 h 233687"/>
                <a:gd name="connsiteX8" fmla="*/ 61451 w 225032"/>
                <a:gd name="connsiteY8" fmla="*/ 233688 h 233687"/>
                <a:gd name="connsiteX9" fmla="*/ 163581 w 225032"/>
                <a:gd name="connsiteY9" fmla="*/ 233688 h 233687"/>
                <a:gd name="connsiteX10" fmla="*/ 171371 w 225032"/>
                <a:gd name="connsiteY10" fmla="*/ 228928 h 233687"/>
                <a:gd name="connsiteX11" fmla="*/ 197769 w 225032"/>
                <a:gd name="connsiteY11" fmla="*/ 186085 h 233687"/>
                <a:gd name="connsiteX12" fmla="*/ 217243 w 225032"/>
                <a:gd name="connsiteY12" fmla="*/ 154061 h 233687"/>
                <a:gd name="connsiteX13" fmla="*/ 225033 w 225032"/>
                <a:gd name="connsiteY13" fmla="*/ 115113 h 233687"/>
                <a:gd name="connsiteX14" fmla="*/ 225033 w 225032"/>
                <a:gd name="connsiteY14" fmla="*/ 111218 h 233687"/>
                <a:gd name="connsiteX15" fmla="*/ 112516 w 225032"/>
                <a:gd name="connsiteY15" fmla="*/ 0 h 233687"/>
                <a:gd name="connsiteX16" fmla="*/ 199067 w 225032"/>
                <a:gd name="connsiteY16" fmla="*/ 114680 h 233687"/>
                <a:gd name="connsiteX17" fmla="*/ 193009 w 225032"/>
                <a:gd name="connsiteY17" fmla="*/ 144973 h 233687"/>
                <a:gd name="connsiteX18" fmla="*/ 178295 w 225032"/>
                <a:gd name="connsiteY18" fmla="*/ 168775 h 233687"/>
                <a:gd name="connsiteX19" fmla="*/ 153195 w 225032"/>
                <a:gd name="connsiteY19" fmla="*/ 207723 h 233687"/>
                <a:gd name="connsiteX20" fmla="*/ 112516 w 225032"/>
                <a:gd name="connsiteY20" fmla="*/ 207723 h 233687"/>
                <a:gd name="connsiteX21" fmla="*/ 72270 w 225032"/>
                <a:gd name="connsiteY21" fmla="*/ 207723 h 233687"/>
                <a:gd name="connsiteX22" fmla="*/ 47170 w 225032"/>
                <a:gd name="connsiteY22" fmla="*/ 168775 h 233687"/>
                <a:gd name="connsiteX23" fmla="*/ 32457 w 225032"/>
                <a:gd name="connsiteY23" fmla="*/ 144973 h 233687"/>
                <a:gd name="connsiteX24" fmla="*/ 26398 w 225032"/>
                <a:gd name="connsiteY24" fmla="*/ 114680 h 233687"/>
                <a:gd name="connsiteX25" fmla="*/ 26398 w 225032"/>
                <a:gd name="connsiteY25" fmla="*/ 111218 h 233687"/>
                <a:gd name="connsiteX26" fmla="*/ 112949 w 225032"/>
                <a:gd name="connsiteY26" fmla="*/ 25533 h 233687"/>
                <a:gd name="connsiteX27" fmla="*/ 112949 w 225032"/>
                <a:gd name="connsiteY27" fmla="*/ 25533 h 233687"/>
                <a:gd name="connsiteX28" fmla="*/ 112949 w 225032"/>
                <a:gd name="connsiteY28" fmla="*/ 25533 h 233687"/>
                <a:gd name="connsiteX29" fmla="*/ 112949 w 225032"/>
                <a:gd name="connsiteY29" fmla="*/ 25533 h 233687"/>
                <a:gd name="connsiteX30" fmla="*/ 112949 w 225032"/>
                <a:gd name="connsiteY30" fmla="*/ 25533 h 233687"/>
                <a:gd name="connsiteX31" fmla="*/ 112949 w 225032"/>
                <a:gd name="connsiteY31" fmla="*/ 25533 h 233687"/>
                <a:gd name="connsiteX32" fmla="*/ 112949 w 225032"/>
                <a:gd name="connsiteY32" fmla="*/ 25533 h 233687"/>
                <a:gd name="connsiteX33" fmla="*/ 199500 w 225032"/>
                <a:gd name="connsiteY33" fmla="*/ 111218 h 233687"/>
                <a:gd name="connsiteX34" fmla="*/ 199500 w 225032"/>
                <a:gd name="connsiteY34" fmla="*/ 114680 h 23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032" h="233687">
                  <a:moveTo>
                    <a:pt x="112516" y="0"/>
                  </a:moveTo>
                  <a:cubicBezTo>
                    <a:pt x="112516" y="0"/>
                    <a:pt x="112516" y="0"/>
                    <a:pt x="112516" y="0"/>
                  </a:cubicBezTo>
                  <a:cubicBezTo>
                    <a:pt x="112516" y="0"/>
                    <a:pt x="112516" y="0"/>
                    <a:pt x="112516" y="0"/>
                  </a:cubicBezTo>
                  <a:cubicBezTo>
                    <a:pt x="51065" y="433"/>
                    <a:pt x="1298" y="49767"/>
                    <a:pt x="0" y="111218"/>
                  </a:cubicBezTo>
                  <a:lnTo>
                    <a:pt x="0" y="115113"/>
                  </a:lnTo>
                  <a:cubicBezTo>
                    <a:pt x="433" y="128528"/>
                    <a:pt x="3029" y="141511"/>
                    <a:pt x="7790" y="154061"/>
                  </a:cubicBezTo>
                  <a:cubicBezTo>
                    <a:pt x="12550" y="165745"/>
                    <a:pt x="19041" y="176564"/>
                    <a:pt x="27264" y="186085"/>
                  </a:cubicBezTo>
                  <a:cubicBezTo>
                    <a:pt x="37650" y="197336"/>
                    <a:pt x="48901" y="219407"/>
                    <a:pt x="53662" y="228928"/>
                  </a:cubicBezTo>
                  <a:cubicBezTo>
                    <a:pt x="54960" y="231957"/>
                    <a:pt x="57989" y="233688"/>
                    <a:pt x="61451" y="233688"/>
                  </a:cubicBezTo>
                  <a:lnTo>
                    <a:pt x="163581" y="233688"/>
                  </a:lnTo>
                  <a:cubicBezTo>
                    <a:pt x="167044" y="233688"/>
                    <a:pt x="170073" y="231957"/>
                    <a:pt x="171371" y="228928"/>
                  </a:cubicBezTo>
                  <a:cubicBezTo>
                    <a:pt x="176131" y="219407"/>
                    <a:pt x="187383" y="197336"/>
                    <a:pt x="197769" y="186085"/>
                  </a:cubicBezTo>
                  <a:cubicBezTo>
                    <a:pt x="205991" y="176564"/>
                    <a:pt x="212916" y="165745"/>
                    <a:pt x="217243" y="154061"/>
                  </a:cubicBezTo>
                  <a:cubicBezTo>
                    <a:pt x="222003" y="141511"/>
                    <a:pt x="224600" y="128528"/>
                    <a:pt x="225033" y="115113"/>
                  </a:cubicBezTo>
                  <a:lnTo>
                    <a:pt x="225033" y="111218"/>
                  </a:lnTo>
                  <a:cubicBezTo>
                    <a:pt x="223734" y="49767"/>
                    <a:pt x="173968" y="433"/>
                    <a:pt x="112516" y="0"/>
                  </a:cubicBezTo>
                  <a:close/>
                  <a:moveTo>
                    <a:pt x="199067" y="114680"/>
                  </a:moveTo>
                  <a:cubicBezTo>
                    <a:pt x="198635" y="125066"/>
                    <a:pt x="196471" y="135452"/>
                    <a:pt x="193009" y="144973"/>
                  </a:cubicBezTo>
                  <a:cubicBezTo>
                    <a:pt x="189547" y="153628"/>
                    <a:pt x="184786" y="161850"/>
                    <a:pt x="178295" y="168775"/>
                  </a:cubicBezTo>
                  <a:cubicBezTo>
                    <a:pt x="168342" y="180892"/>
                    <a:pt x="159687" y="193874"/>
                    <a:pt x="153195" y="207723"/>
                  </a:cubicBezTo>
                  <a:lnTo>
                    <a:pt x="112516" y="207723"/>
                  </a:lnTo>
                  <a:lnTo>
                    <a:pt x="72270" y="207723"/>
                  </a:lnTo>
                  <a:cubicBezTo>
                    <a:pt x="65346" y="193874"/>
                    <a:pt x="56691" y="180892"/>
                    <a:pt x="47170" y="168775"/>
                  </a:cubicBezTo>
                  <a:cubicBezTo>
                    <a:pt x="41112" y="161850"/>
                    <a:pt x="35919" y="153628"/>
                    <a:pt x="32457" y="144973"/>
                  </a:cubicBezTo>
                  <a:cubicBezTo>
                    <a:pt x="28562" y="135452"/>
                    <a:pt x="26831" y="125066"/>
                    <a:pt x="26398" y="114680"/>
                  </a:cubicBezTo>
                  <a:lnTo>
                    <a:pt x="26398" y="111218"/>
                  </a:lnTo>
                  <a:cubicBezTo>
                    <a:pt x="27264" y="64048"/>
                    <a:pt x="65779" y="25965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12949" y="25533"/>
                    <a:pt x="112949" y="25533"/>
                    <a:pt x="112949" y="25533"/>
                  </a:cubicBezTo>
                  <a:cubicBezTo>
                    <a:pt x="112949" y="25533"/>
                    <a:pt x="112949" y="25533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60119" y="25965"/>
                    <a:pt x="198635" y="63615"/>
                    <a:pt x="199500" y="111218"/>
                  </a:cubicBezTo>
                  <a:lnTo>
                    <a:pt x="199500" y="11468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151" name="Graphic 89" descr="Lightbulb"/>
          <p:cNvGrpSpPr/>
          <p:nvPr/>
        </p:nvGrpSpPr>
        <p:grpSpPr>
          <a:xfrm>
            <a:off x="8040217" y="6237313"/>
            <a:ext cx="415445" cy="415445"/>
            <a:chOff x="255548" y="4448972"/>
            <a:chExt cx="415445" cy="415445"/>
          </a:xfrm>
          <a:solidFill>
            <a:srgbClr val="FFCB25"/>
          </a:solidFill>
        </p:grpSpPr>
        <p:sp>
          <p:nvSpPr>
            <p:cNvPr id="152" name="Freeform: Shape 11"/>
            <p:cNvSpPr/>
            <p:nvPr/>
          </p:nvSpPr>
          <p:spPr>
            <a:xfrm>
              <a:off x="407012" y="4725935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3" name="Freeform: Shape 12"/>
            <p:cNvSpPr/>
            <p:nvPr/>
          </p:nvSpPr>
          <p:spPr>
            <a:xfrm>
              <a:off x="407012" y="4769210"/>
              <a:ext cx="112516" cy="25965"/>
            </a:xfrm>
            <a:custGeom>
              <a:avLst/>
              <a:gdLst>
                <a:gd name="connsiteX0" fmla="*/ 12983 w 112516"/>
                <a:gd name="connsiteY0" fmla="*/ 0 h 25965"/>
                <a:gd name="connsiteX1" fmla="*/ 99534 w 112516"/>
                <a:gd name="connsiteY1" fmla="*/ 0 h 25965"/>
                <a:gd name="connsiteX2" fmla="*/ 112516 w 112516"/>
                <a:gd name="connsiteY2" fmla="*/ 12983 h 25965"/>
                <a:gd name="connsiteX3" fmla="*/ 99534 w 112516"/>
                <a:gd name="connsiteY3" fmla="*/ 25965 h 25965"/>
                <a:gd name="connsiteX4" fmla="*/ 12983 w 112516"/>
                <a:gd name="connsiteY4" fmla="*/ 25965 h 25965"/>
                <a:gd name="connsiteX5" fmla="*/ 0 w 112516"/>
                <a:gd name="connsiteY5" fmla="*/ 12983 h 25965"/>
                <a:gd name="connsiteX6" fmla="*/ 12983 w 112516"/>
                <a:gd name="connsiteY6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16" h="25965">
                  <a:moveTo>
                    <a:pt x="12983" y="0"/>
                  </a:moveTo>
                  <a:lnTo>
                    <a:pt x="99534" y="0"/>
                  </a:lnTo>
                  <a:cubicBezTo>
                    <a:pt x="106891" y="0"/>
                    <a:pt x="112516" y="5626"/>
                    <a:pt x="112516" y="12983"/>
                  </a:cubicBezTo>
                  <a:cubicBezTo>
                    <a:pt x="112516" y="20339"/>
                    <a:pt x="106891" y="25965"/>
                    <a:pt x="99534" y="25965"/>
                  </a:cubicBezTo>
                  <a:lnTo>
                    <a:pt x="12983" y="25965"/>
                  </a:lnTo>
                  <a:cubicBezTo>
                    <a:pt x="5626" y="25965"/>
                    <a:pt x="0" y="20339"/>
                    <a:pt x="0" y="12983"/>
                  </a:cubicBezTo>
                  <a:cubicBezTo>
                    <a:pt x="0" y="5626"/>
                    <a:pt x="5626" y="0"/>
                    <a:pt x="12983" y="0"/>
                  </a:cubicBez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4" name="Freeform: Shape 13"/>
            <p:cNvSpPr/>
            <p:nvPr/>
          </p:nvSpPr>
          <p:spPr>
            <a:xfrm>
              <a:off x="435141" y="4812486"/>
              <a:ext cx="56258" cy="25965"/>
            </a:xfrm>
            <a:custGeom>
              <a:avLst/>
              <a:gdLst>
                <a:gd name="connsiteX0" fmla="*/ 0 w 56258"/>
                <a:gd name="connsiteY0" fmla="*/ 0 h 25965"/>
                <a:gd name="connsiteX1" fmla="*/ 28129 w 56258"/>
                <a:gd name="connsiteY1" fmla="*/ 25965 h 25965"/>
                <a:gd name="connsiteX2" fmla="*/ 56258 w 56258"/>
                <a:gd name="connsiteY2" fmla="*/ 0 h 25965"/>
                <a:gd name="connsiteX3" fmla="*/ 0 w 56258"/>
                <a:gd name="connsiteY3" fmla="*/ 0 h 2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58" h="25965">
                  <a:moveTo>
                    <a:pt x="0" y="0"/>
                  </a:moveTo>
                  <a:cubicBezTo>
                    <a:pt x="1298" y="14714"/>
                    <a:pt x="13415" y="25965"/>
                    <a:pt x="28129" y="25965"/>
                  </a:cubicBezTo>
                  <a:cubicBezTo>
                    <a:pt x="42843" y="25965"/>
                    <a:pt x="54960" y="14714"/>
                    <a:pt x="5625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5" name="Freeform: Shape 14"/>
            <p:cNvSpPr/>
            <p:nvPr/>
          </p:nvSpPr>
          <p:spPr>
            <a:xfrm>
              <a:off x="350754" y="4474937"/>
              <a:ext cx="225032" cy="233687"/>
            </a:xfrm>
            <a:custGeom>
              <a:avLst/>
              <a:gdLst>
                <a:gd name="connsiteX0" fmla="*/ 112516 w 225032"/>
                <a:gd name="connsiteY0" fmla="*/ 0 h 233687"/>
                <a:gd name="connsiteX1" fmla="*/ 112516 w 225032"/>
                <a:gd name="connsiteY1" fmla="*/ 0 h 233687"/>
                <a:gd name="connsiteX2" fmla="*/ 112516 w 225032"/>
                <a:gd name="connsiteY2" fmla="*/ 0 h 233687"/>
                <a:gd name="connsiteX3" fmla="*/ 0 w 225032"/>
                <a:gd name="connsiteY3" fmla="*/ 111218 h 233687"/>
                <a:gd name="connsiteX4" fmla="*/ 0 w 225032"/>
                <a:gd name="connsiteY4" fmla="*/ 115113 h 233687"/>
                <a:gd name="connsiteX5" fmla="*/ 7790 w 225032"/>
                <a:gd name="connsiteY5" fmla="*/ 154061 h 233687"/>
                <a:gd name="connsiteX6" fmla="*/ 27264 w 225032"/>
                <a:gd name="connsiteY6" fmla="*/ 186085 h 233687"/>
                <a:gd name="connsiteX7" fmla="*/ 53662 w 225032"/>
                <a:gd name="connsiteY7" fmla="*/ 228928 h 233687"/>
                <a:gd name="connsiteX8" fmla="*/ 61451 w 225032"/>
                <a:gd name="connsiteY8" fmla="*/ 233688 h 233687"/>
                <a:gd name="connsiteX9" fmla="*/ 163581 w 225032"/>
                <a:gd name="connsiteY9" fmla="*/ 233688 h 233687"/>
                <a:gd name="connsiteX10" fmla="*/ 171371 w 225032"/>
                <a:gd name="connsiteY10" fmla="*/ 228928 h 233687"/>
                <a:gd name="connsiteX11" fmla="*/ 197769 w 225032"/>
                <a:gd name="connsiteY11" fmla="*/ 186085 h 233687"/>
                <a:gd name="connsiteX12" fmla="*/ 217243 w 225032"/>
                <a:gd name="connsiteY12" fmla="*/ 154061 h 233687"/>
                <a:gd name="connsiteX13" fmla="*/ 225033 w 225032"/>
                <a:gd name="connsiteY13" fmla="*/ 115113 h 233687"/>
                <a:gd name="connsiteX14" fmla="*/ 225033 w 225032"/>
                <a:gd name="connsiteY14" fmla="*/ 111218 h 233687"/>
                <a:gd name="connsiteX15" fmla="*/ 112516 w 225032"/>
                <a:gd name="connsiteY15" fmla="*/ 0 h 233687"/>
                <a:gd name="connsiteX16" fmla="*/ 199067 w 225032"/>
                <a:gd name="connsiteY16" fmla="*/ 114680 h 233687"/>
                <a:gd name="connsiteX17" fmla="*/ 193009 w 225032"/>
                <a:gd name="connsiteY17" fmla="*/ 144973 h 233687"/>
                <a:gd name="connsiteX18" fmla="*/ 178295 w 225032"/>
                <a:gd name="connsiteY18" fmla="*/ 168775 h 233687"/>
                <a:gd name="connsiteX19" fmla="*/ 153195 w 225032"/>
                <a:gd name="connsiteY19" fmla="*/ 207723 h 233687"/>
                <a:gd name="connsiteX20" fmla="*/ 112516 w 225032"/>
                <a:gd name="connsiteY20" fmla="*/ 207723 h 233687"/>
                <a:gd name="connsiteX21" fmla="*/ 72270 w 225032"/>
                <a:gd name="connsiteY21" fmla="*/ 207723 h 233687"/>
                <a:gd name="connsiteX22" fmla="*/ 47170 w 225032"/>
                <a:gd name="connsiteY22" fmla="*/ 168775 h 233687"/>
                <a:gd name="connsiteX23" fmla="*/ 32457 w 225032"/>
                <a:gd name="connsiteY23" fmla="*/ 144973 h 233687"/>
                <a:gd name="connsiteX24" fmla="*/ 26398 w 225032"/>
                <a:gd name="connsiteY24" fmla="*/ 114680 h 233687"/>
                <a:gd name="connsiteX25" fmla="*/ 26398 w 225032"/>
                <a:gd name="connsiteY25" fmla="*/ 111218 h 233687"/>
                <a:gd name="connsiteX26" fmla="*/ 112949 w 225032"/>
                <a:gd name="connsiteY26" fmla="*/ 25533 h 233687"/>
                <a:gd name="connsiteX27" fmla="*/ 112949 w 225032"/>
                <a:gd name="connsiteY27" fmla="*/ 25533 h 233687"/>
                <a:gd name="connsiteX28" fmla="*/ 112949 w 225032"/>
                <a:gd name="connsiteY28" fmla="*/ 25533 h 233687"/>
                <a:gd name="connsiteX29" fmla="*/ 112949 w 225032"/>
                <a:gd name="connsiteY29" fmla="*/ 25533 h 233687"/>
                <a:gd name="connsiteX30" fmla="*/ 112949 w 225032"/>
                <a:gd name="connsiteY30" fmla="*/ 25533 h 233687"/>
                <a:gd name="connsiteX31" fmla="*/ 112949 w 225032"/>
                <a:gd name="connsiteY31" fmla="*/ 25533 h 233687"/>
                <a:gd name="connsiteX32" fmla="*/ 112949 w 225032"/>
                <a:gd name="connsiteY32" fmla="*/ 25533 h 233687"/>
                <a:gd name="connsiteX33" fmla="*/ 199500 w 225032"/>
                <a:gd name="connsiteY33" fmla="*/ 111218 h 233687"/>
                <a:gd name="connsiteX34" fmla="*/ 199500 w 225032"/>
                <a:gd name="connsiteY34" fmla="*/ 114680 h 23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032" h="233687">
                  <a:moveTo>
                    <a:pt x="112516" y="0"/>
                  </a:moveTo>
                  <a:cubicBezTo>
                    <a:pt x="112516" y="0"/>
                    <a:pt x="112516" y="0"/>
                    <a:pt x="112516" y="0"/>
                  </a:cubicBezTo>
                  <a:cubicBezTo>
                    <a:pt x="112516" y="0"/>
                    <a:pt x="112516" y="0"/>
                    <a:pt x="112516" y="0"/>
                  </a:cubicBezTo>
                  <a:cubicBezTo>
                    <a:pt x="51065" y="433"/>
                    <a:pt x="1298" y="49767"/>
                    <a:pt x="0" y="111218"/>
                  </a:cubicBezTo>
                  <a:lnTo>
                    <a:pt x="0" y="115113"/>
                  </a:lnTo>
                  <a:cubicBezTo>
                    <a:pt x="433" y="128528"/>
                    <a:pt x="3029" y="141511"/>
                    <a:pt x="7790" y="154061"/>
                  </a:cubicBezTo>
                  <a:cubicBezTo>
                    <a:pt x="12550" y="165745"/>
                    <a:pt x="19041" y="176564"/>
                    <a:pt x="27264" y="186085"/>
                  </a:cubicBezTo>
                  <a:cubicBezTo>
                    <a:pt x="37650" y="197336"/>
                    <a:pt x="48901" y="219407"/>
                    <a:pt x="53662" y="228928"/>
                  </a:cubicBezTo>
                  <a:cubicBezTo>
                    <a:pt x="54960" y="231957"/>
                    <a:pt x="57989" y="233688"/>
                    <a:pt x="61451" y="233688"/>
                  </a:cubicBezTo>
                  <a:lnTo>
                    <a:pt x="163581" y="233688"/>
                  </a:lnTo>
                  <a:cubicBezTo>
                    <a:pt x="167044" y="233688"/>
                    <a:pt x="170073" y="231957"/>
                    <a:pt x="171371" y="228928"/>
                  </a:cubicBezTo>
                  <a:cubicBezTo>
                    <a:pt x="176131" y="219407"/>
                    <a:pt x="187383" y="197336"/>
                    <a:pt x="197769" y="186085"/>
                  </a:cubicBezTo>
                  <a:cubicBezTo>
                    <a:pt x="205991" y="176564"/>
                    <a:pt x="212916" y="165745"/>
                    <a:pt x="217243" y="154061"/>
                  </a:cubicBezTo>
                  <a:cubicBezTo>
                    <a:pt x="222003" y="141511"/>
                    <a:pt x="224600" y="128528"/>
                    <a:pt x="225033" y="115113"/>
                  </a:cubicBezTo>
                  <a:lnTo>
                    <a:pt x="225033" y="111218"/>
                  </a:lnTo>
                  <a:cubicBezTo>
                    <a:pt x="223734" y="49767"/>
                    <a:pt x="173968" y="433"/>
                    <a:pt x="112516" y="0"/>
                  </a:cubicBezTo>
                  <a:close/>
                  <a:moveTo>
                    <a:pt x="199067" y="114680"/>
                  </a:moveTo>
                  <a:cubicBezTo>
                    <a:pt x="198635" y="125066"/>
                    <a:pt x="196471" y="135452"/>
                    <a:pt x="193009" y="144973"/>
                  </a:cubicBezTo>
                  <a:cubicBezTo>
                    <a:pt x="189547" y="153628"/>
                    <a:pt x="184786" y="161850"/>
                    <a:pt x="178295" y="168775"/>
                  </a:cubicBezTo>
                  <a:cubicBezTo>
                    <a:pt x="168342" y="180892"/>
                    <a:pt x="159687" y="193874"/>
                    <a:pt x="153195" y="207723"/>
                  </a:cubicBezTo>
                  <a:lnTo>
                    <a:pt x="112516" y="207723"/>
                  </a:lnTo>
                  <a:lnTo>
                    <a:pt x="72270" y="207723"/>
                  </a:lnTo>
                  <a:cubicBezTo>
                    <a:pt x="65346" y="193874"/>
                    <a:pt x="56691" y="180892"/>
                    <a:pt x="47170" y="168775"/>
                  </a:cubicBezTo>
                  <a:cubicBezTo>
                    <a:pt x="41112" y="161850"/>
                    <a:pt x="35919" y="153628"/>
                    <a:pt x="32457" y="144973"/>
                  </a:cubicBezTo>
                  <a:cubicBezTo>
                    <a:pt x="28562" y="135452"/>
                    <a:pt x="26831" y="125066"/>
                    <a:pt x="26398" y="114680"/>
                  </a:cubicBezTo>
                  <a:lnTo>
                    <a:pt x="26398" y="111218"/>
                  </a:lnTo>
                  <a:cubicBezTo>
                    <a:pt x="27264" y="64048"/>
                    <a:pt x="65779" y="25965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12949" y="25533"/>
                    <a:pt x="112949" y="25533"/>
                    <a:pt x="112949" y="25533"/>
                  </a:cubicBezTo>
                  <a:cubicBezTo>
                    <a:pt x="112949" y="25533"/>
                    <a:pt x="112949" y="25533"/>
                    <a:pt x="112949" y="25533"/>
                  </a:cubicBezTo>
                  <a:lnTo>
                    <a:pt x="112949" y="25533"/>
                  </a:lnTo>
                  <a:lnTo>
                    <a:pt x="112949" y="25533"/>
                  </a:lnTo>
                  <a:cubicBezTo>
                    <a:pt x="160119" y="25965"/>
                    <a:pt x="198635" y="63615"/>
                    <a:pt x="199500" y="111218"/>
                  </a:cubicBezTo>
                  <a:lnTo>
                    <a:pt x="199500" y="114680"/>
                  </a:lnTo>
                  <a:close/>
                </a:path>
              </a:pathLst>
            </a:custGeom>
            <a:grpFill/>
            <a:ln w="4266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48B113BB-FE63-4F1F-AC86-B0074A2702A3}"/>
              </a:ext>
            </a:extLst>
          </p:cNvPr>
          <p:cNvGrpSpPr/>
          <p:nvPr/>
        </p:nvGrpSpPr>
        <p:grpSpPr>
          <a:xfrm>
            <a:off x="1803029" y="740249"/>
            <a:ext cx="8944467" cy="5974435"/>
            <a:chOff x="1735370" y="2047875"/>
            <a:chExt cx="8944467" cy="5974435"/>
          </a:xfrm>
        </p:grpSpPr>
        <p:sp>
          <p:nvSpPr>
            <p:cNvPr id="58" name="Freeform: Shape 57"/>
            <p:cNvSpPr/>
            <p:nvPr/>
          </p:nvSpPr>
          <p:spPr>
            <a:xfrm>
              <a:off x="4395788" y="2047875"/>
              <a:ext cx="1612900" cy="1646238"/>
            </a:xfrm>
            <a:custGeom>
              <a:avLst/>
              <a:gdLst>
                <a:gd name="connsiteX0" fmla="*/ 0 w 2845818"/>
                <a:gd name="connsiteY0" fmla="*/ 0 h 1866900"/>
                <a:gd name="connsiteX1" fmla="*/ 2845818 w 2845818"/>
                <a:gd name="connsiteY1" fmla="*/ 1866900 h 1866900"/>
                <a:gd name="connsiteX2" fmla="*/ 0 w 2845818"/>
                <a:gd name="connsiteY2" fmla="*/ 1866900 h 1866900"/>
                <a:gd name="connsiteX3" fmla="*/ 0 w 2845818"/>
                <a:gd name="connsiteY3" fmla="*/ 93345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5818" h="1866900">
                  <a:moveTo>
                    <a:pt x="0" y="0"/>
                  </a:moveTo>
                  <a:lnTo>
                    <a:pt x="2845818" y="1866900"/>
                  </a:lnTo>
                  <a:lnTo>
                    <a:pt x="0" y="1866900"/>
                  </a:lnTo>
                  <a:lnTo>
                    <a:pt x="0" y="933450"/>
                  </a:lnTo>
                  <a:close/>
                </a:path>
              </a:pathLst>
            </a:custGeom>
            <a:solidFill>
              <a:srgbClr val="FF9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4395788" y="3694114"/>
              <a:ext cx="1612900" cy="919161"/>
            </a:xfrm>
            <a:custGeom>
              <a:avLst/>
              <a:gdLst>
                <a:gd name="connsiteX0" fmla="*/ 0 w 2914649"/>
                <a:gd name="connsiteY0" fmla="*/ 0 h 933450"/>
                <a:gd name="connsiteX1" fmla="*/ 2845817 w 2914649"/>
                <a:gd name="connsiteY1" fmla="*/ 0 h 933450"/>
                <a:gd name="connsiteX2" fmla="*/ 2914649 w 2914649"/>
                <a:gd name="connsiteY2" fmla="*/ 39923 h 933450"/>
                <a:gd name="connsiteX3" fmla="*/ 2914649 w 2914649"/>
                <a:gd name="connsiteY3" fmla="*/ 933450 h 933450"/>
                <a:gd name="connsiteX4" fmla="*/ 0 w 2914649"/>
                <a:gd name="connsiteY4" fmla="*/ 933450 h 933450"/>
                <a:gd name="connsiteX5" fmla="*/ 0 w 2914649"/>
                <a:gd name="connsiteY5" fmla="*/ 0 h 933450"/>
                <a:gd name="connsiteX0" fmla="*/ 0 w 2914649"/>
                <a:gd name="connsiteY0" fmla="*/ 0 h 933450"/>
                <a:gd name="connsiteX1" fmla="*/ 2845817 w 2914649"/>
                <a:gd name="connsiteY1" fmla="*/ 0 h 933450"/>
                <a:gd name="connsiteX2" fmla="*/ 2914649 w 2914649"/>
                <a:gd name="connsiteY2" fmla="*/ 39923 h 933450"/>
                <a:gd name="connsiteX3" fmla="*/ 0 w 2914649"/>
                <a:gd name="connsiteY3" fmla="*/ 933450 h 933450"/>
                <a:gd name="connsiteX4" fmla="*/ 0 w 2914649"/>
                <a:gd name="connsiteY4" fmla="*/ 0 h 933450"/>
                <a:gd name="connsiteX0" fmla="*/ 0 w 2845817"/>
                <a:gd name="connsiteY0" fmla="*/ 0 h 933450"/>
                <a:gd name="connsiteX1" fmla="*/ 2845817 w 2845817"/>
                <a:gd name="connsiteY1" fmla="*/ 0 h 933450"/>
                <a:gd name="connsiteX2" fmla="*/ 0 w 2845817"/>
                <a:gd name="connsiteY2" fmla="*/ 933450 h 933450"/>
                <a:gd name="connsiteX3" fmla="*/ 0 w 2845817"/>
                <a:gd name="connsiteY3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5817" h="933450">
                  <a:moveTo>
                    <a:pt x="0" y="0"/>
                  </a:moveTo>
                  <a:lnTo>
                    <a:pt x="2845817" y="0"/>
                  </a:lnTo>
                  <a:lnTo>
                    <a:pt x="0" y="933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8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4395788" y="2870201"/>
              <a:ext cx="1612900" cy="901898"/>
            </a:xfrm>
            <a:custGeom>
              <a:avLst/>
              <a:gdLst>
                <a:gd name="connsiteX0" fmla="*/ 0 w 2914649"/>
                <a:gd name="connsiteY0" fmla="*/ 0 h 933450"/>
                <a:gd name="connsiteX1" fmla="*/ 2914649 w 2914649"/>
                <a:gd name="connsiteY1" fmla="*/ 0 h 933450"/>
                <a:gd name="connsiteX2" fmla="*/ 2914649 w 2914649"/>
                <a:gd name="connsiteY2" fmla="*/ 893528 h 933450"/>
                <a:gd name="connsiteX3" fmla="*/ 2845817 w 2914649"/>
                <a:gd name="connsiteY3" fmla="*/ 933450 h 933450"/>
                <a:gd name="connsiteX4" fmla="*/ 0 w 2914649"/>
                <a:gd name="connsiteY4" fmla="*/ 933450 h 933450"/>
                <a:gd name="connsiteX5" fmla="*/ 0 w 2914649"/>
                <a:gd name="connsiteY5" fmla="*/ 0 h 933450"/>
                <a:gd name="connsiteX0" fmla="*/ 0 w 2914649"/>
                <a:gd name="connsiteY0" fmla="*/ 0 h 933450"/>
                <a:gd name="connsiteX1" fmla="*/ 2914649 w 2914649"/>
                <a:gd name="connsiteY1" fmla="*/ 893528 h 933450"/>
                <a:gd name="connsiteX2" fmla="*/ 2845817 w 2914649"/>
                <a:gd name="connsiteY2" fmla="*/ 933450 h 933450"/>
                <a:gd name="connsiteX3" fmla="*/ 0 w 2914649"/>
                <a:gd name="connsiteY3" fmla="*/ 933450 h 933450"/>
                <a:gd name="connsiteX4" fmla="*/ 0 w 2914649"/>
                <a:gd name="connsiteY4" fmla="*/ 0 h 933450"/>
                <a:gd name="connsiteX0" fmla="*/ 0 w 2845817"/>
                <a:gd name="connsiteY0" fmla="*/ 0 h 933450"/>
                <a:gd name="connsiteX1" fmla="*/ 2845817 w 2845817"/>
                <a:gd name="connsiteY1" fmla="*/ 933450 h 933450"/>
                <a:gd name="connsiteX2" fmla="*/ 0 w 2845817"/>
                <a:gd name="connsiteY2" fmla="*/ 933450 h 933450"/>
                <a:gd name="connsiteX3" fmla="*/ 0 w 2845817"/>
                <a:gd name="connsiteY3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5817" h="933450">
                  <a:moveTo>
                    <a:pt x="0" y="0"/>
                  </a:moveTo>
                  <a:lnTo>
                    <a:pt x="2845817" y="933450"/>
                  </a:lnTo>
                  <a:lnTo>
                    <a:pt x="0" y="933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35371" y="2047876"/>
              <a:ext cx="2660417" cy="82232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34290" rIns="68580" bIns="34290" anchor="ctr"/>
            <a:lstStyle/>
            <a:p>
              <a:pPr>
                <a:defRPr/>
              </a:pPr>
              <a:r>
                <a:rPr lang="uk-UA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аналіз виробництва та реалізації продукції</a:t>
              </a:r>
              <a:endParaRPr lang="uk-UA" sz="16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735371" y="2870201"/>
              <a:ext cx="2660417" cy="90189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34290" rIns="68580" bIns="34290" anchor="ctr"/>
            <a:lstStyle/>
            <a:p>
              <a:pPr>
                <a:defRPr/>
              </a:pPr>
              <a:r>
                <a:rPr lang="uk-UA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аналіз забезпеченості підприємства ресурсами та ефективності їх використання</a:t>
              </a:r>
              <a:endParaRPr lang="ru-RU" sz="16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735370" y="3766811"/>
              <a:ext cx="2660417" cy="822325"/>
            </a:xfrm>
            <a:prstGeom prst="rect">
              <a:avLst/>
            </a:prstGeom>
            <a:solidFill>
              <a:srgbClr val="BE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34290" rIns="68580" bIns="34290" anchor="ctr"/>
            <a:lstStyle/>
            <a:p>
              <a:pPr>
                <a:defRPr/>
              </a:pPr>
              <a:r>
                <a:rPr lang="uk-UA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аналіз витрат підприємства та собівартості продукції</a:t>
              </a:r>
              <a:endParaRPr lang="uk-UA" sz="16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70" name="Freeform: Shape 69"/>
            <p:cNvSpPr/>
            <p:nvPr/>
          </p:nvSpPr>
          <p:spPr>
            <a:xfrm flipH="1">
              <a:off x="6183313" y="2047875"/>
              <a:ext cx="1611312" cy="1646238"/>
            </a:xfrm>
            <a:custGeom>
              <a:avLst/>
              <a:gdLst>
                <a:gd name="connsiteX0" fmla="*/ 0 w 2845818"/>
                <a:gd name="connsiteY0" fmla="*/ 0 h 1866900"/>
                <a:gd name="connsiteX1" fmla="*/ 2845818 w 2845818"/>
                <a:gd name="connsiteY1" fmla="*/ 1866900 h 1866900"/>
                <a:gd name="connsiteX2" fmla="*/ 0 w 2845818"/>
                <a:gd name="connsiteY2" fmla="*/ 1866900 h 1866900"/>
                <a:gd name="connsiteX3" fmla="*/ 0 w 2845818"/>
                <a:gd name="connsiteY3" fmla="*/ 93345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5818" h="1866900">
                  <a:moveTo>
                    <a:pt x="0" y="0"/>
                  </a:moveTo>
                  <a:lnTo>
                    <a:pt x="2845818" y="1866900"/>
                  </a:lnTo>
                  <a:lnTo>
                    <a:pt x="0" y="1866900"/>
                  </a:lnTo>
                  <a:lnTo>
                    <a:pt x="0" y="933450"/>
                  </a:lnTo>
                  <a:close/>
                </a:path>
              </a:pathLst>
            </a:custGeom>
            <a:solidFill>
              <a:srgbClr val="FF9B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 flipH="1">
              <a:off x="6183313" y="3694114"/>
              <a:ext cx="1611312" cy="822325"/>
            </a:xfrm>
            <a:custGeom>
              <a:avLst/>
              <a:gdLst>
                <a:gd name="connsiteX0" fmla="*/ 0 w 2914649"/>
                <a:gd name="connsiteY0" fmla="*/ 0 h 933450"/>
                <a:gd name="connsiteX1" fmla="*/ 2845817 w 2914649"/>
                <a:gd name="connsiteY1" fmla="*/ 0 h 933450"/>
                <a:gd name="connsiteX2" fmla="*/ 2914649 w 2914649"/>
                <a:gd name="connsiteY2" fmla="*/ 39923 h 933450"/>
                <a:gd name="connsiteX3" fmla="*/ 2914649 w 2914649"/>
                <a:gd name="connsiteY3" fmla="*/ 933450 h 933450"/>
                <a:gd name="connsiteX4" fmla="*/ 0 w 2914649"/>
                <a:gd name="connsiteY4" fmla="*/ 933450 h 933450"/>
                <a:gd name="connsiteX5" fmla="*/ 0 w 2914649"/>
                <a:gd name="connsiteY5" fmla="*/ 0 h 933450"/>
                <a:gd name="connsiteX0" fmla="*/ 0 w 2914649"/>
                <a:gd name="connsiteY0" fmla="*/ 0 h 933450"/>
                <a:gd name="connsiteX1" fmla="*/ 2845817 w 2914649"/>
                <a:gd name="connsiteY1" fmla="*/ 0 h 933450"/>
                <a:gd name="connsiteX2" fmla="*/ 2914649 w 2914649"/>
                <a:gd name="connsiteY2" fmla="*/ 39923 h 933450"/>
                <a:gd name="connsiteX3" fmla="*/ 0 w 2914649"/>
                <a:gd name="connsiteY3" fmla="*/ 933450 h 933450"/>
                <a:gd name="connsiteX4" fmla="*/ 0 w 2914649"/>
                <a:gd name="connsiteY4" fmla="*/ 0 h 933450"/>
                <a:gd name="connsiteX0" fmla="*/ 0 w 2845817"/>
                <a:gd name="connsiteY0" fmla="*/ 0 h 933450"/>
                <a:gd name="connsiteX1" fmla="*/ 2845817 w 2845817"/>
                <a:gd name="connsiteY1" fmla="*/ 0 h 933450"/>
                <a:gd name="connsiteX2" fmla="*/ 0 w 2845817"/>
                <a:gd name="connsiteY2" fmla="*/ 933450 h 933450"/>
                <a:gd name="connsiteX3" fmla="*/ 0 w 2845817"/>
                <a:gd name="connsiteY3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5817" h="933450">
                  <a:moveTo>
                    <a:pt x="0" y="0"/>
                  </a:moveTo>
                  <a:lnTo>
                    <a:pt x="2845817" y="0"/>
                  </a:lnTo>
                  <a:lnTo>
                    <a:pt x="0" y="933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8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Freeform: Shape 71"/>
            <p:cNvSpPr/>
            <p:nvPr/>
          </p:nvSpPr>
          <p:spPr>
            <a:xfrm flipH="1">
              <a:off x="6183313" y="2870201"/>
              <a:ext cx="1611312" cy="823913"/>
            </a:xfrm>
            <a:custGeom>
              <a:avLst/>
              <a:gdLst>
                <a:gd name="connsiteX0" fmla="*/ 0 w 2914649"/>
                <a:gd name="connsiteY0" fmla="*/ 0 h 933450"/>
                <a:gd name="connsiteX1" fmla="*/ 2914649 w 2914649"/>
                <a:gd name="connsiteY1" fmla="*/ 0 h 933450"/>
                <a:gd name="connsiteX2" fmla="*/ 2914649 w 2914649"/>
                <a:gd name="connsiteY2" fmla="*/ 893528 h 933450"/>
                <a:gd name="connsiteX3" fmla="*/ 2845817 w 2914649"/>
                <a:gd name="connsiteY3" fmla="*/ 933450 h 933450"/>
                <a:gd name="connsiteX4" fmla="*/ 0 w 2914649"/>
                <a:gd name="connsiteY4" fmla="*/ 933450 h 933450"/>
                <a:gd name="connsiteX5" fmla="*/ 0 w 2914649"/>
                <a:gd name="connsiteY5" fmla="*/ 0 h 933450"/>
                <a:gd name="connsiteX0" fmla="*/ 0 w 2914649"/>
                <a:gd name="connsiteY0" fmla="*/ 0 h 933450"/>
                <a:gd name="connsiteX1" fmla="*/ 2914649 w 2914649"/>
                <a:gd name="connsiteY1" fmla="*/ 893528 h 933450"/>
                <a:gd name="connsiteX2" fmla="*/ 2845817 w 2914649"/>
                <a:gd name="connsiteY2" fmla="*/ 933450 h 933450"/>
                <a:gd name="connsiteX3" fmla="*/ 0 w 2914649"/>
                <a:gd name="connsiteY3" fmla="*/ 933450 h 933450"/>
                <a:gd name="connsiteX4" fmla="*/ 0 w 2914649"/>
                <a:gd name="connsiteY4" fmla="*/ 0 h 933450"/>
                <a:gd name="connsiteX0" fmla="*/ 0 w 2845817"/>
                <a:gd name="connsiteY0" fmla="*/ 0 h 933450"/>
                <a:gd name="connsiteX1" fmla="*/ 2845817 w 2845817"/>
                <a:gd name="connsiteY1" fmla="*/ 933450 h 933450"/>
                <a:gd name="connsiteX2" fmla="*/ 0 w 2845817"/>
                <a:gd name="connsiteY2" fmla="*/ 933450 h 933450"/>
                <a:gd name="connsiteX3" fmla="*/ 0 w 2845817"/>
                <a:gd name="connsiteY3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5817" h="933450">
                  <a:moveTo>
                    <a:pt x="0" y="0"/>
                  </a:moveTo>
                  <a:lnTo>
                    <a:pt x="2845817" y="933450"/>
                  </a:lnTo>
                  <a:lnTo>
                    <a:pt x="0" y="933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793039" y="2063042"/>
              <a:ext cx="2886798" cy="82232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274320" bIns="34290" anchor="ctr"/>
            <a:lstStyle/>
            <a:p>
              <a:pPr>
                <a:defRPr/>
              </a:pPr>
              <a:r>
                <a:rPr lang="uk-UA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аналіз фінансового стану підприємства</a:t>
              </a:r>
              <a:endParaRPr lang="uk-UA" sz="16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793039" y="2870201"/>
              <a:ext cx="2886798" cy="8239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274320" bIns="34290" anchor="ctr"/>
            <a:lstStyle/>
            <a:p>
              <a:pPr>
                <a:defRPr/>
              </a:pPr>
              <a:r>
                <a:rPr lang="uk-UA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аналіз фінансових результатів діяльності підприємства</a:t>
              </a:r>
              <a:endParaRPr lang="uk-UA" sz="16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793039" y="3694114"/>
              <a:ext cx="2886798" cy="822325"/>
            </a:xfrm>
            <a:prstGeom prst="rect">
              <a:avLst/>
            </a:prstGeom>
            <a:solidFill>
              <a:srgbClr val="BE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274320" bIns="34290" anchor="ctr"/>
            <a:lstStyle/>
            <a:p>
              <a:pPr>
                <a:defRPr/>
              </a:pPr>
              <a:r>
                <a:rPr lang="uk-UA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комплексний аналіз організаційно-технічного рівня розвитку підприємства</a:t>
              </a:r>
              <a:endParaRPr lang="uk-UA" sz="16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3" name="Octagon 112"/>
            <p:cNvSpPr/>
            <p:nvPr/>
          </p:nvSpPr>
          <p:spPr>
            <a:xfrm>
              <a:off x="4764088" y="2367800"/>
              <a:ext cx="2649516" cy="2045712"/>
            </a:xfrm>
            <a:prstGeom prst="octagon">
              <a:avLst>
                <a:gd name="adj" fmla="val 33500"/>
              </a:avLst>
            </a:prstGeom>
            <a:solidFill>
              <a:srgbClr val="F69616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n-US" b="1" cap="all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1" name="Picture 5">
              <a:extLst>
                <a:ext uri="{FF2B5EF4-FFF2-40B4-BE49-F238E27FC236}">
                  <a16:creationId xmlns:a16="http://schemas.microsoft.com/office/drawing/2014/main" id="{1DF24E82-ABF2-47BD-B24A-18AD45A35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439" y="4764760"/>
              <a:ext cx="5211191" cy="325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B3BF5825-079E-44B0-A562-3D32602415A9}"/>
              </a:ext>
            </a:extLst>
          </p:cNvPr>
          <p:cNvSpPr/>
          <p:nvPr/>
        </p:nvSpPr>
        <p:spPr>
          <a:xfrm>
            <a:off x="4700709" y="1557724"/>
            <a:ext cx="2872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b="1" cap="all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Основні напрями</a:t>
            </a:r>
          </a:p>
          <a:p>
            <a:pPr lvl="0" algn="ctr">
              <a:defRPr/>
            </a:pPr>
            <a:r>
              <a:rPr lang="uk-UA" b="1" cap="all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Комплексного</a:t>
            </a:r>
          </a:p>
          <a:p>
            <a:pPr lvl="0" algn="ctr">
              <a:defRPr/>
            </a:pPr>
            <a:r>
              <a:rPr lang="uk-UA" b="1" cap="all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Економічного</a:t>
            </a:r>
          </a:p>
          <a:p>
            <a:pPr lvl="0" algn="ctr">
              <a:defRPr/>
            </a:pPr>
            <a:r>
              <a:rPr lang="uk-UA" b="1" cap="all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аналізу</a:t>
            </a:r>
            <a:endParaRPr lang="en-US" b="1" cap="all" dirty="0">
              <a:solidFill>
                <a:prstClr val="white"/>
              </a:solidFill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3971E57-FAF7-4F03-BEC5-017EDCF77B18}"/>
              </a:ext>
            </a:extLst>
          </p:cNvPr>
          <p:cNvSpPr/>
          <p:nvPr/>
        </p:nvSpPr>
        <p:spPr>
          <a:xfrm>
            <a:off x="1189608" y="250609"/>
            <a:ext cx="10218198" cy="60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Завданнями комплексного економічного аналізу є:</a:t>
            </a:r>
            <a:endParaRPr lang="uk-UA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C82BE732-ADB4-487A-AF28-3E2C85A386FA}"/>
              </a:ext>
            </a:extLst>
          </p:cNvPr>
          <p:cNvSpPr/>
          <p:nvPr/>
        </p:nvSpPr>
        <p:spPr>
          <a:xfrm>
            <a:off x="646591" y="1035123"/>
            <a:ext cx="5088384" cy="749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економічне обґрунтування стратегії розвитку підприємства, його бізнес-планів та інвестиційно-інноваційних проектів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48753C39-C519-41EB-90C3-32D28DAAC261}"/>
              </a:ext>
            </a:extLst>
          </p:cNvPr>
          <p:cNvSpPr txBox="1">
            <a:spLocks/>
          </p:cNvSpPr>
          <p:nvPr/>
        </p:nvSpPr>
        <p:spPr bwMode="auto">
          <a:xfrm>
            <a:off x="57707" y="1187532"/>
            <a:ext cx="514904" cy="47273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2E74FCA4-EB3C-4762-8483-0DC41EB9909D}"/>
              </a:ext>
            </a:extLst>
          </p:cNvPr>
          <p:cNvSpPr/>
          <p:nvPr/>
        </p:nvSpPr>
        <p:spPr>
          <a:xfrm>
            <a:off x="646591" y="1861866"/>
            <a:ext cx="5088384" cy="562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ходу реалізації стратегії, планів та проектів, підведення підсумків їх виконання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A868A26A-6E2D-44A4-B6C0-98E7703A3476}"/>
              </a:ext>
            </a:extLst>
          </p:cNvPr>
          <p:cNvSpPr/>
          <p:nvPr/>
        </p:nvSpPr>
        <p:spPr>
          <a:xfrm>
            <a:off x="646591" y="2499816"/>
            <a:ext cx="5088384" cy="957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економічного потенціалу підприємства, його забезпеченості матеріальними, трудовими і фінансовими ресурсами, а також ефективності їх використання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3BC1E449-5089-40E4-A033-A8DF65E42326}"/>
              </a:ext>
            </a:extLst>
          </p:cNvPr>
          <p:cNvSpPr/>
          <p:nvPr/>
        </p:nvSpPr>
        <p:spPr>
          <a:xfrm>
            <a:off x="646591" y="3529238"/>
            <a:ext cx="5088384" cy="563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формування, стану і використання інтелектуального капіталу підприємства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E337D406-55DB-41F3-B244-AB68E2A8FF62}"/>
              </a:ext>
            </a:extLst>
          </p:cNvPr>
          <p:cNvSpPr/>
          <p:nvPr/>
        </p:nvSpPr>
        <p:spPr>
          <a:xfrm>
            <a:off x="646591" y="4196161"/>
            <a:ext cx="5088384" cy="563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ринкового становища компанії і її маркетингової політики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4C223AC-EFC1-46A5-AB7E-95F6BBB2E9D5}"/>
              </a:ext>
            </a:extLst>
          </p:cNvPr>
          <p:cNvSpPr/>
          <p:nvPr/>
        </p:nvSpPr>
        <p:spPr>
          <a:xfrm>
            <a:off x="646591" y="4856195"/>
            <a:ext cx="5088384" cy="563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виробничо-збутової, інвестиційної та фінансової діяльності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A73C7434-5A50-4C3E-8235-994FA548B32A}"/>
              </a:ext>
            </a:extLst>
          </p:cNvPr>
          <p:cNvSpPr/>
          <p:nvPr/>
        </p:nvSpPr>
        <p:spPr>
          <a:xfrm>
            <a:off x="646591" y="5516229"/>
            <a:ext cx="5088384" cy="563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доходів від продаж та інших доходів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CDF7572B-F922-46DE-AFF1-8F6CF8AA8FEB}"/>
              </a:ext>
            </a:extLst>
          </p:cNvPr>
          <p:cNvSpPr/>
          <p:nvPr/>
        </p:nvSpPr>
        <p:spPr>
          <a:xfrm>
            <a:off x="646591" y="6176263"/>
            <a:ext cx="5088384" cy="563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витрат організації та собівартості її продукції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E156DBAF-59D7-4CA0-8675-F94F16FD7409}"/>
              </a:ext>
            </a:extLst>
          </p:cNvPr>
          <p:cNvSpPr txBox="1">
            <a:spLocks/>
          </p:cNvSpPr>
          <p:nvPr/>
        </p:nvSpPr>
        <p:spPr bwMode="auto">
          <a:xfrm>
            <a:off x="35511" y="1894212"/>
            <a:ext cx="578527" cy="506229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2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DFEC0A15-AD83-446B-823C-475364894372}"/>
              </a:ext>
            </a:extLst>
          </p:cNvPr>
          <p:cNvSpPr txBox="1">
            <a:spLocks/>
          </p:cNvSpPr>
          <p:nvPr/>
        </p:nvSpPr>
        <p:spPr bwMode="auto">
          <a:xfrm>
            <a:off x="27375" y="3500362"/>
            <a:ext cx="578527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4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8306C1B0-09BD-43F2-BBA4-FD728D98F392}"/>
              </a:ext>
            </a:extLst>
          </p:cNvPr>
          <p:cNvSpPr txBox="1">
            <a:spLocks/>
          </p:cNvSpPr>
          <p:nvPr/>
        </p:nvSpPr>
        <p:spPr bwMode="auto">
          <a:xfrm>
            <a:off x="35512" y="4166973"/>
            <a:ext cx="578526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5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ADF873DC-6CB8-4290-B5DE-746B1AC8DDFF}"/>
              </a:ext>
            </a:extLst>
          </p:cNvPr>
          <p:cNvSpPr txBox="1">
            <a:spLocks/>
          </p:cNvSpPr>
          <p:nvPr/>
        </p:nvSpPr>
        <p:spPr bwMode="auto">
          <a:xfrm>
            <a:off x="36990" y="4845117"/>
            <a:ext cx="578527" cy="588984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6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Текст 9">
            <a:extLst>
              <a:ext uri="{FF2B5EF4-FFF2-40B4-BE49-F238E27FC236}">
                <a16:creationId xmlns:a16="http://schemas.microsoft.com/office/drawing/2014/main" id="{1F685935-83C4-4C38-9715-109617B868A7}"/>
              </a:ext>
            </a:extLst>
          </p:cNvPr>
          <p:cNvSpPr txBox="1">
            <a:spLocks/>
          </p:cNvSpPr>
          <p:nvPr/>
        </p:nvSpPr>
        <p:spPr bwMode="auto">
          <a:xfrm>
            <a:off x="59187" y="5501578"/>
            <a:ext cx="578527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</a:t>
            </a:r>
          </a:p>
        </p:txBody>
      </p:sp>
      <p:sp>
        <p:nvSpPr>
          <p:cNvPr id="26" name="Текст 9">
            <a:extLst>
              <a:ext uri="{FF2B5EF4-FFF2-40B4-BE49-F238E27FC236}">
                <a16:creationId xmlns:a16="http://schemas.microsoft.com/office/drawing/2014/main" id="{ECDA9DCD-F66E-439C-ABE8-60053E9E1815}"/>
              </a:ext>
            </a:extLst>
          </p:cNvPr>
          <p:cNvSpPr txBox="1">
            <a:spLocks/>
          </p:cNvSpPr>
          <p:nvPr/>
        </p:nvSpPr>
        <p:spPr bwMode="auto">
          <a:xfrm>
            <a:off x="35511" y="6149024"/>
            <a:ext cx="578527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</a:t>
            </a:r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C2CA519D-F34C-474D-9B05-5A9BDD90C74E}"/>
              </a:ext>
            </a:extLst>
          </p:cNvPr>
          <p:cNvSpPr txBox="1">
            <a:spLocks/>
          </p:cNvSpPr>
          <p:nvPr/>
        </p:nvSpPr>
        <p:spPr bwMode="auto">
          <a:xfrm>
            <a:off x="27374" y="2659815"/>
            <a:ext cx="578527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C6BFC201-42B7-41FE-BCBA-CBC3067D9D86}"/>
              </a:ext>
            </a:extLst>
          </p:cNvPr>
          <p:cNvSpPr txBox="1">
            <a:spLocks/>
          </p:cNvSpPr>
          <p:nvPr/>
        </p:nvSpPr>
        <p:spPr bwMode="auto">
          <a:xfrm>
            <a:off x="6167763" y="1094862"/>
            <a:ext cx="578527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4CDC8BC3-2EC6-4972-9AEE-9DB053759F35}"/>
              </a:ext>
            </a:extLst>
          </p:cNvPr>
          <p:cNvSpPr/>
          <p:nvPr/>
        </p:nvSpPr>
        <p:spPr>
          <a:xfrm>
            <a:off x="6942338" y="1067008"/>
            <a:ext cx="5088384" cy="601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фінансових результатів діяльності та рентабельності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A04D09C6-E718-43E5-A613-541021AA1451}"/>
              </a:ext>
            </a:extLst>
          </p:cNvPr>
          <p:cNvSpPr/>
          <p:nvPr/>
        </p:nvSpPr>
        <p:spPr>
          <a:xfrm>
            <a:off x="6942338" y="1768716"/>
            <a:ext cx="5088384" cy="631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 і вимір резервів можливого збільшення прибутку і зростання рентабельності підприємства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803073B2-00AE-4872-B7EF-2562EB085163}"/>
              </a:ext>
            </a:extLst>
          </p:cNvPr>
          <p:cNvSpPr/>
          <p:nvPr/>
        </p:nvSpPr>
        <p:spPr>
          <a:xfrm>
            <a:off x="6942336" y="2454738"/>
            <a:ext cx="5088384" cy="631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аналітичне обґрунтування заходів щодо мобілізації виявлених резервів і оцінка реального їх виконання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418F977D-D862-4D6B-88EB-58CCEA3C9E0A}"/>
              </a:ext>
            </a:extLst>
          </p:cNvPr>
          <p:cNvSpPr/>
          <p:nvPr/>
        </p:nvSpPr>
        <p:spPr>
          <a:xfrm>
            <a:off x="6951215" y="3164035"/>
            <a:ext cx="5088384" cy="749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соціальних та екологічних аспектів діяльності підприємства, що забезпечують перспективну стійкість його розвитку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Текст 9">
            <a:extLst>
              <a:ext uri="{FF2B5EF4-FFF2-40B4-BE49-F238E27FC236}">
                <a16:creationId xmlns:a16="http://schemas.microsoft.com/office/drawing/2014/main" id="{6D18312B-D329-43E0-A616-4EAEAAE8D967}"/>
              </a:ext>
            </a:extLst>
          </p:cNvPr>
          <p:cNvSpPr txBox="1">
            <a:spLocks/>
          </p:cNvSpPr>
          <p:nvPr/>
        </p:nvSpPr>
        <p:spPr bwMode="auto">
          <a:xfrm>
            <a:off x="5841507" y="1819268"/>
            <a:ext cx="994299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10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Текст 9">
            <a:extLst>
              <a:ext uri="{FF2B5EF4-FFF2-40B4-BE49-F238E27FC236}">
                <a16:creationId xmlns:a16="http://schemas.microsoft.com/office/drawing/2014/main" id="{961020BF-E406-48FB-9BAC-F7B6EFD0F9E3}"/>
              </a:ext>
            </a:extLst>
          </p:cNvPr>
          <p:cNvSpPr txBox="1">
            <a:spLocks/>
          </p:cNvSpPr>
          <p:nvPr/>
        </p:nvSpPr>
        <p:spPr bwMode="auto">
          <a:xfrm>
            <a:off x="5858522" y="2533887"/>
            <a:ext cx="994299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11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0ED8726F-0B8D-45D5-AFE6-D18752C7E34B}"/>
              </a:ext>
            </a:extLst>
          </p:cNvPr>
          <p:cNvSpPr txBox="1">
            <a:spLocks/>
          </p:cNvSpPr>
          <p:nvPr/>
        </p:nvSpPr>
        <p:spPr bwMode="auto">
          <a:xfrm>
            <a:off x="5858521" y="3207270"/>
            <a:ext cx="994299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12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33914984-B546-49B2-A9F2-FE3F152E1DD5}"/>
              </a:ext>
            </a:extLst>
          </p:cNvPr>
          <p:cNvSpPr/>
          <p:nvPr/>
        </p:nvSpPr>
        <p:spPr>
          <a:xfrm>
            <a:off x="6942336" y="4002923"/>
            <a:ext cx="5088384" cy="428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 оцінка ефективності та вартості бізнесу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D0606A2C-BE0E-4073-999B-CB5E207DE91C}"/>
              </a:ext>
            </a:extLst>
          </p:cNvPr>
          <p:cNvSpPr/>
          <p:nvPr/>
        </p:nvSpPr>
        <p:spPr>
          <a:xfrm>
            <a:off x="6951215" y="4528797"/>
            <a:ext cx="5088384" cy="574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всього кола сторін бізнесу, відбір ключових стейкхолдерів, аналіз та узагальнення їх вимог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86A1F3EA-6F61-40AD-BFCB-832443C95818}"/>
              </a:ext>
            </a:extLst>
          </p:cNvPr>
          <p:cNvSpPr txBox="1">
            <a:spLocks/>
          </p:cNvSpPr>
          <p:nvPr/>
        </p:nvSpPr>
        <p:spPr bwMode="auto">
          <a:xfrm>
            <a:off x="5858520" y="3909499"/>
            <a:ext cx="994299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13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9" name="Текст 9">
            <a:extLst>
              <a:ext uri="{FF2B5EF4-FFF2-40B4-BE49-F238E27FC236}">
                <a16:creationId xmlns:a16="http://schemas.microsoft.com/office/drawing/2014/main" id="{502AA487-62C9-47CC-AC87-263FA059207F}"/>
              </a:ext>
            </a:extLst>
          </p:cNvPr>
          <p:cNvSpPr txBox="1">
            <a:spLocks/>
          </p:cNvSpPr>
          <p:nvPr/>
        </p:nvSpPr>
        <p:spPr bwMode="auto">
          <a:xfrm>
            <a:off x="5858520" y="4582882"/>
            <a:ext cx="994299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14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0" name="Текст 9">
            <a:extLst>
              <a:ext uri="{FF2B5EF4-FFF2-40B4-BE49-F238E27FC236}">
                <a16:creationId xmlns:a16="http://schemas.microsoft.com/office/drawing/2014/main" id="{17270DFA-93C9-4A74-9F67-5EE9C932EB7D}"/>
              </a:ext>
            </a:extLst>
          </p:cNvPr>
          <p:cNvSpPr txBox="1">
            <a:spLocks/>
          </p:cNvSpPr>
          <p:nvPr/>
        </p:nvSpPr>
        <p:spPr bwMode="auto">
          <a:xfrm>
            <a:off x="5841506" y="5297501"/>
            <a:ext cx="994299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15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58095104-7ADD-4820-8C8D-9A9C02A1AB96}"/>
              </a:ext>
            </a:extLst>
          </p:cNvPr>
          <p:cNvSpPr/>
          <p:nvPr/>
        </p:nvSpPr>
        <p:spPr>
          <a:xfrm>
            <a:off x="6942336" y="5199998"/>
            <a:ext cx="5088384" cy="88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 бізнес-проблем на основі зіставлення вимог ключових стейкхолдерів і фактичних параметрів бізнесу в цілях аналітичного обґрунтування напрямків його інноваційного розвитку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969F4FE6-A010-4AC8-BEE6-9C2DC8F60A66}"/>
              </a:ext>
            </a:extLst>
          </p:cNvPr>
          <p:cNvSpPr/>
          <p:nvPr/>
        </p:nvSpPr>
        <p:spPr>
          <a:xfrm>
            <a:off x="6951215" y="6185394"/>
            <a:ext cx="5088384" cy="574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 та оцінка варіантів майбутнього розвитку підприємства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Текст 9">
            <a:extLst>
              <a:ext uri="{FF2B5EF4-FFF2-40B4-BE49-F238E27FC236}">
                <a16:creationId xmlns:a16="http://schemas.microsoft.com/office/drawing/2014/main" id="{92F308A9-AE31-4D13-9E6C-D94486357AF1}"/>
              </a:ext>
            </a:extLst>
          </p:cNvPr>
          <p:cNvSpPr txBox="1">
            <a:spLocks/>
          </p:cNvSpPr>
          <p:nvPr/>
        </p:nvSpPr>
        <p:spPr bwMode="auto">
          <a:xfrm>
            <a:off x="5858520" y="6096419"/>
            <a:ext cx="994299" cy="581173"/>
          </a:xfrm>
          <a:prstGeom prst="rect">
            <a:avLst/>
          </a:prstGeom>
          <a:solidFill>
            <a:srgbClr val="DED8A4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7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D8A4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4800" dirty="0">
                <a:solidFill>
                  <a:srgbClr val="006F83"/>
                </a:solidFill>
                <a:latin typeface="Tahoma"/>
              </a:rPr>
              <a:t>16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00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">
            <a:extLst>
              <a:ext uri="{FF2B5EF4-FFF2-40B4-BE49-F238E27FC236}">
                <a16:creationId xmlns:a16="http://schemas.microsoft.com/office/drawing/2014/main" id="{DA306195-E7E8-4004-A920-9DE1EB0602E5}"/>
              </a:ext>
            </a:extLst>
          </p:cNvPr>
          <p:cNvSpPr/>
          <p:nvPr/>
        </p:nvSpPr>
        <p:spPr>
          <a:xfrm>
            <a:off x="6694864" y="695132"/>
            <a:ext cx="2079473" cy="1713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4" h="21600" extrusionOk="0">
                <a:moveTo>
                  <a:pt x="20659" y="8456"/>
                </a:moveTo>
                <a:lnTo>
                  <a:pt x="17498" y="2344"/>
                </a:lnTo>
                <a:cubicBezTo>
                  <a:pt x="16746" y="921"/>
                  <a:pt x="15316" y="0"/>
                  <a:pt x="13811" y="0"/>
                </a:cubicBezTo>
                <a:lnTo>
                  <a:pt x="7413" y="0"/>
                </a:lnTo>
                <a:cubicBezTo>
                  <a:pt x="5908" y="0"/>
                  <a:pt x="4478" y="921"/>
                  <a:pt x="3726" y="2344"/>
                </a:cubicBezTo>
                <a:lnTo>
                  <a:pt x="565" y="8456"/>
                </a:lnTo>
                <a:cubicBezTo>
                  <a:pt x="-188" y="9879"/>
                  <a:pt x="-188" y="11721"/>
                  <a:pt x="565" y="13144"/>
                </a:cubicBezTo>
                <a:lnTo>
                  <a:pt x="3726" y="19256"/>
                </a:lnTo>
                <a:cubicBezTo>
                  <a:pt x="4478" y="20679"/>
                  <a:pt x="5908" y="21600"/>
                  <a:pt x="7413" y="21600"/>
                </a:cubicBezTo>
                <a:lnTo>
                  <a:pt x="13811" y="21600"/>
                </a:lnTo>
                <a:cubicBezTo>
                  <a:pt x="15316" y="21600"/>
                  <a:pt x="16746" y="20679"/>
                  <a:pt x="17498" y="19256"/>
                </a:cubicBezTo>
                <a:lnTo>
                  <a:pt x="20659" y="13144"/>
                </a:lnTo>
                <a:cubicBezTo>
                  <a:pt x="21412" y="11721"/>
                  <a:pt x="21412" y="9879"/>
                  <a:pt x="20659" y="8456"/>
                </a:cubicBezTo>
                <a:close/>
              </a:path>
            </a:pathLst>
          </a:custGeom>
          <a:solidFill>
            <a:srgbClr val="FFD44B">
              <a:alpha val="94000"/>
            </a:srgb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 складання плану аналітичної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роботи</a:t>
            </a:r>
            <a:endParaRPr sz="225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A1508802-D59C-4AB2-86F1-6312EBB124FB}"/>
              </a:ext>
            </a:extLst>
          </p:cNvPr>
          <p:cNvSpPr/>
          <p:nvPr/>
        </p:nvSpPr>
        <p:spPr>
          <a:xfrm>
            <a:off x="9099383" y="3356061"/>
            <a:ext cx="2079473" cy="1757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2" h="21600" extrusionOk="0">
                <a:moveTo>
                  <a:pt x="20655" y="8460"/>
                </a:moveTo>
                <a:lnTo>
                  <a:pt x="17469" y="2340"/>
                </a:lnTo>
                <a:cubicBezTo>
                  <a:pt x="16713" y="900"/>
                  <a:pt x="15309" y="0"/>
                  <a:pt x="13797" y="0"/>
                </a:cubicBezTo>
                <a:lnTo>
                  <a:pt x="7425" y="0"/>
                </a:lnTo>
                <a:cubicBezTo>
                  <a:pt x="5913" y="0"/>
                  <a:pt x="4509" y="900"/>
                  <a:pt x="3753" y="2340"/>
                </a:cubicBezTo>
                <a:lnTo>
                  <a:pt x="567" y="8460"/>
                </a:lnTo>
                <a:cubicBezTo>
                  <a:pt x="-189" y="9900"/>
                  <a:pt x="-189" y="11700"/>
                  <a:pt x="567" y="13140"/>
                </a:cubicBezTo>
                <a:lnTo>
                  <a:pt x="3753" y="19260"/>
                </a:lnTo>
                <a:cubicBezTo>
                  <a:pt x="4509" y="20700"/>
                  <a:pt x="5913" y="21600"/>
                  <a:pt x="7425" y="21600"/>
                </a:cubicBezTo>
                <a:lnTo>
                  <a:pt x="13797" y="21600"/>
                </a:lnTo>
                <a:cubicBezTo>
                  <a:pt x="15309" y="21600"/>
                  <a:pt x="16713" y="20700"/>
                  <a:pt x="17469" y="19260"/>
                </a:cubicBezTo>
                <a:lnTo>
                  <a:pt x="20655" y="13140"/>
                </a:lnTo>
                <a:cubicBezTo>
                  <a:pt x="21411" y="11700"/>
                  <a:pt x="21411" y="9900"/>
                  <a:pt x="20655" y="846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94000"/>
            </a:scheme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4) розроблення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схеми 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послідовності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проведення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економічного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аналізу</a:t>
            </a:r>
            <a:endParaRPr sz="225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3DA5FAB7-4D94-41DD-A1C6-482CE51161B6}"/>
              </a:ext>
            </a:extLst>
          </p:cNvPr>
          <p:cNvSpPr/>
          <p:nvPr/>
        </p:nvSpPr>
        <p:spPr>
          <a:xfrm>
            <a:off x="4814745" y="-3481"/>
            <a:ext cx="2136343" cy="1757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extrusionOk="0">
                <a:moveTo>
                  <a:pt x="20647" y="8452"/>
                </a:moveTo>
                <a:lnTo>
                  <a:pt x="17470" y="2348"/>
                </a:lnTo>
                <a:cubicBezTo>
                  <a:pt x="16708" y="892"/>
                  <a:pt x="15310" y="0"/>
                  <a:pt x="13785" y="0"/>
                </a:cubicBezTo>
                <a:lnTo>
                  <a:pt x="7433" y="0"/>
                </a:lnTo>
                <a:cubicBezTo>
                  <a:pt x="5908" y="0"/>
                  <a:pt x="4510" y="892"/>
                  <a:pt x="3748" y="2348"/>
                </a:cubicBezTo>
                <a:lnTo>
                  <a:pt x="571" y="8452"/>
                </a:lnTo>
                <a:cubicBezTo>
                  <a:pt x="-191" y="9908"/>
                  <a:pt x="-191" y="11692"/>
                  <a:pt x="571" y="13148"/>
                </a:cubicBezTo>
                <a:lnTo>
                  <a:pt x="3748" y="19252"/>
                </a:lnTo>
                <a:cubicBezTo>
                  <a:pt x="4510" y="20708"/>
                  <a:pt x="5908" y="21600"/>
                  <a:pt x="7433" y="21600"/>
                </a:cubicBezTo>
                <a:lnTo>
                  <a:pt x="13785" y="21600"/>
                </a:lnTo>
                <a:cubicBezTo>
                  <a:pt x="15310" y="21600"/>
                  <a:pt x="16708" y="20708"/>
                  <a:pt x="17470" y="19252"/>
                </a:cubicBezTo>
                <a:lnTo>
                  <a:pt x="20647" y="13148"/>
                </a:lnTo>
                <a:cubicBezTo>
                  <a:pt x="21409" y="11692"/>
                  <a:pt x="21409" y="9908"/>
                  <a:pt x="20647" y="845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94000"/>
            </a:scheme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1) визначення цілей,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об’єктів і завдань економічного аналізу</a:t>
            </a:r>
            <a:endParaRPr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3F83830E-995E-4712-B295-4C826A8FC16A}"/>
              </a:ext>
            </a:extLst>
          </p:cNvPr>
          <p:cNvSpPr/>
          <p:nvPr/>
        </p:nvSpPr>
        <p:spPr>
          <a:xfrm>
            <a:off x="8416992" y="1523285"/>
            <a:ext cx="2079473" cy="1832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extrusionOk="0">
                <a:moveTo>
                  <a:pt x="20640" y="8452"/>
                </a:moveTo>
                <a:lnTo>
                  <a:pt x="17481" y="2348"/>
                </a:lnTo>
                <a:cubicBezTo>
                  <a:pt x="16712" y="939"/>
                  <a:pt x="15346" y="0"/>
                  <a:pt x="13810" y="0"/>
                </a:cubicBezTo>
                <a:lnTo>
                  <a:pt x="7406" y="0"/>
                </a:lnTo>
                <a:cubicBezTo>
                  <a:pt x="5870" y="0"/>
                  <a:pt x="4504" y="845"/>
                  <a:pt x="3735" y="2348"/>
                </a:cubicBezTo>
                <a:lnTo>
                  <a:pt x="576" y="8452"/>
                </a:lnTo>
                <a:cubicBezTo>
                  <a:pt x="-192" y="9861"/>
                  <a:pt x="-192" y="11645"/>
                  <a:pt x="576" y="13148"/>
                </a:cubicBezTo>
                <a:lnTo>
                  <a:pt x="3735" y="19252"/>
                </a:lnTo>
                <a:cubicBezTo>
                  <a:pt x="4504" y="20661"/>
                  <a:pt x="5870" y="21600"/>
                  <a:pt x="7406" y="21600"/>
                </a:cubicBezTo>
                <a:lnTo>
                  <a:pt x="13810" y="21600"/>
                </a:lnTo>
                <a:cubicBezTo>
                  <a:pt x="15346" y="21600"/>
                  <a:pt x="16712" y="20755"/>
                  <a:pt x="17481" y="19252"/>
                </a:cubicBezTo>
                <a:lnTo>
                  <a:pt x="20640" y="13148"/>
                </a:lnTo>
                <a:cubicBezTo>
                  <a:pt x="21408" y="11645"/>
                  <a:pt x="21408" y="9861"/>
                  <a:pt x="20640" y="8452"/>
                </a:cubicBezTo>
                <a:close/>
              </a:path>
            </a:pathLst>
          </a:custGeom>
          <a:solidFill>
            <a:srgbClr val="ADDB7B"/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добір системи синтетичних і аналітичних показників, що характеризують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 аналізу</a:t>
            </a:r>
            <a:endParaRPr sz="225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963585AE-164F-481D-ABE0-DDC3734CFAAC}"/>
              </a:ext>
            </a:extLst>
          </p:cNvPr>
          <p:cNvSpPr/>
          <p:nvPr/>
        </p:nvSpPr>
        <p:spPr>
          <a:xfrm>
            <a:off x="3809765" y="5033551"/>
            <a:ext cx="1967882" cy="1583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extrusionOk="0">
                <a:moveTo>
                  <a:pt x="20640" y="8452"/>
                </a:moveTo>
                <a:lnTo>
                  <a:pt x="17481" y="2348"/>
                </a:lnTo>
                <a:cubicBezTo>
                  <a:pt x="16712" y="939"/>
                  <a:pt x="15346" y="0"/>
                  <a:pt x="13810" y="0"/>
                </a:cubicBezTo>
                <a:lnTo>
                  <a:pt x="7406" y="0"/>
                </a:lnTo>
                <a:cubicBezTo>
                  <a:pt x="5870" y="0"/>
                  <a:pt x="4504" y="845"/>
                  <a:pt x="3735" y="2348"/>
                </a:cubicBezTo>
                <a:lnTo>
                  <a:pt x="576" y="8452"/>
                </a:lnTo>
                <a:cubicBezTo>
                  <a:pt x="-192" y="9861"/>
                  <a:pt x="-192" y="11645"/>
                  <a:pt x="576" y="13148"/>
                </a:cubicBezTo>
                <a:lnTo>
                  <a:pt x="3735" y="19252"/>
                </a:lnTo>
                <a:cubicBezTo>
                  <a:pt x="4504" y="20661"/>
                  <a:pt x="5870" y="21600"/>
                  <a:pt x="7406" y="21600"/>
                </a:cubicBezTo>
                <a:lnTo>
                  <a:pt x="13810" y="21600"/>
                </a:lnTo>
                <a:cubicBezTo>
                  <a:pt x="15346" y="21600"/>
                  <a:pt x="16712" y="20755"/>
                  <a:pt x="17481" y="19252"/>
                </a:cubicBezTo>
                <a:lnTo>
                  <a:pt x="20640" y="13148"/>
                </a:lnTo>
                <a:cubicBezTo>
                  <a:pt x="21408" y="11645"/>
                  <a:pt x="21408" y="9861"/>
                  <a:pt x="20640" y="8452"/>
                </a:cubicBezTo>
                <a:close/>
              </a:path>
            </a:pathLst>
          </a:custGeom>
          <a:solidFill>
            <a:srgbClr val="ADDB7B"/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7) вибір методів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аналізу економічної інформації</a:t>
            </a:r>
            <a:endParaRPr sz="225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E63E5BA5-3C19-43A8-89ED-B3EDA04CDF0A}"/>
              </a:ext>
            </a:extLst>
          </p:cNvPr>
          <p:cNvSpPr/>
          <p:nvPr/>
        </p:nvSpPr>
        <p:spPr>
          <a:xfrm>
            <a:off x="4242144" y="2262925"/>
            <a:ext cx="2907855" cy="2331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6" h="21600" extrusionOk="0">
                <a:moveTo>
                  <a:pt x="20665" y="8444"/>
                </a:moveTo>
                <a:lnTo>
                  <a:pt x="17467" y="2337"/>
                </a:lnTo>
                <a:cubicBezTo>
                  <a:pt x="16719" y="867"/>
                  <a:pt x="15290" y="0"/>
                  <a:pt x="13793" y="0"/>
                </a:cubicBezTo>
                <a:lnTo>
                  <a:pt x="7433" y="0"/>
                </a:lnTo>
                <a:cubicBezTo>
                  <a:pt x="5902" y="0"/>
                  <a:pt x="4507" y="905"/>
                  <a:pt x="3759" y="2337"/>
                </a:cubicBezTo>
                <a:lnTo>
                  <a:pt x="561" y="8444"/>
                </a:lnTo>
                <a:cubicBezTo>
                  <a:pt x="-187" y="9914"/>
                  <a:pt x="-187" y="11686"/>
                  <a:pt x="561" y="13156"/>
                </a:cubicBezTo>
                <a:lnTo>
                  <a:pt x="3759" y="19263"/>
                </a:lnTo>
                <a:cubicBezTo>
                  <a:pt x="4507" y="20733"/>
                  <a:pt x="5936" y="21600"/>
                  <a:pt x="7433" y="21600"/>
                </a:cubicBezTo>
                <a:lnTo>
                  <a:pt x="13793" y="21600"/>
                </a:lnTo>
                <a:cubicBezTo>
                  <a:pt x="15324" y="21600"/>
                  <a:pt x="16719" y="20695"/>
                  <a:pt x="17467" y="19263"/>
                </a:cubicBezTo>
                <a:lnTo>
                  <a:pt x="20665" y="13156"/>
                </a:lnTo>
                <a:cubicBezTo>
                  <a:pt x="21413" y="11686"/>
                  <a:pt x="21413" y="9876"/>
                  <a:pt x="20665" y="8444"/>
                </a:cubicBezTo>
                <a:close/>
              </a:path>
            </a:pathLst>
          </a:custGeom>
          <a:solidFill>
            <a:srgbClr val="BEB0D0">
              <a:alpha val="94000"/>
            </a:srgb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Методологія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комплексного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аналізу передбачає наступну послідовність реалізації окремих етапів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аналітичного процесу:</a:t>
            </a:r>
            <a:endParaRPr sz="160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5D5D50E1-FBB0-430D-9C30-821C4229F057}"/>
              </a:ext>
            </a:extLst>
          </p:cNvPr>
          <p:cNvSpPr/>
          <p:nvPr/>
        </p:nvSpPr>
        <p:spPr>
          <a:xfrm>
            <a:off x="5882916" y="5177930"/>
            <a:ext cx="1967883" cy="1562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4" h="21600" extrusionOk="0">
                <a:moveTo>
                  <a:pt x="20659" y="8456"/>
                </a:moveTo>
                <a:lnTo>
                  <a:pt x="17498" y="2344"/>
                </a:lnTo>
                <a:cubicBezTo>
                  <a:pt x="16746" y="921"/>
                  <a:pt x="15316" y="0"/>
                  <a:pt x="13811" y="0"/>
                </a:cubicBezTo>
                <a:lnTo>
                  <a:pt x="7413" y="0"/>
                </a:lnTo>
                <a:cubicBezTo>
                  <a:pt x="5908" y="0"/>
                  <a:pt x="4478" y="921"/>
                  <a:pt x="3726" y="2344"/>
                </a:cubicBezTo>
                <a:lnTo>
                  <a:pt x="565" y="8456"/>
                </a:lnTo>
                <a:cubicBezTo>
                  <a:pt x="-188" y="9879"/>
                  <a:pt x="-188" y="11721"/>
                  <a:pt x="565" y="13144"/>
                </a:cubicBezTo>
                <a:lnTo>
                  <a:pt x="3726" y="19256"/>
                </a:lnTo>
                <a:cubicBezTo>
                  <a:pt x="4478" y="20679"/>
                  <a:pt x="5908" y="21600"/>
                  <a:pt x="7413" y="21600"/>
                </a:cubicBezTo>
                <a:lnTo>
                  <a:pt x="13811" y="21600"/>
                </a:lnTo>
                <a:cubicBezTo>
                  <a:pt x="15316" y="21600"/>
                  <a:pt x="16746" y="20679"/>
                  <a:pt x="17498" y="19256"/>
                </a:cubicBezTo>
                <a:lnTo>
                  <a:pt x="20659" y="13144"/>
                </a:lnTo>
                <a:cubicBezTo>
                  <a:pt x="21412" y="11721"/>
                  <a:pt x="21412" y="9879"/>
                  <a:pt x="20659" y="8456"/>
                </a:cubicBezTo>
                <a:close/>
              </a:path>
            </a:pathLst>
          </a:custGeom>
          <a:solidFill>
            <a:srgbClr val="FFD44B">
              <a:alpha val="94000"/>
            </a:srgb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6) встановлення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джерел інформації і способів її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збирання 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обробки</a:t>
            </a:r>
            <a:endParaRPr sz="225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73CC0A4B-22CB-4A13-B174-C5FA3F7EAE9F}"/>
              </a:ext>
            </a:extLst>
          </p:cNvPr>
          <p:cNvSpPr/>
          <p:nvPr/>
        </p:nvSpPr>
        <p:spPr>
          <a:xfrm>
            <a:off x="7591049" y="4299041"/>
            <a:ext cx="1923389" cy="1757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extrusionOk="0">
                <a:moveTo>
                  <a:pt x="20647" y="8452"/>
                </a:moveTo>
                <a:lnTo>
                  <a:pt x="17470" y="2348"/>
                </a:lnTo>
                <a:cubicBezTo>
                  <a:pt x="16708" y="892"/>
                  <a:pt x="15310" y="0"/>
                  <a:pt x="13785" y="0"/>
                </a:cubicBezTo>
                <a:lnTo>
                  <a:pt x="7433" y="0"/>
                </a:lnTo>
                <a:cubicBezTo>
                  <a:pt x="5908" y="0"/>
                  <a:pt x="4510" y="892"/>
                  <a:pt x="3748" y="2348"/>
                </a:cubicBezTo>
                <a:lnTo>
                  <a:pt x="571" y="8452"/>
                </a:lnTo>
                <a:cubicBezTo>
                  <a:pt x="-191" y="9908"/>
                  <a:pt x="-191" y="11692"/>
                  <a:pt x="571" y="13148"/>
                </a:cubicBezTo>
                <a:lnTo>
                  <a:pt x="3748" y="19252"/>
                </a:lnTo>
                <a:cubicBezTo>
                  <a:pt x="4510" y="20708"/>
                  <a:pt x="5908" y="21600"/>
                  <a:pt x="7433" y="21600"/>
                </a:cubicBezTo>
                <a:lnTo>
                  <a:pt x="13785" y="21600"/>
                </a:lnTo>
                <a:cubicBezTo>
                  <a:pt x="15310" y="21600"/>
                  <a:pt x="16708" y="20708"/>
                  <a:pt x="17470" y="19252"/>
                </a:cubicBezTo>
                <a:lnTo>
                  <a:pt x="20647" y="13148"/>
                </a:lnTo>
                <a:cubicBezTo>
                  <a:pt x="21409" y="11692"/>
                  <a:pt x="21409" y="9908"/>
                  <a:pt x="20647" y="845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94000"/>
            </a:scheme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5) встановлення періодичності 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строків проведення економічного аналізу</a:t>
            </a:r>
            <a:endParaRPr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FACEFF00-62F2-4565-914E-9C8803FF7E75}"/>
              </a:ext>
            </a:extLst>
          </p:cNvPr>
          <p:cNvSpPr/>
          <p:nvPr/>
        </p:nvSpPr>
        <p:spPr>
          <a:xfrm>
            <a:off x="825436" y="1029300"/>
            <a:ext cx="2079473" cy="1656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4" h="21600" extrusionOk="0">
                <a:moveTo>
                  <a:pt x="20659" y="8456"/>
                </a:moveTo>
                <a:lnTo>
                  <a:pt x="17498" y="2344"/>
                </a:lnTo>
                <a:cubicBezTo>
                  <a:pt x="16746" y="921"/>
                  <a:pt x="15316" y="0"/>
                  <a:pt x="13811" y="0"/>
                </a:cubicBezTo>
                <a:lnTo>
                  <a:pt x="7413" y="0"/>
                </a:lnTo>
                <a:cubicBezTo>
                  <a:pt x="5908" y="0"/>
                  <a:pt x="4478" y="921"/>
                  <a:pt x="3726" y="2344"/>
                </a:cubicBezTo>
                <a:lnTo>
                  <a:pt x="565" y="8456"/>
                </a:lnTo>
                <a:cubicBezTo>
                  <a:pt x="-188" y="9879"/>
                  <a:pt x="-188" y="11721"/>
                  <a:pt x="565" y="13144"/>
                </a:cubicBezTo>
                <a:lnTo>
                  <a:pt x="3726" y="19256"/>
                </a:lnTo>
                <a:cubicBezTo>
                  <a:pt x="4478" y="20679"/>
                  <a:pt x="5908" y="21600"/>
                  <a:pt x="7413" y="21600"/>
                </a:cubicBezTo>
                <a:lnTo>
                  <a:pt x="13811" y="21600"/>
                </a:lnTo>
                <a:cubicBezTo>
                  <a:pt x="15316" y="21600"/>
                  <a:pt x="16746" y="20679"/>
                  <a:pt x="17498" y="19256"/>
                </a:cubicBezTo>
                <a:lnTo>
                  <a:pt x="20659" y="13144"/>
                </a:lnTo>
                <a:cubicBezTo>
                  <a:pt x="21412" y="11721"/>
                  <a:pt x="21412" y="9879"/>
                  <a:pt x="20659" y="8456"/>
                </a:cubicBezTo>
                <a:close/>
              </a:path>
            </a:pathLst>
          </a:custGeom>
          <a:solidFill>
            <a:srgbClr val="FFD44B">
              <a:alpha val="94000"/>
            </a:srgb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10) визначення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порядку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оформлення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результатів і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їх оцінки</a:t>
            </a:r>
            <a:endParaRPr lang="ru-RU" sz="2250" dirty="0">
              <a:solidFill>
                <a:srgbClr val="FFFFFF"/>
              </a:solidFill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8EEBD176-A0CF-4291-8EF8-6D19F9CCBD5D}"/>
              </a:ext>
            </a:extLst>
          </p:cNvPr>
          <p:cNvSpPr/>
          <p:nvPr/>
        </p:nvSpPr>
        <p:spPr>
          <a:xfrm>
            <a:off x="598928" y="2712678"/>
            <a:ext cx="2136343" cy="1832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extrusionOk="0">
                <a:moveTo>
                  <a:pt x="20647" y="8452"/>
                </a:moveTo>
                <a:lnTo>
                  <a:pt x="17470" y="2348"/>
                </a:lnTo>
                <a:cubicBezTo>
                  <a:pt x="16708" y="892"/>
                  <a:pt x="15310" y="0"/>
                  <a:pt x="13785" y="0"/>
                </a:cubicBezTo>
                <a:lnTo>
                  <a:pt x="7433" y="0"/>
                </a:lnTo>
                <a:cubicBezTo>
                  <a:pt x="5908" y="0"/>
                  <a:pt x="4510" y="892"/>
                  <a:pt x="3748" y="2348"/>
                </a:cubicBezTo>
                <a:lnTo>
                  <a:pt x="571" y="8452"/>
                </a:lnTo>
                <a:cubicBezTo>
                  <a:pt x="-191" y="9908"/>
                  <a:pt x="-191" y="11692"/>
                  <a:pt x="571" y="13148"/>
                </a:cubicBezTo>
                <a:lnTo>
                  <a:pt x="3748" y="19252"/>
                </a:lnTo>
                <a:cubicBezTo>
                  <a:pt x="4510" y="20708"/>
                  <a:pt x="5908" y="21600"/>
                  <a:pt x="7433" y="21600"/>
                </a:cubicBezTo>
                <a:lnTo>
                  <a:pt x="13785" y="21600"/>
                </a:lnTo>
                <a:cubicBezTo>
                  <a:pt x="15310" y="21600"/>
                  <a:pt x="16708" y="20708"/>
                  <a:pt x="17470" y="19252"/>
                </a:cubicBezTo>
                <a:lnTo>
                  <a:pt x="20647" y="13148"/>
                </a:lnTo>
                <a:cubicBezTo>
                  <a:pt x="21409" y="11692"/>
                  <a:pt x="21409" y="9908"/>
                  <a:pt x="20647" y="845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94000"/>
            </a:scheme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9) створення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системи організаційної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і обчислювальної техніки, що використовується для аналітичної обробки інформації</a:t>
            </a:r>
            <a:endParaRPr lang="ru-RU" sz="2250" dirty="0">
              <a:solidFill>
                <a:srgbClr val="FFFFFF"/>
              </a:solidFill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424F317A-CFA1-44F2-AE47-522DBE1FFBB1}"/>
              </a:ext>
            </a:extLst>
          </p:cNvPr>
          <p:cNvSpPr/>
          <p:nvPr/>
        </p:nvSpPr>
        <p:spPr>
          <a:xfrm>
            <a:off x="2735271" y="285962"/>
            <a:ext cx="2079473" cy="165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extrusionOk="0">
                <a:moveTo>
                  <a:pt x="20640" y="8452"/>
                </a:moveTo>
                <a:lnTo>
                  <a:pt x="17481" y="2348"/>
                </a:lnTo>
                <a:cubicBezTo>
                  <a:pt x="16712" y="939"/>
                  <a:pt x="15346" y="0"/>
                  <a:pt x="13810" y="0"/>
                </a:cubicBezTo>
                <a:lnTo>
                  <a:pt x="7406" y="0"/>
                </a:lnTo>
                <a:cubicBezTo>
                  <a:pt x="5870" y="0"/>
                  <a:pt x="4504" y="845"/>
                  <a:pt x="3735" y="2348"/>
                </a:cubicBezTo>
                <a:lnTo>
                  <a:pt x="576" y="8452"/>
                </a:lnTo>
                <a:cubicBezTo>
                  <a:pt x="-192" y="9861"/>
                  <a:pt x="-192" y="11645"/>
                  <a:pt x="576" y="13148"/>
                </a:cubicBezTo>
                <a:lnTo>
                  <a:pt x="3735" y="19252"/>
                </a:lnTo>
                <a:cubicBezTo>
                  <a:pt x="4504" y="20661"/>
                  <a:pt x="5870" y="21600"/>
                  <a:pt x="7406" y="21600"/>
                </a:cubicBezTo>
                <a:lnTo>
                  <a:pt x="13810" y="21600"/>
                </a:lnTo>
                <a:cubicBezTo>
                  <a:pt x="15346" y="21600"/>
                  <a:pt x="16712" y="20755"/>
                  <a:pt x="17481" y="19252"/>
                </a:cubicBezTo>
                <a:lnTo>
                  <a:pt x="20640" y="13148"/>
                </a:lnTo>
                <a:cubicBezTo>
                  <a:pt x="21408" y="11645"/>
                  <a:pt x="21408" y="9861"/>
                  <a:pt x="20640" y="8452"/>
                </a:cubicBezTo>
                <a:close/>
              </a:path>
            </a:pathLst>
          </a:custGeom>
          <a:solidFill>
            <a:srgbClr val="ADDB7B"/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4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11) оцінювання трудомісткості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4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роботи</a:t>
            </a:r>
            <a:endParaRPr lang="uk-UA" sz="2250" dirty="0">
              <a:solidFill>
                <a:srgbClr val="FFFFFF"/>
              </a:solidFill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5EF5165-09F3-4988-8BCB-D88E10592434}"/>
              </a:ext>
            </a:extLst>
          </p:cNvPr>
          <p:cNvSpPr/>
          <p:nvPr/>
        </p:nvSpPr>
        <p:spPr>
          <a:xfrm>
            <a:off x="2058892" y="4172057"/>
            <a:ext cx="2079473" cy="1713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8" h="21600" extrusionOk="0">
                <a:moveTo>
                  <a:pt x="575" y="8460"/>
                </a:moveTo>
                <a:lnTo>
                  <a:pt x="3769" y="2340"/>
                </a:lnTo>
                <a:cubicBezTo>
                  <a:pt x="4527" y="900"/>
                  <a:pt x="5934" y="0"/>
                  <a:pt x="7450" y="0"/>
                </a:cubicBezTo>
                <a:lnTo>
                  <a:pt x="13784" y="0"/>
                </a:lnTo>
                <a:cubicBezTo>
                  <a:pt x="15300" y="0"/>
                  <a:pt x="16707" y="900"/>
                  <a:pt x="17465" y="2340"/>
                </a:cubicBezTo>
                <a:lnTo>
                  <a:pt x="20659" y="8460"/>
                </a:lnTo>
                <a:cubicBezTo>
                  <a:pt x="21417" y="9900"/>
                  <a:pt x="21417" y="11700"/>
                  <a:pt x="20659" y="13140"/>
                </a:cubicBezTo>
                <a:lnTo>
                  <a:pt x="17465" y="19260"/>
                </a:lnTo>
                <a:cubicBezTo>
                  <a:pt x="16707" y="20700"/>
                  <a:pt x="15300" y="21600"/>
                  <a:pt x="13784" y="21600"/>
                </a:cubicBezTo>
                <a:lnTo>
                  <a:pt x="7396" y="21600"/>
                </a:lnTo>
                <a:cubicBezTo>
                  <a:pt x="5880" y="21600"/>
                  <a:pt x="4473" y="20700"/>
                  <a:pt x="3715" y="19260"/>
                </a:cubicBezTo>
                <a:lnTo>
                  <a:pt x="521" y="13140"/>
                </a:lnTo>
                <a:cubicBezTo>
                  <a:pt x="-183" y="11700"/>
                  <a:pt x="-183" y="9900"/>
                  <a:pt x="575" y="846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94000"/>
            </a:schemeClr>
          </a:solidFill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8) складання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переліку 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організаційних етапів, розподіл обов’язків</a:t>
            </a:r>
          </a:p>
          <a:p>
            <a:pPr lvl="0" algn="ctr">
              <a:defRPr sz="3000">
                <a:solidFill>
                  <a:srgbClr val="FFFFFF"/>
                </a:solidFill>
              </a:defRPr>
            </a:pP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між службами</a:t>
            </a:r>
            <a:endParaRPr sz="2250" dirty="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07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8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66905162-D95D-46CB-A3AA-18B0C0FF2626}"/>
              </a:ext>
            </a:extLst>
          </p:cNvPr>
          <p:cNvSpPr/>
          <p:nvPr/>
        </p:nvSpPr>
        <p:spPr>
          <a:xfrm>
            <a:off x="3613209" y="199752"/>
            <a:ext cx="4367813" cy="96322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Мета лекції:</a:t>
            </a:r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EF890905-C962-4D0D-BFAE-9ADFBA957A03}"/>
              </a:ext>
            </a:extLst>
          </p:cNvPr>
          <p:cNvSpPr/>
          <p:nvPr/>
        </p:nvSpPr>
        <p:spPr>
          <a:xfrm>
            <a:off x="1275424" y="1691214"/>
            <a:ext cx="9339310" cy="13849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розкрити положення та зміст основних понять теми: системний підхід, комплексний економічний аналіз, резерви підвищення ефективності господарської діяльності, комплексна оцінка господарської діяльності підприємства 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F05664AA-85AC-47EF-957B-6DC746E6D7EB}"/>
              </a:ext>
            </a:extLst>
          </p:cNvPr>
          <p:cNvSpPr/>
          <p:nvPr/>
        </p:nvSpPr>
        <p:spPr>
          <a:xfrm>
            <a:off x="1296139" y="3200398"/>
            <a:ext cx="9339310" cy="11008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розглянути сутність, призначення та методику проведення комплексного економічного аналізу на підприємстві 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6E2D3BEA-CA67-4E9D-8500-A7C0645D06C3}"/>
              </a:ext>
            </a:extLst>
          </p:cNvPr>
          <p:cNvSpPr/>
          <p:nvPr/>
        </p:nvSpPr>
        <p:spPr>
          <a:xfrm>
            <a:off x="1254709" y="5597357"/>
            <a:ext cx="9360025" cy="117185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ознайомитись  з основними методами конструювання комплексного інтегрального показника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узагальнюючої комплексної оцінки </a:t>
            </a:r>
            <a:endParaRPr lang="uk-UA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ілка: униз 10">
            <a:extLst>
              <a:ext uri="{FF2B5EF4-FFF2-40B4-BE49-F238E27FC236}">
                <a16:creationId xmlns:a16="http://schemas.microsoft.com/office/drawing/2014/main" id="{8E630F48-B685-474D-9C75-CC79315E66A9}"/>
              </a:ext>
            </a:extLst>
          </p:cNvPr>
          <p:cNvSpPr/>
          <p:nvPr/>
        </p:nvSpPr>
        <p:spPr>
          <a:xfrm>
            <a:off x="5007002" y="1225124"/>
            <a:ext cx="1633491" cy="399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2F3DBEAB-CAA6-453E-B455-4CEF051E0CAF}"/>
              </a:ext>
            </a:extLst>
          </p:cNvPr>
          <p:cNvSpPr/>
          <p:nvPr/>
        </p:nvSpPr>
        <p:spPr>
          <a:xfrm>
            <a:off x="1275424" y="4412194"/>
            <a:ext cx="9360025" cy="10741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ознайомитись з методикою розрахунку та обґрунтування розміру резервів господарювання</a:t>
            </a:r>
          </a:p>
        </p:txBody>
      </p:sp>
    </p:spTree>
    <p:extLst>
      <p:ext uri="{BB962C8B-B14F-4D97-AF65-F5344CB8AC3E}">
        <p14:creationId xmlns:p14="http://schemas.microsoft.com/office/powerpoint/2010/main" val="1441013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Номер слайда 3"/>
          <p:cNvSpPr>
            <a:spLocks noGrp="1"/>
          </p:cNvSpPr>
          <p:nvPr>
            <p:ph type="sldNum" sz="quarter" idx="19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39DCD-51D6-4AA4-8744-795C2F8D9346}" type="slidenum"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006F83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000" b="1" i="0" u="none" strike="noStrike" kern="1200" cap="none" spc="0" normalizeH="0" baseline="0" noProof="0">
              <a:ln>
                <a:noFill/>
              </a:ln>
              <a:solidFill>
                <a:srgbClr val="006F83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57346" name="Заголовок 4"/>
          <p:cNvSpPr>
            <a:spLocks noGrp="1"/>
          </p:cNvSpPr>
          <p:nvPr>
            <p:ph type="title"/>
          </p:nvPr>
        </p:nvSpPr>
        <p:spPr>
          <a:xfrm>
            <a:off x="6111875" y="1268413"/>
            <a:ext cx="575945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>
                <a:latin typeface="Book Antiqua" pitchFamily="18" charset="0"/>
              </a:rPr>
              <a:t>При здійсненні комплексного аналізу</a:t>
            </a:r>
            <a:r>
              <a:rPr lang="ru-RU" sz="2000" dirty="0">
                <a:latin typeface="Book Antiqua" pitchFamily="18" charset="0"/>
              </a:rPr>
              <a:t> використовується велика кількість методів, кожен із яких має свої переваги і недоліки, а також сферу застосування стосовно як типу об'єкта, так і етапу його дослідження.</a:t>
            </a:r>
            <a:br>
              <a:rPr lang="ru-RU" sz="2000" dirty="0">
                <a:latin typeface="Book Antiqua" pitchFamily="18" charset="0"/>
              </a:rPr>
            </a:br>
            <a:br>
              <a:rPr lang="ru-RU" sz="2000" dirty="0">
                <a:latin typeface="Book Antiqua" pitchFamily="18" charset="0"/>
              </a:rPr>
            </a:br>
            <a:endParaRPr lang="ru-RU" sz="2000" dirty="0">
              <a:latin typeface="Book Antiqua" pitchFamily="18" charset="0"/>
            </a:endParaRPr>
          </a:p>
        </p:txBody>
      </p:sp>
      <p:sp>
        <p:nvSpPr>
          <p:cNvPr id="57347" name="Текст 6"/>
          <p:cNvSpPr>
            <a:spLocks noGrp="1"/>
          </p:cNvSpPr>
          <p:nvPr>
            <p:ph type="body" idx="13"/>
          </p:nvPr>
        </p:nvSpPr>
        <p:spPr>
          <a:xfrm>
            <a:off x="6111875" y="3521075"/>
            <a:ext cx="5829300" cy="2967038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sz="1800" dirty="0">
                <a:latin typeface="Book Antiqua" pitchFamily="18" charset="0"/>
              </a:rPr>
              <a:t>   1) </a:t>
            </a:r>
            <a:r>
              <a:rPr lang="uk-UA" sz="1800" b="1" dirty="0">
                <a:latin typeface="Book Antiqua" pitchFamily="18" charset="0"/>
              </a:rPr>
              <a:t>традиційні</a:t>
            </a:r>
            <a:r>
              <a:rPr lang="ru-RU" sz="1800" b="1" dirty="0">
                <a:latin typeface="Book Antiqua" pitchFamily="18" charset="0"/>
              </a:rPr>
              <a:t> методи:</a:t>
            </a:r>
            <a:r>
              <a:rPr lang="ru-RU" sz="1800" dirty="0">
                <a:latin typeface="Book Antiqua" pitchFamily="18" charset="0"/>
              </a:rPr>
              <a:t> порівняння, відносних та середніх величин, графічний, групування, балансовий та ін;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800" dirty="0">
                <a:latin typeface="Book Antiqua" pitchFamily="18" charset="0"/>
              </a:rPr>
              <a:t>   2) </a:t>
            </a:r>
            <a:r>
              <a:rPr lang="ru-RU" sz="1800" b="1" dirty="0">
                <a:latin typeface="Book Antiqua" pitchFamily="18" charset="0"/>
              </a:rPr>
              <a:t>методи детермінованого факторного аналізу:</a:t>
            </a:r>
            <a:r>
              <a:rPr lang="ru-RU" sz="1800" dirty="0">
                <a:latin typeface="Book Antiqua" pitchFamily="18" charset="0"/>
              </a:rPr>
              <a:t> метод ланцюгових підстановок, абсолютних та відносних різниць, індексний метод;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800" dirty="0">
                <a:latin typeface="Book Antiqua" pitchFamily="18" charset="0"/>
              </a:rPr>
              <a:t>  3) </a:t>
            </a:r>
            <a:r>
              <a:rPr lang="ru-RU" sz="1800" b="1" dirty="0">
                <a:latin typeface="Book Antiqua" pitchFamily="18" charset="0"/>
              </a:rPr>
              <a:t>методи стохастичного факторного аналізу:</a:t>
            </a:r>
            <a:r>
              <a:rPr lang="ru-RU" sz="1800" dirty="0">
                <a:latin typeface="Book Antiqua" pitchFamily="18" charset="0"/>
              </a:rPr>
              <a:t> кореляційний, дисперсійний, компонентний аналіз, багатовимірний статистичний аналіз;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800" dirty="0">
                <a:latin typeface="Book Antiqua" pitchFamily="18" charset="0"/>
              </a:rPr>
              <a:t>  4) </a:t>
            </a:r>
            <a:r>
              <a:rPr lang="ru-RU" sz="1800" b="1" dirty="0">
                <a:latin typeface="Book Antiqua" pitchFamily="18" charset="0"/>
              </a:rPr>
              <a:t>методи оптимізації показників:</a:t>
            </a:r>
            <a:r>
              <a:rPr lang="ru-RU" sz="1800" dirty="0">
                <a:latin typeface="Book Antiqua" pitchFamily="18" charset="0"/>
              </a:rPr>
              <a:t> економіко-математичні методи, теорія масового обслуговування, теорія ігор, лінійного програмування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350B173-ABD3-485F-B2B8-3EB0046D26A6}"/>
              </a:ext>
            </a:extLst>
          </p:cNvPr>
          <p:cNvSpPr/>
          <p:nvPr/>
        </p:nvSpPr>
        <p:spPr>
          <a:xfrm>
            <a:off x="5978525" y="234963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6F83"/>
                </a:solidFill>
                <a:latin typeface="Book Antiqua" pitchFamily="18" charset="0"/>
                <a:ea typeface="+mj-ea"/>
                <a:cs typeface="+mj-cs"/>
              </a:rPr>
              <a:t>Усі методи у комплексному аналізі поділяються на такі групи:</a:t>
            </a:r>
            <a:endParaRPr lang="uk-UA" i="1" dirty="0"/>
          </a:p>
        </p:txBody>
      </p:sp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941A86FF-0CCF-4257-B81A-9C10937A64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Picture 2" descr="Podcast: Medidas de variabilidad">
            <a:extLst>
              <a:ext uri="{FF2B5EF4-FFF2-40B4-BE49-F238E27FC236}">
                <a16:creationId xmlns:a16="http://schemas.microsoft.com/office/drawing/2014/main" id="{01373BDD-1DB3-4AA0-8D51-F8B27623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4270" y="1243171"/>
            <a:ext cx="4387066" cy="24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Set of flat design style concepts for research process, workflow scheme, product development and management, business, analytics, strategy, planning. Concepts for website banners and printed materials. Stock Vector - 39208889"/>
          <p:cNvPicPr>
            <a:picLocks noChangeAspect="1" noChangeArrowheads="1"/>
          </p:cNvPicPr>
          <p:nvPr/>
        </p:nvPicPr>
        <p:blipFill>
          <a:blip r:embed="rId3"/>
          <a:srcRect t="69958" r="98846"/>
          <a:stretch>
            <a:fillRect/>
          </a:stretch>
        </p:blipFill>
        <p:spPr bwMode="auto">
          <a:xfrm>
            <a:off x="-18947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47" y="599468"/>
            <a:ext cx="7373777" cy="1143000"/>
          </a:xfrm>
        </p:spPr>
        <p:txBody>
          <a:bodyPr rtlCol="0">
            <a:noAutofit/>
          </a:bodyPr>
          <a:lstStyle/>
          <a:p>
            <a:pPr marL="469265">
              <a:spcBef>
                <a:spcPts val="410"/>
              </a:spcBef>
              <a:spcAft>
                <a:spcPts val="0"/>
              </a:spcAft>
            </a:pPr>
            <a:r>
              <a:rPr lang="uk-UA" sz="3200" b="1" spc="-3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Комплексний 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3200" b="1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ґрунтується</a:t>
            </a:r>
            <a:r>
              <a:rPr lang="uk-UA" sz="3200" b="1" spc="-3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z="32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таких</a:t>
            </a:r>
            <a:r>
              <a:rPr lang="uk-UA" sz="3200" b="1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принципах:</a:t>
            </a:r>
            <a:br>
              <a:rPr lang="uk-UA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033DD584-5CA3-4D2B-BD82-8E636D0F41F7}"/>
              </a:ext>
            </a:extLst>
          </p:cNvPr>
          <p:cNvGrpSpPr/>
          <p:nvPr/>
        </p:nvGrpSpPr>
        <p:grpSpPr>
          <a:xfrm>
            <a:off x="315933" y="2028824"/>
            <a:ext cx="5792787" cy="4419601"/>
            <a:chOff x="1703389" y="1989138"/>
            <a:chExt cx="5792787" cy="4419601"/>
          </a:xfrm>
        </p:grpSpPr>
        <p:sp>
          <p:nvSpPr>
            <p:cNvPr id="34" name="Shape"/>
            <p:cNvSpPr/>
            <p:nvPr/>
          </p:nvSpPr>
          <p:spPr>
            <a:xfrm>
              <a:off x="3819525" y="5491164"/>
              <a:ext cx="946150" cy="877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extrusionOk="0">
                  <a:moveTo>
                    <a:pt x="13399" y="0"/>
                  </a:moveTo>
                  <a:lnTo>
                    <a:pt x="7761" y="0"/>
                  </a:lnTo>
                  <a:cubicBezTo>
                    <a:pt x="5999" y="0"/>
                    <a:pt x="4365" y="1031"/>
                    <a:pt x="3484" y="2716"/>
                  </a:cubicBezTo>
                  <a:lnTo>
                    <a:pt x="661" y="8084"/>
                  </a:lnTo>
                  <a:cubicBezTo>
                    <a:pt x="-220" y="9761"/>
                    <a:pt x="-220" y="11831"/>
                    <a:pt x="661" y="13516"/>
                  </a:cubicBezTo>
                  <a:lnTo>
                    <a:pt x="3484" y="18884"/>
                  </a:lnTo>
                  <a:cubicBezTo>
                    <a:pt x="4365" y="20561"/>
                    <a:pt x="5999" y="21600"/>
                    <a:pt x="7761" y="21600"/>
                  </a:cubicBezTo>
                  <a:lnTo>
                    <a:pt x="13399" y="21600"/>
                  </a:lnTo>
                  <a:cubicBezTo>
                    <a:pt x="15161" y="21600"/>
                    <a:pt x="16795" y="20569"/>
                    <a:pt x="17676" y="18884"/>
                  </a:cubicBezTo>
                  <a:lnTo>
                    <a:pt x="20499" y="13516"/>
                  </a:lnTo>
                  <a:cubicBezTo>
                    <a:pt x="21380" y="11839"/>
                    <a:pt x="21380" y="9769"/>
                    <a:pt x="20499" y="8084"/>
                  </a:cubicBezTo>
                  <a:lnTo>
                    <a:pt x="17676" y="2716"/>
                  </a:lnTo>
                  <a:cubicBezTo>
                    <a:pt x="16795" y="1031"/>
                    <a:pt x="15161" y="0"/>
                    <a:pt x="13399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28575" rIns="274320" bIns="28575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endParaRPr sz="3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endParaRPr>
            </a:p>
          </p:txBody>
        </p:sp>
        <p:sp>
          <p:nvSpPr>
            <p:cNvPr id="35" name="Shape"/>
            <p:cNvSpPr/>
            <p:nvPr/>
          </p:nvSpPr>
          <p:spPr>
            <a:xfrm>
              <a:off x="2995613" y="4097338"/>
              <a:ext cx="3028950" cy="231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2588" y="3154"/>
                  </a:moveTo>
                  <a:lnTo>
                    <a:pt x="634" y="7653"/>
                  </a:lnTo>
                  <a:cubicBezTo>
                    <a:pt x="-211" y="9603"/>
                    <a:pt x="-211" y="12003"/>
                    <a:pt x="634" y="13953"/>
                  </a:cubicBezTo>
                  <a:lnTo>
                    <a:pt x="3954" y="21600"/>
                  </a:lnTo>
                  <a:lnTo>
                    <a:pt x="5179" y="21600"/>
                  </a:lnTo>
                  <a:lnTo>
                    <a:pt x="3084" y="16772"/>
                  </a:lnTo>
                  <a:cubicBezTo>
                    <a:pt x="2239" y="14823"/>
                    <a:pt x="2239" y="12422"/>
                    <a:pt x="3084" y="10473"/>
                  </a:cubicBezTo>
                  <a:lnTo>
                    <a:pt x="3813" y="8795"/>
                  </a:lnTo>
                  <a:cubicBezTo>
                    <a:pt x="4658" y="6846"/>
                    <a:pt x="6222" y="5644"/>
                    <a:pt x="7915" y="5644"/>
                  </a:cubicBezTo>
                  <a:lnTo>
                    <a:pt x="17021" y="5644"/>
                  </a:lnTo>
                  <a:cubicBezTo>
                    <a:pt x="18966" y="5644"/>
                    <a:pt x="20676" y="3934"/>
                    <a:pt x="21216" y="1447"/>
                  </a:cubicBezTo>
                  <a:lnTo>
                    <a:pt x="21247" y="1300"/>
                  </a:lnTo>
                  <a:cubicBezTo>
                    <a:pt x="21389" y="649"/>
                    <a:pt x="21020" y="0"/>
                    <a:pt x="20512" y="0"/>
                  </a:cubicBezTo>
                  <a:lnTo>
                    <a:pt x="6690" y="0"/>
                  </a:lnTo>
                  <a:cubicBezTo>
                    <a:pt x="4997" y="3"/>
                    <a:pt x="3433" y="1205"/>
                    <a:pt x="2588" y="3154"/>
                  </a:cubicBezTo>
                  <a:close/>
                </a:path>
              </a:pathLst>
            </a:custGeom>
            <a:solidFill>
              <a:srgbClr val="F1742F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0" rIns="274320" bIns="28575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02</a:t>
              </a:r>
              <a:endParaRPr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endParaRPr>
            </a:p>
          </p:txBody>
        </p:sp>
        <p:sp>
          <p:nvSpPr>
            <p:cNvPr id="36" name="Shape"/>
            <p:cNvSpPr/>
            <p:nvPr/>
          </p:nvSpPr>
          <p:spPr>
            <a:xfrm>
              <a:off x="2566988" y="3403600"/>
              <a:ext cx="3917950" cy="3005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600" extrusionOk="0">
                  <a:moveTo>
                    <a:pt x="3034" y="2517"/>
                  </a:moveTo>
                  <a:lnTo>
                    <a:pt x="510" y="8289"/>
                  </a:lnTo>
                  <a:cubicBezTo>
                    <a:pt x="-170" y="9844"/>
                    <a:pt x="-170" y="11760"/>
                    <a:pt x="510" y="13316"/>
                  </a:cubicBezTo>
                  <a:lnTo>
                    <a:pt x="4134" y="21600"/>
                  </a:lnTo>
                  <a:lnTo>
                    <a:pt x="5070" y="21600"/>
                  </a:lnTo>
                  <a:lnTo>
                    <a:pt x="2380" y="15453"/>
                  </a:lnTo>
                  <a:cubicBezTo>
                    <a:pt x="1700" y="13898"/>
                    <a:pt x="1700" y="11981"/>
                    <a:pt x="2380" y="10426"/>
                  </a:cubicBezTo>
                  <a:lnTo>
                    <a:pt x="3970" y="6794"/>
                  </a:lnTo>
                  <a:cubicBezTo>
                    <a:pt x="4650" y="5238"/>
                    <a:pt x="5909" y="4279"/>
                    <a:pt x="7270" y="4279"/>
                  </a:cubicBezTo>
                  <a:lnTo>
                    <a:pt x="18057" y="4279"/>
                  </a:lnTo>
                  <a:cubicBezTo>
                    <a:pt x="19565" y="4279"/>
                    <a:pt x="20891" y="2963"/>
                    <a:pt x="21310" y="1049"/>
                  </a:cubicBezTo>
                  <a:lnTo>
                    <a:pt x="21320" y="1001"/>
                  </a:lnTo>
                  <a:cubicBezTo>
                    <a:pt x="21430" y="499"/>
                    <a:pt x="21144" y="0"/>
                    <a:pt x="20750" y="0"/>
                  </a:cubicBezTo>
                  <a:lnTo>
                    <a:pt x="6334" y="0"/>
                  </a:lnTo>
                  <a:cubicBezTo>
                    <a:pt x="4972" y="2"/>
                    <a:pt x="3716" y="962"/>
                    <a:pt x="3034" y="2517"/>
                  </a:cubicBezTo>
                  <a:close/>
                </a:path>
              </a:pathLst>
            </a:custGeom>
            <a:solidFill>
              <a:srgbClr val="FDDC7F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0" rIns="274320" bIns="28575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03</a:t>
              </a:r>
              <a:endParaRPr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endParaRPr>
            </a:p>
          </p:txBody>
        </p:sp>
        <p:sp>
          <p:nvSpPr>
            <p:cNvPr id="37" name="Shape"/>
            <p:cNvSpPr/>
            <p:nvPr/>
          </p:nvSpPr>
          <p:spPr>
            <a:xfrm>
              <a:off x="2138363" y="2684464"/>
              <a:ext cx="4875212" cy="3724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extrusionOk="0">
                  <a:moveTo>
                    <a:pt x="3223" y="2226"/>
                  </a:moveTo>
                  <a:lnTo>
                    <a:pt x="451" y="8579"/>
                  </a:lnTo>
                  <a:cubicBezTo>
                    <a:pt x="-150" y="9955"/>
                    <a:pt x="-150" y="11649"/>
                    <a:pt x="451" y="13025"/>
                  </a:cubicBezTo>
                  <a:lnTo>
                    <a:pt x="4194" y="21600"/>
                  </a:lnTo>
                  <a:lnTo>
                    <a:pt x="4949" y="21600"/>
                  </a:lnTo>
                  <a:lnTo>
                    <a:pt x="1960" y="14753"/>
                  </a:lnTo>
                  <a:cubicBezTo>
                    <a:pt x="1360" y="13377"/>
                    <a:pt x="1360" y="11683"/>
                    <a:pt x="1960" y="10307"/>
                  </a:cubicBezTo>
                  <a:lnTo>
                    <a:pt x="3980" y="5682"/>
                  </a:lnTo>
                  <a:cubicBezTo>
                    <a:pt x="4580" y="4306"/>
                    <a:pt x="5689" y="3458"/>
                    <a:pt x="6890" y="3458"/>
                  </a:cubicBezTo>
                  <a:lnTo>
                    <a:pt x="18733" y="3458"/>
                  </a:lnTo>
                  <a:cubicBezTo>
                    <a:pt x="19947" y="3458"/>
                    <a:pt x="21015" y="2396"/>
                    <a:pt x="21352" y="852"/>
                  </a:cubicBezTo>
                  <a:lnTo>
                    <a:pt x="21362" y="807"/>
                  </a:lnTo>
                  <a:cubicBezTo>
                    <a:pt x="21450" y="403"/>
                    <a:pt x="21220" y="0"/>
                    <a:pt x="20903" y="0"/>
                  </a:cubicBezTo>
                  <a:lnTo>
                    <a:pt x="6134" y="0"/>
                  </a:lnTo>
                  <a:cubicBezTo>
                    <a:pt x="4933" y="4"/>
                    <a:pt x="3824" y="850"/>
                    <a:pt x="3223" y="2226"/>
                  </a:cubicBezTo>
                  <a:close/>
                </a:path>
              </a:pathLst>
            </a:custGeom>
            <a:solidFill>
              <a:srgbClr val="F27E50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0" rIns="274320" bIns="28575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04</a:t>
              </a:r>
              <a:endParaRPr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endParaRPr>
            </a:p>
          </p:txBody>
        </p:sp>
        <p:sp>
          <p:nvSpPr>
            <p:cNvPr id="38" name="Shape"/>
            <p:cNvSpPr/>
            <p:nvPr/>
          </p:nvSpPr>
          <p:spPr>
            <a:xfrm>
              <a:off x="1703389" y="1989138"/>
              <a:ext cx="5792787" cy="441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600" extrusionOk="0">
                  <a:moveTo>
                    <a:pt x="3562" y="1723"/>
                  </a:moveTo>
                  <a:lnTo>
                    <a:pt x="349" y="9078"/>
                  </a:lnTo>
                  <a:cubicBezTo>
                    <a:pt x="-117" y="10145"/>
                    <a:pt x="-117" y="11457"/>
                    <a:pt x="349" y="12523"/>
                  </a:cubicBezTo>
                  <a:lnTo>
                    <a:pt x="4315" y="21600"/>
                  </a:lnTo>
                  <a:lnTo>
                    <a:pt x="4945" y="21600"/>
                  </a:lnTo>
                  <a:lnTo>
                    <a:pt x="1609" y="13964"/>
                  </a:lnTo>
                  <a:cubicBezTo>
                    <a:pt x="1142" y="12897"/>
                    <a:pt x="1142" y="11585"/>
                    <a:pt x="1609" y="10519"/>
                  </a:cubicBezTo>
                  <a:lnTo>
                    <a:pt x="4192" y="4604"/>
                  </a:lnTo>
                  <a:cubicBezTo>
                    <a:pt x="4658" y="3537"/>
                    <a:pt x="5519" y="2882"/>
                    <a:pt x="6450" y="2882"/>
                  </a:cubicBezTo>
                  <a:lnTo>
                    <a:pt x="19199" y="2882"/>
                  </a:lnTo>
                  <a:cubicBezTo>
                    <a:pt x="20223" y="2882"/>
                    <a:pt x="21123" y="1988"/>
                    <a:pt x="21407" y="687"/>
                  </a:cubicBezTo>
                  <a:lnTo>
                    <a:pt x="21408" y="680"/>
                  </a:lnTo>
                  <a:cubicBezTo>
                    <a:pt x="21483" y="339"/>
                    <a:pt x="21289" y="0"/>
                    <a:pt x="21021" y="0"/>
                  </a:cubicBezTo>
                  <a:lnTo>
                    <a:pt x="5821" y="0"/>
                  </a:lnTo>
                  <a:cubicBezTo>
                    <a:pt x="4889" y="0"/>
                    <a:pt x="4029" y="657"/>
                    <a:pt x="3562" y="1723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0" rIns="274320" bIns="28575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05</a:t>
              </a:r>
              <a:endParaRPr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endParaRPr>
            </a:p>
          </p:txBody>
        </p:sp>
        <p:sp>
          <p:nvSpPr>
            <p:cNvPr id="39" name="Shape"/>
            <p:cNvSpPr/>
            <p:nvPr/>
          </p:nvSpPr>
          <p:spPr>
            <a:xfrm>
              <a:off x="3397250" y="4799014"/>
              <a:ext cx="2160588" cy="160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extrusionOk="0">
                  <a:moveTo>
                    <a:pt x="2342" y="3430"/>
                  </a:moveTo>
                  <a:lnTo>
                    <a:pt x="672" y="7376"/>
                  </a:lnTo>
                  <a:cubicBezTo>
                    <a:pt x="-224" y="9497"/>
                    <a:pt x="-224" y="12107"/>
                    <a:pt x="672" y="14228"/>
                  </a:cubicBezTo>
                  <a:lnTo>
                    <a:pt x="3792" y="21600"/>
                  </a:lnTo>
                  <a:lnTo>
                    <a:pt x="5461" y="21600"/>
                  </a:lnTo>
                  <a:lnTo>
                    <a:pt x="4012" y="18174"/>
                  </a:lnTo>
                  <a:cubicBezTo>
                    <a:pt x="3116" y="16053"/>
                    <a:pt x="3116" y="13443"/>
                    <a:pt x="4012" y="11322"/>
                  </a:cubicBezTo>
                  <a:lnTo>
                    <a:pt x="4012" y="11322"/>
                  </a:lnTo>
                  <a:cubicBezTo>
                    <a:pt x="4908" y="9201"/>
                    <a:pt x="6565" y="7896"/>
                    <a:pt x="8358" y="7896"/>
                  </a:cubicBezTo>
                  <a:lnTo>
                    <a:pt x="15310" y="7896"/>
                  </a:lnTo>
                  <a:cubicBezTo>
                    <a:pt x="18030" y="7896"/>
                    <a:pt x="20423" y="5440"/>
                    <a:pt x="21178" y="1868"/>
                  </a:cubicBezTo>
                  <a:lnTo>
                    <a:pt x="21178" y="1868"/>
                  </a:lnTo>
                  <a:cubicBezTo>
                    <a:pt x="21376" y="932"/>
                    <a:pt x="20860" y="0"/>
                    <a:pt x="20150" y="0"/>
                  </a:cubicBezTo>
                  <a:lnTo>
                    <a:pt x="6688" y="0"/>
                  </a:lnTo>
                  <a:cubicBezTo>
                    <a:pt x="4895" y="4"/>
                    <a:pt x="3238" y="1314"/>
                    <a:pt x="2342" y="343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0" rIns="274320" bIns="28575"/>
            <a:lstStyle/>
            <a:p>
              <a:pPr algn="r">
                <a:defRPr sz="3000">
                  <a:solidFill>
                    <a:srgbClr val="FFFFFF"/>
                  </a:solidFill>
                </a:defRPr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01</a:t>
              </a:r>
              <a:endParaRPr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endParaRPr>
            </a:p>
          </p:txBody>
        </p:sp>
      </p:grpSp>
      <p:sp>
        <p:nvSpPr>
          <p:cNvPr id="22551" name="TextBox 40"/>
          <p:cNvSpPr txBox="1">
            <a:spLocks noChangeArrowheads="1"/>
          </p:cNvSpPr>
          <p:nvPr/>
        </p:nvSpPr>
        <p:spPr bwMode="auto">
          <a:xfrm>
            <a:off x="6478521" y="1980063"/>
            <a:ext cx="17578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noProof="1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П’ятий принцип</a:t>
            </a:r>
          </a:p>
        </p:txBody>
      </p:sp>
      <p:grpSp>
        <p:nvGrpSpPr>
          <p:cNvPr id="22538" name="Group 4"/>
          <p:cNvGrpSpPr>
            <a:grpSpLocks/>
          </p:cNvGrpSpPr>
          <p:nvPr/>
        </p:nvGrpSpPr>
        <p:grpSpPr bwMode="auto">
          <a:xfrm>
            <a:off x="6160039" y="2698047"/>
            <a:ext cx="3189699" cy="515525"/>
            <a:chOff x="4652273" y="2255078"/>
            <a:chExt cx="3189399" cy="514876"/>
          </a:xfrm>
        </p:grpSpPr>
        <p:sp>
          <p:nvSpPr>
            <p:cNvPr id="22549" name="TextBox 73"/>
            <p:cNvSpPr txBox="1">
              <a:spLocks noChangeArrowheads="1"/>
            </p:cNvSpPr>
            <p:nvPr/>
          </p:nvSpPr>
          <p:spPr bwMode="auto">
            <a:xfrm>
              <a:off x="4652273" y="2255078"/>
              <a:ext cx="2087876" cy="338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>
                  <a:solidFill>
                    <a:prstClr val="white"/>
                  </a:solidFill>
                  <a:latin typeface="Comic Sans MS" pitchFamily="66" charset="0"/>
                  <a:cs typeface="Arial" charset="0"/>
                </a:rPr>
                <a:t>Четвертий принцип</a:t>
              </a:r>
              <a:endParaRPr lang="uk-UA" sz="1600" b="1" noProof="1">
                <a:solidFill>
                  <a:prstClr val="white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673320" y="2524043"/>
              <a:ext cx="3168352" cy="245911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algn="just">
                <a:defRPr/>
              </a:pPr>
              <a:endParaRPr lang="en-US" sz="1000" noProof="1">
                <a:solidFill>
                  <a:srgbClr val="F79646">
                    <a:lumMod val="50000"/>
                  </a:srgbClr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22539" name="Group 5"/>
          <p:cNvGrpSpPr>
            <a:grpSpLocks/>
          </p:cNvGrpSpPr>
          <p:nvPr/>
        </p:nvGrpSpPr>
        <p:grpSpPr bwMode="auto">
          <a:xfrm>
            <a:off x="5541408" y="3478632"/>
            <a:ext cx="3831336" cy="487224"/>
            <a:chOff x="4088627" y="2988063"/>
            <a:chExt cx="3831409" cy="487234"/>
          </a:xfrm>
        </p:grpSpPr>
        <p:sp>
          <p:nvSpPr>
            <p:cNvPr id="22547" name="TextBox 76"/>
            <p:cNvSpPr txBox="1">
              <a:spLocks noChangeArrowheads="1"/>
            </p:cNvSpPr>
            <p:nvPr/>
          </p:nvSpPr>
          <p:spPr bwMode="auto">
            <a:xfrm>
              <a:off x="4088627" y="2988063"/>
              <a:ext cx="1714605" cy="33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noProof="1">
                  <a:solidFill>
                    <a:prstClr val="white"/>
                  </a:solidFill>
                  <a:latin typeface="Comic Sans MS" pitchFamily="66" charset="0"/>
                  <a:cs typeface="Arial" charset="0"/>
                </a:rPr>
                <a:t>Третій принцип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03613" y="3244460"/>
              <a:ext cx="3816423" cy="230837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algn="just">
                <a:defRPr/>
              </a:pPr>
              <a:endParaRPr lang="en-US" sz="900" noProof="1">
                <a:solidFill>
                  <a:srgbClr val="F79646">
                    <a:lumMod val="50000"/>
                  </a:srgbClr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22540" name="Group 6"/>
          <p:cNvGrpSpPr>
            <a:grpSpLocks/>
          </p:cNvGrpSpPr>
          <p:nvPr/>
        </p:nvGrpSpPr>
        <p:grpSpPr bwMode="auto">
          <a:xfrm>
            <a:off x="5256163" y="4356081"/>
            <a:ext cx="4464050" cy="866242"/>
            <a:chOff x="3909915" y="3446176"/>
            <a:chExt cx="4464496" cy="866681"/>
          </a:xfrm>
        </p:grpSpPr>
        <p:sp>
          <p:nvSpPr>
            <p:cNvPr id="22545" name="TextBox 79"/>
            <p:cNvSpPr txBox="1">
              <a:spLocks noChangeArrowheads="1"/>
            </p:cNvSpPr>
            <p:nvPr/>
          </p:nvSpPr>
          <p:spPr bwMode="auto">
            <a:xfrm>
              <a:off x="3913225" y="3446176"/>
              <a:ext cx="1801314" cy="33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noProof="1">
                  <a:solidFill>
                    <a:prstClr val="white"/>
                  </a:solidFill>
                  <a:latin typeface="Comic Sans MS" pitchFamily="66" charset="0"/>
                  <a:cs typeface="Arial" charset="0"/>
                </a:rPr>
                <a:t>Другий принцип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09915" y="3727785"/>
              <a:ext cx="4464496" cy="585072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algn="just">
                <a:defRPr/>
              </a:pPr>
              <a:r>
                <a:rPr lang="uk-UA" sz="1600" noProof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Розгляд досліджуваної проблеми як єдиної системи, що є частиною системи вищого порядку</a:t>
              </a:r>
              <a:endParaRPr lang="en-US" sz="16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541" name="Group 7"/>
          <p:cNvGrpSpPr>
            <a:grpSpLocks/>
          </p:cNvGrpSpPr>
          <p:nvPr/>
        </p:nvGrpSpPr>
        <p:grpSpPr bwMode="auto">
          <a:xfrm>
            <a:off x="4610082" y="5193932"/>
            <a:ext cx="4968875" cy="536308"/>
            <a:chOff x="3129078" y="4093365"/>
            <a:chExt cx="4968552" cy="535684"/>
          </a:xfrm>
        </p:grpSpPr>
        <p:sp>
          <p:nvSpPr>
            <p:cNvPr id="22543" name="TextBox 82"/>
            <p:cNvSpPr txBox="1">
              <a:spLocks noChangeArrowheads="1"/>
            </p:cNvSpPr>
            <p:nvPr/>
          </p:nvSpPr>
          <p:spPr bwMode="auto">
            <a:xfrm>
              <a:off x="3137608" y="4093365"/>
              <a:ext cx="1983747" cy="338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noProof="1">
                  <a:solidFill>
                    <a:prstClr val="white"/>
                  </a:solidFill>
                  <a:latin typeface="Comic Sans MS" pitchFamily="66" charset="0"/>
                  <a:cs typeface="Arial" charset="0"/>
                </a:rPr>
                <a:t>Перший принцип 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129078" y="4383114"/>
              <a:ext cx="4968552" cy="245935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algn="just">
                <a:defRPr/>
              </a:pPr>
              <a:endParaRPr lang="en-US" sz="1000" noProof="1">
                <a:solidFill>
                  <a:srgbClr val="F79646">
                    <a:lumMod val="50000"/>
                  </a:srgbClr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94" name="Freeform: Shape 93"/>
          <p:cNvSpPr/>
          <p:nvPr/>
        </p:nvSpPr>
        <p:spPr>
          <a:xfrm>
            <a:off x="2660811" y="5685577"/>
            <a:ext cx="528637" cy="530225"/>
          </a:xfrm>
          <a:custGeom>
            <a:avLst/>
            <a:gdLst>
              <a:gd name="connsiteX0" fmla="*/ 157458 w 561199"/>
              <a:gd name="connsiteY0" fmla="*/ 105683 h 561908"/>
              <a:gd name="connsiteX1" fmla="*/ 171643 w 561199"/>
              <a:gd name="connsiteY1" fmla="*/ 115612 h 561908"/>
              <a:gd name="connsiteX2" fmla="*/ 200722 w 561199"/>
              <a:gd name="connsiteY2" fmla="*/ 271648 h 561908"/>
              <a:gd name="connsiteX3" fmla="*/ 243278 w 561199"/>
              <a:gd name="connsiteY3" fmla="*/ 158877 h 561908"/>
              <a:gd name="connsiteX4" fmla="*/ 251789 w 561199"/>
              <a:gd name="connsiteY4" fmla="*/ 151075 h 561908"/>
              <a:gd name="connsiteX5" fmla="*/ 267392 w 561199"/>
              <a:gd name="connsiteY5" fmla="*/ 159586 h 561908"/>
              <a:gd name="connsiteX6" fmla="*/ 290088 w 561199"/>
              <a:gd name="connsiteY6" fmla="*/ 238313 h 561908"/>
              <a:gd name="connsiteX7" fmla="*/ 317040 w 561199"/>
              <a:gd name="connsiteY7" fmla="*/ 209234 h 561908"/>
              <a:gd name="connsiteX8" fmla="*/ 326260 w 561199"/>
              <a:gd name="connsiteY8" fmla="*/ 203560 h 561908"/>
              <a:gd name="connsiteX9" fmla="*/ 366687 w 561199"/>
              <a:gd name="connsiteY9" fmla="*/ 203560 h 561908"/>
              <a:gd name="connsiteX10" fmla="*/ 367397 w 561199"/>
              <a:gd name="connsiteY10" fmla="*/ 203560 h 561908"/>
              <a:gd name="connsiteX11" fmla="*/ 367397 w 561199"/>
              <a:gd name="connsiteY11" fmla="*/ 231930 h 561908"/>
              <a:gd name="connsiteX12" fmla="*/ 332643 w 561199"/>
              <a:gd name="connsiteY12" fmla="*/ 231930 h 561908"/>
              <a:gd name="connsiteX13" fmla="*/ 294344 w 561199"/>
              <a:gd name="connsiteY13" fmla="*/ 271648 h 561908"/>
              <a:gd name="connsiteX14" fmla="*/ 288670 w 561199"/>
              <a:gd name="connsiteY14" fmla="*/ 275194 h 561908"/>
              <a:gd name="connsiteX15" fmla="*/ 273066 w 561199"/>
              <a:gd name="connsiteY15" fmla="*/ 266683 h 561908"/>
              <a:gd name="connsiteX16" fmla="*/ 254626 w 561199"/>
              <a:gd name="connsiteY16" fmla="*/ 202850 h 561908"/>
              <a:gd name="connsiteX17" fmla="*/ 209233 w 561199"/>
              <a:gd name="connsiteY17" fmla="*/ 322005 h 561908"/>
              <a:gd name="connsiteX18" fmla="*/ 197176 w 561199"/>
              <a:gd name="connsiteY18" fmla="*/ 329806 h 561908"/>
              <a:gd name="connsiteX19" fmla="*/ 195758 w 561199"/>
              <a:gd name="connsiteY19" fmla="*/ 329806 h 561908"/>
              <a:gd name="connsiteX20" fmla="*/ 184410 w 561199"/>
              <a:gd name="connsiteY20" fmla="*/ 319877 h 561908"/>
              <a:gd name="connsiteX21" fmla="*/ 156040 w 561199"/>
              <a:gd name="connsiteY21" fmla="*/ 167388 h 561908"/>
              <a:gd name="connsiteX22" fmla="*/ 138308 w 561199"/>
              <a:gd name="connsiteY22" fmla="*/ 221291 h 561908"/>
              <a:gd name="connsiteX23" fmla="*/ 126251 w 561199"/>
              <a:gd name="connsiteY23" fmla="*/ 231930 h 561908"/>
              <a:gd name="connsiteX24" fmla="*/ 61709 w 561199"/>
              <a:gd name="connsiteY24" fmla="*/ 231930 h 561908"/>
              <a:gd name="connsiteX25" fmla="*/ 61709 w 561199"/>
              <a:gd name="connsiteY25" fmla="*/ 203560 h 561908"/>
              <a:gd name="connsiteX26" fmla="*/ 117031 w 561199"/>
              <a:gd name="connsiteY26" fmla="*/ 203560 h 561908"/>
              <a:gd name="connsiteX27" fmla="*/ 147529 w 561199"/>
              <a:gd name="connsiteY27" fmla="*/ 114194 h 561908"/>
              <a:gd name="connsiteX28" fmla="*/ 157458 w 561199"/>
              <a:gd name="connsiteY28" fmla="*/ 105683 h 561908"/>
              <a:gd name="connsiteX29" fmla="*/ 214198 w 561199"/>
              <a:gd name="connsiteY29" fmla="*/ 43978 h 561908"/>
              <a:gd name="connsiteX30" fmla="*/ 43978 w 561199"/>
              <a:gd name="connsiteY30" fmla="*/ 214198 h 561908"/>
              <a:gd name="connsiteX31" fmla="*/ 214198 w 561199"/>
              <a:gd name="connsiteY31" fmla="*/ 384419 h 561908"/>
              <a:gd name="connsiteX32" fmla="*/ 384419 w 561199"/>
              <a:gd name="connsiteY32" fmla="*/ 214198 h 561908"/>
              <a:gd name="connsiteX33" fmla="*/ 214198 w 561199"/>
              <a:gd name="connsiteY33" fmla="*/ 43978 h 561908"/>
              <a:gd name="connsiteX34" fmla="*/ 214198 w 561199"/>
              <a:gd name="connsiteY34" fmla="*/ 4 h 561908"/>
              <a:gd name="connsiteX35" fmla="*/ 426974 w 561199"/>
              <a:gd name="connsiteY35" fmla="*/ 214907 h 561908"/>
              <a:gd name="connsiteX36" fmla="*/ 383000 w 561199"/>
              <a:gd name="connsiteY36" fmla="*/ 343991 h 561908"/>
              <a:gd name="connsiteX37" fmla="*/ 414916 w 561199"/>
              <a:gd name="connsiteY37" fmla="*/ 375198 h 561908"/>
              <a:gd name="connsiteX38" fmla="*/ 458890 w 561199"/>
              <a:gd name="connsiteY38" fmla="*/ 388674 h 561908"/>
              <a:gd name="connsiteX39" fmla="*/ 546837 w 561199"/>
              <a:gd name="connsiteY39" fmla="*/ 477331 h 561908"/>
              <a:gd name="connsiteX40" fmla="*/ 546837 w 561199"/>
              <a:gd name="connsiteY40" fmla="*/ 547547 h 561908"/>
              <a:gd name="connsiteX41" fmla="*/ 476621 w 561199"/>
              <a:gd name="connsiteY41" fmla="*/ 547547 h 561908"/>
              <a:gd name="connsiteX42" fmla="*/ 387965 w 561199"/>
              <a:gd name="connsiteY42" fmla="*/ 458890 h 561908"/>
              <a:gd name="connsiteX43" fmla="*/ 374489 w 561199"/>
              <a:gd name="connsiteY43" fmla="*/ 414207 h 561908"/>
              <a:gd name="connsiteX44" fmla="*/ 343282 w 561199"/>
              <a:gd name="connsiteY44" fmla="*/ 383000 h 561908"/>
              <a:gd name="connsiteX45" fmla="*/ 212780 w 561199"/>
              <a:gd name="connsiteY45" fmla="*/ 426974 h 561908"/>
              <a:gd name="connsiteX46" fmla="*/ 4 w 561199"/>
              <a:gd name="connsiteY46" fmla="*/ 212780 h 561908"/>
              <a:gd name="connsiteX47" fmla="*/ 214198 w 561199"/>
              <a:gd name="connsiteY47" fmla="*/ 4 h 5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61199" h="561908">
                <a:moveTo>
                  <a:pt x="157458" y="105683"/>
                </a:moveTo>
                <a:cubicBezTo>
                  <a:pt x="163841" y="104264"/>
                  <a:pt x="170225" y="108520"/>
                  <a:pt x="171643" y="115612"/>
                </a:cubicBezTo>
                <a:lnTo>
                  <a:pt x="200722" y="271648"/>
                </a:lnTo>
                <a:lnTo>
                  <a:pt x="243278" y="158877"/>
                </a:lnTo>
                <a:cubicBezTo>
                  <a:pt x="244696" y="154621"/>
                  <a:pt x="248242" y="152493"/>
                  <a:pt x="251789" y="151075"/>
                </a:cubicBezTo>
                <a:cubicBezTo>
                  <a:pt x="258172" y="148947"/>
                  <a:pt x="265264" y="153203"/>
                  <a:pt x="267392" y="159586"/>
                </a:cubicBezTo>
                <a:lnTo>
                  <a:pt x="290088" y="238313"/>
                </a:lnTo>
                <a:lnTo>
                  <a:pt x="317040" y="209234"/>
                </a:lnTo>
                <a:cubicBezTo>
                  <a:pt x="319168" y="206397"/>
                  <a:pt x="322714" y="204269"/>
                  <a:pt x="326260" y="203560"/>
                </a:cubicBezTo>
                <a:lnTo>
                  <a:pt x="366687" y="203560"/>
                </a:lnTo>
                <a:lnTo>
                  <a:pt x="367397" y="203560"/>
                </a:lnTo>
                <a:lnTo>
                  <a:pt x="367397" y="231930"/>
                </a:lnTo>
                <a:lnTo>
                  <a:pt x="332643" y="231930"/>
                </a:lnTo>
                <a:lnTo>
                  <a:pt x="294344" y="271648"/>
                </a:lnTo>
                <a:cubicBezTo>
                  <a:pt x="292925" y="273066"/>
                  <a:pt x="290797" y="274485"/>
                  <a:pt x="288670" y="275194"/>
                </a:cubicBezTo>
                <a:cubicBezTo>
                  <a:pt x="281577" y="277322"/>
                  <a:pt x="275194" y="273066"/>
                  <a:pt x="273066" y="266683"/>
                </a:cubicBezTo>
                <a:lnTo>
                  <a:pt x="254626" y="202850"/>
                </a:lnTo>
                <a:lnTo>
                  <a:pt x="209233" y="322005"/>
                </a:lnTo>
                <a:cubicBezTo>
                  <a:pt x="207106" y="326969"/>
                  <a:pt x="202141" y="329806"/>
                  <a:pt x="197176" y="329806"/>
                </a:cubicBezTo>
                <a:lnTo>
                  <a:pt x="195758" y="329806"/>
                </a:lnTo>
                <a:cubicBezTo>
                  <a:pt x="190084" y="329806"/>
                  <a:pt x="185119" y="325551"/>
                  <a:pt x="184410" y="319877"/>
                </a:cubicBezTo>
                <a:lnTo>
                  <a:pt x="156040" y="167388"/>
                </a:lnTo>
                <a:lnTo>
                  <a:pt x="138308" y="221291"/>
                </a:lnTo>
                <a:cubicBezTo>
                  <a:pt x="136890" y="226965"/>
                  <a:pt x="131925" y="231220"/>
                  <a:pt x="126251" y="231930"/>
                </a:cubicBezTo>
                <a:lnTo>
                  <a:pt x="61709" y="231930"/>
                </a:lnTo>
                <a:lnTo>
                  <a:pt x="61709" y="203560"/>
                </a:lnTo>
                <a:lnTo>
                  <a:pt x="117031" y="203560"/>
                </a:lnTo>
                <a:lnTo>
                  <a:pt x="147529" y="114194"/>
                </a:lnTo>
                <a:cubicBezTo>
                  <a:pt x="149656" y="109938"/>
                  <a:pt x="153203" y="106392"/>
                  <a:pt x="157458" y="105683"/>
                </a:cubicBezTo>
                <a:close/>
                <a:moveTo>
                  <a:pt x="214198" y="43978"/>
                </a:moveTo>
                <a:cubicBezTo>
                  <a:pt x="119868" y="43978"/>
                  <a:pt x="43978" y="119868"/>
                  <a:pt x="43978" y="214198"/>
                </a:cubicBezTo>
                <a:cubicBezTo>
                  <a:pt x="43978" y="308529"/>
                  <a:pt x="119868" y="384419"/>
                  <a:pt x="214198" y="384419"/>
                </a:cubicBezTo>
                <a:cubicBezTo>
                  <a:pt x="307819" y="384419"/>
                  <a:pt x="384419" y="307819"/>
                  <a:pt x="384419" y="214198"/>
                </a:cubicBezTo>
                <a:cubicBezTo>
                  <a:pt x="384419" y="119868"/>
                  <a:pt x="308529" y="43978"/>
                  <a:pt x="214198" y="43978"/>
                </a:cubicBezTo>
                <a:close/>
                <a:moveTo>
                  <a:pt x="214198" y="4"/>
                </a:moveTo>
                <a:cubicBezTo>
                  <a:pt x="331934" y="713"/>
                  <a:pt x="427683" y="96462"/>
                  <a:pt x="426974" y="214907"/>
                </a:cubicBezTo>
                <a:cubicBezTo>
                  <a:pt x="426974" y="261718"/>
                  <a:pt x="411370" y="307110"/>
                  <a:pt x="383000" y="343991"/>
                </a:cubicBezTo>
                <a:lnTo>
                  <a:pt x="414916" y="375198"/>
                </a:lnTo>
                <a:cubicBezTo>
                  <a:pt x="430520" y="371652"/>
                  <a:pt x="447542" y="377326"/>
                  <a:pt x="458890" y="388674"/>
                </a:cubicBezTo>
                <a:lnTo>
                  <a:pt x="546837" y="477331"/>
                </a:lnTo>
                <a:cubicBezTo>
                  <a:pt x="565987" y="496480"/>
                  <a:pt x="565987" y="528397"/>
                  <a:pt x="546837" y="547547"/>
                </a:cubicBezTo>
                <a:cubicBezTo>
                  <a:pt x="527687" y="566696"/>
                  <a:pt x="495771" y="566696"/>
                  <a:pt x="476621" y="547547"/>
                </a:cubicBezTo>
                <a:lnTo>
                  <a:pt x="387965" y="458890"/>
                </a:lnTo>
                <a:cubicBezTo>
                  <a:pt x="376617" y="446833"/>
                  <a:pt x="371652" y="430520"/>
                  <a:pt x="374489" y="414207"/>
                </a:cubicBezTo>
                <a:lnTo>
                  <a:pt x="343282" y="383000"/>
                </a:lnTo>
                <a:cubicBezTo>
                  <a:pt x="305692" y="411370"/>
                  <a:pt x="259590" y="426974"/>
                  <a:pt x="212780" y="426974"/>
                </a:cubicBezTo>
                <a:cubicBezTo>
                  <a:pt x="95044" y="426264"/>
                  <a:pt x="-705" y="330515"/>
                  <a:pt x="4" y="212780"/>
                </a:cubicBezTo>
                <a:cubicBezTo>
                  <a:pt x="713" y="95044"/>
                  <a:pt x="96462" y="-705"/>
                  <a:pt x="214198" y="4"/>
                </a:cubicBezTo>
                <a:close/>
              </a:path>
            </a:pathLst>
          </a:custGeom>
          <a:solidFill>
            <a:schemeClr val="bg1"/>
          </a:solidFill>
          <a:ln w="7045" cap="flat">
            <a:noFill/>
            <a:prstDash val="solid"/>
            <a:miter/>
          </a:ln>
        </p:spPr>
        <p:txBody>
          <a:bodyPr lIns="68580" tIns="34290" rIns="68580" bIns="34290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A3DFCDD-F28F-42A1-8595-747FCFD449E2}"/>
              </a:ext>
            </a:extLst>
          </p:cNvPr>
          <p:cNvSpPr/>
          <p:nvPr/>
        </p:nvSpPr>
        <p:spPr>
          <a:xfrm>
            <a:off x="4537007" y="5468571"/>
            <a:ext cx="3941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Чітке</a:t>
            </a:r>
            <a:r>
              <a:rPr lang="uk-UA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формулювання</a:t>
            </a:r>
            <a:r>
              <a:rPr lang="uk-UA" sz="16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кінцевої</a:t>
            </a:r>
            <a:r>
              <a:rPr lang="uk-UA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мети</a:t>
            </a:r>
            <a:r>
              <a:rPr lang="uk-UA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</a:t>
            </a:r>
            <a:endParaRPr lang="uk-UA" sz="1600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406FC39-AFFC-488E-8DD3-69204F45793B}"/>
              </a:ext>
            </a:extLst>
          </p:cNvPr>
          <p:cNvSpPr/>
          <p:nvPr/>
        </p:nvSpPr>
        <p:spPr>
          <a:xfrm>
            <a:off x="5473526" y="3731927"/>
            <a:ext cx="489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Виявлення</a:t>
            </a:r>
            <a:r>
              <a:rPr lang="uk-UA" sz="1600" spc="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якомога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більшої</a:t>
            </a:r>
            <a:r>
              <a:rPr lang="uk-UA" sz="1600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кількості</a:t>
            </a:r>
            <a:r>
              <a:rPr lang="uk-UA" sz="1600" spc="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взаємозв’язків</a:t>
            </a:r>
            <a:r>
              <a:rPr lang="uk-UA" sz="1600" spc="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наслідків</a:t>
            </a:r>
            <a:r>
              <a:rPr lang="uk-UA" sz="16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вирішення проблеми</a:t>
            </a:r>
            <a:endParaRPr lang="uk-UA" sz="1600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251E902-D4EF-41A7-B9D2-8E0B766E235A}"/>
              </a:ext>
            </a:extLst>
          </p:cNvPr>
          <p:cNvSpPr/>
          <p:nvPr/>
        </p:nvSpPr>
        <p:spPr>
          <a:xfrm>
            <a:off x="6096000" y="2915153"/>
            <a:ext cx="4804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Виявлення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глибокий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альтернативних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шляхів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вирішення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чи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мети</a:t>
            </a:r>
            <a:endParaRPr lang="uk-UA" sz="1600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0FEADB3-884C-409E-9DC5-8E4C7252CC39}"/>
              </a:ext>
            </a:extLst>
          </p:cNvPr>
          <p:cNvSpPr/>
          <p:nvPr/>
        </p:nvSpPr>
        <p:spPr>
          <a:xfrm>
            <a:off x="6395973" y="2214378"/>
            <a:ext cx="463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Мета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окремих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підрозділів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(складових)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повинна</a:t>
            </a:r>
            <a:r>
              <a:rPr lang="uk-UA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суперечити</a:t>
            </a:r>
            <a:r>
              <a:rPr lang="uk-UA" sz="1600" spc="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загальній</a:t>
            </a:r>
            <a:r>
              <a:rPr lang="uk-UA" sz="16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меті</a:t>
            </a:r>
            <a:r>
              <a:rPr lang="uk-UA" sz="16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uk-UA" sz="16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всій</a:t>
            </a:r>
            <a:r>
              <a:rPr lang="uk-UA" sz="16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програмі</a:t>
            </a:r>
            <a:endParaRPr lang="uk-UA" sz="1600" dirty="0"/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50E4D71A-92ED-47BB-8C74-2701609A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8342" y="349993"/>
            <a:ext cx="2870200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4E098D3-0108-4858-A106-D0429764ED25}"/>
              </a:ext>
            </a:extLst>
          </p:cNvPr>
          <p:cNvSpPr/>
          <p:nvPr/>
        </p:nvSpPr>
        <p:spPr>
          <a:xfrm>
            <a:off x="2246051" y="186431"/>
            <a:ext cx="8131945" cy="541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spcBef>
                <a:spcPts val="460"/>
              </a:spcBef>
              <a:spcAft>
                <a:spcPts val="0"/>
              </a:spcAft>
              <a:tabLst>
                <a:tab pos="146431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Показники</a:t>
            </a: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зовнішнього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середовища</a:t>
            </a:r>
            <a:r>
              <a:rPr lang="uk-UA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uk-UA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5D7266D-AFC9-467B-BA98-7AEA30946F8A}"/>
              </a:ext>
            </a:extLst>
          </p:cNvPr>
          <p:cNvSpPr/>
          <p:nvPr/>
        </p:nvSpPr>
        <p:spPr>
          <a:xfrm>
            <a:off x="1154094" y="968846"/>
            <a:ext cx="2343706" cy="784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фінансової діяльності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2663293-A785-4D15-9593-849FAE246113}"/>
              </a:ext>
            </a:extLst>
          </p:cNvPr>
          <p:cNvSpPr/>
          <p:nvPr/>
        </p:nvSpPr>
        <p:spPr>
          <a:xfrm>
            <a:off x="6389268" y="973758"/>
            <a:ext cx="2343705" cy="784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маркетингової діяльності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D3CB223-0B4D-4417-8E9E-8555BFFCACD1}"/>
              </a:ext>
            </a:extLst>
          </p:cNvPr>
          <p:cNvSpPr/>
          <p:nvPr/>
        </p:nvSpPr>
        <p:spPr>
          <a:xfrm>
            <a:off x="9026244" y="980781"/>
            <a:ext cx="2365897" cy="809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інвестиційно-інноваційної діяльності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1010C8AE-6D61-4940-BDDA-C75E9632D6F4}"/>
              </a:ext>
            </a:extLst>
          </p:cNvPr>
          <p:cNvSpPr/>
          <p:nvPr/>
        </p:nvSpPr>
        <p:spPr>
          <a:xfrm>
            <a:off x="1154094" y="2080063"/>
            <a:ext cx="2325950" cy="94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використання основних засобів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411AB99-BF86-4035-84F9-BF85DCD4A2B1}"/>
              </a:ext>
            </a:extLst>
          </p:cNvPr>
          <p:cNvSpPr/>
          <p:nvPr/>
        </p:nvSpPr>
        <p:spPr>
          <a:xfrm>
            <a:off x="3752291" y="2052533"/>
            <a:ext cx="2343706" cy="96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використання матеріальних ресурсів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11F10EEC-848A-4F02-9F72-5CB6B7E8D5E8}"/>
              </a:ext>
            </a:extLst>
          </p:cNvPr>
          <p:cNvSpPr/>
          <p:nvPr/>
        </p:nvSpPr>
        <p:spPr>
          <a:xfrm>
            <a:off x="6410291" y="2053256"/>
            <a:ext cx="2343705" cy="96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використання трудових ресурсів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501EAAE-A557-4714-AF39-81071C626C39}"/>
              </a:ext>
            </a:extLst>
          </p:cNvPr>
          <p:cNvSpPr/>
          <p:nvPr/>
        </p:nvSpPr>
        <p:spPr>
          <a:xfrm>
            <a:off x="9026244" y="2053652"/>
            <a:ext cx="2365897" cy="96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використання інтелектуальних ресурсів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EE2BE269-F1D4-49FD-84F0-8272F97C0BF1}"/>
              </a:ext>
            </a:extLst>
          </p:cNvPr>
          <p:cNvSpPr/>
          <p:nvPr/>
        </p:nvSpPr>
        <p:spPr>
          <a:xfrm>
            <a:off x="3752291" y="975867"/>
            <a:ext cx="2343706" cy="784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ефективності виробничої діяльності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DFE4F0B-6914-4840-A8E8-F163DF0D37AC}"/>
              </a:ext>
            </a:extLst>
          </p:cNvPr>
          <p:cNvSpPr/>
          <p:nvPr/>
        </p:nvSpPr>
        <p:spPr>
          <a:xfrm>
            <a:off x="2877249" y="4440857"/>
            <a:ext cx="6719238" cy="442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ділової активності підприємства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9FB4918A-88E9-4AB1-9616-075641E0AC39}"/>
              </a:ext>
            </a:extLst>
          </p:cNvPr>
          <p:cNvSpPr/>
          <p:nvPr/>
        </p:nvSpPr>
        <p:spPr>
          <a:xfrm>
            <a:off x="2877249" y="3775777"/>
            <a:ext cx="6719238" cy="432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прибутку і рентабельності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E60ADA2B-0649-43B7-B000-4FCC3B0D0E64}"/>
              </a:ext>
            </a:extLst>
          </p:cNvPr>
          <p:cNvSpPr/>
          <p:nvPr/>
        </p:nvSpPr>
        <p:spPr>
          <a:xfrm>
            <a:off x="2877249" y="5169301"/>
            <a:ext cx="6719238" cy="46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фінансового стану підприємства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07FF42C6-7B0B-4A03-8C59-2B3BEA7CCDDA}"/>
              </a:ext>
            </a:extLst>
          </p:cNvPr>
          <p:cNvSpPr/>
          <p:nvPr/>
        </p:nvSpPr>
        <p:spPr>
          <a:xfrm>
            <a:off x="2877249" y="5830950"/>
            <a:ext cx="6719238" cy="714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Узагальнюючі показники комплексного дослідження ефективності господарської діяльності підприємства</a:t>
            </a:r>
          </a:p>
        </p:txBody>
      </p:sp>
      <p:cxnSp>
        <p:nvCxnSpPr>
          <p:cNvPr id="4" name="Пряма сполучна лінія 3">
            <a:extLst>
              <a:ext uri="{FF2B5EF4-FFF2-40B4-BE49-F238E27FC236}">
                <a16:creationId xmlns:a16="http://schemas.microsoft.com/office/drawing/2014/main" id="{4872190E-BF00-4FEC-9FC1-5FD777216E56}"/>
              </a:ext>
            </a:extLst>
          </p:cNvPr>
          <p:cNvCxnSpPr/>
          <p:nvPr/>
        </p:nvCxnSpPr>
        <p:spPr>
          <a:xfrm>
            <a:off x="2246051" y="3378537"/>
            <a:ext cx="7887763" cy="365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id="{A18644D2-083D-46B0-99E5-6CB554891F46}"/>
              </a:ext>
            </a:extLst>
          </p:cNvPr>
          <p:cNvCxnSpPr/>
          <p:nvPr/>
        </p:nvCxnSpPr>
        <p:spPr>
          <a:xfrm flipV="1">
            <a:off x="10133814" y="3020200"/>
            <a:ext cx="0" cy="3949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B30F8340-0256-4299-99ED-7F5DB4FAB3F0}"/>
              </a:ext>
            </a:extLst>
          </p:cNvPr>
          <p:cNvCxnSpPr>
            <a:endCxn id="12" idx="2"/>
          </p:cNvCxnSpPr>
          <p:nvPr/>
        </p:nvCxnSpPr>
        <p:spPr>
          <a:xfrm flipV="1">
            <a:off x="7582143" y="3020923"/>
            <a:ext cx="1" cy="375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9E2E805F-200C-45B8-854E-158D74196805}"/>
              </a:ext>
            </a:extLst>
          </p:cNvPr>
          <p:cNvCxnSpPr>
            <a:endCxn id="11" idx="2"/>
          </p:cNvCxnSpPr>
          <p:nvPr/>
        </p:nvCxnSpPr>
        <p:spPr>
          <a:xfrm flipV="1">
            <a:off x="4924144" y="3020200"/>
            <a:ext cx="0" cy="357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 сполучна лінія 28">
            <a:extLst>
              <a:ext uri="{FF2B5EF4-FFF2-40B4-BE49-F238E27FC236}">
                <a16:creationId xmlns:a16="http://schemas.microsoft.com/office/drawing/2014/main" id="{5D719A13-64D1-4FDF-9403-C7CF84498927}"/>
              </a:ext>
            </a:extLst>
          </p:cNvPr>
          <p:cNvCxnSpPr/>
          <p:nvPr/>
        </p:nvCxnSpPr>
        <p:spPr>
          <a:xfrm flipV="1">
            <a:off x="2246051" y="3020200"/>
            <a:ext cx="0" cy="358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B12AA4AD-2460-4158-A7F6-71624C0B28E9}"/>
              </a:ext>
            </a:extLst>
          </p:cNvPr>
          <p:cNvCxnSpPr>
            <a:endCxn id="16" idx="0"/>
          </p:cNvCxnSpPr>
          <p:nvPr/>
        </p:nvCxnSpPr>
        <p:spPr>
          <a:xfrm>
            <a:off x="6236868" y="3396825"/>
            <a:ext cx="0" cy="3789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 сполучна лінія 36">
            <a:extLst>
              <a:ext uri="{FF2B5EF4-FFF2-40B4-BE49-F238E27FC236}">
                <a16:creationId xmlns:a16="http://schemas.microsoft.com/office/drawing/2014/main" id="{193EE440-EFC2-4574-8096-60FB74AA85ED}"/>
              </a:ext>
            </a:extLst>
          </p:cNvPr>
          <p:cNvCxnSpPr>
            <a:cxnSpLocks/>
          </p:cNvCxnSpPr>
          <p:nvPr/>
        </p:nvCxnSpPr>
        <p:spPr>
          <a:xfrm>
            <a:off x="716437" y="867266"/>
            <a:ext cx="110010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 сполучна лінія 39">
            <a:extLst>
              <a:ext uri="{FF2B5EF4-FFF2-40B4-BE49-F238E27FC236}">
                <a16:creationId xmlns:a16="http://schemas.microsoft.com/office/drawing/2014/main" id="{69CCAD70-6BB4-4028-B622-3F348513B02F}"/>
              </a:ext>
            </a:extLst>
          </p:cNvPr>
          <p:cNvCxnSpPr>
            <a:cxnSpLocks/>
          </p:cNvCxnSpPr>
          <p:nvPr/>
        </p:nvCxnSpPr>
        <p:spPr>
          <a:xfrm>
            <a:off x="2752627" y="867266"/>
            <a:ext cx="0" cy="1086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 сполучна лінія 41">
            <a:extLst>
              <a:ext uri="{FF2B5EF4-FFF2-40B4-BE49-F238E27FC236}">
                <a16:creationId xmlns:a16="http://schemas.microsoft.com/office/drawing/2014/main" id="{F3FA049D-0613-4767-88C2-343E9FD9ACC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4924144" y="867266"/>
            <a:ext cx="0" cy="1086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 сполучна лінія 49">
            <a:extLst>
              <a:ext uri="{FF2B5EF4-FFF2-40B4-BE49-F238E27FC236}">
                <a16:creationId xmlns:a16="http://schemas.microsoft.com/office/drawing/2014/main" id="{1F0D09CC-7674-4F00-944D-C8D41FE03CBF}"/>
              </a:ext>
            </a:extLst>
          </p:cNvPr>
          <p:cNvCxnSpPr>
            <a:cxnSpLocks/>
          </p:cNvCxnSpPr>
          <p:nvPr/>
        </p:nvCxnSpPr>
        <p:spPr>
          <a:xfrm>
            <a:off x="7494309" y="867266"/>
            <a:ext cx="0" cy="1015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 сполучна лінія 54">
            <a:extLst>
              <a:ext uri="{FF2B5EF4-FFF2-40B4-BE49-F238E27FC236}">
                <a16:creationId xmlns:a16="http://schemas.microsoft.com/office/drawing/2014/main" id="{71B2D7A1-28D2-44BD-8DDC-F28D7FBA18EE}"/>
              </a:ext>
            </a:extLst>
          </p:cNvPr>
          <p:cNvCxnSpPr/>
          <p:nvPr/>
        </p:nvCxnSpPr>
        <p:spPr>
          <a:xfrm>
            <a:off x="716437" y="866698"/>
            <a:ext cx="0" cy="5321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 сполучна лінія 56">
            <a:extLst>
              <a:ext uri="{FF2B5EF4-FFF2-40B4-BE49-F238E27FC236}">
                <a16:creationId xmlns:a16="http://schemas.microsoft.com/office/drawing/2014/main" id="{5BE62FC5-E02B-405C-89B2-2E9B045CBAFC}"/>
              </a:ext>
            </a:extLst>
          </p:cNvPr>
          <p:cNvCxnSpPr>
            <a:endCxn id="19" idx="1"/>
          </p:cNvCxnSpPr>
          <p:nvPr/>
        </p:nvCxnSpPr>
        <p:spPr>
          <a:xfrm>
            <a:off x="716437" y="6188126"/>
            <a:ext cx="21608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 сполучна лінія 58">
            <a:extLst>
              <a:ext uri="{FF2B5EF4-FFF2-40B4-BE49-F238E27FC236}">
                <a16:creationId xmlns:a16="http://schemas.microsoft.com/office/drawing/2014/main" id="{697EAC98-C979-48A1-BDF7-F673227AD6C1}"/>
              </a:ext>
            </a:extLst>
          </p:cNvPr>
          <p:cNvCxnSpPr/>
          <p:nvPr/>
        </p:nvCxnSpPr>
        <p:spPr>
          <a:xfrm>
            <a:off x="11717518" y="866698"/>
            <a:ext cx="0" cy="5321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 сполучна лінія 60">
            <a:extLst>
              <a:ext uri="{FF2B5EF4-FFF2-40B4-BE49-F238E27FC236}">
                <a16:creationId xmlns:a16="http://schemas.microsoft.com/office/drawing/2014/main" id="{EAAF5446-4F10-4601-A083-511BB3590DE3}"/>
              </a:ext>
            </a:extLst>
          </p:cNvPr>
          <p:cNvCxnSpPr>
            <a:endCxn id="19" idx="3"/>
          </p:cNvCxnSpPr>
          <p:nvPr/>
        </p:nvCxnSpPr>
        <p:spPr>
          <a:xfrm flipH="1">
            <a:off x="9596487" y="6188126"/>
            <a:ext cx="21210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 сполучна лінія 62">
            <a:extLst>
              <a:ext uri="{FF2B5EF4-FFF2-40B4-BE49-F238E27FC236}">
                <a16:creationId xmlns:a16="http://schemas.microsoft.com/office/drawing/2014/main" id="{A8D0E469-4D59-4324-AF1E-DA3B1C627347}"/>
              </a:ext>
            </a:extLst>
          </p:cNvPr>
          <p:cNvCxnSpPr/>
          <p:nvPr/>
        </p:nvCxnSpPr>
        <p:spPr>
          <a:xfrm flipV="1">
            <a:off x="6189932" y="727969"/>
            <a:ext cx="0" cy="1387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 сполучна лінія 64">
            <a:extLst>
              <a:ext uri="{FF2B5EF4-FFF2-40B4-BE49-F238E27FC236}">
                <a16:creationId xmlns:a16="http://schemas.microsoft.com/office/drawing/2014/main" id="{1F8C0BAC-282F-4F01-99C2-E9AFAB6FDB03}"/>
              </a:ext>
            </a:extLst>
          </p:cNvPr>
          <p:cNvCxnSpPr/>
          <p:nvPr/>
        </p:nvCxnSpPr>
        <p:spPr>
          <a:xfrm>
            <a:off x="2246051" y="1932495"/>
            <a:ext cx="7887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 сполучна лінія 66">
            <a:extLst>
              <a:ext uri="{FF2B5EF4-FFF2-40B4-BE49-F238E27FC236}">
                <a16:creationId xmlns:a16="http://schemas.microsoft.com/office/drawing/2014/main" id="{DD042B39-09D8-48F0-BD17-D334509B9B13}"/>
              </a:ext>
            </a:extLst>
          </p:cNvPr>
          <p:cNvCxnSpPr/>
          <p:nvPr/>
        </p:nvCxnSpPr>
        <p:spPr>
          <a:xfrm>
            <a:off x="2246051" y="1932495"/>
            <a:ext cx="0" cy="1475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 сполучна лінія 68">
            <a:extLst>
              <a:ext uri="{FF2B5EF4-FFF2-40B4-BE49-F238E27FC236}">
                <a16:creationId xmlns:a16="http://schemas.microsoft.com/office/drawing/2014/main" id="{45A24971-A39F-484F-B202-EB2464989F57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>
            <a:off x="4924144" y="1760734"/>
            <a:ext cx="0" cy="2917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 сполучна лінія 74">
            <a:extLst>
              <a:ext uri="{FF2B5EF4-FFF2-40B4-BE49-F238E27FC236}">
                <a16:creationId xmlns:a16="http://schemas.microsoft.com/office/drawing/2014/main" id="{3659438D-E071-45A6-89B2-5DD1D86C9C0F}"/>
              </a:ext>
            </a:extLst>
          </p:cNvPr>
          <p:cNvCxnSpPr/>
          <p:nvPr/>
        </p:nvCxnSpPr>
        <p:spPr>
          <a:xfrm>
            <a:off x="10133814" y="1932495"/>
            <a:ext cx="0" cy="120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 сполучна лінія 86">
            <a:extLst>
              <a:ext uri="{FF2B5EF4-FFF2-40B4-BE49-F238E27FC236}">
                <a16:creationId xmlns:a16="http://schemas.microsoft.com/office/drawing/2014/main" id="{DD0F0D52-719E-4F0B-9ADC-53FBF829D62C}"/>
              </a:ext>
            </a:extLst>
          </p:cNvPr>
          <p:cNvCxnSpPr/>
          <p:nvPr/>
        </p:nvCxnSpPr>
        <p:spPr>
          <a:xfrm>
            <a:off x="7701699" y="1760734"/>
            <a:ext cx="0" cy="2917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 сполучна лінія 88">
            <a:extLst>
              <a:ext uri="{FF2B5EF4-FFF2-40B4-BE49-F238E27FC236}">
                <a16:creationId xmlns:a16="http://schemas.microsoft.com/office/drawing/2014/main" id="{509D5AB2-56FB-486D-8450-4C7B041F8F80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716437" y="1361279"/>
            <a:ext cx="43765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 сполучна лінія 90">
            <a:extLst>
              <a:ext uri="{FF2B5EF4-FFF2-40B4-BE49-F238E27FC236}">
                <a16:creationId xmlns:a16="http://schemas.microsoft.com/office/drawing/2014/main" id="{E9113EAB-4329-400B-AAEE-3F72D59D2FA9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716437" y="2550131"/>
            <a:ext cx="43765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 сполучна лінія 92">
            <a:extLst>
              <a:ext uri="{FF2B5EF4-FFF2-40B4-BE49-F238E27FC236}">
                <a16:creationId xmlns:a16="http://schemas.microsoft.com/office/drawing/2014/main" id="{40D9B3C6-3851-4B6B-AC6F-0F2DFE453606}"/>
              </a:ext>
            </a:extLst>
          </p:cNvPr>
          <p:cNvCxnSpPr>
            <a:stCxn id="9" idx="3"/>
          </p:cNvCxnSpPr>
          <p:nvPr/>
        </p:nvCxnSpPr>
        <p:spPr>
          <a:xfrm>
            <a:off x="11392141" y="1385535"/>
            <a:ext cx="3253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Пряма сполучна лінія 94">
            <a:extLst>
              <a:ext uri="{FF2B5EF4-FFF2-40B4-BE49-F238E27FC236}">
                <a16:creationId xmlns:a16="http://schemas.microsoft.com/office/drawing/2014/main" id="{D9F3B661-BA82-46D7-AB8D-BEAEC224B0CE}"/>
              </a:ext>
            </a:extLst>
          </p:cNvPr>
          <p:cNvCxnSpPr>
            <a:stCxn id="13" idx="3"/>
          </p:cNvCxnSpPr>
          <p:nvPr/>
        </p:nvCxnSpPr>
        <p:spPr>
          <a:xfrm flipV="1">
            <a:off x="11392141" y="2536366"/>
            <a:ext cx="325377" cy="1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 сполучна лінія 96">
            <a:extLst>
              <a:ext uri="{FF2B5EF4-FFF2-40B4-BE49-F238E27FC236}">
                <a16:creationId xmlns:a16="http://schemas.microsoft.com/office/drawing/2014/main" id="{CD63DAA7-0651-4A28-A149-EBCC061A7DC4}"/>
              </a:ext>
            </a:extLst>
          </p:cNvPr>
          <p:cNvCxnSpPr>
            <a:stCxn id="16" idx="2"/>
            <a:endCxn id="2" idx="0"/>
          </p:cNvCxnSpPr>
          <p:nvPr/>
        </p:nvCxnSpPr>
        <p:spPr>
          <a:xfrm>
            <a:off x="6236868" y="4208362"/>
            <a:ext cx="0" cy="232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Пряма сполучна лінія 98">
            <a:extLst>
              <a:ext uri="{FF2B5EF4-FFF2-40B4-BE49-F238E27FC236}">
                <a16:creationId xmlns:a16="http://schemas.microsoft.com/office/drawing/2014/main" id="{4021A7A9-B660-4271-BA4F-421FEF3DEBC2}"/>
              </a:ext>
            </a:extLst>
          </p:cNvPr>
          <p:cNvCxnSpPr>
            <a:stCxn id="2" idx="2"/>
            <a:endCxn id="17" idx="0"/>
          </p:cNvCxnSpPr>
          <p:nvPr/>
        </p:nvCxnSpPr>
        <p:spPr>
          <a:xfrm>
            <a:off x="6236868" y="4882878"/>
            <a:ext cx="0" cy="286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Пряма сполучна лінія 100">
            <a:extLst>
              <a:ext uri="{FF2B5EF4-FFF2-40B4-BE49-F238E27FC236}">
                <a16:creationId xmlns:a16="http://schemas.microsoft.com/office/drawing/2014/main" id="{36AE2EC9-3BE2-487A-A93D-934548CB45C5}"/>
              </a:ext>
            </a:extLst>
          </p:cNvPr>
          <p:cNvCxnSpPr>
            <a:stCxn id="17" idx="2"/>
            <a:endCxn id="19" idx="0"/>
          </p:cNvCxnSpPr>
          <p:nvPr/>
        </p:nvCxnSpPr>
        <p:spPr>
          <a:xfrm>
            <a:off x="6236868" y="5638781"/>
            <a:ext cx="0" cy="1921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D06B2BB6-3E81-4742-89BB-972A5828621D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716437" y="3987538"/>
            <a:ext cx="2160812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Пряма сполучна лінія 108">
            <a:extLst>
              <a:ext uri="{FF2B5EF4-FFF2-40B4-BE49-F238E27FC236}">
                <a16:creationId xmlns:a16="http://schemas.microsoft.com/office/drawing/2014/main" id="{45D1EA5D-92DB-4A0E-927A-A8FE97D27F2C}"/>
              </a:ext>
            </a:extLst>
          </p:cNvPr>
          <p:cNvCxnSpPr>
            <a:stCxn id="16" idx="3"/>
          </p:cNvCxnSpPr>
          <p:nvPr/>
        </p:nvCxnSpPr>
        <p:spPr>
          <a:xfrm flipV="1">
            <a:off x="9596487" y="3987538"/>
            <a:ext cx="2121031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Пряма сполучна лінія 119">
            <a:extLst>
              <a:ext uri="{FF2B5EF4-FFF2-40B4-BE49-F238E27FC236}">
                <a16:creationId xmlns:a16="http://schemas.microsoft.com/office/drawing/2014/main" id="{E082AA20-5BFC-4D1C-A216-D1C523C86EE8}"/>
              </a:ext>
            </a:extLst>
          </p:cNvPr>
          <p:cNvCxnSpPr/>
          <p:nvPr/>
        </p:nvCxnSpPr>
        <p:spPr>
          <a:xfrm flipH="1" flipV="1">
            <a:off x="716437" y="4620134"/>
            <a:ext cx="2160812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Пряма сполучна лінія 120">
            <a:extLst>
              <a:ext uri="{FF2B5EF4-FFF2-40B4-BE49-F238E27FC236}">
                <a16:creationId xmlns:a16="http://schemas.microsoft.com/office/drawing/2014/main" id="{A479EB36-88EE-4253-BDF2-3F57EA0DCDA1}"/>
              </a:ext>
            </a:extLst>
          </p:cNvPr>
          <p:cNvCxnSpPr/>
          <p:nvPr/>
        </p:nvCxnSpPr>
        <p:spPr>
          <a:xfrm flipH="1" flipV="1">
            <a:off x="716437" y="5399509"/>
            <a:ext cx="2160812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Пряма сполучна лінія 123">
            <a:extLst>
              <a:ext uri="{FF2B5EF4-FFF2-40B4-BE49-F238E27FC236}">
                <a16:creationId xmlns:a16="http://schemas.microsoft.com/office/drawing/2014/main" id="{E710FD6C-8D79-4D88-9054-7AED404FD90C}"/>
              </a:ext>
            </a:extLst>
          </p:cNvPr>
          <p:cNvCxnSpPr/>
          <p:nvPr/>
        </p:nvCxnSpPr>
        <p:spPr>
          <a:xfrm flipV="1">
            <a:off x="9605877" y="4620134"/>
            <a:ext cx="2121031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Пряма сполучна лінія 124">
            <a:extLst>
              <a:ext uri="{FF2B5EF4-FFF2-40B4-BE49-F238E27FC236}">
                <a16:creationId xmlns:a16="http://schemas.microsoft.com/office/drawing/2014/main" id="{67494FA0-8E0B-4824-8E16-31860A6EF962}"/>
              </a:ext>
            </a:extLst>
          </p:cNvPr>
          <p:cNvCxnSpPr/>
          <p:nvPr/>
        </p:nvCxnSpPr>
        <p:spPr>
          <a:xfrm flipV="1">
            <a:off x="9596487" y="5401775"/>
            <a:ext cx="2121031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1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odel Based Systems Engineering | Siemens Digital Industries Software">
            <a:extLst>
              <a:ext uri="{FF2B5EF4-FFF2-40B4-BE49-F238E27FC236}">
                <a16:creationId xmlns:a16="http://schemas.microsoft.com/office/drawing/2014/main" id="{7E5F9544-1106-4BA7-AD78-0409F59F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299">
            <a:extLst>
              <a:ext uri="{FF2B5EF4-FFF2-40B4-BE49-F238E27FC236}">
                <a16:creationId xmlns:a16="http://schemas.microsoft.com/office/drawing/2014/main" id="{3FFD4961-5EC3-4645-A598-8B5F3292F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873" y="197528"/>
            <a:ext cx="1504010" cy="1766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spcBef>
                <a:spcPts val="55"/>
              </a:spcBef>
              <a:spcAft>
                <a:spcPts val="0"/>
              </a:spcAft>
            </a:pPr>
            <a:endParaRPr lang="uk-UA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4470" marR="204470" algn="ctr">
              <a:lnSpc>
                <a:spcPts val="114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  <a:p>
            <a:pPr marL="142875" marR="141605" indent="-4445" algn="ctr"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та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обґрунтування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планів соціально-</a:t>
            </a:r>
            <a:r>
              <a:rPr lang="uk-UA" sz="12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економічного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</a:p>
          <a:p>
            <a:pPr marL="204470" marR="204470" algn="ctr">
              <a:spcBef>
                <a:spcPts val="45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(бізнес-планів)</a:t>
            </a:r>
          </a:p>
        </p:txBody>
      </p:sp>
      <p:sp>
        <p:nvSpPr>
          <p:cNvPr id="5" name="Text Box 1298">
            <a:extLst>
              <a:ext uri="{FF2B5EF4-FFF2-40B4-BE49-F238E27FC236}">
                <a16:creationId xmlns:a16="http://schemas.microsoft.com/office/drawing/2014/main" id="{A1A95800-EB7E-4DBA-B37D-B43636B57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591" y="197528"/>
            <a:ext cx="13716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00330" marR="93980" algn="ctr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ринку товарів та</a:t>
            </a:r>
            <a:r>
              <a:rPr lang="en-US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послуг</a:t>
            </a:r>
            <a:r>
              <a:rPr lang="uk-UA" sz="900" b="1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900" b="1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місце</a:t>
            </a:r>
            <a:r>
              <a:rPr lang="uk-UA" sz="9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 в</a:t>
            </a:r>
            <a:r>
              <a:rPr lang="uk-UA" sz="9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ринковому</a:t>
            </a:r>
            <a:r>
              <a:rPr lang="uk-UA" sz="900" b="1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середовищі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1301">
            <a:extLst>
              <a:ext uri="{FF2B5EF4-FFF2-40B4-BE49-F238E27FC236}">
                <a16:creationId xmlns:a16="http://schemas.microsoft.com/office/drawing/2014/main" id="{EDD4F67E-5CA8-4B76-989F-CC53A8847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591" y="941112"/>
            <a:ext cx="1371600" cy="427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76530" marR="111125" indent="-52070" algn="ctr">
              <a:spcBef>
                <a:spcPts val="335"/>
              </a:spcBef>
              <a:spcAft>
                <a:spcPts val="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стратегічних та</a:t>
            </a:r>
            <a:r>
              <a:rPr lang="en-US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spc="-2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індикативних</a:t>
            </a:r>
            <a:r>
              <a:rPr lang="uk-UA" sz="9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планів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1303">
            <a:extLst>
              <a:ext uri="{FF2B5EF4-FFF2-40B4-BE49-F238E27FC236}">
                <a16:creationId xmlns:a16="http://schemas.microsoft.com/office/drawing/2014/main" id="{9DCE3F0C-F108-464E-8FA1-FDD99E115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64" y="1414797"/>
            <a:ext cx="1371600" cy="5702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54940" marR="149225" indent="5715" algn="ctr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економічних і</a:t>
            </a:r>
            <a:r>
              <a:rPr lang="en-US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правових регуляторів</a:t>
            </a:r>
            <a:r>
              <a:rPr lang="uk-UA" sz="900" b="1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ринкових відносин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1300">
            <a:extLst>
              <a:ext uri="{FF2B5EF4-FFF2-40B4-BE49-F238E27FC236}">
                <a16:creationId xmlns:a16="http://schemas.microsoft.com/office/drawing/2014/main" id="{F278ABBA-ED35-4FD2-B738-42A1CD0C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9749" y="197528"/>
            <a:ext cx="110622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79705" marR="179705" indent="4445" algn="ctr">
              <a:lnSpc>
                <a:spcPct val="98000"/>
              </a:lnSpc>
              <a:spcBef>
                <a:spcPts val="345"/>
              </a:spcBef>
              <a:spcAft>
                <a:spcPts val="0"/>
              </a:spcAft>
            </a:pP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екологічних</a:t>
            </a:r>
            <a:r>
              <a:rPr lang="uk-UA" sz="10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аспектів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1302">
            <a:extLst>
              <a:ext uri="{FF2B5EF4-FFF2-40B4-BE49-F238E27FC236}">
                <a16:creationId xmlns:a16="http://schemas.microsoft.com/office/drawing/2014/main" id="{73BC201C-E68A-481E-A3C7-4DAD462C3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9749" y="1282742"/>
            <a:ext cx="110622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07010" marR="207645" indent="4445" algn="ctr">
              <a:lnSpc>
                <a:spcPct val="98000"/>
              </a:lnSpc>
              <a:spcBef>
                <a:spcPts val="345"/>
              </a:spcBef>
              <a:spcAft>
                <a:spcPts val="0"/>
              </a:spcAft>
            </a:pP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соціальних</a:t>
            </a:r>
            <a:r>
              <a:rPr lang="uk-UA" sz="10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аспектів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1305">
            <a:extLst>
              <a:ext uri="{FF2B5EF4-FFF2-40B4-BE49-F238E27FC236}">
                <a16:creationId xmlns:a16="http://schemas.microsoft.com/office/drawing/2014/main" id="{134A30D1-2D65-446D-8F20-8EE2F89DA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870" y="2192697"/>
            <a:ext cx="1504010" cy="15916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endParaRPr lang="uk-UA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5"/>
              </a:spcBef>
              <a:spcAft>
                <a:spcPts val="0"/>
              </a:spcAft>
            </a:pPr>
            <a:endParaRPr lang="uk-UA" sz="1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5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12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spcBef>
                <a:spcPts val="5"/>
              </a:spcBef>
              <a:spcAft>
                <a:spcPts val="0"/>
              </a:spcAft>
            </a:pPr>
            <a:r>
              <a:rPr lang="uk-UA" sz="12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ресурсного</a:t>
            </a:r>
            <a:r>
              <a:rPr lang="uk-UA" sz="12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 та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ефективності їх використання</a:t>
            </a:r>
            <a:endParaRPr lang="uk-UA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Стрілка: униз 10">
            <a:extLst>
              <a:ext uri="{FF2B5EF4-FFF2-40B4-BE49-F238E27FC236}">
                <a16:creationId xmlns:a16="http://schemas.microsoft.com/office/drawing/2014/main" id="{2ED5AA20-BC3A-4CC3-86DE-FF2F21823D9A}"/>
              </a:ext>
            </a:extLst>
          </p:cNvPr>
          <p:cNvSpPr/>
          <p:nvPr/>
        </p:nvSpPr>
        <p:spPr>
          <a:xfrm>
            <a:off x="5288322" y="1969249"/>
            <a:ext cx="645111" cy="1953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 Box 1304">
            <a:extLst>
              <a:ext uri="{FF2B5EF4-FFF2-40B4-BE49-F238E27FC236}">
                <a16:creationId xmlns:a16="http://schemas.microsoft.com/office/drawing/2014/main" id="{CA41DB92-726E-4F67-BCD9-BDBBD74B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591" y="2193803"/>
            <a:ext cx="1371600" cy="6664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389890" marR="302260" indent="-67310" algn="ctr">
              <a:spcBef>
                <a:spcPts val="315"/>
              </a:spcBef>
              <a:spcAft>
                <a:spcPts val="0"/>
              </a:spcAft>
            </a:pP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ринку</a:t>
            </a:r>
            <a:r>
              <a:rPr lang="uk-UA" sz="10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сировини і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матеріалів</a:t>
            </a:r>
          </a:p>
        </p:txBody>
      </p:sp>
      <p:sp>
        <p:nvSpPr>
          <p:cNvPr id="13" name="Text Box 1307">
            <a:extLst>
              <a:ext uri="{FF2B5EF4-FFF2-40B4-BE49-F238E27FC236}">
                <a16:creationId xmlns:a16="http://schemas.microsoft.com/office/drawing/2014/main" id="{2820073A-EDCF-42A9-B263-965B781E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591" y="2962717"/>
            <a:ext cx="1371600" cy="3416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54940">
              <a:spcBef>
                <a:spcPts val="360"/>
              </a:spcBef>
              <a:spcAft>
                <a:spcPts val="0"/>
              </a:spcAft>
            </a:pP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ринку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</a:p>
        </p:txBody>
      </p:sp>
      <p:sp>
        <p:nvSpPr>
          <p:cNvPr id="14" name="Text Box 1308">
            <a:extLst>
              <a:ext uri="{FF2B5EF4-FFF2-40B4-BE49-F238E27FC236}">
                <a16:creationId xmlns:a16="http://schemas.microsoft.com/office/drawing/2014/main" id="{01E79F48-5D31-4307-8A4C-6A8FC0F12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333" y="3445495"/>
            <a:ext cx="13716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435610" marR="302260" indent="-113030" algn="ctr">
              <a:lnSpc>
                <a:spcPct val="103000"/>
              </a:lnSpc>
              <a:spcBef>
                <a:spcPts val="315"/>
              </a:spcBef>
              <a:spcAft>
                <a:spcPts val="0"/>
              </a:spcAft>
            </a:pP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ринку</a:t>
            </a:r>
            <a:r>
              <a:rPr lang="uk-UA" sz="10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капіталів</a:t>
            </a:r>
          </a:p>
        </p:txBody>
      </p:sp>
      <p:sp>
        <p:nvSpPr>
          <p:cNvPr id="15" name="Text Box 1306">
            <a:extLst>
              <a:ext uri="{FF2B5EF4-FFF2-40B4-BE49-F238E27FC236}">
                <a16:creationId xmlns:a16="http://schemas.microsoft.com/office/drawing/2014/main" id="{0D8B1E66-2063-4CC0-BCBE-309985506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033" y="2725444"/>
            <a:ext cx="1050146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1440" marR="90805" indent="1270" algn="ctr">
              <a:lnSpc>
                <a:spcPct val="101000"/>
              </a:lnSpc>
              <a:spcBef>
                <a:spcPts val="315"/>
              </a:spcBef>
              <a:spcAft>
                <a:spcPts val="0"/>
              </a:spcAft>
            </a:pP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технологічного</a:t>
            </a:r>
            <a:r>
              <a:rPr lang="uk-UA" sz="10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ринку</a:t>
            </a:r>
          </a:p>
        </p:txBody>
      </p:sp>
      <p:sp>
        <p:nvSpPr>
          <p:cNvPr id="16" name="Text Box 1292">
            <a:extLst>
              <a:ext uri="{FF2B5EF4-FFF2-40B4-BE49-F238E27FC236}">
                <a16:creationId xmlns:a16="http://schemas.microsoft.com/office/drawing/2014/main" id="{E74B7DCC-55C8-40B1-9E7A-0793A1D7F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311" y="3979409"/>
            <a:ext cx="1504009" cy="10534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04470" marR="204470" algn="ctr">
              <a:lnSpc>
                <a:spcPts val="1140"/>
              </a:lnSpc>
              <a:spcBef>
                <a:spcPts val="335"/>
              </a:spcBef>
              <a:spcAft>
                <a:spcPts val="0"/>
              </a:spcAft>
            </a:pPr>
            <a:endParaRPr lang="uk-UA" sz="1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4470" marR="204470" algn="ctr">
              <a:lnSpc>
                <a:spcPts val="1140"/>
              </a:lnSpc>
              <a:spcBef>
                <a:spcPts val="335"/>
              </a:spcBef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</a:t>
            </a:r>
            <a:r>
              <a:rPr lang="uk-UA" sz="11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0660" marR="202565" indent="6350" algn="ctr">
              <a:lnSpc>
                <a:spcPct val="101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1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 та</a:t>
            </a:r>
            <a:r>
              <a:rPr lang="uk-UA" sz="1100" b="1" spc="-2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реалізації</a:t>
            </a:r>
            <a:r>
              <a:rPr lang="uk-UA" sz="11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</a:p>
        </p:txBody>
      </p:sp>
      <p:sp>
        <p:nvSpPr>
          <p:cNvPr id="17" name="Стрілка: униз 16">
            <a:extLst>
              <a:ext uri="{FF2B5EF4-FFF2-40B4-BE49-F238E27FC236}">
                <a16:creationId xmlns:a16="http://schemas.microsoft.com/office/drawing/2014/main" id="{C5DC507F-3DC2-40EE-B943-87323FA28A07}"/>
              </a:ext>
            </a:extLst>
          </p:cNvPr>
          <p:cNvSpPr/>
          <p:nvPr/>
        </p:nvSpPr>
        <p:spPr>
          <a:xfrm>
            <a:off x="5297200" y="3784340"/>
            <a:ext cx="603682" cy="18278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 Box 1294">
            <a:extLst>
              <a:ext uri="{FF2B5EF4-FFF2-40B4-BE49-F238E27FC236}">
                <a16:creationId xmlns:a16="http://schemas.microsoft.com/office/drawing/2014/main" id="{10EE72C1-105A-4129-88AB-4BDBB7A88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527" y="4105884"/>
            <a:ext cx="1230442" cy="918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98120" marR="197485" indent="-2540" algn="ctr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</a:pPr>
            <a:endParaRPr lang="uk-UA" sz="1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8120" marR="197485" indent="-2540" algn="ctr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</a:pP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фінансових</a:t>
            </a:r>
            <a:r>
              <a:rPr lang="uk-UA" sz="10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результатів</a:t>
            </a:r>
            <a:r>
              <a:rPr lang="uk-UA" sz="10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Стрілка: униз 21">
            <a:extLst>
              <a:ext uri="{FF2B5EF4-FFF2-40B4-BE49-F238E27FC236}">
                <a16:creationId xmlns:a16="http://schemas.microsoft.com/office/drawing/2014/main" id="{EBD3335C-0B7B-4360-92A0-2531FBC25166}"/>
              </a:ext>
            </a:extLst>
          </p:cNvPr>
          <p:cNvSpPr/>
          <p:nvPr/>
        </p:nvSpPr>
        <p:spPr>
          <a:xfrm>
            <a:off x="5297200" y="5024761"/>
            <a:ext cx="636233" cy="205619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Text Box 1295">
            <a:extLst>
              <a:ext uri="{FF2B5EF4-FFF2-40B4-BE49-F238E27FC236}">
                <a16:creationId xmlns:a16="http://schemas.microsoft.com/office/drawing/2014/main" id="{350473DF-C41D-4687-B2F0-2C8B97792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791" y="5227805"/>
            <a:ext cx="2056166" cy="773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82880" marR="180340" algn="ctr">
              <a:lnSpc>
                <a:spcPts val="1140"/>
              </a:lnSpc>
              <a:spcBef>
                <a:spcPts val="335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uk-UA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" marR="183515" algn="ctr">
              <a:lnSpc>
                <a:spcPct val="10300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витрат на виробництво та</a:t>
            </a:r>
            <a:r>
              <a:rPr lang="uk-UA" sz="12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реалізацію</a:t>
            </a:r>
            <a:r>
              <a:rPr lang="uk-UA" sz="12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</a:p>
        </p:txBody>
      </p:sp>
      <p:sp>
        <p:nvSpPr>
          <p:cNvPr id="24" name="Text Box 1293">
            <a:extLst>
              <a:ext uri="{FF2B5EF4-FFF2-40B4-BE49-F238E27FC236}">
                <a16:creationId xmlns:a16="http://schemas.microsoft.com/office/drawing/2014/main" id="{CF7193CE-BEF1-43B0-8427-CEB97AF80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958" y="6204230"/>
            <a:ext cx="2056166" cy="5226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54940" algn="ctr">
              <a:spcBef>
                <a:spcPts val="385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</a:t>
            </a:r>
            <a:r>
              <a:rPr lang="uk-UA" sz="12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uk-UA" sz="1200" b="1" spc="24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4940" algn="ctr">
              <a:spcBef>
                <a:spcPts val="385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2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фінансового</a:t>
            </a:r>
            <a:r>
              <a:rPr lang="uk-UA" sz="1200" b="1" spc="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стану</a:t>
            </a:r>
          </a:p>
        </p:txBody>
      </p:sp>
      <p:sp>
        <p:nvSpPr>
          <p:cNvPr id="27" name="Стрілка: униз 26">
            <a:extLst>
              <a:ext uri="{FF2B5EF4-FFF2-40B4-BE49-F238E27FC236}">
                <a16:creationId xmlns:a16="http://schemas.microsoft.com/office/drawing/2014/main" id="{C37E0A3B-F31E-495F-89E6-97452AECDC46}"/>
              </a:ext>
            </a:extLst>
          </p:cNvPr>
          <p:cNvSpPr/>
          <p:nvPr/>
        </p:nvSpPr>
        <p:spPr>
          <a:xfrm>
            <a:off x="5326840" y="6001187"/>
            <a:ext cx="687481" cy="205618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EC7ADAA0-2C5D-45C6-922A-95D019A83A69}"/>
              </a:ext>
            </a:extLst>
          </p:cNvPr>
          <p:cNvCxnSpPr/>
          <p:nvPr/>
        </p:nvCxnSpPr>
        <p:spPr>
          <a:xfrm flipV="1">
            <a:off x="6943891" y="5024761"/>
            <a:ext cx="0" cy="520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 Box 1291">
            <a:extLst>
              <a:ext uri="{FF2B5EF4-FFF2-40B4-BE49-F238E27FC236}">
                <a16:creationId xmlns:a16="http://schemas.microsoft.com/office/drawing/2014/main" id="{BCC7F4D5-E51B-431A-A581-82CC295A1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414" y="5227805"/>
            <a:ext cx="1644613" cy="1523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86385" marR="281940" indent="2540" algn="ctr">
              <a:lnSpc>
                <a:spcPct val="98000"/>
              </a:lnSpc>
              <a:spcBef>
                <a:spcPts val="345"/>
              </a:spcBef>
              <a:spcAft>
                <a:spcPts val="0"/>
              </a:spcAft>
            </a:pPr>
            <a:endParaRPr lang="en-US" sz="1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6385" marR="281940" indent="2540" algn="ctr">
              <a:lnSpc>
                <a:spcPct val="98000"/>
              </a:lnSpc>
              <a:spcBef>
                <a:spcPts val="345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</a:t>
            </a:r>
            <a:r>
              <a:rPr lang="uk-UA" sz="1200" b="1" spc="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spc="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6385" marR="281940" indent="2540" algn="ctr">
              <a:lnSpc>
                <a:spcPct val="98000"/>
              </a:lnSpc>
              <a:spcBef>
                <a:spcPts val="345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12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організаційно-</a:t>
            </a:r>
            <a:endParaRPr lang="uk-UA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7155" marR="93980" algn="ctr">
              <a:lnSpc>
                <a:spcPct val="103000"/>
              </a:lnSpc>
              <a:spcBef>
                <a:spcPts val="10"/>
              </a:spcBef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технічного</a:t>
            </a:r>
            <a:r>
              <a:rPr lang="uk-UA" sz="1200" b="1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рівня</a:t>
            </a:r>
            <a:r>
              <a:rPr lang="uk-UA" sz="1200" b="1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 підприємства</a:t>
            </a:r>
          </a:p>
        </p:txBody>
      </p:sp>
      <p:cxnSp>
        <p:nvCxnSpPr>
          <p:cNvPr id="39" name="Пряма зі стрілкою 38">
            <a:extLst>
              <a:ext uri="{FF2B5EF4-FFF2-40B4-BE49-F238E27FC236}">
                <a16:creationId xmlns:a16="http://schemas.microsoft.com/office/drawing/2014/main" id="{4D65A67E-CECD-46EC-B18D-AA9AADEA546B}"/>
              </a:ext>
            </a:extLst>
          </p:cNvPr>
          <p:cNvCxnSpPr>
            <a:stCxn id="5" idx="3"/>
          </p:cNvCxnSpPr>
          <p:nvPr/>
        </p:nvCxnSpPr>
        <p:spPr>
          <a:xfrm>
            <a:off x="4427191" y="540428"/>
            <a:ext cx="431679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зі стрілкою 44">
            <a:extLst>
              <a:ext uri="{FF2B5EF4-FFF2-40B4-BE49-F238E27FC236}">
                <a16:creationId xmlns:a16="http://schemas.microsoft.com/office/drawing/2014/main" id="{FA220C7D-254D-41DC-826E-3708897DF7BA}"/>
              </a:ext>
            </a:extLst>
          </p:cNvPr>
          <p:cNvCxnSpPr>
            <a:stCxn id="13" idx="3"/>
          </p:cNvCxnSpPr>
          <p:nvPr/>
        </p:nvCxnSpPr>
        <p:spPr>
          <a:xfrm>
            <a:off x="4427191" y="3133532"/>
            <a:ext cx="431679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зі стрілкою 46">
            <a:extLst>
              <a:ext uri="{FF2B5EF4-FFF2-40B4-BE49-F238E27FC236}">
                <a16:creationId xmlns:a16="http://schemas.microsoft.com/office/drawing/2014/main" id="{A3D80872-EA92-48C1-AC38-5FD25965DFF9}"/>
              </a:ext>
            </a:extLst>
          </p:cNvPr>
          <p:cNvCxnSpPr>
            <a:stCxn id="14" idx="3"/>
          </p:cNvCxnSpPr>
          <p:nvPr/>
        </p:nvCxnSpPr>
        <p:spPr>
          <a:xfrm flipV="1">
            <a:off x="4458933" y="3671556"/>
            <a:ext cx="431679" cy="253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69">
            <a:extLst>
              <a:ext uri="{FF2B5EF4-FFF2-40B4-BE49-F238E27FC236}">
                <a16:creationId xmlns:a16="http://schemas.microsoft.com/office/drawing/2014/main" id="{7279C8BB-3A43-4661-B7F0-79CB0F9B3CB5}"/>
              </a:ext>
            </a:extLst>
          </p:cNvPr>
          <p:cNvCxnSpPr>
            <a:cxnSpLocks/>
          </p:cNvCxnSpPr>
          <p:nvPr/>
        </p:nvCxnSpPr>
        <p:spPr>
          <a:xfrm flipH="1">
            <a:off x="6638957" y="5545374"/>
            <a:ext cx="3049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 сполучна лінія 78">
            <a:extLst>
              <a:ext uri="{FF2B5EF4-FFF2-40B4-BE49-F238E27FC236}">
                <a16:creationId xmlns:a16="http://schemas.microsoft.com/office/drawing/2014/main" id="{27A4EF14-4A83-443E-9C98-99DCAE609B7C}"/>
              </a:ext>
            </a:extLst>
          </p:cNvPr>
          <p:cNvCxnSpPr/>
          <p:nvPr/>
        </p:nvCxnSpPr>
        <p:spPr>
          <a:xfrm>
            <a:off x="7315200" y="5032813"/>
            <a:ext cx="0" cy="14152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Пряма зі стрілкою 94">
            <a:extLst>
              <a:ext uri="{FF2B5EF4-FFF2-40B4-BE49-F238E27FC236}">
                <a16:creationId xmlns:a16="http://schemas.microsoft.com/office/drawing/2014/main" id="{6573A209-89A2-4A5C-A3B0-16D29F912E9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362881" y="3068344"/>
            <a:ext cx="324152" cy="1157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 зі стрілкою 100">
            <a:extLst>
              <a:ext uri="{FF2B5EF4-FFF2-40B4-BE49-F238E27FC236}">
                <a16:creationId xmlns:a16="http://schemas.microsoft.com/office/drawing/2014/main" id="{F319FFE3-2F78-49CC-A126-4DA303AA8EA5}"/>
              </a:ext>
            </a:extLst>
          </p:cNvPr>
          <p:cNvCxnSpPr>
            <a:stCxn id="7" idx="3"/>
          </p:cNvCxnSpPr>
          <p:nvPr/>
        </p:nvCxnSpPr>
        <p:spPr>
          <a:xfrm>
            <a:off x="4428864" y="1699912"/>
            <a:ext cx="430006" cy="74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зі стрілкою 104">
            <a:extLst>
              <a:ext uri="{FF2B5EF4-FFF2-40B4-BE49-F238E27FC236}">
                <a16:creationId xmlns:a16="http://schemas.microsoft.com/office/drawing/2014/main" id="{A0E74172-9C1D-4BFF-AA0C-F2B8C79C57E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362881" y="540428"/>
            <a:ext cx="3468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 зі стрілкою 108">
            <a:extLst>
              <a:ext uri="{FF2B5EF4-FFF2-40B4-BE49-F238E27FC236}">
                <a16:creationId xmlns:a16="http://schemas.microsoft.com/office/drawing/2014/main" id="{339EFBCA-F80A-4C51-A051-E5B131932B0B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362881" y="1625642"/>
            <a:ext cx="346868" cy="1775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 зі стрілкою 51">
            <a:extLst>
              <a:ext uri="{FF2B5EF4-FFF2-40B4-BE49-F238E27FC236}">
                <a16:creationId xmlns:a16="http://schemas.microsoft.com/office/drawing/2014/main" id="{161A7AE5-AE64-4E54-9B54-EB62D5B87555}"/>
              </a:ext>
            </a:extLst>
          </p:cNvPr>
          <p:cNvCxnSpPr/>
          <p:nvPr/>
        </p:nvCxnSpPr>
        <p:spPr>
          <a:xfrm>
            <a:off x="4427191" y="1282742"/>
            <a:ext cx="4316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зі стрілкою 53">
            <a:extLst>
              <a:ext uri="{FF2B5EF4-FFF2-40B4-BE49-F238E27FC236}">
                <a16:creationId xmlns:a16="http://schemas.microsoft.com/office/drawing/2014/main" id="{BF5963E9-AA9F-4ADC-AF1D-B5F9B55749C3}"/>
              </a:ext>
            </a:extLst>
          </p:cNvPr>
          <p:cNvCxnSpPr/>
          <p:nvPr/>
        </p:nvCxnSpPr>
        <p:spPr>
          <a:xfrm>
            <a:off x="4427191" y="2560320"/>
            <a:ext cx="4316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зі стрілкою 57">
            <a:extLst>
              <a:ext uri="{FF2B5EF4-FFF2-40B4-BE49-F238E27FC236}">
                <a16:creationId xmlns:a16="http://schemas.microsoft.com/office/drawing/2014/main" id="{ED70A696-C69C-4188-BA18-9430DB5D567A}"/>
              </a:ext>
            </a:extLst>
          </p:cNvPr>
          <p:cNvCxnSpPr/>
          <p:nvPr/>
        </p:nvCxnSpPr>
        <p:spPr>
          <a:xfrm>
            <a:off x="6627124" y="6640497"/>
            <a:ext cx="10032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 зі стрілкою 59">
            <a:extLst>
              <a:ext uri="{FF2B5EF4-FFF2-40B4-BE49-F238E27FC236}">
                <a16:creationId xmlns:a16="http://schemas.microsoft.com/office/drawing/2014/main" id="{07DFC3DF-092B-4D43-B7FD-E1085562BB62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6627124" y="6448070"/>
            <a:ext cx="688078" cy="17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407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4E098D3-0108-4858-A106-D0429764ED25}"/>
              </a:ext>
            </a:extLst>
          </p:cNvPr>
          <p:cNvSpPr/>
          <p:nvPr/>
        </p:nvSpPr>
        <p:spPr>
          <a:xfrm>
            <a:off x="2246051" y="186431"/>
            <a:ext cx="8131945" cy="541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Показники науково- технічного рівня виробництва</a:t>
            </a:r>
            <a:endParaRPr lang="uk-UA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5D7266D-AFC9-467B-BA98-7AEA30946F8A}"/>
              </a:ext>
            </a:extLst>
          </p:cNvPr>
          <p:cNvSpPr/>
          <p:nvPr/>
        </p:nvSpPr>
        <p:spPr>
          <a:xfrm>
            <a:off x="1154094" y="968846"/>
            <a:ext cx="2343706" cy="784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95250" lvl="0" algn="ctr">
              <a:lnSpc>
                <a:spcPct val="101000"/>
              </a:lnSpc>
              <a:spcBef>
                <a:spcPts val="5"/>
              </a:spcBef>
            </a:pP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1.1. Показники рівня</a:t>
            </a:r>
            <a:r>
              <a:rPr lang="uk-UA" sz="1400" spc="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науково-дослідної</a:t>
            </a:r>
            <a:r>
              <a:rPr lang="uk-UA" sz="1400" spc="-5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роботи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2663293-A785-4D15-9593-849FAE246113}"/>
              </a:ext>
            </a:extLst>
          </p:cNvPr>
          <p:cNvSpPr/>
          <p:nvPr/>
        </p:nvSpPr>
        <p:spPr>
          <a:xfrm>
            <a:off x="6244023" y="973758"/>
            <a:ext cx="2695937" cy="784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192405" lvl="0" algn="ctr">
              <a:spcBef>
                <a:spcPts val="325"/>
              </a:spcBef>
            </a:pP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1.3. Показники</a:t>
            </a:r>
            <a:r>
              <a:rPr lang="uk-UA" sz="1400" spc="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прогресивності</a:t>
            </a:r>
            <a:r>
              <a:rPr lang="uk-UA" sz="1400" spc="-5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техніки,</a:t>
            </a:r>
            <a:r>
              <a:rPr lang="uk-UA" sz="1400" spc="-23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uk-UA" sz="1400" spc="-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використовується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D3CB223-0B4D-4417-8E9E-8555BFFCACD1}"/>
              </a:ext>
            </a:extLst>
          </p:cNvPr>
          <p:cNvSpPr/>
          <p:nvPr/>
        </p:nvSpPr>
        <p:spPr>
          <a:xfrm>
            <a:off x="9026244" y="980781"/>
            <a:ext cx="2365897" cy="78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206375" algn="ctr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1.4. Показники</a:t>
            </a:r>
            <a:r>
              <a:rPr lang="uk-UA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прогресивності</a:t>
            </a:r>
            <a:r>
              <a:rPr lang="uk-UA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технологічних</a:t>
            </a:r>
            <a:r>
              <a:rPr lang="uk-UA" sz="14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процесів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1010C8AE-6D61-4940-BDDA-C75E9632D6F4}"/>
              </a:ext>
            </a:extLst>
          </p:cNvPr>
          <p:cNvSpPr/>
          <p:nvPr/>
        </p:nvSpPr>
        <p:spPr>
          <a:xfrm>
            <a:off x="1154094" y="2080063"/>
            <a:ext cx="2325950" cy="115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92075" algn="ctr">
              <a:spcBef>
                <a:spcPts val="32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1.5. Показники ступеню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механізації, автоматизації та</a:t>
            </a:r>
            <a:r>
              <a:rPr lang="uk-UA" sz="1200" spc="-2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роботизації виробництва,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впровадження гнучких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автоматизованих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411AB99-BF86-4035-84F9-BF85DCD4A2B1}"/>
              </a:ext>
            </a:extLst>
          </p:cNvPr>
          <p:cNvSpPr/>
          <p:nvPr/>
        </p:nvSpPr>
        <p:spPr>
          <a:xfrm>
            <a:off x="3752291" y="2052533"/>
            <a:ext cx="2343706" cy="1178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134620" algn="ctr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1.6. Показники технічної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енергетичної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озброєності</a:t>
            </a:r>
            <a:r>
              <a:rPr lang="uk-UA" sz="1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11F10EEC-848A-4F02-9F72-5CB6B7E8D5E8}"/>
              </a:ext>
            </a:extLst>
          </p:cNvPr>
          <p:cNvSpPr/>
          <p:nvPr/>
        </p:nvSpPr>
        <p:spPr>
          <a:xfrm>
            <a:off x="6410291" y="2053256"/>
            <a:ext cx="2343705" cy="1177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401955" algn="ctr">
              <a:spcBef>
                <a:spcPts val="32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1.7. Показники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впровадження нової</a:t>
            </a:r>
            <a:r>
              <a:rPr lang="uk-UA" sz="1200" spc="-2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техніки, виконання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науково-технічних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501EAAE-A557-4714-AF39-81071C626C39}"/>
              </a:ext>
            </a:extLst>
          </p:cNvPr>
          <p:cNvSpPr/>
          <p:nvPr/>
        </p:nvSpPr>
        <p:spPr>
          <a:xfrm>
            <a:off x="9026244" y="2053652"/>
            <a:ext cx="2365897" cy="117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algn="ctr">
              <a:spcBef>
                <a:spcPts val="33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1.8. Показники економічної</a:t>
            </a:r>
            <a:r>
              <a:rPr lang="uk-UA" sz="1200" spc="-2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ефективності заходів по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впровадженню нової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техніки, освоєння нових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EE2BE269-F1D4-49FD-84F0-8272F97C0BF1}"/>
              </a:ext>
            </a:extLst>
          </p:cNvPr>
          <p:cNvSpPr/>
          <p:nvPr/>
        </p:nvSpPr>
        <p:spPr>
          <a:xfrm>
            <a:off x="3752291" y="975867"/>
            <a:ext cx="2343706" cy="784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235585" lvl="0" algn="ctr">
              <a:spcBef>
                <a:spcPts val="325"/>
              </a:spcBef>
            </a:pP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1.2. Показники</a:t>
            </a:r>
            <a:r>
              <a:rPr lang="uk-UA" sz="1400" spc="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прогресивності</a:t>
            </a:r>
            <a:r>
              <a:rPr lang="uk-UA" sz="1400" spc="-3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400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якості</a:t>
            </a:r>
            <a:r>
              <a:rPr lang="uk-UA" sz="1400" spc="-23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9FB4918A-88E9-4AB1-9616-075641E0AC39}"/>
              </a:ext>
            </a:extLst>
          </p:cNvPr>
          <p:cNvSpPr/>
          <p:nvPr/>
        </p:nvSpPr>
        <p:spPr>
          <a:xfrm>
            <a:off x="2877249" y="3567690"/>
            <a:ext cx="6719238" cy="432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127000" algn="ctr">
              <a:spcBef>
                <a:spcPts val="360"/>
              </a:spcBef>
              <a:spcAft>
                <a:spcPts val="0"/>
              </a:spcAft>
            </a:pPr>
            <a:r>
              <a:rPr lang="uk-UA" sz="1600" b="1">
                <a:latin typeface="Times New Roman" panose="02020603050405020304" pitchFamily="18" charset="0"/>
                <a:ea typeface="Times New Roman" panose="02020603050405020304" pitchFamily="18" charset="0"/>
              </a:rPr>
              <a:t>2. Показники рівня</a:t>
            </a:r>
            <a:r>
              <a:rPr lang="uk-UA" sz="1600" b="1" spc="5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 виробництва і</a:t>
            </a:r>
            <a:r>
              <a:rPr lang="uk-UA" sz="1600" b="1" spc="-235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endParaRPr lang="uk-UA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07FF42C6-7B0B-4A03-8C59-2B3BEA7CCDDA}"/>
              </a:ext>
            </a:extLst>
          </p:cNvPr>
          <p:cNvSpPr/>
          <p:nvPr/>
        </p:nvSpPr>
        <p:spPr>
          <a:xfrm>
            <a:off x="2877249" y="5830950"/>
            <a:ext cx="6719238" cy="714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48323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Показники рівня</a:t>
            </a:r>
            <a:r>
              <a:rPr lang="uk-UA" sz="1600" b="1" spc="-2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spc="-2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управління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Пряма сполучна лінія 3">
            <a:extLst>
              <a:ext uri="{FF2B5EF4-FFF2-40B4-BE49-F238E27FC236}">
                <a16:creationId xmlns:a16="http://schemas.microsoft.com/office/drawing/2014/main" id="{4872190E-BF00-4FEC-9FC1-5FD777216E56}"/>
              </a:ext>
            </a:extLst>
          </p:cNvPr>
          <p:cNvCxnSpPr/>
          <p:nvPr/>
        </p:nvCxnSpPr>
        <p:spPr>
          <a:xfrm>
            <a:off x="2246051" y="3378537"/>
            <a:ext cx="7887763" cy="365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id="{A18644D2-083D-46B0-99E5-6CB554891F46}"/>
              </a:ext>
            </a:extLst>
          </p:cNvPr>
          <p:cNvCxnSpPr>
            <a:cxnSpLocks/>
          </p:cNvCxnSpPr>
          <p:nvPr/>
        </p:nvCxnSpPr>
        <p:spPr>
          <a:xfrm flipV="1">
            <a:off x="10133814" y="3230968"/>
            <a:ext cx="0" cy="184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B30F8340-0256-4299-99ED-7F5DB4FAB3F0}"/>
              </a:ext>
            </a:extLst>
          </p:cNvPr>
          <p:cNvCxnSpPr>
            <a:cxnSpLocks/>
          </p:cNvCxnSpPr>
          <p:nvPr/>
        </p:nvCxnSpPr>
        <p:spPr>
          <a:xfrm flipV="1">
            <a:off x="7582143" y="3230968"/>
            <a:ext cx="0" cy="1658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9E2E805F-200C-45B8-854E-158D74196805}"/>
              </a:ext>
            </a:extLst>
          </p:cNvPr>
          <p:cNvCxnSpPr>
            <a:cxnSpLocks/>
          </p:cNvCxnSpPr>
          <p:nvPr/>
        </p:nvCxnSpPr>
        <p:spPr>
          <a:xfrm flipV="1">
            <a:off x="4924144" y="3217656"/>
            <a:ext cx="0" cy="1604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B12AA4AD-2460-4158-A7F6-71624C0B28E9}"/>
              </a:ext>
            </a:extLst>
          </p:cNvPr>
          <p:cNvCxnSpPr>
            <a:cxnSpLocks/>
          </p:cNvCxnSpPr>
          <p:nvPr/>
        </p:nvCxnSpPr>
        <p:spPr>
          <a:xfrm>
            <a:off x="6236868" y="3396825"/>
            <a:ext cx="0" cy="184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 сполучна лінія 36">
            <a:extLst>
              <a:ext uri="{FF2B5EF4-FFF2-40B4-BE49-F238E27FC236}">
                <a16:creationId xmlns:a16="http://schemas.microsoft.com/office/drawing/2014/main" id="{193EE440-EFC2-4574-8096-60FB74AA85ED}"/>
              </a:ext>
            </a:extLst>
          </p:cNvPr>
          <p:cNvCxnSpPr>
            <a:cxnSpLocks/>
          </p:cNvCxnSpPr>
          <p:nvPr/>
        </p:nvCxnSpPr>
        <p:spPr>
          <a:xfrm>
            <a:off x="716437" y="867266"/>
            <a:ext cx="110010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 сполучна лінія 39">
            <a:extLst>
              <a:ext uri="{FF2B5EF4-FFF2-40B4-BE49-F238E27FC236}">
                <a16:creationId xmlns:a16="http://schemas.microsoft.com/office/drawing/2014/main" id="{69CCAD70-6BB4-4028-B622-3F348513B02F}"/>
              </a:ext>
            </a:extLst>
          </p:cNvPr>
          <p:cNvCxnSpPr>
            <a:cxnSpLocks/>
          </p:cNvCxnSpPr>
          <p:nvPr/>
        </p:nvCxnSpPr>
        <p:spPr>
          <a:xfrm>
            <a:off x="2752627" y="867266"/>
            <a:ext cx="0" cy="1086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 сполучна лінія 41">
            <a:extLst>
              <a:ext uri="{FF2B5EF4-FFF2-40B4-BE49-F238E27FC236}">
                <a16:creationId xmlns:a16="http://schemas.microsoft.com/office/drawing/2014/main" id="{F3FA049D-0613-4767-88C2-343E9FD9ACC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4924144" y="867266"/>
            <a:ext cx="0" cy="1086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 сполучна лінія 49">
            <a:extLst>
              <a:ext uri="{FF2B5EF4-FFF2-40B4-BE49-F238E27FC236}">
                <a16:creationId xmlns:a16="http://schemas.microsoft.com/office/drawing/2014/main" id="{1F0D09CC-7674-4F00-944D-C8D41FE03CBF}"/>
              </a:ext>
            </a:extLst>
          </p:cNvPr>
          <p:cNvCxnSpPr>
            <a:cxnSpLocks/>
          </p:cNvCxnSpPr>
          <p:nvPr/>
        </p:nvCxnSpPr>
        <p:spPr>
          <a:xfrm>
            <a:off x="7494309" y="867266"/>
            <a:ext cx="0" cy="1015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 сполучна лінія 54">
            <a:extLst>
              <a:ext uri="{FF2B5EF4-FFF2-40B4-BE49-F238E27FC236}">
                <a16:creationId xmlns:a16="http://schemas.microsoft.com/office/drawing/2014/main" id="{71B2D7A1-28D2-44BD-8DDC-F28D7FBA18EE}"/>
              </a:ext>
            </a:extLst>
          </p:cNvPr>
          <p:cNvCxnSpPr/>
          <p:nvPr/>
        </p:nvCxnSpPr>
        <p:spPr>
          <a:xfrm>
            <a:off x="716437" y="866698"/>
            <a:ext cx="0" cy="5321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 сполучна лінія 56">
            <a:extLst>
              <a:ext uri="{FF2B5EF4-FFF2-40B4-BE49-F238E27FC236}">
                <a16:creationId xmlns:a16="http://schemas.microsoft.com/office/drawing/2014/main" id="{5BE62FC5-E02B-405C-89B2-2E9B045CBAFC}"/>
              </a:ext>
            </a:extLst>
          </p:cNvPr>
          <p:cNvCxnSpPr>
            <a:endCxn id="19" idx="1"/>
          </p:cNvCxnSpPr>
          <p:nvPr/>
        </p:nvCxnSpPr>
        <p:spPr>
          <a:xfrm>
            <a:off x="716437" y="6188126"/>
            <a:ext cx="21608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 сполучна лінія 58">
            <a:extLst>
              <a:ext uri="{FF2B5EF4-FFF2-40B4-BE49-F238E27FC236}">
                <a16:creationId xmlns:a16="http://schemas.microsoft.com/office/drawing/2014/main" id="{697EAC98-C979-48A1-BDF7-F673227AD6C1}"/>
              </a:ext>
            </a:extLst>
          </p:cNvPr>
          <p:cNvCxnSpPr/>
          <p:nvPr/>
        </p:nvCxnSpPr>
        <p:spPr>
          <a:xfrm>
            <a:off x="11717518" y="866698"/>
            <a:ext cx="0" cy="5321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 сполучна лінія 60">
            <a:extLst>
              <a:ext uri="{FF2B5EF4-FFF2-40B4-BE49-F238E27FC236}">
                <a16:creationId xmlns:a16="http://schemas.microsoft.com/office/drawing/2014/main" id="{EAAF5446-4F10-4601-A083-511BB3590DE3}"/>
              </a:ext>
            </a:extLst>
          </p:cNvPr>
          <p:cNvCxnSpPr>
            <a:endCxn id="19" idx="3"/>
          </p:cNvCxnSpPr>
          <p:nvPr/>
        </p:nvCxnSpPr>
        <p:spPr>
          <a:xfrm flipH="1">
            <a:off x="9596487" y="6188126"/>
            <a:ext cx="21210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 сполучна лінія 62">
            <a:extLst>
              <a:ext uri="{FF2B5EF4-FFF2-40B4-BE49-F238E27FC236}">
                <a16:creationId xmlns:a16="http://schemas.microsoft.com/office/drawing/2014/main" id="{A8D0E469-4D59-4324-AF1E-DA3B1C627347}"/>
              </a:ext>
            </a:extLst>
          </p:cNvPr>
          <p:cNvCxnSpPr/>
          <p:nvPr/>
        </p:nvCxnSpPr>
        <p:spPr>
          <a:xfrm flipV="1">
            <a:off x="6189932" y="727969"/>
            <a:ext cx="0" cy="1387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 сполучна лінія 64">
            <a:extLst>
              <a:ext uri="{FF2B5EF4-FFF2-40B4-BE49-F238E27FC236}">
                <a16:creationId xmlns:a16="http://schemas.microsoft.com/office/drawing/2014/main" id="{1F8C0BAC-282F-4F01-99C2-E9AFAB6FDB03}"/>
              </a:ext>
            </a:extLst>
          </p:cNvPr>
          <p:cNvCxnSpPr/>
          <p:nvPr/>
        </p:nvCxnSpPr>
        <p:spPr>
          <a:xfrm>
            <a:off x="2246051" y="1932495"/>
            <a:ext cx="7887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 сполучна лінія 66">
            <a:extLst>
              <a:ext uri="{FF2B5EF4-FFF2-40B4-BE49-F238E27FC236}">
                <a16:creationId xmlns:a16="http://schemas.microsoft.com/office/drawing/2014/main" id="{DD042B39-09D8-48F0-BD17-D334509B9B13}"/>
              </a:ext>
            </a:extLst>
          </p:cNvPr>
          <p:cNvCxnSpPr/>
          <p:nvPr/>
        </p:nvCxnSpPr>
        <p:spPr>
          <a:xfrm>
            <a:off x="2246051" y="1932495"/>
            <a:ext cx="0" cy="1475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 сполучна лінія 68">
            <a:extLst>
              <a:ext uri="{FF2B5EF4-FFF2-40B4-BE49-F238E27FC236}">
                <a16:creationId xmlns:a16="http://schemas.microsoft.com/office/drawing/2014/main" id="{45A24971-A39F-484F-B202-EB2464989F57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>
            <a:off x="4924144" y="1760734"/>
            <a:ext cx="0" cy="2917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 сполучна лінія 74">
            <a:extLst>
              <a:ext uri="{FF2B5EF4-FFF2-40B4-BE49-F238E27FC236}">
                <a16:creationId xmlns:a16="http://schemas.microsoft.com/office/drawing/2014/main" id="{3659438D-E071-45A6-89B2-5DD1D86C9C0F}"/>
              </a:ext>
            </a:extLst>
          </p:cNvPr>
          <p:cNvCxnSpPr/>
          <p:nvPr/>
        </p:nvCxnSpPr>
        <p:spPr>
          <a:xfrm>
            <a:off x="10133814" y="1932495"/>
            <a:ext cx="0" cy="120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 сполучна лінія 86">
            <a:extLst>
              <a:ext uri="{FF2B5EF4-FFF2-40B4-BE49-F238E27FC236}">
                <a16:creationId xmlns:a16="http://schemas.microsoft.com/office/drawing/2014/main" id="{DD0F0D52-719E-4F0B-9ADC-53FBF829D62C}"/>
              </a:ext>
            </a:extLst>
          </p:cNvPr>
          <p:cNvCxnSpPr/>
          <p:nvPr/>
        </p:nvCxnSpPr>
        <p:spPr>
          <a:xfrm>
            <a:off x="7701699" y="1760734"/>
            <a:ext cx="0" cy="2917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 сполучна лінія 88">
            <a:extLst>
              <a:ext uri="{FF2B5EF4-FFF2-40B4-BE49-F238E27FC236}">
                <a16:creationId xmlns:a16="http://schemas.microsoft.com/office/drawing/2014/main" id="{509D5AB2-56FB-486D-8450-4C7B041F8F80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716437" y="1361279"/>
            <a:ext cx="43765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 сполучна лінія 90">
            <a:extLst>
              <a:ext uri="{FF2B5EF4-FFF2-40B4-BE49-F238E27FC236}">
                <a16:creationId xmlns:a16="http://schemas.microsoft.com/office/drawing/2014/main" id="{E9113EAB-4329-400B-AAEE-3F72D59D2FA9}"/>
              </a:ext>
            </a:extLst>
          </p:cNvPr>
          <p:cNvCxnSpPr>
            <a:cxnSpLocks/>
          </p:cNvCxnSpPr>
          <p:nvPr/>
        </p:nvCxnSpPr>
        <p:spPr>
          <a:xfrm flipH="1">
            <a:off x="716437" y="2536366"/>
            <a:ext cx="449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 сполучна лінія 92">
            <a:extLst>
              <a:ext uri="{FF2B5EF4-FFF2-40B4-BE49-F238E27FC236}">
                <a16:creationId xmlns:a16="http://schemas.microsoft.com/office/drawing/2014/main" id="{40D9B3C6-3851-4B6B-AC6F-0F2DFE45360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1392141" y="1374005"/>
            <a:ext cx="325377" cy="115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D06B2BB6-3E81-4742-89BB-972A5828621D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716437" y="3779451"/>
            <a:ext cx="2160812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Пряма сполучна лінія 108">
            <a:extLst>
              <a:ext uri="{FF2B5EF4-FFF2-40B4-BE49-F238E27FC236}">
                <a16:creationId xmlns:a16="http://schemas.microsoft.com/office/drawing/2014/main" id="{45D1EA5D-92DB-4A0E-927A-A8FE97D27F2C}"/>
              </a:ext>
            </a:extLst>
          </p:cNvPr>
          <p:cNvCxnSpPr>
            <a:stCxn id="16" idx="3"/>
          </p:cNvCxnSpPr>
          <p:nvPr/>
        </p:nvCxnSpPr>
        <p:spPr>
          <a:xfrm flipV="1">
            <a:off x="9596487" y="3779451"/>
            <a:ext cx="2121031" cy="4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2699FFFD-18E3-4C3F-8635-9ED59E88B784}"/>
              </a:ext>
            </a:extLst>
          </p:cNvPr>
          <p:cNvCxnSpPr/>
          <p:nvPr/>
        </p:nvCxnSpPr>
        <p:spPr>
          <a:xfrm flipV="1">
            <a:off x="2246051" y="3230970"/>
            <a:ext cx="0" cy="1471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0214851C-385F-4D91-866B-6BC8DD910EA9}"/>
              </a:ext>
            </a:extLst>
          </p:cNvPr>
          <p:cNvCxnSpPr>
            <a:stCxn id="13" idx="3"/>
          </p:cNvCxnSpPr>
          <p:nvPr/>
        </p:nvCxnSpPr>
        <p:spPr>
          <a:xfrm>
            <a:off x="11392141" y="2642310"/>
            <a:ext cx="334767" cy="6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 сполучна лінія 51">
            <a:extLst>
              <a:ext uri="{FF2B5EF4-FFF2-40B4-BE49-F238E27FC236}">
                <a16:creationId xmlns:a16="http://schemas.microsoft.com/office/drawing/2014/main" id="{93A1D12C-29A6-4675-B039-C1A22BA202D3}"/>
              </a:ext>
            </a:extLst>
          </p:cNvPr>
          <p:cNvCxnSpPr>
            <a:stCxn id="16" idx="2"/>
          </p:cNvCxnSpPr>
          <p:nvPr/>
        </p:nvCxnSpPr>
        <p:spPr>
          <a:xfrm>
            <a:off x="6236868" y="4000275"/>
            <a:ext cx="0" cy="1286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 сполучна лінія 53">
            <a:extLst>
              <a:ext uri="{FF2B5EF4-FFF2-40B4-BE49-F238E27FC236}">
                <a16:creationId xmlns:a16="http://schemas.microsoft.com/office/drawing/2014/main" id="{40537A5C-4179-418E-994D-7293E006B471}"/>
              </a:ext>
            </a:extLst>
          </p:cNvPr>
          <p:cNvCxnSpPr>
            <a:cxnSpLocks/>
          </p:cNvCxnSpPr>
          <p:nvPr/>
        </p:nvCxnSpPr>
        <p:spPr>
          <a:xfrm>
            <a:off x="1715678" y="4110087"/>
            <a:ext cx="91911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 сполучна лінія 63">
            <a:extLst>
              <a:ext uri="{FF2B5EF4-FFF2-40B4-BE49-F238E27FC236}">
                <a16:creationId xmlns:a16="http://schemas.microsoft.com/office/drawing/2014/main" id="{8B9C2A28-4C28-4AE7-BBE3-A1CD8D3B5268}"/>
              </a:ext>
            </a:extLst>
          </p:cNvPr>
          <p:cNvCxnSpPr/>
          <p:nvPr/>
        </p:nvCxnSpPr>
        <p:spPr>
          <a:xfrm>
            <a:off x="1715678" y="4110087"/>
            <a:ext cx="0" cy="1508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 сполучна лінія 67">
            <a:extLst>
              <a:ext uri="{FF2B5EF4-FFF2-40B4-BE49-F238E27FC236}">
                <a16:creationId xmlns:a16="http://schemas.microsoft.com/office/drawing/2014/main" id="{9058FBED-F725-448B-B098-B9945AB17A96}"/>
              </a:ext>
            </a:extLst>
          </p:cNvPr>
          <p:cNvCxnSpPr/>
          <p:nvPr/>
        </p:nvCxnSpPr>
        <p:spPr>
          <a:xfrm>
            <a:off x="10906812" y="4110087"/>
            <a:ext cx="0" cy="1508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Прямокутник 69">
            <a:extLst>
              <a:ext uri="{FF2B5EF4-FFF2-40B4-BE49-F238E27FC236}">
                <a16:creationId xmlns:a16="http://schemas.microsoft.com/office/drawing/2014/main" id="{718C68FF-70A1-4E53-8894-3F2BF8DE44A8}"/>
              </a:ext>
            </a:extLst>
          </p:cNvPr>
          <p:cNvSpPr/>
          <p:nvPr/>
        </p:nvSpPr>
        <p:spPr>
          <a:xfrm>
            <a:off x="823218" y="4282703"/>
            <a:ext cx="2160811" cy="1362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128905" algn="ctr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2.1. Показники рівня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концентрації,</a:t>
            </a:r>
            <a:r>
              <a:rPr lang="uk-UA" sz="12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спеціалізації,</a:t>
            </a:r>
            <a:r>
              <a:rPr lang="uk-UA" sz="1200" spc="-2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кооперування</a:t>
            </a:r>
          </a:p>
        </p:txBody>
      </p:sp>
      <p:sp>
        <p:nvSpPr>
          <p:cNvPr id="71" name="Прямокутник 70">
            <a:extLst>
              <a:ext uri="{FF2B5EF4-FFF2-40B4-BE49-F238E27FC236}">
                <a16:creationId xmlns:a16="http://schemas.microsoft.com/office/drawing/2014/main" id="{374327A3-135B-4368-A10A-9E5022C810E9}"/>
              </a:ext>
            </a:extLst>
          </p:cNvPr>
          <p:cNvSpPr/>
          <p:nvPr/>
        </p:nvSpPr>
        <p:spPr>
          <a:xfrm>
            <a:off x="3106589" y="4268930"/>
            <a:ext cx="2121029" cy="1403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188595" algn="ctr">
              <a:lnSpc>
                <a:spcPct val="101000"/>
              </a:lnSpc>
              <a:spcBef>
                <a:spcPts val="33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2.2.</a:t>
            </a:r>
            <a:r>
              <a:rPr lang="uk-UA" sz="12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Показники</a:t>
            </a:r>
            <a:r>
              <a:rPr lang="uk-UA" sz="12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тривалості</a:t>
            </a:r>
            <a:r>
              <a:rPr lang="uk-UA" sz="1200" spc="-2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виробничого циклу</a:t>
            </a:r>
          </a:p>
        </p:txBody>
      </p:sp>
      <p:sp>
        <p:nvSpPr>
          <p:cNvPr id="72" name="Прямокутник 71">
            <a:extLst>
              <a:ext uri="{FF2B5EF4-FFF2-40B4-BE49-F238E27FC236}">
                <a16:creationId xmlns:a16="http://schemas.microsoft.com/office/drawing/2014/main" id="{A91AFE19-3529-4D6B-B511-23B177F6120F}"/>
              </a:ext>
            </a:extLst>
          </p:cNvPr>
          <p:cNvSpPr/>
          <p:nvPr/>
        </p:nvSpPr>
        <p:spPr>
          <a:xfrm>
            <a:off x="5346730" y="4260915"/>
            <a:ext cx="2187007" cy="141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113030" algn="ctr">
              <a:spcBef>
                <a:spcPts val="33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2.3. Показники ритмічності</a:t>
            </a:r>
            <a:r>
              <a:rPr lang="uk-UA" sz="1200" spc="-2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інших принципів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раціональної організації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(паралельності,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послідовності,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безперервності)</a:t>
            </a:r>
          </a:p>
        </p:txBody>
      </p:sp>
      <p:sp>
        <p:nvSpPr>
          <p:cNvPr id="73" name="Прямокутник 72">
            <a:extLst>
              <a:ext uri="{FF2B5EF4-FFF2-40B4-BE49-F238E27FC236}">
                <a16:creationId xmlns:a16="http://schemas.microsoft.com/office/drawing/2014/main" id="{1A69BFF8-9DFD-42DC-976E-944C10936076}"/>
              </a:ext>
            </a:extLst>
          </p:cNvPr>
          <p:cNvSpPr/>
          <p:nvPr/>
        </p:nvSpPr>
        <p:spPr>
          <a:xfrm>
            <a:off x="7636957" y="4260915"/>
            <a:ext cx="1959530" cy="141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>
              <a:spcBef>
                <a:spcPts val="34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2.4.</a:t>
            </a:r>
            <a:r>
              <a:rPr lang="uk-UA" sz="1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Показники</a:t>
            </a:r>
            <a:r>
              <a:rPr lang="uk-UA" sz="1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НОП</a:t>
            </a:r>
          </a:p>
        </p:txBody>
      </p:sp>
      <p:sp>
        <p:nvSpPr>
          <p:cNvPr id="74" name="Прямокутник 73">
            <a:extLst>
              <a:ext uri="{FF2B5EF4-FFF2-40B4-BE49-F238E27FC236}">
                <a16:creationId xmlns:a16="http://schemas.microsoft.com/office/drawing/2014/main" id="{BFEBFE3E-3BC3-45D7-AABC-E40D67722C1C}"/>
              </a:ext>
            </a:extLst>
          </p:cNvPr>
          <p:cNvSpPr/>
          <p:nvPr/>
        </p:nvSpPr>
        <p:spPr>
          <a:xfrm>
            <a:off x="9681328" y="4260915"/>
            <a:ext cx="1875934" cy="1418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805" marR="352425" algn="ctr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2.5. Показники стану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промислової естетики</a:t>
            </a:r>
            <a:r>
              <a:rPr lang="uk-UA" sz="1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культури</a:t>
            </a:r>
            <a:r>
              <a:rPr lang="uk-UA" sz="1200" spc="19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</a:p>
        </p:txBody>
      </p:sp>
    </p:spTree>
    <p:extLst>
      <p:ext uri="{BB962C8B-B14F-4D97-AF65-F5344CB8AC3E}">
        <p14:creationId xmlns:p14="http://schemas.microsoft.com/office/powerpoint/2010/main" val="870524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0CA3BD1-EC29-45C2-8301-53697AEF18C0}"/>
              </a:ext>
            </a:extLst>
          </p:cNvPr>
          <p:cNvSpPr/>
          <p:nvPr/>
        </p:nvSpPr>
        <p:spPr>
          <a:xfrm>
            <a:off x="1589104" y="221940"/>
            <a:ext cx="9605639" cy="1022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930" marR="76835" indent="215900"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Загальні вимоги до проведення комплексного</a:t>
            </a:r>
            <a:r>
              <a:rPr lang="uk-UA" sz="2400" b="1" i="1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економічного аналізу</a:t>
            </a:r>
            <a:r>
              <a:rPr lang="uk-UA" sz="2400" b="1" i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uk-UA" sz="2400" b="1" i="1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господарської</a:t>
            </a:r>
            <a:r>
              <a:rPr lang="uk-UA" sz="2400" b="1" i="1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uk-UA" sz="2400" b="1" i="1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підприємства:</a:t>
            </a:r>
            <a:endParaRPr lang="uk-UA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A62056B6-40E8-440F-A16B-1F63585480BD}"/>
              </a:ext>
            </a:extLst>
          </p:cNvPr>
          <p:cNvSpPr/>
          <p:nvPr/>
        </p:nvSpPr>
        <p:spPr>
          <a:xfrm>
            <a:off x="1573569" y="1629047"/>
            <a:ext cx="9605639" cy="8877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методика комплексного економічного аналізу ефективності господарської діяльності підприємства має у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встановлені строки забезпечити виконання поставлених завдань та однозначно трактувати результати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проведеного дослідження</a:t>
            </a:r>
            <a:endParaRPr lang="uk-UA" dirty="0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7FDC100F-D170-445A-96EF-E73AA36DCD89}"/>
              </a:ext>
            </a:extLst>
          </p:cNvPr>
          <p:cNvSpPr/>
          <p:nvPr/>
        </p:nvSpPr>
        <p:spPr>
          <a:xfrm>
            <a:off x="1604636" y="2742648"/>
            <a:ext cx="9621173" cy="764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важливе значення для забезпечення аналітичної роботи у процесі комплексного дослідження має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встановлення</a:t>
            </a:r>
            <a:r>
              <a:rPr lang="uk-UA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індикаторів,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відображають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досліджуваного об’єкта</a:t>
            </a:r>
            <a:endParaRPr lang="uk-UA" dirty="0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A9BECA-FBF2-480E-B9ED-35C8AD1C299A}"/>
              </a:ext>
            </a:extLst>
          </p:cNvPr>
          <p:cNvSpPr/>
          <p:nvPr/>
        </p:nvSpPr>
        <p:spPr>
          <a:xfrm>
            <a:off x="1558036" y="3733061"/>
            <a:ext cx="9636706" cy="1009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перелік індикаторів має характеризувати поточний стан об’єкта дослідження та інформаційно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забезпечувати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заходи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подальшого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розвитку;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показників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комплексного</a:t>
            </a:r>
            <a:r>
              <a:rPr lang="uk-UA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ефективності</a:t>
            </a: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господарської</a:t>
            </a:r>
            <a:r>
              <a:rPr lang="uk-UA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uk-UA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</a:t>
            </a:r>
            <a:r>
              <a:rPr lang="uk-UA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повинна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бути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оптимальною</a:t>
            </a:r>
            <a:endParaRPr lang="uk-UA" dirty="0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21DFCEF4-F3C1-4265-858A-70B885ECD2BB}"/>
              </a:ext>
            </a:extLst>
          </p:cNvPr>
          <p:cNvSpPr/>
          <p:nvPr/>
        </p:nvSpPr>
        <p:spPr>
          <a:xfrm>
            <a:off x="1581335" y="5005904"/>
            <a:ext cx="9644474" cy="1273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 реалізації комплексного економічного аналізу має відповідати поставленому завданню. З метою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попередження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уникнення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двозначності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висновків,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протиріч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поглядів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окремих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експертів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щодо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ідентифікації стану об’єкта дослідження визначена група цільових показників повинна мати однозначне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трактування</a:t>
            </a:r>
            <a:r>
              <a:rPr lang="uk-UA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результатів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математичної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аналітичної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обробки</a:t>
            </a:r>
            <a:endParaRPr lang="uk-UA" dirty="0"/>
          </a:p>
        </p:txBody>
      </p:sp>
      <p:sp>
        <p:nvSpPr>
          <p:cNvPr id="9" name="Стрілка: униз 8">
            <a:extLst>
              <a:ext uri="{FF2B5EF4-FFF2-40B4-BE49-F238E27FC236}">
                <a16:creationId xmlns:a16="http://schemas.microsoft.com/office/drawing/2014/main" id="{BC5DAC13-49A2-497B-83CA-471A1D1EC80A}"/>
              </a:ext>
            </a:extLst>
          </p:cNvPr>
          <p:cNvSpPr/>
          <p:nvPr/>
        </p:nvSpPr>
        <p:spPr>
          <a:xfrm>
            <a:off x="5673936" y="1271709"/>
            <a:ext cx="1482571" cy="2630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униз 9">
            <a:extLst>
              <a:ext uri="{FF2B5EF4-FFF2-40B4-BE49-F238E27FC236}">
                <a16:creationId xmlns:a16="http://schemas.microsoft.com/office/drawing/2014/main" id="{0390C51A-8377-4DD7-AB7C-D34002CCA8CC}"/>
              </a:ext>
            </a:extLst>
          </p:cNvPr>
          <p:cNvSpPr/>
          <p:nvPr/>
        </p:nvSpPr>
        <p:spPr>
          <a:xfrm>
            <a:off x="5784354" y="2543173"/>
            <a:ext cx="1261734" cy="159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униз 10">
            <a:extLst>
              <a:ext uri="{FF2B5EF4-FFF2-40B4-BE49-F238E27FC236}">
                <a16:creationId xmlns:a16="http://schemas.microsoft.com/office/drawing/2014/main" id="{ED5C4BC3-8DB5-4DFB-BE73-8FCC1EE76366}"/>
              </a:ext>
            </a:extLst>
          </p:cNvPr>
          <p:cNvSpPr/>
          <p:nvPr/>
        </p:nvSpPr>
        <p:spPr>
          <a:xfrm>
            <a:off x="5784354" y="3533170"/>
            <a:ext cx="1130423" cy="173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: униз 11">
            <a:extLst>
              <a:ext uri="{FF2B5EF4-FFF2-40B4-BE49-F238E27FC236}">
                <a16:creationId xmlns:a16="http://schemas.microsoft.com/office/drawing/2014/main" id="{652BEDFE-352B-470D-946C-3C267FB7E8C1}"/>
              </a:ext>
            </a:extLst>
          </p:cNvPr>
          <p:cNvSpPr/>
          <p:nvPr/>
        </p:nvSpPr>
        <p:spPr>
          <a:xfrm>
            <a:off x="5660256" y="4764538"/>
            <a:ext cx="1432264" cy="204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7234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Цілісність застосування ПЦМ підвищить ефективність місцевих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 rot="21156486">
            <a:off x="3212333" y="2706700"/>
            <a:ext cx="6947652" cy="2471842"/>
          </a:xfrm>
          <a:solidFill>
            <a:schemeClr val="bg1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lvl="0" indent="-28575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</a:pPr>
            <a:br>
              <a:rPr lang="uk-UA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3.Резерви підвищення ефективності господарювання, їх класифікація та методика розрахунку</a:t>
            </a:r>
            <a:br>
              <a:rPr lang="uk-UA" sz="40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877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Резерви в економічному аналізі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68D78E00-31EC-4D48-AE48-0A05AB88952D}"/>
              </a:ext>
            </a:extLst>
          </p:cNvPr>
          <p:cNvSpPr/>
          <p:nvPr/>
        </p:nvSpPr>
        <p:spPr>
          <a:xfrm>
            <a:off x="1897818" y="2187807"/>
            <a:ext cx="7766050" cy="1780511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20574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cap="all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практиці економічного аналізу термін «резерви» використовується у подвійному значенні</a:t>
            </a:r>
            <a:endParaRPr kumimoji="0" lang="en-US" sz="2400" b="1" i="0" u="none" strike="noStrike" kern="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98265F90-2BDF-4B26-95B3-640B0E9E2642}"/>
              </a:ext>
            </a:extLst>
          </p:cNvPr>
          <p:cNvGrpSpPr/>
          <p:nvPr/>
        </p:nvGrpSpPr>
        <p:grpSpPr>
          <a:xfrm>
            <a:off x="2412723" y="4096089"/>
            <a:ext cx="2612038" cy="2567742"/>
            <a:chOff x="779424" y="3740983"/>
            <a:chExt cx="2314614" cy="2567742"/>
          </a:xfrm>
        </p:grpSpPr>
        <p:sp>
          <p:nvSpPr>
            <p:cNvPr id="11" name="Rectangle 77">
              <a:extLst>
                <a:ext uri="{FF2B5EF4-FFF2-40B4-BE49-F238E27FC236}">
                  <a16:creationId xmlns:a16="http://schemas.microsoft.com/office/drawing/2014/main" id="{1F84533A-B3AD-4089-98F4-205C78C2918C}"/>
                </a:ext>
              </a:extLst>
            </p:cNvPr>
            <p:cNvSpPr/>
            <p:nvPr/>
          </p:nvSpPr>
          <p:spPr>
            <a:xfrm>
              <a:off x="857250" y="3770313"/>
              <a:ext cx="2236788" cy="2538412"/>
            </a:xfrm>
            <a:prstGeom prst="rect">
              <a:avLst/>
            </a:prstGeom>
            <a:solidFill>
              <a:srgbClr val="9BBB5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tIns="20574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1" i="0" u="none" strike="noStrike" kern="0" cap="all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749C1B6E-8ADC-4AA0-B810-CA0F6132F98C}"/>
                </a:ext>
              </a:extLst>
            </p:cNvPr>
            <p:cNvSpPr/>
            <p:nvPr/>
          </p:nvSpPr>
          <p:spPr>
            <a:xfrm>
              <a:off x="779424" y="3740983"/>
              <a:ext cx="2236787" cy="2487612"/>
            </a:xfrm>
            <a:prstGeom prst="rect">
              <a:avLst/>
            </a:prstGeom>
            <a:solidFill>
              <a:srgbClr val="FFD44B"/>
            </a:solidFill>
            <a:ln w="25400" cap="flat" cmpd="sng" algn="ctr">
              <a:noFill/>
              <a:prstDash val="solid"/>
            </a:ln>
            <a:effectLst/>
          </p:spPr>
          <p:txBody>
            <a:bodyPr lIns="102870" rIns="102870" bIns="13716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1600" kern="0" noProof="1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 запаси ресурсів, які необхідні для безперервного здійснення процесу виробництва, надання послуг, тощо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FE60F1A-EDD3-437C-9C98-D4F17FA3648A}"/>
              </a:ext>
            </a:extLst>
          </p:cNvPr>
          <p:cNvGrpSpPr/>
          <p:nvPr/>
        </p:nvGrpSpPr>
        <p:grpSpPr>
          <a:xfrm>
            <a:off x="6356412" y="4096089"/>
            <a:ext cx="2654439" cy="2630487"/>
            <a:chOff x="6140450" y="3678238"/>
            <a:chExt cx="2328863" cy="2630487"/>
          </a:xfrm>
        </p:grpSpPr>
        <p:sp>
          <p:nvSpPr>
            <p:cNvPr id="21" name="Rectangle 79">
              <a:extLst>
                <a:ext uri="{FF2B5EF4-FFF2-40B4-BE49-F238E27FC236}">
                  <a16:creationId xmlns:a16="http://schemas.microsoft.com/office/drawing/2014/main" id="{BEFAED87-376D-4919-A676-5E9F238EAA47}"/>
                </a:ext>
              </a:extLst>
            </p:cNvPr>
            <p:cNvSpPr/>
            <p:nvPr/>
          </p:nvSpPr>
          <p:spPr>
            <a:xfrm>
              <a:off x="6232525" y="3770313"/>
              <a:ext cx="2236788" cy="2538412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tIns="20574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1" i="0" u="none" strike="noStrike" kern="0" cap="all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D564F6C5-0F37-4849-BA48-882DBDA25515}"/>
                </a:ext>
              </a:extLst>
            </p:cNvPr>
            <p:cNvSpPr/>
            <p:nvPr/>
          </p:nvSpPr>
          <p:spPr>
            <a:xfrm>
              <a:off x="6140450" y="3678238"/>
              <a:ext cx="2236788" cy="2487612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02870" rIns="102870" bIns="13716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0" i="0" u="none" strike="noStrike" kern="0" cap="none" spc="0" normalizeH="0" baseline="0" noProof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Як вимірювані, ще невикористані можливості розвитку та удосконалення основного або інших видів діяльності відносно вже досягнутого рівня, тобто можливості підвищення ефективності виробництва</a:t>
              </a:r>
              <a:endParaRPr kumimoji="0" lang="en-US" sz="1600" b="0" i="0" u="none" strike="noStrike" kern="0" cap="none" spc="0" normalizeH="0" baseline="0" noProof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B4E7B-A618-4EBC-BD85-DD51EB15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115" y="582243"/>
            <a:ext cx="3186885" cy="13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8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Класифікація резервів</a:t>
            </a:r>
            <a:endParaRPr lang="ru-RU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441907"/>
              </p:ext>
            </p:extLst>
          </p:nvPr>
        </p:nvGraphicFramePr>
        <p:xfrm>
          <a:off x="301180" y="2046940"/>
          <a:ext cx="11675230" cy="4811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53" y="2046939"/>
            <a:ext cx="3026443" cy="13928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954" y="3061123"/>
            <a:ext cx="3047419" cy="14577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253" y="4282069"/>
            <a:ext cx="3084804" cy="12510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54" y="5533090"/>
            <a:ext cx="3061383" cy="13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0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Класифікація резервів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296931"/>
              </p:ext>
            </p:extLst>
          </p:nvPr>
        </p:nvGraphicFramePr>
        <p:xfrm>
          <a:off x="1894034" y="3081212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582" y="1904430"/>
            <a:ext cx="7165512" cy="79864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177800">
              <a:schemeClr val="bg2">
                <a:lumMod val="75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extrusionH="76200" contourW="12700">
            <a:extrusionClr>
              <a:schemeClr val="bg2">
                <a:lumMod val="75000"/>
              </a:schemeClr>
            </a:extrusionClr>
            <a:contourClr>
              <a:schemeClr val="bg2">
                <a:lumMod val="75000"/>
              </a:schemeClr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11984" y="1971513"/>
            <a:ext cx="7035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A9C4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За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6A9C4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основними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A9C4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моментами процесу праці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0694" y="2212303"/>
            <a:ext cx="2648086" cy="18478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667658"/>
            <a:ext cx="2274848" cy="1847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7552" y="4929062"/>
            <a:ext cx="2380785" cy="1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4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423082" cy="1325563"/>
          </a:xfr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br>
              <a:rPr lang="ru-RU" sz="2900" b="1" u="sng" dirty="0">
                <a:ln>
                  <a:noFill/>
                </a:ln>
                <a:ea typeface="Complex"/>
                <a:cs typeface="Complex"/>
              </a:rPr>
            </a:br>
            <a:r>
              <a:rPr lang="ru-RU" b="1" u="sng" dirty="0">
                <a:ln>
                  <a:noFill/>
                </a:ln>
                <a:latin typeface="Times New Roman" panose="02020603050405020304" pitchFamily="18" charset="0"/>
                <a:ea typeface="Complex"/>
                <a:cs typeface="Times New Roman" panose="02020603050405020304" pitchFamily="18" charset="0"/>
              </a:rPr>
              <a:t>План лекції:</a:t>
            </a:r>
            <a:endParaRPr lang="uk-UA" dirty="0">
              <a:ln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Рисунок 27" descr="Значок галочки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35038" y="2449513"/>
            <a:ext cx="754062" cy="777875"/>
          </a:xfr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23555" name="Рисунок 27" descr="Значок галочк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3379819"/>
            <a:ext cx="719137" cy="7191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3556" name="Рисунок 27" descr="Значок галочк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037" y="5557259"/>
            <a:ext cx="719138" cy="7191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3557" name="Содержимое 2"/>
          <p:cNvSpPr>
            <a:spLocks/>
          </p:cNvSpPr>
          <p:nvPr/>
        </p:nvSpPr>
        <p:spPr bwMode="auto">
          <a:xfrm>
            <a:off x="1654175" y="2557463"/>
            <a:ext cx="9242425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endParaRPr lang="uk-UA" sz="3200" dirty="0">
              <a:solidFill>
                <a:srgbClr val="262626"/>
              </a:solidFill>
              <a:latin typeface="Times New Roman" pitchFamily="18" charset="0"/>
            </a:endParaRPr>
          </a:p>
        </p:txBody>
      </p:sp>
      <p:pic>
        <p:nvPicPr>
          <p:cNvPr id="8" name="Picture 8" descr="Download Free png Creativity png 3 » PNG Image - DLPNG.com">
            <a:extLst>
              <a:ext uri="{FF2B5EF4-FFF2-40B4-BE49-F238E27FC236}">
                <a16:creationId xmlns:a16="http://schemas.microsoft.com/office/drawing/2014/main" id="{F96200C0-BD8E-40F2-B61E-5C6D64854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7678" y="-83784"/>
            <a:ext cx="2476818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4796B9-7733-4776-812B-C76985C5B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74" y="4468412"/>
            <a:ext cx="719390" cy="719390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4AC49A24-B902-4E83-94A8-E0E2E8187B29}"/>
              </a:ext>
            </a:extLst>
          </p:cNvPr>
          <p:cNvSpPr/>
          <p:nvPr/>
        </p:nvSpPr>
        <p:spPr>
          <a:xfrm>
            <a:off x="1803662" y="2373724"/>
            <a:ext cx="9072742" cy="913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</a:pPr>
            <a:r>
              <a:rPr lang="uk-UA" sz="3200" dirty="0">
                <a:solidFill>
                  <a:srgbClr val="262626"/>
                </a:solidFill>
                <a:latin typeface="Times New Roman" pitchFamily="18" charset="0"/>
              </a:rPr>
              <a:t>1. Системний підхід та передумови проведення комплексного економічного аналізу.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5F2A2D38-10A4-455A-A1FC-90DD31A75145}"/>
              </a:ext>
            </a:extLst>
          </p:cNvPr>
          <p:cNvSpPr/>
          <p:nvPr/>
        </p:nvSpPr>
        <p:spPr>
          <a:xfrm>
            <a:off x="1803662" y="3349640"/>
            <a:ext cx="9072742" cy="8041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</a:pPr>
            <a:r>
              <a:rPr lang="uk-UA" sz="3200" dirty="0">
                <a:solidFill>
                  <a:srgbClr val="262626"/>
                </a:solidFill>
                <a:latin typeface="Times New Roman" pitchFamily="18" charset="0"/>
              </a:rPr>
              <a:t>2. Загальна модель комплексного економічного аналізу.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4ED3987C-90C1-4975-AFE9-4E77C3952DF9}"/>
              </a:ext>
            </a:extLst>
          </p:cNvPr>
          <p:cNvSpPr/>
          <p:nvPr/>
        </p:nvSpPr>
        <p:spPr>
          <a:xfrm>
            <a:off x="1798964" y="4250118"/>
            <a:ext cx="9077440" cy="12538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</a:pPr>
            <a:r>
              <a:rPr lang="uk-UA" sz="3200" dirty="0">
                <a:solidFill>
                  <a:srgbClr val="262626"/>
                </a:solidFill>
                <a:latin typeface="Times New Roman" pitchFamily="18" charset="0"/>
              </a:rPr>
              <a:t>3. Резерви підвищення ефективності господарювання, їх класифікація та методика розрахунку.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E20250-5AD2-41AF-84A8-490D31E4BCA1}"/>
              </a:ext>
            </a:extLst>
          </p:cNvPr>
          <p:cNvSpPr/>
          <p:nvPr/>
        </p:nvSpPr>
        <p:spPr>
          <a:xfrm>
            <a:off x="1788866" y="5557259"/>
            <a:ext cx="9097636" cy="85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</a:pPr>
            <a:r>
              <a:rPr lang="uk-UA" sz="3200" dirty="0">
                <a:solidFill>
                  <a:srgbClr val="262626"/>
                </a:solidFill>
                <a:latin typeface="Times New Roman" pitchFamily="18" charset="0"/>
              </a:rPr>
              <a:t>4. Методи порівняльної комплексної оцінки.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Класифікація резервів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701325"/>
              </p:ext>
            </p:extLst>
          </p:nvPr>
        </p:nvGraphicFramePr>
        <p:xfrm>
          <a:off x="680321" y="3258684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828" y="1834166"/>
            <a:ext cx="7712108" cy="17801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42479" y="2361758"/>
            <a:ext cx="6668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За </a:t>
            </a: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/>
              </a:rPr>
              <a:t>ознакою часу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321" y="3258684"/>
            <a:ext cx="3128846" cy="17801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9841" y="4952188"/>
            <a:ext cx="31051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89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Класифікація резервів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</p:nvPr>
        </p:nvGraphicFramePr>
        <p:xfrm>
          <a:off x="1214322" y="3190175"/>
          <a:ext cx="9132035" cy="356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1197" y="1699671"/>
            <a:ext cx="7712108" cy="17801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29522" y="2220431"/>
            <a:ext cx="6623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За стадіями життєвого циклу виробів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55264"/>
            <a:ext cx="2634081" cy="1392695"/>
          </a:xfrm>
          <a:prstGeom prst="rect">
            <a:avLst/>
          </a:prstGeom>
        </p:spPr>
      </p:pic>
      <p:pic>
        <p:nvPicPr>
          <p:cNvPr id="2050" name="Picture 2" descr="Ландшафтне проектування в Києві від GardenPark">
            <a:extLst>
              <a:ext uri="{FF2B5EF4-FFF2-40B4-BE49-F238E27FC236}">
                <a16:creationId xmlns:a16="http://schemas.microsoft.com/office/drawing/2014/main" id="{E5D5F65C-4324-4CEC-8F06-D45FDBB3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" y="3403312"/>
            <a:ext cx="2556769" cy="13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57C763-95C5-40C7-B4B7-6D5110ABA8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2672" y="5042075"/>
            <a:ext cx="3080551" cy="15069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E1708-CAD4-4BAC-9C8C-113AEA48F8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7464" y="3338825"/>
            <a:ext cx="3135759" cy="14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69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Класифікація резервів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564058"/>
              </p:ext>
            </p:extLst>
          </p:nvPr>
        </p:nvGraphicFramePr>
        <p:xfrm>
          <a:off x="1126370" y="2292267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38329"/>
            <a:ext cx="3858322" cy="1967983"/>
          </a:xfrm>
          <a:prstGeom prst="rect">
            <a:avLst/>
          </a:prstGeom>
        </p:spPr>
      </p:pic>
      <p:pic>
        <p:nvPicPr>
          <p:cNvPr id="1026" name="Picture 2" descr="High-precision Engineering &amp; Manufacturing Services | Dynomax, Inc.">
            <a:extLst>
              <a:ext uri="{FF2B5EF4-FFF2-40B4-BE49-F238E27FC236}">
                <a16:creationId xmlns:a16="http://schemas.microsoft.com/office/drawing/2014/main" id="{B21F01E8-C43D-46AF-B579-14B18CA8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9" y="2460594"/>
            <a:ext cx="3697345" cy="19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04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омпьютерные иконки Microsoft Visual Studio Microsoft Visual C ++  Компьютерное программное обеспечение, визуальное, монохромный, c png |  PNGEgg">
            <a:extLst>
              <a:ext uri="{FF2B5EF4-FFF2-40B4-BE49-F238E27FC236}">
                <a16:creationId xmlns:a16="http://schemas.microsoft.com/office/drawing/2014/main" id="{2BB10F83-1B01-459E-B48B-3E5561EC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250"/>
            <a:ext cx="2875280" cy="17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Класифікація резервів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432774"/>
              </p:ext>
            </p:extLst>
          </p:nvPr>
        </p:nvGraphicFramePr>
        <p:xfrm>
          <a:off x="2625283" y="3559461"/>
          <a:ext cx="6590272" cy="2955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352" y="1868221"/>
            <a:ext cx="7712108" cy="17801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66379" y="2346204"/>
            <a:ext cx="6904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За способами виявлення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2654" y="5072077"/>
            <a:ext cx="3219346" cy="17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1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79C3A-E912-4A01-BC23-0E821B98C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5250" marR="144780" indent="251460">
              <a:spcBef>
                <a:spcPts val="645"/>
              </a:spcBef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</a:t>
            </a:r>
            <a:r>
              <a:rPr lang="uk-UA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раціонального</a:t>
            </a:r>
            <a:r>
              <a:rPr lang="uk-UA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пошуку</a:t>
            </a:r>
            <a:r>
              <a:rPr lang="uk-UA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реалізації</a:t>
            </a:r>
            <a:r>
              <a:rPr lang="uk-UA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резервів</a:t>
            </a:r>
            <a:r>
              <a:rPr lang="uk-UA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важливо</a:t>
            </a:r>
            <a:r>
              <a:rPr lang="uk-UA" sz="2800" spc="-2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дотримуватися чітких принципів:</a:t>
            </a:r>
            <a:endParaRPr lang="uk-UA" sz="28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744D68-2771-437B-8FD6-A5CF5C542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064DB61-7C52-42F1-BAEC-FA5ABA097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364807"/>
              </p:ext>
            </p:extLst>
          </p:nvPr>
        </p:nvGraphicFramePr>
        <p:xfrm>
          <a:off x="1079245" y="2202891"/>
          <a:ext cx="10683668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AD349AF0-D3C3-4DF4-A556-9759B97AB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633210"/>
              </p:ext>
            </p:extLst>
          </p:nvPr>
        </p:nvGraphicFramePr>
        <p:xfrm>
          <a:off x="1079244" y="4487854"/>
          <a:ext cx="10683668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338" name="Picture 2" descr="12-Step Principles | Summit BHC">
            <a:extLst>
              <a:ext uri="{FF2B5EF4-FFF2-40B4-BE49-F238E27FC236}">
                <a16:creationId xmlns:a16="http://schemas.microsoft.com/office/drawing/2014/main" id="{78A1384B-37FB-46D0-A8DA-AEE85F8D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423" y="602132"/>
            <a:ext cx="2298577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858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8C20C-5121-42EA-9AB7-637584D4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Методика вимірювання, оцінки та використання резервів складається з декількох етапів: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F9FF7B1-CC22-46B2-84FD-2EBE180071E0}"/>
              </a:ext>
            </a:extLst>
          </p:cNvPr>
          <p:cNvSpPr/>
          <p:nvPr/>
        </p:nvSpPr>
        <p:spPr>
          <a:xfrm>
            <a:off x="3698240" y="2262663"/>
            <a:ext cx="7010400" cy="1080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присвячений виявленню та вимірюванню</a:t>
            </a:r>
            <a:r>
              <a:rPr lang="uk-UA" spc="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резервів, проводиться регламентація робіт з виявлення напрямів пошуку резервів, визначаються способи вимірювання виявлених резервів; надається оцінка їх реальної збалансованої величини</a:t>
            </a:r>
            <a:endParaRPr lang="uk-UA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C135A816-EED7-4C85-8E36-5161FCBA64D6}"/>
              </a:ext>
            </a:extLst>
          </p:cNvPr>
          <p:cNvSpPr/>
          <p:nvPr/>
        </p:nvSpPr>
        <p:spPr>
          <a:xfrm>
            <a:off x="680321" y="2165040"/>
            <a:ext cx="2692799" cy="125092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аналітичний</a:t>
            </a:r>
          </a:p>
        </p:txBody>
      </p:sp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id="{65B9EF9D-A659-4DDA-A16D-5E5B18A9F1F1}"/>
              </a:ext>
            </a:extLst>
          </p:cNvPr>
          <p:cNvSpPr/>
          <p:nvPr/>
        </p:nvSpPr>
        <p:spPr>
          <a:xfrm>
            <a:off x="614280" y="3698240"/>
            <a:ext cx="2824879" cy="13485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організаційний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1529E36-EB3D-4523-9621-3A3736ED9EAB}"/>
              </a:ext>
            </a:extLst>
          </p:cNvPr>
          <p:cNvSpPr/>
          <p:nvPr/>
        </p:nvSpPr>
        <p:spPr>
          <a:xfrm>
            <a:off x="3698240" y="3698240"/>
            <a:ext cx="7010400" cy="1178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pc="-5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себе</a:t>
            </a:r>
            <a:r>
              <a:rPr lang="uk-UA" spc="-6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систему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конструктивних</a:t>
            </a:r>
            <a:r>
              <a:rPr lang="uk-UA" spc="-26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заходів</a:t>
            </a:r>
            <a:r>
              <a:rPr lang="uk-UA" spc="-1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мобілізації</a:t>
            </a:r>
            <a:r>
              <a:rPr lang="uk-UA" spc="-1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виявлених резервів, тобто розробляється комплекс інженерно-технічних, організаційних та економічних заходів, які забезпечують реалізацію виявлених резервів</a:t>
            </a:r>
            <a:endParaRPr lang="uk-UA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D3CA2A2B-50E3-4490-9290-80154D83CB12}"/>
              </a:ext>
            </a:extLst>
          </p:cNvPr>
          <p:cNvSpPr/>
          <p:nvPr/>
        </p:nvSpPr>
        <p:spPr>
          <a:xfrm>
            <a:off x="614280" y="5379152"/>
            <a:ext cx="2758840" cy="124968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функціональний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29B3D81E-263A-44DD-9513-C35AABFE7377}"/>
              </a:ext>
            </a:extLst>
          </p:cNvPr>
          <p:cNvSpPr/>
          <p:nvPr/>
        </p:nvSpPr>
        <p:spPr>
          <a:xfrm>
            <a:off x="3698240" y="5450272"/>
            <a:ext cx="7010400" cy="1178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marR="144780" indent="252095" algn="ctr">
              <a:lnSpc>
                <a:spcPct val="98000"/>
              </a:lnSpc>
              <a:spcAft>
                <a:spcPts val="0"/>
              </a:spcAft>
            </a:pP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втілення</a:t>
            </a:r>
            <a:r>
              <a:rPr lang="uk-UA" spc="-6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життя</a:t>
            </a:r>
            <a:r>
              <a:rPr lang="uk-UA" spc="-6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розробле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них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заходів,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здійснення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контролю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ними,</a:t>
            </a:r>
            <a:r>
              <a:rPr lang="uk-UA" spc="-5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також</a:t>
            </a:r>
            <a:r>
              <a:rPr lang="uk-UA" spc="-6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оцінку</a:t>
            </a:r>
            <a:r>
              <a:rPr lang="uk-UA" spc="-5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результатів</a:t>
            </a:r>
            <a:r>
              <a:rPr lang="uk-UA" spc="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впровадження</a:t>
            </a:r>
            <a:r>
              <a:rPr lang="uk-UA" spc="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pc="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виробництво,</a:t>
            </a:r>
            <a:r>
              <a:rPr lang="uk-UA" spc="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отриманого</a:t>
            </a:r>
            <a:r>
              <a:rPr lang="uk-UA" spc="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економічного</a:t>
            </a:r>
            <a:r>
              <a:rPr lang="uk-UA" spc="5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ефекту</a:t>
            </a:r>
          </a:p>
        </p:txBody>
      </p:sp>
      <p:sp>
        <p:nvSpPr>
          <p:cNvPr id="11" name="Стрілка: униз 10">
            <a:extLst>
              <a:ext uri="{FF2B5EF4-FFF2-40B4-BE49-F238E27FC236}">
                <a16:creationId xmlns:a16="http://schemas.microsoft.com/office/drawing/2014/main" id="{72C37532-9CA3-4263-BC49-E42FE587950F}"/>
              </a:ext>
            </a:extLst>
          </p:cNvPr>
          <p:cNvSpPr/>
          <p:nvPr/>
        </p:nvSpPr>
        <p:spPr>
          <a:xfrm>
            <a:off x="6457080" y="3359941"/>
            <a:ext cx="1528680" cy="282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: униз 11">
            <a:extLst>
              <a:ext uri="{FF2B5EF4-FFF2-40B4-BE49-F238E27FC236}">
                <a16:creationId xmlns:a16="http://schemas.microsoft.com/office/drawing/2014/main" id="{ED9E9918-DD9C-4ABA-9CEC-21FF0E7140AD}"/>
              </a:ext>
            </a:extLst>
          </p:cNvPr>
          <p:cNvSpPr/>
          <p:nvPr/>
        </p:nvSpPr>
        <p:spPr>
          <a:xfrm>
            <a:off x="6456680" y="4894384"/>
            <a:ext cx="1493520" cy="356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146" name="Picture 2" descr="Етапи: векторна графіка, зображення, Етапи малюнки | Скачати з  Depositphotos®">
            <a:extLst>
              <a:ext uri="{FF2B5EF4-FFF2-40B4-BE49-F238E27FC236}">
                <a16:creationId xmlns:a16="http://schemas.microsoft.com/office/drawing/2014/main" id="{27AEE96D-BF2C-4A9C-8016-AC6A9977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144" y="612741"/>
            <a:ext cx="2293856" cy="138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537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5BE52-C2F8-428D-BEFD-0824CBD3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uk-U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Вибір способу вимірювання резервів залежить від:</a:t>
            </a:r>
            <a:br>
              <a:rPr lang="uk-U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uk-UA" sz="3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DD6C4FF1-736C-49A5-A6B2-A5E98A9DA4E1}"/>
              </a:ext>
            </a:extLst>
          </p:cNvPr>
          <p:cNvSpPr/>
          <p:nvPr/>
        </p:nvSpPr>
        <p:spPr>
          <a:xfrm>
            <a:off x="142240" y="2118433"/>
            <a:ext cx="10292080" cy="1092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стадій життєвого циклу виробу, на яких виявляються та вимірюються резерви;</a:t>
            </a:r>
            <a:endParaRPr lang="uk-UA" dirty="0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ABC27C0-4776-47CB-B7FD-574A95FB5CD1}"/>
              </a:ext>
            </a:extLst>
          </p:cNvPr>
          <p:cNvSpPr/>
          <p:nvPr/>
        </p:nvSpPr>
        <p:spPr>
          <a:xfrm>
            <a:off x="142240" y="3317526"/>
            <a:ext cx="10292080" cy="98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результативних показників, які необхідно покращити;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7984EE1-F34A-45FC-8BFF-99276A7ECD33}"/>
              </a:ext>
            </a:extLst>
          </p:cNvPr>
          <p:cNvSpPr/>
          <p:nvPr/>
        </p:nvSpPr>
        <p:spPr>
          <a:xfrm>
            <a:off x="142240" y="4491259"/>
            <a:ext cx="10383520" cy="1107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 виробничих ресурсів, за яким проводиться пошук резервів більш ефективного їх використання;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7C621FDF-8E91-415D-8C8A-03425DB4DD5F}"/>
              </a:ext>
            </a:extLst>
          </p:cNvPr>
          <p:cNvSpPr/>
          <p:nvPr/>
        </p:nvSpPr>
        <p:spPr>
          <a:xfrm>
            <a:off x="187960" y="5770436"/>
            <a:ext cx="10292080" cy="98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резервів (екстенсивні та інтенсивні), способу їх виявлення (явні та приховані) тощо.</a:t>
            </a:r>
          </a:p>
        </p:txBody>
      </p:sp>
      <p:pic>
        <p:nvPicPr>
          <p:cNvPr id="8194" name="Picture 2" descr="Технический чертежный инструмент Измеритель Измерения, Mesure, угол, текст,  треугольник png | PNGWing">
            <a:extLst>
              <a:ext uri="{FF2B5EF4-FFF2-40B4-BE49-F238E27FC236}">
                <a16:creationId xmlns:a16="http://schemas.microsoft.com/office/drawing/2014/main" id="{0FABF085-09E5-4FA5-BF49-0E9CE1F6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182" y="594804"/>
            <a:ext cx="1897817" cy="1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0B1F6-6B02-4921-9CF0-BD5391F1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способами підрахунку резервів підвищення ефективності виробництва є наступні: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25F8FB-4BD5-4990-B8F9-7BBAFC62F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177" y="523948"/>
            <a:ext cx="2882664" cy="1561747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E44F4722-0590-44C3-98CC-467B9A38F664}"/>
              </a:ext>
            </a:extLst>
          </p:cNvPr>
          <p:cNvSpPr/>
          <p:nvPr/>
        </p:nvSpPr>
        <p:spPr>
          <a:xfrm>
            <a:off x="1046480" y="2157781"/>
            <a:ext cx="9123680" cy="934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Спосіб прямого рахунку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величина додатково залучених ресурсів перемножується на планову чи</a:t>
            </a:r>
            <a:r>
              <a:rPr lang="uk-UA" spc="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можливу</a:t>
            </a:r>
            <a:r>
              <a:rPr lang="uk-UA" spc="-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uk-UA" spc="-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віддачу</a:t>
            </a:r>
            <a:r>
              <a:rPr lang="uk-UA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(віддача</a:t>
            </a:r>
            <a:r>
              <a:rPr lang="uk-UA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основних</a:t>
            </a:r>
            <a:r>
              <a:rPr lang="uk-UA" spc="-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засобів,</a:t>
            </a:r>
            <a:r>
              <a:rPr lang="uk-UA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матеріалів,</a:t>
            </a:r>
            <a:r>
              <a:rPr lang="uk-UA" spc="-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продуктивність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праці).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B96A3F2-450D-4AB4-89B4-023EC2A670BD}"/>
              </a:ext>
            </a:extLst>
          </p:cNvPr>
          <p:cNvSpPr/>
          <p:nvPr/>
        </p:nvSpPr>
        <p:spPr>
          <a:xfrm>
            <a:off x="1046480" y="3236672"/>
            <a:ext cx="9123680" cy="1259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Порівняння –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втрата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економія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ресурсів</a:t>
            </a:r>
            <a:r>
              <a:rPr lang="uk-UA" spc="-2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визначаються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шляхом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порівняння</a:t>
            </a:r>
            <a:r>
              <a:rPr lang="uk-UA" spc="-5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фактичних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витрат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плановими,</a:t>
            </a:r>
            <a:r>
              <a:rPr lang="uk-UA" spc="-2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нормативними,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також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pc="-5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відповідними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показниками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кращих,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дових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підприємств,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використовуючи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цього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відносні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показники</a:t>
            </a:r>
            <a:r>
              <a:rPr lang="uk-UA" spc="-2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(витрати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матеріалів,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затрати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часу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одиницю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ін.).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0D8FEBF-C478-4EE9-B6B2-77F4052EDD10}"/>
              </a:ext>
            </a:extLst>
          </p:cNvPr>
          <p:cNvSpPr/>
          <p:nvPr/>
        </p:nvSpPr>
        <p:spPr>
          <a:xfrm>
            <a:off x="1046480" y="4640683"/>
            <a:ext cx="9194800" cy="115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 детермінованого факторного аналізу –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</a:t>
            </a:r>
            <a:r>
              <a:rPr lang="uk-UA" spc="-4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різниць</a:t>
            </a:r>
            <a:r>
              <a:rPr lang="uk-UA" spc="-3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(абсолютних,</a:t>
            </a:r>
            <a:r>
              <a:rPr lang="uk-UA" spc="-3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відносних,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ланцюгових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підстановок)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 інтегральний</a:t>
            </a:r>
            <a:r>
              <a:rPr lang="uk-UA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95D07CFB-6F9F-4908-9F94-D96C9B93A165}"/>
              </a:ext>
            </a:extLst>
          </p:cNvPr>
          <p:cNvSpPr/>
          <p:nvPr/>
        </p:nvSpPr>
        <p:spPr>
          <a:xfrm>
            <a:off x="1046480" y="6004560"/>
            <a:ext cx="9247702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marR="144780" indent="251460" algn="ctr"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 стохастичного факторного аналізу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функціонально-вартісного</a:t>
            </a:r>
            <a:r>
              <a:rPr lang="uk-UA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аналізу,</a:t>
            </a:r>
            <a:r>
              <a:rPr lang="uk-UA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маржинального</a:t>
            </a:r>
            <a:r>
              <a:rPr lang="uk-UA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інші.</a:t>
            </a:r>
          </a:p>
        </p:txBody>
      </p:sp>
    </p:spTree>
    <p:extLst>
      <p:ext uri="{BB962C8B-B14F-4D97-AF65-F5344CB8AC3E}">
        <p14:creationId xmlns:p14="http://schemas.microsoft.com/office/powerpoint/2010/main" val="1881907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FBF4-0828-4147-A0E9-2F34F1A5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Приклад: розрахувати резерви збільшення обсягу виробництва продукції за такими вихідними даними:</a:t>
            </a:r>
            <a:endParaRPr lang="uk-UA" sz="2800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877DCAC-D6F5-4ACC-9DD1-ACCFB609920E}"/>
              </a:ext>
            </a:extLst>
          </p:cNvPr>
          <p:cNvSpPr/>
          <p:nvPr/>
        </p:nvSpPr>
        <p:spPr>
          <a:xfrm>
            <a:off x="463131" y="2171673"/>
            <a:ext cx="10048240" cy="1435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 чисельність</a:t>
            </a:r>
            <a:r>
              <a:rPr lang="uk-UA" spc="-26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робітників підприємства складає 180 осіб, а можлива в плановому</a:t>
            </a:r>
            <a:r>
              <a:rPr lang="uk-UA" spc="-26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періоді (потенційна) середня продуктивність праці — 40 тис. грн.</a:t>
            </a:r>
            <a:r>
              <a:rPr lang="uk-UA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наступному періоді приймуть на роботу ще 10 робітників. При</a:t>
            </a:r>
            <a:r>
              <a:rPr lang="uk-UA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цьому</a:t>
            </a:r>
            <a:r>
              <a:rPr lang="uk-UA" spc="-4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продуктивність</a:t>
            </a:r>
            <a:r>
              <a:rPr lang="uk-UA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uk-UA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завдяки</a:t>
            </a:r>
            <a:r>
              <a:rPr lang="uk-UA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удосконаленню</a:t>
            </a:r>
            <a:r>
              <a:rPr lang="uk-UA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uk-UA" spc="-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-26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uk-UA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uk-UA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підвищиться</a:t>
            </a:r>
            <a:r>
              <a:rPr lang="uk-UA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тис.</a:t>
            </a:r>
            <a:r>
              <a:rPr lang="uk-UA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грн.</a:t>
            </a:r>
            <a:endParaRPr lang="uk-UA" dirty="0">
              <a:solidFill>
                <a:prstClr val="black"/>
              </a:solidFill>
              <a:effectLst>
                <a:outerShdw blurRad="228600" algn="ctr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F9DDE4CD-4BDE-4A7B-BFF1-E8DBDE122F30}"/>
              </a:ext>
            </a:extLst>
          </p:cNvPr>
          <p:cNvSpPr/>
          <p:nvPr/>
        </p:nvSpPr>
        <p:spPr>
          <a:xfrm>
            <a:off x="3647440" y="3749040"/>
            <a:ext cx="51308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язання: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B242766-6C90-4C7C-A5F9-0A0C233E6E67}"/>
              </a:ext>
            </a:extLst>
          </p:cNvPr>
          <p:cNvSpPr/>
          <p:nvPr/>
        </p:nvSpPr>
        <p:spPr>
          <a:xfrm>
            <a:off x="2245360" y="5372022"/>
            <a:ext cx="749236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PQ</a:t>
            </a:r>
            <a:r>
              <a:rPr lang="uk-UA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87B3163-BC29-4CDF-B4E7-DA203D9E5290}"/>
              </a:ext>
            </a:extLst>
          </p:cNvPr>
          <p:cNvSpPr/>
          <p:nvPr/>
        </p:nvSpPr>
        <p:spPr>
          <a:xfrm>
            <a:off x="3073988" y="5372022"/>
            <a:ext cx="281878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BC3581EA-BFF0-4DE2-A636-A2B8AB7651F3}"/>
              </a:ext>
            </a:extLst>
          </p:cNvPr>
          <p:cNvSpPr/>
          <p:nvPr/>
        </p:nvSpPr>
        <p:spPr>
          <a:xfrm>
            <a:off x="3405348" y="5372022"/>
            <a:ext cx="558800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∆Ч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EDA77699-5D16-433D-8E71-ED36C3A9ACD4}"/>
              </a:ext>
            </a:extLst>
          </p:cNvPr>
          <p:cNvSpPr/>
          <p:nvPr/>
        </p:nvSpPr>
        <p:spPr>
          <a:xfrm>
            <a:off x="4013630" y="5387514"/>
            <a:ext cx="251394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×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BA94152-A9F9-41DC-B328-6F086A3596FE}"/>
              </a:ext>
            </a:extLst>
          </p:cNvPr>
          <p:cNvSpPr/>
          <p:nvPr/>
        </p:nvSpPr>
        <p:spPr>
          <a:xfrm>
            <a:off x="4314506" y="5387514"/>
            <a:ext cx="558800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48EEECA3-BB7C-442E-B5E7-CF529E36843D}"/>
              </a:ext>
            </a:extLst>
          </p:cNvPr>
          <p:cNvSpPr/>
          <p:nvPr/>
        </p:nvSpPr>
        <p:spPr>
          <a:xfrm>
            <a:off x="4902468" y="5372022"/>
            <a:ext cx="316261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13D1D3D2-A426-4EE8-9DC0-84A4516B32A5}"/>
              </a:ext>
            </a:extLst>
          </p:cNvPr>
          <p:cNvSpPr/>
          <p:nvPr/>
        </p:nvSpPr>
        <p:spPr>
          <a:xfrm>
            <a:off x="5247891" y="5364096"/>
            <a:ext cx="558800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FB4536EA-27BF-4756-A1D6-6EBA4D013DC9}"/>
              </a:ext>
            </a:extLst>
          </p:cNvPr>
          <p:cNvSpPr/>
          <p:nvPr/>
        </p:nvSpPr>
        <p:spPr>
          <a:xfrm>
            <a:off x="5835853" y="5372022"/>
            <a:ext cx="251394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×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3DFE31A-F369-46CF-8B58-9F217A08DD51}"/>
              </a:ext>
            </a:extLst>
          </p:cNvPr>
          <p:cNvSpPr/>
          <p:nvPr/>
        </p:nvSpPr>
        <p:spPr>
          <a:xfrm>
            <a:off x="6137377" y="5387514"/>
            <a:ext cx="558800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3F243563-2D1A-498F-8875-6A21986722EF}"/>
              </a:ext>
            </a:extLst>
          </p:cNvPr>
          <p:cNvSpPr/>
          <p:nvPr/>
        </p:nvSpPr>
        <p:spPr>
          <a:xfrm>
            <a:off x="7096121" y="5364096"/>
            <a:ext cx="2011815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(тис.грн)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9219455E-8D67-420A-A31E-B54035686954}"/>
              </a:ext>
            </a:extLst>
          </p:cNvPr>
          <p:cNvSpPr/>
          <p:nvPr/>
        </p:nvSpPr>
        <p:spPr>
          <a:xfrm>
            <a:off x="1219200" y="5979208"/>
            <a:ext cx="7965440" cy="761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>
              <a:lnSpc>
                <a:spcPts val="1260"/>
              </a:lnSpc>
              <a:spcBef>
                <a:spcPts val="425"/>
              </a:spcBef>
              <a:spcAft>
                <a:spcPts val="0"/>
              </a:spcAft>
              <a:tabLst>
                <a:tab pos="486410" algn="l"/>
              </a:tabLs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∆Ч –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приріст</a:t>
            </a:r>
            <a:r>
              <a:rPr lang="uk-UA" spc="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uk-UA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чисельності робітників,</a:t>
            </a:r>
            <a:r>
              <a:rPr lang="uk-UA" spc="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осіб;</a:t>
            </a:r>
          </a:p>
          <a:p>
            <a:pPr lvl="0"/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П</a:t>
            </a:r>
            <a:r>
              <a:rPr lang="uk-UA" sz="2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можлива</a:t>
            </a:r>
            <a:r>
              <a:rPr lang="uk-UA" spc="-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</a:t>
            </a:r>
            <a:r>
              <a:rPr lang="uk-UA" spc="-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продуктивність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праці,</a:t>
            </a:r>
            <a:r>
              <a:rPr lang="uk-UA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тис.</a:t>
            </a:r>
            <a:r>
              <a:rPr lang="uk-UA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грн.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FDAC98E-E214-42A0-B56F-C514B523F2EE}"/>
              </a:ext>
            </a:extLst>
          </p:cNvPr>
          <p:cNvSpPr/>
          <p:nvPr/>
        </p:nvSpPr>
        <p:spPr>
          <a:xfrm>
            <a:off x="1696720" y="4436047"/>
            <a:ext cx="7411216" cy="806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Визначимо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спочатку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резерв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збільшення</a:t>
            </a:r>
            <a:r>
              <a:rPr lang="uk-UA" spc="-6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обсягу</a:t>
            </a:r>
            <a:r>
              <a:rPr lang="uk-UA" spc="-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uk-UA" spc="-2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рахунок</a:t>
            </a:r>
            <a:r>
              <a:rPr lang="uk-UA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збільшення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чисельності</a:t>
            </a:r>
            <a:r>
              <a:rPr lang="uk-UA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працівників (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PQ</a:t>
            </a:r>
            <a:r>
              <a:rPr lang="uk-UA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B4B3BA-24BC-4A4A-B70C-4750D148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626" y="5364096"/>
            <a:ext cx="445047" cy="548688"/>
          </a:xfrm>
          <a:prstGeom prst="rect">
            <a:avLst/>
          </a:prstGeom>
        </p:spPr>
      </p:pic>
      <p:pic>
        <p:nvPicPr>
          <p:cNvPr id="5122" name="Picture 2" descr="На ідеї львів'ян щодо розвитку міста нададуть 300 000 гривень">
            <a:extLst>
              <a:ext uri="{FF2B5EF4-FFF2-40B4-BE49-F238E27FC236}">
                <a16:creationId xmlns:a16="http://schemas.microsoft.com/office/drawing/2014/main" id="{9A5C92E8-07E9-4554-B936-A87C9BE4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50" y="594306"/>
            <a:ext cx="2914650" cy="14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877DCAC-D6F5-4ACC-9DD1-ACCFB609920E}"/>
              </a:ext>
            </a:extLst>
          </p:cNvPr>
          <p:cNvSpPr/>
          <p:nvPr/>
        </p:nvSpPr>
        <p:spPr>
          <a:xfrm>
            <a:off x="463131" y="2171673"/>
            <a:ext cx="10048240" cy="906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2) Резерв збільшення обсягу виробництва за рахунок зростання</a:t>
            </a:r>
            <a:r>
              <a:rPr kumimoji="0" lang="uk-UA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продуктивності праці (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PQ</a:t>
            </a:r>
            <a:r>
              <a:rPr lang="uk-UA" sz="2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uk-UA" sz="2000" dirty="0">
                <a:solidFill>
                  <a:prstClr val="black"/>
                </a:solidFill>
              </a:rPr>
              <a:t> </a:t>
            </a:r>
            <a:r>
              <a:rPr kumimoji="0" lang="uk-UA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складе: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B242766-6C90-4C7C-A5F9-0A0C233E6E67}"/>
              </a:ext>
            </a:extLst>
          </p:cNvPr>
          <p:cNvSpPr/>
          <p:nvPr/>
        </p:nvSpPr>
        <p:spPr>
          <a:xfrm>
            <a:off x="2259563" y="3654982"/>
            <a:ext cx="749236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PQ</a:t>
            </a:r>
            <a:r>
              <a:rPr lang="uk-UA" sz="20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87B3163-BC29-4CDF-B4E7-DA203D9E5290}"/>
              </a:ext>
            </a:extLst>
          </p:cNvPr>
          <p:cNvSpPr/>
          <p:nvPr/>
        </p:nvSpPr>
        <p:spPr>
          <a:xfrm>
            <a:off x="3117677" y="3654982"/>
            <a:ext cx="281878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=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BC3581EA-BFF0-4DE2-A636-A2B8AB7651F3}"/>
              </a:ext>
            </a:extLst>
          </p:cNvPr>
          <p:cNvSpPr/>
          <p:nvPr/>
        </p:nvSpPr>
        <p:spPr>
          <a:xfrm>
            <a:off x="3454830" y="3647536"/>
            <a:ext cx="558800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∆П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EDA77699-5D16-433D-8E71-ED36C3A9ACD4}"/>
              </a:ext>
            </a:extLst>
          </p:cNvPr>
          <p:cNvSpPr/>
          <p:nvPr/>
        </p:nvSpPr>
        <p:spPr>
          <a:xfrm>
            <a:off x="4068905" y="3647536"/>
            <a:ext cx="251394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×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BA94152-A9F9-41DC-B328-6F086A3596FE}"/>
              </a:ext>
            </a:extLst>
          </p:cNvPr>
          <p:cNvSpPr/>
          <p:nvPr/>
        </p:nvSpPr>
        <p:spPr>
          <a:xfrm>
            <a:off x="4375574" y="3647536"/>
            <a:ext cx="558800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</a:t>
            </a:r>
            <a:r>
              <a:rPr lang="uk-UA" sz="2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48EEECA3-BB7C-442E-B5E7-CF529E36843D}"/>
              </a:ext>
            </a:extLst>
          </p:cNvPr>
          <p:cNvSpPr/>
          <p:nvPr/>
        </p:nvSpPr>
        <p:spPr>
          <a:xfrm>
            <a:off x="4971152" y="3654982"/>
            <a:ext cx="316261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=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13D1D3D2-A426-4EE8-9DC0-84A4516B32A5}"/>
              </a:ext>
            </a:extLst>
          </p:cNvPr>
          <p:cNvSpPr/>
          <p:nvPr/>
        </p:nvSpPr>
        <p:spPr>
          <a:xfrm>
            <a:off x="5324191" y="3647536"/>
            <a:ext cx="558800" cy="49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FB4536EA-27BF-4756-A1D6-6EBA4D013DC9}"/>
              </a:ext>
            </a:extLst>
          </p:cNvPr>
          <p:cNvSpPr/>
          <p:nvPr/>
        </p:nvSpPr>
        <p:spPr>
          <a:xfrm>
            <a:off x="5930666" y="3647536"/>
            <a:ext cx="251394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×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3DFE31A-F369-46CF-8B58-9F217A08DD51}"/>
              </a:ext>
            </a:extLst>
          </p:cNvPr>
          <p:cNvSpPr/>
          <p:nvPr/>
        </p:nvSpPr>
        <p:spPr>
          <a:xfrm>
            <a:off x="6229734" y="3634424"/>
            <a:ext cx="729865" cy="49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3F243563-2D1A-498F-8875-6A21986722EF}"/>
              </a:ext>
            </a:extLst>
          </p:cNvPr>
          <p:cNvSpPr/>
          <p:nvPr/>
        </p:nvSpPr>
        <p:spPr>
          <a:xfrm>
            <a:off x="7373001" y="3647536"/>
            <a:ext cx="2011815" cy="484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(тис.грн)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9219455E-8D67-420A-A31E-B54035686954}"/>
              </a:ext>
            </a:extLst>
          </p:cNvPr>
          <p:cNvSpPr/>
          <p:nvPr/>
        </p:nvSpPr>
        <p:spPr>
          <a:xfrm>
            <a:off x="1664247" y="4688446"/>
            <a:ext cx="7965440" cy="1021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spcBef>
                <a:spcPts val="425"/>
              </a:spcBef>
              <a:tabLst>
                <a:tab pos="486410" algn="l"/>
              </a:tabLst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де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∆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приріст</a:t>
            </a:r>
            <a:r>
              <a:rPr lang="uk-UA" sz="2000" spc="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uk-UA" sz="2000" spc="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продуктивності</a:t>
            </a:r>
            <a:r>
              <a:rPr lang="uk-UA" sz="2000" spc="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uk-UA" sz="2000" spc="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(різниця</a:t>
            </a:r>
            <a:r>
              <a:rPr lang="uk-UA" sz="2000" spc="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між</a:t>
            </a:r>
            <a:r>
              <a:rPr lang="uk-UA" sz="2000" spc="-26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можливим</a:t>
            </a:r>
            <a:r>
              <a:rPr lang="uk-UA" sz="2000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2000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наступному</a:t>
            </a:r>
            <a:r>
              <a:rPr lang="uk-UA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періоді</a:t>
            </a:r>
            <a:r>
              <a:rPr lang="uk-UA" sz="2000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рівнем</a:t>
            </a:r>
            <a:r>
              <a:rPr lang="uk-UA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000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фактичним),</a:t>
            </a:r>
            <a:r>
              <a:rPr lang="uk-UA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тис.</a:t>
            </a:r>
            <a:r>
              <a:rPr lang="uk-UA" sz="2000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грн.;</a:t>
            </a:r>
          </a:p>
          <a:p>
            <a:pPr marL="95250" lvl="0">
              <a:spcBef>
                <a:spcPts val="425"/>
              </a:spcBef>
              <a:tabLst>
                <a:tab pos="486410" algn="l"/>
              </a:tabLst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Ч</a:t>
            </a:r>
            <a:r>
              <a:rPr lang="uk-UA" sz="2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kumimoji="0" lang="uk-UA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фактична</a:t>
            </a:r>
            <a:r>
              <a:rPr lang="uk-UA" sz="2000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</a:t>
            </a:r>
            <a:r>
              <a:rPr lang="uk-UA" sz="2000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чисельність</a:t>
            </a:r>
            <a:r>
              <a:rPr lang="uk-UA" sz="2000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робітників,</a:t>
            </a:r>
            <a:r>
              <a:rPr lang="uk-UA" sz="2000" spc="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осіб.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81F6BFF-FE60-462B-83A3-46329F58AC34}"/>
              </a:ext>
            </a:extLst>
          </p:cNvPr>
          <p:cNvSpPr/>
          <p:nvPr/>
        </p:nvSpPr>
        <p:spPr>
          <a:xfrm>
            <a:off x="138407" y="793893"/>
            <a:ext cx="1029801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 чисельність</a:t>
            </a:r>
            <a:r>
              <a:rPr lang="uk-UA" spc="-26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робітників підприємства складає 180 осіб, а можлива в плановому</a:t>
            </a:r>
            <a:r>
              <a:rPr lang="uk-UA" spc="-26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періоді (потенційна) середня продуктивність праці — 40 тис. грн.</a:t>
            </a:r>
            <a:r>
              <a:rPr lang="uk-UA" spc="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наступному періоді приймуть на роботу ще 10 робітників. При</a:t>
            </a:r>
            <a:r>
              <a:rPr lang="uk-UA" spc="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цьому</a:t>
            </a:r>
            <a:r>
              <a:rPr lang="uk-UA" spc="-4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продуктивність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завдяки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удосконаленню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-26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підвищиться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тис.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грн.</a:t>
            </a:r>
            <a:endParaRPr lang="uk-UA" dirty="0">
              <a:solidFill>
                <a:schemeClr val="tx1">
                  <a:lumMod val="95000"/>
                </a:schemeClr>
              </a:solidFill>
              <a:effectLst>
                <a:outerShdw blurRad="228600" algn="ctr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01256919-1E67-4204-B686-BDE38C21E468}"/>
              </a:ext>
            </a:extLst>
          </p:cNvPr>
          <p:cNvSpPr/>
          <p:nvPr/>
        </p:nvSpPr>
        <p:spPr>
          <a:xfrm>
            <a:off x="7007273" y="3647536"/>
            <a:ext cx="316261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=</a:t>
            </a:r>
          </a:p>
        </p:txBody>
      </p:sp>
      <p:pic>
        <p:nvPicPr>
          <p:cNvPr id="9220" name="Picture 4" descr="Contabilidad png | Klipartz">
            <a:extLst>
              <a:ext uri="{FF2B5EF4-FFF2-40B4-BE49-F238E27FC236}">
                <a16:creationId xmlns:a16="http://schemas.microsoft.com/office/drawing/2014/main" id="{C8394101-A0CD-4F8D-A5D7-BB27D4E3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299" y="561707"/>
            <a:ext cx="2053701" cy="145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3" grpId="1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B39B1-8E01-4B19-BD1C-41F18181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зазначеної теми сприяє формуванню наступних компетентностей: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D28B9C-8644-4D27-9C7E-4034BB8C7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672" y="3191209"/>
            <a:ext cx="1304657" cy="1085182"/>
          </a:xfrm>
          <a:prstGeom prst="rect">
            <a:avLst/>
          </a:prstGeom>
          <a:effectLst>
            <a:glow rad="228600">
              <a:srgbClr val="0070C0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6FB39-341D-4848-9F98-8E37CED61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97" y="1720038"/>
            <a:ext cx="3736977" cy="170896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7D002D-156D-4D10-BD5B-1D186A254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45" y="4716219"/>
            <a:ext cx="3281680" cy="1708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2E0722-7164-46E4-B946-BEF8B124E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329" y="1709016"/>
            <a:ext cx="3382379" cy="1793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7151870F-75AC-4497-BA1D-8AC9FF2C7D27}"/>
              </a:ext>
            </a:extLst>
          </p:cNvPr>
          <p:cNvCxnSpPr/>
          <p:nvPr/>
        </p:nvCxnSpPr>
        <p:spPr>
          <a:xfrm flipV="1">
            <a:off x="6604000" y="2824480"/>
            <a:ext cx="965200" cy="518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8ECD0A0E-98AB-4564-92B3-617E3208AC7E}"/>
              </a:ext>
            </a:extLst>
          </p:cNvPr>
          <p:cNvCxnSpPr/>
          <p:nvPr/>
        </p:nvCxnSpPr>
        <p:spPr>
          <a:xfrm>
            <a:off x="6352089" y="4173675"/>
            <a:ext cx="1158240" cy="864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id="{748CEB74-91A6-4365-A24E-D082A4D6E086}"/>
              </a:ext>
            </a:extLst>
          </p:cNvPr>
          <p:cNvCxnSpPr/>
          <p:nvPr/>
        </p:nvCxnSpPr>
        <p:spPr>
          <a:xfrm flipH="1" flipV="1">
            <a:off x="4439431" y="2966720"/>
            <a:ext cx="1091088" cy="462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id="{2C6EB666-A3B2-482B-80F5-141127D92233}"/>
              </a:ext>
            </a:extLst>
          </p:cNvPr>
          <p:cNvCxnSpPr/>
          <p:nvPr/>
        </p:nvCxnSpPr>
        <p:spPr>
          <a:xfrm flipH="1">
            <a:off x="4348480" y="4165600"/>
            <a:ext cx="1320800" cy="97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3AA5251D-D4B6-43EB-BD2A-6BF84FD8EB5B}"/>
              </a:ext>
            </a:extLst>
          </p:cNvPr>
          <p:cNvSpPr/>
          <p:nvPr/>
        </p:nvSpPr>
        <p:spPr>
          <a:xfrm>
            <a:off x="7510329" y="4771634"/>
            <a:ext cx="3293616" cy="17212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DBC16D-FE9A-4449-B862-7B4D28D8ED8C}"/>
              </a:ext>
            </a:extLst>
          </p:cNvPr>
          <p:cNvSpPr/>
          <p:nvPr/>
        </p:nvSpPr>
        <p:spPr>
          <a:xfrm>
            <a:off x="7510329" y="4789962"/>
            <a:ext cx="3293616" cy="1708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Здатність розраховувати та  обґрунтовувати розмір резервів господарювання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05C951-DAA1-4C38-A474-4710C882B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975" y="2959579"/>
            <a:ext cx="1737698" cy="14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51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B242766-6C90-4C7C-A5F9-0A0C233E6E67}"/>
              </a:ext>
            </a:extLst>
          </p:cNvPr>
          <p:cNvSpPr/>
          <p:nvPr/>
        </p:nvSpPr>
        <p:spPr>
          <a:xfrm>
            <a:off x="2259563" y="3654982"/>
            <a:ext cx="749236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PQ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87B3163-BC29-4CDF-B4E7-DA203D9E5290}"/>
              </a:ext>
            </a:extLst>
          </p:cNvPr>
          <p:cNvSpPr/>
          <p:nvPr/>
        </p:nvSpPr>
        <p:spPr>
          <a:xfrm>
            <a:off x="3067754" y="3643375"/>
            <a:ext cx="281878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=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BC3581EA-BFF0-4DE2-A636-A2B8AB7651F3}"/>
              </a:ext>
            </a:extLst>
          </p:cNvPr>
          <p:cNvSpPr/>
          <p:nvPr/>
        </p:nvSpPr>
        <p:spPr>
          <a:xfrm>
            <a:off x="3392768" y="3651259"/>
            <a:ext cx="642945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PQ</a:t>
            </a:r>
            <a:r>
              <a:rPr lang="uk-UA" sz="2000" baseline="-250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</a:t>
            </a:r>
            <a:endParaRPr lang="uk-UA" sz="2000" dirty="0">
              <a:solidFill>
                <a:prstClr val="black"/>
              </a:solidFill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BA94152-A9F9-41DC-B328-6F086A3596FE}"/>
              </a:ext>
            </a:extLst>
          </p:cNvPr>
          <p:cNvSpPr/>
          <p:nvPr/>
        </p:nvSpPr>
        <p:spPr>
          <a:xfrm>
            <a:off x="4370648" y="3647536"/>
            <a:ext cx="650546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PQ</a:t>
            </a:r>
            <a:r>
              <a:rPr lang="uk-UA" sz="2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endParaRPr lang="uk-UA" sz="2000" dirty="0">
              <a:solidFill>
                <a:prstClr val="black"/>
              </a:solidFill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48EEECA3-BB7C-442E-B5E7-CF529E36843D}"/>
              </a:ext>
            </a:extLst>
          </p:cNvPr>
          <p:cNvSpPr/>
          <p:nvPr/>
        </p:nvSpPr>
        <p:spPr>
          <a:xfrm>
            <a:off x="5083028" y="3657328"/>
            <a:ext cx="273101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=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13D1D3D2-A426-4EE8-9DC0-84A4516B32A5}"/>
              </a:ext>
            </a:extLst>
          </p:cNvPr>
          <p:cNvSpPr/>
          <p:nvPr/>
        </p:nvSpPr>
        <p:spPr>
          <a:xfrm>
            <a:off x="5390441" y="3650651"/>
            <a:ext cx="632960" cy="49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FB4536EA-27BF-4756-A1D6-6EBA4D013DC9}"/>
              </a:ext>
            </a:extLst>
          </p:cNvPr>
          <p:cNvSpPr/>
          <p:nvPr/>
        </p:nvSpPr>
        <p:spPr>
          <a:xfrm>
            <a:off x="6078663" y="3643375"/>
            <a:ext cx="251394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3DFE31A-F369-46CF-8B58-9F217A08DD51}"/>
              </a:ext>
            </a:extLst>
          </p:cNvPr>
          <p:cNvSpPr/>
          <p:nvPr/>
        </p:nvSpPr>
        <p:spPr>
          <a:xfrm>
            <a:off x="6375922" y="3645418"/>
            <a:ext cx="729865" cy="49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3F243563-2D1A-498F-8875-6A21986722EF}"/>
              </a:ext>
            </a:extLst>
          </p:cNvPr>
          <p:cNvSpPr/>
          <p:nvPr/>
        </p:nvSpPr>
        <p:spPr>
          <a:xfrm>
            <a:off x="7458308" y="3657328"/>
            <a:ext cx="2011815" cy="495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 (тис.грн)</a:t>
            </a: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C73577B3-8C9C-4E30-B702-A1316484C3F1}"/>
              </a:ext>
            </a:extLst>
          </p:cNvPr>
          <p:cNvSpPr/>
          <p:nvPr/>
        </p:nvSpPr>
        <p:spPr>
          <a:xfrm>
            <a:off x="1423674" y="2454996"/>
            <a:ext cx="7411216" cy="806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 Загальний резерв збільшення обсягу виробництва за рахунок обох факторів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PQ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дорівнює: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666D7939-E7DD-429E-8DA2-8959C51160BC}"/>
              </a:ext>
            </a:extLst>
          </p:cNvPr>
          <p:cNvSpPr/>
          <p:nvPr/>
        </p:nvSpPr>
        <p:spPr>
          <a:xfrm>
            <a:off x="138407" y="793893"/>
            <a:ext cx="1029801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 чисельність</a:t>
            </a:r>
            <a:r>
              <a:rPr lang="uk-UA" spc="-26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робітників підприємства складає 180 осіб, а можлива в плановому</a:t>
            </a:r>
            <a:r>
              <a:rPr lang="uk-UA" spc="-26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періоді (потенційна) середня продуктивність праці — 40 тис. грн.</a:t>
            </a:r>
            <a:r>
              <a:rPr lang="uk-UA" spc="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наступному періоді приймуть на роботу ще 10 робітників. При</a:t>
            </a:r>
            <a:r>
              <a:rPr lang="uk-UA" spc="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цьому</a:t>
            </a:r>
            <a:r>
              <a:rPr lang="uk-UA" spc="-4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продуктивність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завдяки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удосконаленню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uk-UA" spc="-3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-26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підвищиться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тис.</a:t>
            </a:r>
            <a:r>
              <a:rPr lang="uk-UA" spc="-5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грн.</a:t>
            </a:r>
            <a:endParaRPr lang="uk-UA" dirty="0">
              <a:solidFill>
                <a:schemeClr val="tx1">
                  <a:lumMod val="95000"/>
                </a:schemeClr>
              </a:solidFill>
              <a:effectLst>
                <a:outerShdw blurRad="228600" algn="ctr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1D112A3E-5D9A-4FC8-A22D-97D4EF245FFD}"/>
              </a:ext>
            </a:extLst>
          </p:cNvPr>
          <p:cNvSpPr/>
          <p:nvPr/>
        </p:nvSpPr>
        <p:spPr>
          <a:xfrm>
            <a:off x="7142046" y="3653167"/>
            <a:ext cx="288312" cy="500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=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1063C1-7BD5-4224-B7FB-8874FFD7C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5" y="4355184"/>
            <a:ext cx="7513163" cy="228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Gráficas negocios finanzas gestión de calidad, negocios, electrónica,  gente, negocio png | Klipartz">
            <a:extLst>
              <a:ext uri="{FF2B5EF4-FFF2-40B4-BE49-F238E27FC236}">
                <a16:creationId xmlns:a16="http://schemas.microsoft.com/office/drawing/2014/main" id="{8745471E-5E5D-4FB5-A365-39246641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298" y="612560"/>
            <a:ext cx="2053701" cy="136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D77BAE76-6C96-4FD4-A12C-9375347FAF05}"/>
              </a:ext>
            </a:extLst>
          </p:cNvPr>
          <p:cNvSpPr/>
          <p:nvPr/>
        </p:nvSpPr>
        <p:spPr>
          <a:xfrm>
            <a:off x="4073389" y="3643375"/>
            <a:ext cx="251394" cy="47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Цілісність застосування ПЦМ підвищить ефективність місцевих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 rot="21156486">
            <a:off x="3093577" y="2981176"/>
            <a:ext cx="7084137" cy="2205037"/>
          </a:xfrm>
          <a:solidFill>
            <a:schemeClr val="bg1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4. Методи порівняльної комплексної оцінки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6"/>
          <p:cNvSpPr>
            <a:spLocks noGrp="1"/>
          </p:cNvSpPr>
          <p:nvPr>
            <p:ph type="title"/>
          </p:nvPr>
        </p:nvSpPr>
        <p:spPr>
          <a:xfrm>
            <a:off x="4753071" y="236482"/>
            <a:ext cx="7438929" cy="249095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i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комплексної оцінки господарської діяльності виникає у двох випадках:</a:t>
            </a:r>
            <a:endParaRPr lang="ru-RU" sz="4400" i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9" name="Rectangle 1"/>
          <p:cNvSpPr>
            <a:spLocks noChangeArrowheads="1"/>
          </p:cNvSpPr>
          <p:nvPr/>
        </p:nvSpPr>
        <p:spPr bwMode="auto">
          <a:xfrm>
            <a:off x="5013325" y="2859088"/>
            <a:ext cx="68103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703263" algn="l"/>
              </a:tabLst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1) коли необхідно порівняти роботу декількох господарських об’єктів за наявними даними про їх діяльність на основі єдиної системи показників;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  <a:tab pos="703263" algn="l"/>
              </a:tabLst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418AB3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703263" algn="l"/>
              </a:tabLst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2) комплексна оцінка використовується для співставлення результатів діяльності одного об’єкта за ряд звітних періодів.</a:t>
            </a:r>
          </a:p>
        </p:txBody>
      </p:sp>
      <p:pic>
        <p:nvPicPr>
          <p:cNvPr id="3074" name="Picture 2" descr="Комплексна оцінка та рекомендації щодо підвищення ефективності бізнесу  агропідприємства — Агробізнес сьогодні">
            <a:extLst>
              <a:ext uri="{FF2B5EF4-FFF2-40B4-BE49-F238E27FC236}">
                <a16:creationId xmlns:a16="http://schemas.microsoft.com/office/drawing/2014/main" id="{5E44FAF2-610A-46A0-9848-6CD8837E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6693"/>
            <a:ext cx="3874416" cy="4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89">
            <a:extLst>
              <a:ext uri="{FF2B5EF4-FFF2-40B4-BE49-F238E27FC236}">
                <a16:creationId xmlns:a16="http://schemas.microsoft.com/office/drawing/2014/main" id="{0249EF61-92C5-478E-A0E2-7BEB1048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711" y="334022"/>
            <a:ext cx="8158579" cy="10420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0805" marR="85090" indent="228600" algn="ctr">
              <a:spcBef>
                <a:spcPts val="315"/>
              </a:spcBef>
              <a:spcAft>
                <a:spcPts val="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Комплексна економічна оцінка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 характеристикою, яку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отримують за одночасного й узгодженого вивчення сукупності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параметрів, які відображають всі або більшість аспектів зміни та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економічних</a:t>
            </a:r>
            <a:r>
              <a:rPr lang="uk-UA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явищ</a:t>
            </a:r>
            <a:r>
              <a:rPr lang="uk-UA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процесів.</a:t>
            </a:r>
          </a:p>
        </p:txBody>
      </p:sp>
      <p:grpSp>
        <p:nvGrpSpPr>
          <p:cNvPr id="5" name="Group 1286">
            <a:extLst>
              <a:ext uri="{FF2B5EF4-FFF2-40B4-BE49-F238E27FC236}">
                <a16:creationId xmlns:a16="http://schemas.microsoft.com/office/drawing/2014/main" id="{D3F4C108-4885-40D5-BB04-8958340D8D57}"/>
              </a:ext>
            </a:extLst>
          </p:cNvPr>
          <p:cNvGrpSpPr>
            <a:grpSpLocks/>
          </p:cNvGrpSpPr>
          <p:nvPr/>
        </p:nvGrpSpPr>
        <p:grpSpPr bwMode="auto">
          <a:xfrm>
            <a:off x="4458327" y="1476702"/>
            <a:ext cx="3437906" cy="362423"/>
            <a:chOff x="7" y="7"/>
            <a:chExt cx="1983" cy="360"/>
          </a:xfrm>
        </p:grpSpPr>
        <p:pic>
          <p:nvPicPr>
            <p:cNvPr id="6" name="Picture 1288">
              <a:extLst>
                <a:ext uri="{FF2B5EF4-FFF2-40B4-BE49-F238E27FC236}">
                  <a16:creationId xmlns:a16="http://schemas.microsoft.com/office/drawing/2014/main" id="{04603B10-1B15-42E2-B04E-CE867DD05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" y="7"/>
              <a:ext cx="198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1287">
              <a:extLst>
                <a:ext uri="{FF2B5EF4-FFF2-40B4-BE49-F238E27FC236}">
                  <a16:creationId xmlns:a16="http://schemas.microsoft.com/office/drawing/2014/main" id="{8D1C76CC-900C-4CF0-8D99-A62BA4EDC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7"/>
              <a:ext cx="1983" cy="360"/>
            </a:xfrm>
            <a:custGeom>
              <a:avLst/>
              <a:gdLst>
                <a:gd name="T0" fmla="+- 0 996 7"/>
                <a:gd name="T1" fmla="*/ T0 w 1983"/>
                <a:gd name="T2" fmla="+- 0 7 7"/>
                <a:gd name="T3" fmla="*/ 7 h 360"/>
                <a:gd name="T4" fmla="+- 0 7 7"/>
                <a:gd name="T5" fmla="*/ T4 w 1983"/>
                <a:gd name="T6" fmla="+- 0 185 7"/>
                <a:gd name="T7" fmla="*/ 185 h 360"/>
                <a:gd name="T8" fmla="+- 0 996 7"/>
                <a:gd name="T9" fmla="*/ T8 w 1983"/>
                <a:gd name="T10" fmla="+- 0 367 7"/>
                <a:gd name="T11" fmla="*/ 367 h 360"/>
                <a:gd name="T12" fmla="+- 0 1990 7"/>
                <a:gd name="T13" fmla="*/ T12 w 1983"/>
                <a:gd name="T14" fmla="+- 0 185 7"/>
                <a:gd name="T15" fmla="*/ 185 h 360"/>
                <a:gd name="T16" fmla="+- 0 996 7"/>
                <a:gd name="T17" fmla="*/ T16 w 1983"/>
                <a:gd name="T18" fmla="+- 0 7 7"/>
                <a:gd name="T19" fmla="*/ 7 h 3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983" h="360">
                  <a:moveTo>
                    <a:pt x="989" y="0"/>
                  </a:moveTo>
                  <a:lnTo>
                    <a:pt x="0" y="178"/>
                  </a:lnTo>
                  <a:lnTo>
                    <a:pt x="989" y="360"/>
                  </a:lnTo>
                  <a:lnTo>
                    <a:pt x="1983" y="178"/>
                  </a:lnTo>
                  <a:lnTo>
                    <a:pt x="989" y="0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Text Box 1281">
            <a:extLst>
              <a:ext uri="{FF2B5EF4-FFF2-40B4-BE49-F238E27FC236}">
                <a16:creationId xmlns:a16="http://schemas.microsoft.com/office/drawing/2014/main" id="{B6A876FF-6504-4337-9BF5-3C6566BB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710" y="1939789"/>
            <a:ext cx="8158579" cy="8955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0805" marR="90170" indent="228600" algn="ctr">
              <a:spcBef>
                <a:spcPts val="315"/>
              </a:spcBef>
              <a:spcAft>
                <a:spcPts val="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комплексної економічної оцінки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зводяться до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 інтегрального параметра на основі агрегування різних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способів</a:t>
            </a:r>
            <a:r>
              <a:rPr lang="uk-UA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кількісного</a:t>
            </a:r>
            <a:r>
              <a:rPr lang="uk-UA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uk-UA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якісного</a:t>
            </a:r>
            <a:r>
              <a:rPr lang="uk-UA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аналізу.</a:t>
            </a:r>
          </a:p>
        </p:txBody>
      </p:sp>
      <p:grpSp>
        <p:nvGrpSpPr>
          <p:cNvPr id="9" name="Group 1278">
            <a:extLst>
              <a:ext uri="{FF2B5EF4-FFF2-40B4-BE49-F238E27FC236}">
                <a16:creationId xmlns:a16="http://schemas.microsoft.com/office/drawing/2014/main" id="{14AC5345-7FEF-45D9-8D8D-C5C6BDE0E4D6}"/>
              </a:ext>
            </a:extLst>
          </p:cNvPr>
          <p:cNvGrpSpPr>
            <a:grpSpLocks/>
          </p:cNvGrpSpPr>
          <p:nvPr/>
        </p:nvGrpSpPr>
        <p:grpSpPr bwMode="auto">
          <a:xfrm>
            <a:off x="4580651" y="4363947"/>
            <a:ext cx="3050537" cy="494414"/>
            <a:chOff x="7" y="7"/>
            <a:chExt cx="2160" cy="360"/>
          </a:xfrm>
        </p:grpSpPr>
        <p:pic>
          <p:nvPicPr>
            <p:cNvPr id="10" name="Picture 1280">
              <a:extLst>
                <a:ext uri="{FF2B5EF4-FFF2-40B4-BE49-F238E27FC236}">
                  <a16:creationId xmlns:a16="http://schemas.microsoft.com/office/drawing/2014/main" id="{6886B5D7-55ED-4D84-BED3-74127AD74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" y="7"/>
              <a:ext cx="216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279">
              <a:extLst>
                <a:ext uri="{FF2B5EF4-FFF2-40B4-BE49-F238E27FC236}">
                  <a16:creationId xmlns:a16="http://schemas.microsoft.com/office/drawing/2014/main" id="{107ABEFC-3B35-4123-A371-DF6CDD2C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7"/>
              <a:ext cx="2160" cy="360"/>
            </a:xfrm>
            <a:custGeom>
              <a:avLst/>
              <a:gdLst>
                <a:gd name="T0" fmla="+- 0 1087 7"/>
                <a:gd name="T1" fmla="*/ T0 w 2160"/>
                <a:gd name="T2" fmla="+- 0 7 7"/>
                <a:gd name="T3" fmla="*/ 7 h 360"/>
                <a:gd name="T4" fmla="+- 0 7 7"/>
                <a:gd name="T5" fmla="*/ T4 w 2160"/>
                <a:gd name="T6" fmla="+- 0 190 7"/>
                <a:gd name="T7" fmla="*/ 190 h 360"/>
                <a:gd name="T8" fmla="+- 0 1087 7"/>
                <a:gd name="T9" fmla="*/ T8 w 2160"/>
                <a:gd name="T10" fmla="+- 0 367 7"/>
                <a:gd name="T11" fmla="*/ 367 h 360"/>
                <a:gd name="T12" fmla="+- 0 2167 7"/>
                <a:gd name="T13" fmla="*/ T12 w 2160"/>
                <a:gd name="T14" fmla="+- 0 190 7"/>
                <a:gd name="T15" fmla="*/ 190 h 360"/>
                <a:gd name="T16" fmla="+- 0 1087 7"/>
                <a:gd name="T17" fmla="*/ T16 w 2160"/>
                <a:gd name="T18" fmla="+- 0 7 7"/>
                <a:gd name="T19" fmla="*/ 7 h 3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160" h="360">
                  <a:moveTo>
                    <a:pt x="1080" y="0"/>
                  </a:moveTo>
                  <a:lnTo>
                    <a:pt x="0" y="183"/>
                  </a:lnTo>
                  <a:lnTo>
                    <a:pt x="1080" y="360"/>
                  </a:lnTo>
                  <a:lnTo>
                    <a:pt x="2160" y="183"/>
                  </a:lnTo>
                  <a:lnTo>
                    <a:pt x="1080" y="0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 Box 1277">
            <a:extLst>
              <a:ext uri="{FF2B5EF4-FFF2-40B4-BE49-F238E27FC236}">
                <a16:creationId xmlns:a16="http://schemas.microsoft.com/office/drawing/2014/main" id="{A75A0357-1B28-433F-A0B9-DEA021B33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710" y="3399075"/>
            <a:ext cx="8158579" cy="8955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0805" marR="93980" indent="228600" algn="ctr">
              <a:spcBef>
                <a:spcPts val="315"/>
              </a:spcBef>
              <a:spcAft>
                <a:spcPts val="0"/>
              </a:spcAf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Комплексна оцінка дає можливість провести порівняльне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оцінювання комерційної діяльності деякої множини однорідних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 та їх підрозділів за визначеною сукупністю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економічних</a:t>
            </a:r>
            <a:r>
              <a:rPr lang="uk-UA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технічних</a:t>
            </a:r>
            <a:r>
              <a:rPr lang="uk-UA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індикаторів.</a:t>
            </a:r>
          </a:p>
        </p:txBody>
      </p:sp>
      <p:sp>
        <p:nvSpPr>
          <p:cNvPr id="14" name="Text Box 1273">
            <a:extLst>
              <a:ext uri="{FF2B5EF4-FFF2-40B4-BE49-F238E27FC236}">
                <a16:creationId xmlns:a16="http://schemas.microsoft.com/office/drawing/2014/main" id="{66E93744-4DC7-4E67-BAE4-ED7D93BA5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629" y="4905678"/>
            <a:ext cx="8158579" cy="12287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192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822325" algn="ctr">
              <a:spcBef>
                <a:spcPts val="315"/>
              </a:spcBef>
              <a:spcAft>
                <a:spcPts val="0"/>
              </a:spcAf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економічному</a:t>
            </a:r>
            <a:r>
              <a:rPr lang="uk-UA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аналізі</a:t>
            </a:r>
            <a:r>
              <a:rPr lang="uk-UA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виокремлюють методи:</a:t>
            </a:r>
          </a:p>
          <a:p>
            <a:pPr marL="990600" indent="-213995" algn="ctr">
              <a:spcBef>
                <a:spcPts val="960"/>
              </a:spcBef>
              <a:spcAft>
                <a:spcPts val="0"/>
              </a:spcAft>
              <a:tabLst>
                <a:tab pos="989965" algn="l"/>
                <a:tab pos="990600" algn="l"/>
              </a:tabLs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детермінованої</a:t>
            </a:r>
            <a:r>
              <a:rPr lang="uk-UA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комплексної</a:t>
            </a:r>
            <a:r>
              <a:rPr lang="uk-UA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оцінки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90600" indent="-213995" algn="ctr">
              <a:spcBef>
                <a:spcPts val="58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стохастичної</a:t>
            </a:r>
            <a:r>
              <a:rPr lang="uk-UA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комплексної</a:t>
            </a:r>
            <a:r>
              <a:rPr lang="uk-UA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оцінки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0A15BF-309E-40E3-8774-D687E032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731" y="2859695"/>
            <a:ext cx="3060457" cy="4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669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56">
            <a:extLst>
              <a:ext uri="{FF2B5EF4-FFF2-40B4-BE49-F238E27FC236}">
                <a16:creationId xmlns:a16="http://schemas.microsoft.com/office/drawing/2014/main" id="{B7F941FF-107D-4EC2-9E25-BEE60CA09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922" y="329938"/>
            <a:ext cx="805676" cy="63065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vert270" wrap="square" lIns="0" tIns="0" rIns="0" bIns="0" anchor="t" anchorCtr="0" upright="1">
            <a:noAutofit/>
          </a:bodyPr>
          <a:lstStyle/>
          <a:p>
            <a:pPr marL="505460" algn="ctr">
              <a:spcBef>
                <a:spcPts val="745"/>
              </a:spcBef>
              <a:spcAft>
                <a:spcPts val="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4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детермінованої</a:t>
            </a:r>
            <a:r>
              <a:rPr lang="uk-UA" sz="24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комплексної</a:t>
            </a:r>
            <a:r>
              <a:rPr lang="uk-UA" sz="24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оцінки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Стрілка: вправо 4">
            <a:extLst>
              <a:ext uri="{FF2B5EF4-FFF2-40B4-BE49-F238E27FC236}">
                <a16:creationId xmlns:a16="http://schemas.microsoft.com/office/drawing/2014/main" id="{C442A7F3-9249-425F-B560-660D064AF3A5}"/>
              </a:ext>
            </a:extLst>
          </p:cNvPr>
          <p:cNvSpPr/>
          <p:nvPr/>
        </p:nvSpPr>
        <p:spPr>
          <a:xfrm>
            <a:off x="2001707" y="403934"/>
            <a:ext cx="506027" cy="807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 Box 1262">
            <a:extLst>
              <a:ext uri="{FF2B5EF4-FFF2-40B4-BE49-F238E27FC236}">
                <a16:creationId xmlns:a16="http://schemas.microsoft.com/office/drawing/2014/main" id="{A720822E-28BF-400E-8296-33F7D3F71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734" y="448391"/>
            <a:ext cx="8288045" cy="8795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3980" marR="88900" indent="228600" algn="ctr">
              <a:lnSpc>
                <a:spcPct val="101000"/>
              </a:lnSpc>
              <a:spcBef>
                <a:spcPts val="315"/>
              </a:spcBef>
              <a:spcAft>
                <a:spcPts val="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 сум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полягає у розрахунку загального інтегрального показника як суми його фактичних значень, виражених в абсолютних чи </a:t>
            </a:r>
          </a:p>
          <a:p>
            <a:pPr marL="93980" marR="88900" indent="228600" algn="ctr">
              <a:lnSpc>
                <a:spcPct val="101000"/>
              </a:lnSpc>
              <a:spcBef>
                <a:spcPts val="315"/>
              </a:spcBef>
              <a:spcAft>
                <a:spcPts val="0"/>
              </a:spcAf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відносних величинах</a:t>
            </a:r>
          </a:p>
        </p:txBody>
      </p:sp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id="{35D12830-FD87-4E6D-B348-C9EC1E3462C4}"/>
              </a:ext>
            </a:extLst>
          </p:cNvPr>
          <p:cNvSpPr/>
          <p:nvPr/>
        </p:nvSpPr>
        <p:spPr>
          <a:xfrm>
            <a:off x="1985558" y="1541409"/>
            <a:ext cx="491971" cy="916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 Box 1266">
            <a:extLst>
              <a:ext uri="{FF2B5EF4-FFF2-40B4-BE49-F238E27FC236}">
                <a16:creationId xmlns:a16="http://schemas.microsoft.com/office/drawing/2014/main" id="{A3432D9F-4B42-4EB6-BA57-79FF1A09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529" y="1541409"/>
            <a:ext cx="8288044" cy="11263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3980" marR="83185" indent="228600" algn="ctr">
              <a:spcBef>
                <a:spcPts val="315"/>
              </a:spcBef>
              <a:spcAft>
                <a:spcPts val="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</a:t>
            </a:r>
            <a:r>
              <a:rPr lang="uk-UA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геометричної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застосовують коли загальний обсяг явища представлений не сумою, а добутком значень ознаки. Використовується здебільшого для розрахунку середніх коефіцієнтів (темпів) зростання і приросту при вивченні динаміки явищ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8095B0-1261-4C21-8422-F0FDE15A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558" y="4434702"/>
            <a:ext cx="512108" cy="96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38253F-3E4F-428F-8369-6C74F1B5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558" y="5607711"/>
            <a:ext cx="512108" cy="963251"/>
          </a:xfrm>
          <a:prstGeom prst="rect">
            <a:avLst/>
          </a:prstGeom>
        </p:spPr>
      </p:pic>
      <p:sp>
        <p:nvSpPr>
          <p:cNvPr id="11" name="Text Box 1257">
            <a:extLst>
              <a:ext uri="{FF2B5EF4-FFF2-40B4-BE49-F238E27FC236}">
                <a16:creationId xmlns:a16="http://schemas.microsoft.com/office/drawing/2014/main" id="{46320CEA-49A8-4FE4-8462-414B62711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666" y="4136662"/>
            <a:ext cx="8288043" cy="1425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3980" marR="87630" indent="228600" algn="ctr">
              <a:spcBef>
                <a:spcPts val="315"/>
              </a:spcBef>
              <a:spcAft>
                <a:spcPts val="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</a:t>
            </a:r>
            <a:r>
              <a:rPr lang="uk-UA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суми</a:t>
            </a:r>
            <a:r>
              <a:rPr lang="uk-UA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місць</a:t>
            </a:r>
            <a:r>
              <a:rPr lang="uk-UA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попереднє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ранжування всіх досліджуваних структурних об'єктів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окремими показниками. Кожному об'єкту відповідає</a:t>
            </a:r>
            <a:r>
              <a:rPr lang="uk-UA" spc="-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певне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значення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показника,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яке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показником</a:t>
            </a:r>
            <a:r>
              <a:rPr lang="uk-UA" spc="2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місця серед інших. Зважаючи на значущість кожного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показника,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складають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таблицю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показниками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розраховують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конкретне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значення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узагальнюючої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оцінки</a:t>
            </a:r>
          </a:p>
        </p:txBody>
      </p:sp>
      <p:sp>
        <p:nvSpPr>
          <p:cNvPr id="12" name="Text Box 1258">
            <a:extLst>
              <a:ext uri="{FF2B5EF4-FFF2-40B4-BE49-F238E27FC236}">
                <a16:creationId xmlns:a16="http://schemas.microsoft.com/office/drawing/2014/main" id="{05531D8C-840A-43D2-9D5D-D7484B51B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734" y="5673219"/>
            <a:ext cx="8288045" cy="9632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3980" marR="83820" indent="228600" algn="ctr">
              <a:spcBef>
                <a:spcPts val="315"/>
              </a:spcBef>
              <a:spcAft>
                <a:spcPts val="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</a:t>
            </a:r>
            <a:r>
              <a:rPr lang="uk-UA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відстаней</a:t>
            </a:r>
            <a:r>
              <a:rPr lang="uk-UA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полягає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тому,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найкращу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оцінку отримують об'єкти, максимально наближені до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еталона.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еталон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приймають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умовний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об'єкт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максимальними</a:t>
            </a:r>
            <a:r>
              <a:rPr lang="uk-UA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оцінками</a:t>
            </a:r>
            <a:r>
              <a:rPr lang="uk-UA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всіма показниками.</a:t>
            </a:r>
          </a:p>
        </p:txBody>
      </p:sp>
      <p:sp>
        <p:nvSpPr>
          <p:cNvPr id="2" name="Стрілка: вправо 1">
            <a:extLst>
              <a:ext uri="{FF2B5EF4-FFF2-40B4-BE49-F238E27FC236}">
                <a16:creationId xmlns:a16="http://schemas.microsoft.com/office/drawing/2014/main" id="{E04DEF63-93BC-4CA0-AF62-9B4DBF5A7C46}"/>
              </a:ext>
            </a:extLst>
          </p:cNvPr>
          <p:cNvSpPr/>
          <p:nvPr/>
        </p:nvSpPr>
        <p:spPr>
          <a:xfrm>
            <a:off x="2001707" y="2815280"/>
            <a:ext cx="440430" cy="1126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0499CA5-7BF9-4939-AE01-E8141F2F7653}"/>
              </a:ext>
            </a:extLst>
          </p:cNvPr>
          <p:cNvSpPr/>
          <p:nvPr/>
        </p:nvSpPr>
        <p:spPr>
          <a:xfrm>
            <a:off x="2477530" y="2824714"/>
            <a:ext cx="8288043" cy="1155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коефіцієнтів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 визначення загального інте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грального</a:t>
            </a:r>
            <a:r>
              <a:rPr lang="uk-UA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показника</a:t>
            </a:r>
            <a:r>
              <a:rPr lang="uk-UA" spc="-6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вигляді</a:t>
            </a:r>
            <a:r>
              <a:rPr lang="uk-UA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добутку</a:t>
            </a:r>
            <a:r>
              <a:rPr lang="uk-UA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відповідних</a:t>
            </a:r>
            <a:r>
              <a:rPr lang="uk-UA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часткових</a:t>
            </a:r>
            <a:r>
              <a:rPr lang="uk-UA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кое</a:t>
            </a:r>
            <a:r>
              <a:rPr lang="uk-UA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фіцієнтів,</a:t>
            </a:r>
            <a:r>
              <a:rPr lang="uk-UA" spc="-5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uk-UA" spc="-5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показують</a:t>
            </a:r>
            <a:r>
              <a:rPr lang="uk-UA" spc="-5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відносну</a:t>
            </a:r>
            <a:r>
              <a:rPr lang="uk-UA" spc="-5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зміну</a:t>
            </a:r>
            <a:r>
              <a:rPr lang="uk-UA" spc="-5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досліджуваних</a:t>
            </a:r>
            <a:r>
              <a:rPr lang="uk-UA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показників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35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50">
            <a:extLst>
              <a:ext uri="{FF2B5EF4-FFF2-40B4-BE49-F238E27FC236}">
                <a16:creationId xmlns:a16="http://schemas.microsoft.com/office/drawing/2014/main" id="{E87F0B13-72D2-405A-B4AB-14B6EEAEB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480" y="4345305"/>
            <a:ext cx="7355840" cy="58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06045" marR="240030" indent="228600" algn="ctr">
              <a:lnSpc>
                <a:spcPct val="101000"/>
              </a:lnSpc>
              <a:spcBef>
                <a:spcPts val="435"/>
              </a:spcBef>
              <a:spcAft>
                <a:spcPts val="0"/>
              </a:spcAft>
            </a:pP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F6B4684-8AEC-40AD-BBC3-32C7C73BB7F8}"/>
              </a:ext>
            </a:extLst>
          </p:cNvPr>
          <p:cNvSpPr/>
          <p:nvPr/>
        </p:nvSpPr>
        <p:spPr>
          <a:xfrm>
            <a:off x="1894840" y="781054"/>
            <a:ext cx="8402320" cy="1168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6045" marR="240030" lvl="0" indent="228600" algn="ctr">
              <a:lnSpc>
                <a:spcPct val="101000"/>
              </a:lnSpc>
              <a:spcBef>
                <a:spcPts val="435"/>
              </a:spcBef>
            </a:pP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000" b="1" spc="-2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стохастичної</a:t>
            </a:r>
            <a:r>
              <a:rPr lang="uk-UA" sz="2000" b="1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комплексної</a:t>
            </a:r>
            <a:r>
              <a:rPr lang="uk-UA" sz="2000" b="1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оцінки</a:t>
            </a:r>
            <a:r>
              <a:rPr lang="uk-UA" sz="2000" b="1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uk-UA" sz="2000" spc="-23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uk-UA" sz="2000" spc="-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</a:t>
            </a:r>
            <a:r>
              <a:rPr lang="uk-UA" sz="20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2000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стохастичного</a:t>
            </a:r>
            <a:r>
              <a:rPr lang="uk-UA" sz="2000" spc="-1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зв'язку:</a:t>
            </a:r>
          </a:p>
        </p:txBody>
      </p:sp>
      <p:sp>
        <p:nvSpPr>
          <p:cNvPr id="7" name="Стрілка: униз 6">
            <a:extLst>
              <a:ext uri="{FF2B5EF4-FFF2-40B4-BE49-F238E27FC236}">
                <a16:creationId xmlns:a16="http://schemas.microsoft.com/office/drawing/2014/main" id="{1C181D3C-D22E-4CF4-AFBA-B4EC6410F3FC}"/>
              </a:ext>
            </a:extLst>
          </p:cNvPr>
          <p:cNvSpPr/>
          <p:nvPr/>
        </p:nvSpPr>
        <p:spPr>
          <a:xfrm>
            <a:off x="2997201" y="2080895"/>
            <a:ext cx="2184400" cy="477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: униз 7">
            <a:extLst>
              <a:ext uri="{FF2B5EF4-FFF2-40B4-BE49-F238E27FC236}">
                <a16:creationId xmlns:a16="http://schemas.microsoft.com/office/drawing/2014/main" id="{D05FB27E-E6B6-44CA-B7AD-E350C5751B42}"/>
              </a:ext>
            </a:extLst>
          </p:cNvPr>
          <p:cNvSpPr/>
          <p:nvPr/>
        </p:nvSpPr>
        <p:spPr>
          <a:xfrm>
            <a:off x="7025641" y="2104390"/>
            <a:ext cx="2489200" cy="477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 Box 1248">
            <a:extLst>
              <a:ext uri="{FF2B5EF4-FFF2-40B4-BE49-F238E27FC236}">
                <a16:creationId xmlns:a16="http://schemas.microsoft.com/office/drawing/2014/main" id="{DBA603AB-10BF-464D-AC09-78153247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060" y="2680333"/>
            <a:ext cx="2926079" cy="22631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566420" marR="369570" indent="-189230" algn="ctr">
              <a:spcBef>
                <a:spcPts val="360"/>
              </a:spcBef>
              <a:spcAft>
                <a:spcPts val="0"/>
              </a:spcAft>
            </a:pPr>
            <a:endParaRPr lang="uk-UA" sz="1600" b="1" spc="-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66420" marR="369570" indent="-189230" algn="ctr">
              <a:spcBef>
                <a:spcPts val="360"/>
              </a:spcBef>
              <a:spcAft>
                <a:spcPts val="0"/>
              </a:spcAft>
            </a:pPr>
            <a:r>
              <a:rPr lang="uk-UA" sz="16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двовимірного</a:t>
            </a:r>
            <a:r>
              <a:rPr lang="uk-UA" sz="1600" b="1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шкалювання</a:t>
            </a:r>
            <a:endParaRPr lang="uk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3980" marR="83820" algn="ctr">
              <a:lnSpc>
                <a:spcPct val="100000"/>
              </a:lnSpc>
              <a:spcAft>
                <a:spcPts val="0"/>
              </a:spcAft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(враховує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абсолютні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значення показників і ступінь їх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варіації,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механізм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впливу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окремих факторів на результати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діяльності)</a:t>
            </a:r>
          </a:p>
        </p:txBody>
      </p:sp>
      <p:sp>
        <p:nvSpPr>
          <p:cNvPr id="11" name="Text Box 1249">
            <a:extLst>
              <a:ext uri="{FF2B5EF4-FFF2-40B4-BE49-F238E27FC236}">
                <a16:creationId xmlns:a16="http://schemas.microsoft.com/office/drawing/2014/main" id="{03F10B63-AF1D-4F2E-AC7B-4E8E97028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542" y="2713351"/>
            <a:ext cx="2819398" cy="22631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192">
            <a:noFill/>
            <a:prstDash val="solid"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97155" marR="85725" algn="ctr">
              <a:spcBef>
                <a:spcPts val="360"/>
              </a:spcBef>
              <a:spcAft>
                <a:spcPts val="0"/>
              </a:spcAft>
            </a:pP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 компонентного аналізу</a:t>
            </a:r>
            <a:r>
              <a:rPr lang="uk-UA" sz="1600" b="1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 експертно-статистичних</a:t>
            </a:r>
            <a:r>
              <a:rPr lang="uk-UA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досліджень</a:t>
            </a:r>
            <a:endParaRPr lang="uk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3980" marR="84455" algn="ctr">
              <a:spcAft>
                <a:spcPts val="0"/>
              </a:spcAft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(їх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зміст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полягає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тому,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узагальнюючу оцінку отримують</a:t>
            </a:r>
            <a:r>
              <a:rPr lang="uk-UA" sz="1600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визначенням</a:t>
            </a:r>
            <a:r>
              <a:rPr lang="uk-UA" sz="1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</a:t>
            </a:r>
            <a:r>
              <a:rPr lang="uk-UA" sz="1600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поставлених цілей через часткові</a:t>
            </a:r>
            <a:r>
              <a:rPr lang="uk-UA" sz="1600" spc="-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показники ефективності)</a:t>
            </a:r>
          </a:p>
        </p:txBody>
      </p:sp>
      <p:pic>
        <p:nvPicPr>
          <p:cNvPr id="12" name="Picture 4" descr="Estadistica png 8 » PNG Image">
            <a:extLst>
              <a:ext uri="{FF2B5EF4-FFF2-40B4-BE49-F238E27FC236}">
                <a16:creationId xmlns:a16="http://schemas.microsoft.com/office/drawing/2014/main" id="{CEF2429E-5B4F-4A0E-B83E-F896404A1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1815" y="4561840"/>
            <a:ext cx="7992745" cy="247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272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4AE27DA-CC82-4796-B15D-2D98A61DB97D}"/>
              </a:ext>
            </a:extLst>
          </p:cNvPr>
          <p:cNvSpPr/>
          <p:nvPr/>
        </p:nvSpPr>
        <p:spPr>
          <a:xfrm>
            <a:off x="5297864" y="395926"/>
            <a:ext cx="5938887" cy="2092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</a:p>
          <a:p>
            <a:pPr algn="ctr"/>
            <a:r>
              <a:rPr lang="uk-UA" sz="4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 геометричної 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0ECAC201-B290-4FDE-AA4C-99A4CB5F9F97}"/>
              </a:ext>
            </a:extLst>
          </p:cNvPr>
          <p:cNvSpPr/>
          <p:nvPr/>
        </p:nvSpPr>
        <p:spPr>
          <a:xfrm>
            <a:off x="2243581" y="2573517"/>
            <a:ext cx="9539925" cy="782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передбачає</a:t>
            </a: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</a:t>
            </a: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лексної</a:t>
            </a:r>
            <a:r>
              <a:rPr lang="uk-UA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оцінки</a:t>
            </a:r>
            <a:r>
              <a:rPr lang="uk-UA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допомогою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розрахунку</a:t>
            </a:r>
            <a:r>
              <a:rPr lang="uk-UA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геометричної</a:t>
            </a:r>
            <a:r>
              <a:rPr lang="uk-UA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uk-UA" spc="-2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коефіцієнтів</a:t>
            </a:r>
            <a:r>
              <a:rPr lang="uk-UA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відносної</a:t>
            </a:r>
            <a:r>
              <a:rPr lang="uk-UA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зміни</a:t>
            </a:r>
            <a:r>
              <a:rPr lang="uk-UA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досліджуваних</a:t>
            </a:r>
            <a:r>
              <a:rPr lang="uk-UA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показників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: округлені кути 5">
                <a:extLst>
                  <a:ext uri="{FF2B5EF4-FFF2-40B4-BE49-F238E27FC236}">
                    <a16:creationId xmlns:a16="http://schemas.microsoft.com/office/drawing/2014/main" id="{A43AA052-5BC5-4250-99B5-FB2E18A36F38}"/>
                  </a:ext>
                </a:extLst>
              </p:cNvPr>
              <p:cNvSpPr/>
              <p:nvPr/>
            </p:nvSpPr>
            <p:spPr>
              <a:xfrm>
                <a:off x="1508289" y="3399971"/>
                <a:ext cx="9728462" cy="1607035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2) для</a:t>
                </a:r>
                <a:r>
                  <a:rPr lang="uk-UA" spc="-6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цього</a:t>
                </a:r>
                <a:r>
                  <a:rPr lang="uk-UA" spc="-26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використовується</a:t>
                </a:r>
                <a:r>
                  <a:rPr lang="uk-UA" spc="-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формула:</a:t>
                </a: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uk-UA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ctrlPr>
                            <a:rPr lang="uk-UA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g>
                        <m:e>
                          <m:nary>
                            <m:naryPr>
                              <m:chr m:val="∏"/>
                              <m:limLoc m:val="undOvr"/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uk-UA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rad>
                    </m:oMath>
                  </m:oMathPara>
                </a14:m>
                <a:endParaRPr lang="uk-UA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кутник: округлені кути 5">
                <a:extLst>
                  <a:ext uri="{FF2B5EF4-FFF2-40B4-BE49-F238E27FC236}">
                    <a16:creationId xmlns:a16="http://schemas.microsoft.com/office/drawing/2014/main" id="{A43AA052-5BC5-4250-99B5-FB2E18A36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289" y="3399971"/>
                <a:ext cx="9728462" cy="1607035"/>
              </a:xfrm>
              <a:prstGeom prst="roundRect">
                <a:avLst/>
              </a:prstGeom>
              <a:blipFill>
                <a:blip r:embed="rId2"/>
                <a:stretch>
                  <a:fillRect t="-188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6F498B30-B4D4-4ED8-A2A8-2D772BF70409}"/>
              </a:ext>
            </a:extLst>
          </p:cNvPr>
          <p:cNvSpPr/>
          <p:nvPr/>
        </p:nvSpPr>
        <p:spPr>
          <a:xfrm>
            <a:off x="944880" y="5051035"/>
            <a:ext cx="9822730" cy="1263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marR="144780" indent="251460" algn="ctr">
              <a:lnSpc>
                <a:spcPct val="95000"/>
              </a:lnSpc>
              <a:spcBef>
                <a:spcPts val="365"/>
              </a:spcBef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метод середньої геометричної використовується при відносно невеликій кількості показників, які оцінюються, та коли найбільший показник не перевищує одиницю, а всі інші наближені</a:t>
            </a:r>
            <a:r>
              <a:rPr lang="uk-UA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неї, тобто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uk-UA" dirty="0">
                <a:latin typeface="Symbol" panose="05050102010706020507" pitchFamily="18" charset="2"/>
                <a:ea typeface="Times New Roman" panose="02020603050405020304" pitchFamily="18" charset="0"/>
              </a:rPr>
              <a:t>£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uk-UA" i="1" spc="1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Symbol" panose="05050102010706020507" pitchFamily="18" charset="2"/>
                <a:ea typeface="Times New Roman" panose="02020603050405020304" pitchFamily="18" charset="0"/>
              </a:rPr>
              <a:t>£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Symbol" panose="05050102010706020507" pitchFamily="18" charset="2"/>
                <a:ea typeface="Times New Roman" panose="02020603050405020304" pitchFamily="18" charset="0"/>
              </a:rPr>
              <a:t>1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D01A06-F92D-4E21-A500-C8BA1B68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46" y="395926"/>
            <a:ext cx="4074161" cy="1739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1285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71625ACD-D0C6-486D-9AB0-458E508F56A7}"/>
              </a:ext>
            </a:extLst>
          </p:cNvPr>
          <p:cNvSpPr/>
          <p:nvPr/>
        </p:nvSpPr>
        <p:spPr>
          <a:xfrm>
            <a:off x="5823751" y="355108"/>
            <a:ext cx="5663955" cy="170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КОЕФІЦІЄНТІВ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кутник: округлені кути 4">
                <a:extLst>
                  <a:ext uri="{FF2B5EF4-FFF2-40B4-BE49-F238E27FC236}">
                    <a16:creationId xmlns:a16="http://schemas.microsoft.com/office/drawing/2014/main" id="{BFFF7867-0E58-4658-8DEC-A181B3898137}"/>
                  </a:ext>
                </a:extLst>
              </p:cNvPr>
              <p:cNvSpPr/>
              <p:nvPr/>
            </p:nvSpPr>
            <p:spPr>
              <a:xfrm>
                <a:off x="2032986" y="2082972"/>
                <a:ext cx="9223900" cy="24801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 algn="ctr">
                  <a:buAutoNum type="arabicParenR"/>
                </a:pP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передбачає визначення загального інте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грального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показника</a:t>
                </a:r>
                <a:r>
                  <a:rPr lang="uk-UA" spc="-6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у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вигляді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добутку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відповідних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часткових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кое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фіцієнтів,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які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показують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відносну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зміну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досліджуваних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показників:</a:t>
                </a:r>
                <a:endParaRPr lang="en-US" spc="-5" dirty="0">
                  <a:latin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uk-UA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кутник: округлені кути 4">
                <a:extLst>
                  <a:ext uri="{FF2B5EF4-FFF2-40B4-BE49-F238E27FC236}">
                    <a16:creationId xmlns:a16="http://schemas.microsoft.com/office/drawing/2014/main" id="{BFFF7867-0E58-4658-8DEC-A181B3898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986" y="2082972"/>
                <a:ext cx="9223900" cy="24801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: округлені кути 5">
                <a:extLst>
                  <a:ext uri="{FF2B5EF4-FFF2-40B4-BE49-F238E27FC236}">
                    <a16:creationId xmlns:a16="http://schemas.microsoft.com/office/drawing/2014/main" id="{1AB3FC21-CB44-40C3-9825-9E6A8EF9EF27}"/>
                  </a:ext>
                </a:extLst>
              </p:cNvPr>
              <p:cNvSpPr/>
              <p:nvPr/>
            </p:nvSpPr>
            <p:spPr>
              <a:xfrm>
                <a:off x="1065320" y="4660780"/>
                <a:ext cx="8105313" cy="141154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5250" marR="144780" indent="251460" algn="just">
                  <a:spcBef>
                    <a:spcPts val="455"/>
                  </a:spcBef>
                  <a:spcAft>
                    <a:spcPts val="0"/>
                  </a:spcAft>
                </a:pP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2) для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визначення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добутку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показників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використовують</a:t>
                </a:r>
                <a:r>
                  <a:rPr lang="uk-UA" spc="-6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наступну</a:t>
                </a:r>
                <a:r>
                  <a:rPr lang="uk-UA" spc="-5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формулу:</a:t>
                </a: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,</m:t>
                      </m:r>
                    </m:oMath>
                  </m:oMathPara>
                </a14:m>
                <a:endParaRPr lang="uk-U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кутник: округлені кути 5">
                <a:extLst>
                  <a:ext uri="{FF2B5EF4-FFF2-40B4-BE49-F238E27FC236}">
                    <a16:creationId xmlns:a16="http://schemas.microsoft.com/office/drawing/2014/main" id="{1AB3FC21-CB44-40C3-9825-9E6A8EF9E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320" y="4660780"/>
                <a:ext cx="8105313" cy="141154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Статистика, економіка, економічний аналіз (контрольні, ІНДЗ ...">
            <a:extLst>
              <a:ext uri="{FF2B5EF4-FFF2-40B4-BE49-F238E27FC236}">
                <a16:creationId xmlns:a16="http://schemas.microsoft.com/office/drawing/2014/main" id="{23CBD028-452C-40C8-B811-06360CCE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76625" cy="20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374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C908DA-300E-43DD-8853-FF5549C5F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563" y="3284783"/>
            <a:ext cx="3669437" cy="3607266"/>
          </a:xfrm>
          <a:prstGeom prst="rect">
            <a:avLst/>
          </a:prstGeom>
        </p:spPr>
      </p:pic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A1A94857-CF4C-4B14-96A6-C81023683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259015"/>
              </p:ext>
            </p:extLst>
          </p:nvPr>
        </p:nvGraphicFramePr>
        <p:xfrm>
          <a:off x="1285684" y="2166152"/>
          <a:ext cx="7324795" cy="426047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55416">
                  <a:extLst>
                    <a:ext uri="{9D8B030D-6E8A-4147-A177-3AD203B41FA5}">
                      <a16:colId xmlns:a16="http://schemas.microsoft.com/office/drawing/2014/main" val="2555323725"/>
                    </a:ext>
                  </a:extLst>
                </a:gridCol>
                <a:gridCol w="1597245">
                  <a:extLst>
                    <a:ext uri="{9D8B030D-6E8A-4147-A177-3AD203B41FA5}">
                      <a16:colId xmlns:a16="http://schemas.microsoft.com/office/drawing/2014/main" val="3764699487"/>
                    </a:ext>
                  </a:extLst>
                </a:gridCol>
                <a:gridCol w="1597245">
                  <a:extLst>
                    <a:ext uri="{9D8B030D-6E8A-4147-A177-3AD203B41FA5}">
                      <a16:colId xmlns:a16="http://schemas.microsoft.com/office/drawing/2014/main" val="3522808968"/>
                    </a:ext>
                  </a:extLst>
                </a:gridCol>
                <a:gridCol w="1349374">
                  <a:extLst>
                    <a:ext uri="{9D8B030D-6E8A-4147-A177-3AD203B41FA5}">
                      <a16:colId xmlns:a16="http://schemas.microsoft.com/office/drawing/2014/main" val="3565841739"/>
                    </a:ext>
                  </a:extLst>
                </a:gridCol>
                <a:gridCol w="1325515">
                  <a:extLst>
                    <a:ext uri="{9D8B030D-6E8A-4147-A177-3AD203B41FA5}">
                      <a16:colId xmlns:a16="http://schemas.microsoft.com/office/drawing/2014/main" val="3892282985"/>
                    </a:ext>
                  </a:extLst>
                </a:gridCol>
              </a:tblGrid>
              <a:tr h="491370">
                <a:tc rowSpan="2">
                  <a:txBody>
                    <a:bodyPr/>
                    <a:lstStyle/>
                    <a:p>
                      <a:pPr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4145" marR="134620" indent="4445" algn="ctr">
                        <a:lnSpc>
                          <a:spcPct val="95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b="1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4145" marR="134620" indent="4445" algn="ctr">
                        <a:lnSpc>
                          <a:spcPct val="95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Підприємство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781050" indent="-659765" algn="ctr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81050" indent="-659765" algn="ctr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Коефіцієнти виконання планового завдання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Добуток </a:t>
                      </a:r>
                    </a:p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показників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9995"/>
                  </a:ext>
                </a:extLst>
              </a:tr>
              <a:tr h="62240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indent="58420" algn="l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indent="58420" algn="l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Випуск продукції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103505" marR="68580" indent="-15875" algn="l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endParaRPr lang="uk-UA" sz="1400" spc="-5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3505" marR="68580" indent="-15875" algn="ctr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uk-UA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Продуктивність праці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810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59690" algn="ctr">
                        <a:spcBef>
                          <a:spcPts val="8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Прибуток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71507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4=1*2*3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128268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1397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66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014893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03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945252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03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372738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66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043932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03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6268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66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95097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66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60858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66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27877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03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896746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635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6891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4066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9690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145983"/>
                  </a:ext>
                </a:extLst>
              </a:tr>
            </a:tbl>
          </a:graphicData>
        </a:graphic>
      </p:graphicFrame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3AC100AF-0E3D-4BBD-8BB7-07D6BAD65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99430"/>
              </p:ext>
            </p:extLst>
          </p:nvPr>
        </p:nvGraphicFramePr>
        <p:xfrm>
          <a:off x="8605920" y="2166152"/>
          <a:ext cx="1146080" cy="426718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6080">
                  <a:extLst>
                    <a:ext uri="{9D8B030D-6E8A-4147-A177-3AD203B41FA5}">
                      <a16:colId xmlns:a16="http://schemas.microsoft.com/office/drawing/2014/main" val="3991525325"/>
                    </a:ext>
                  </a:extLst>
                </a:gridCol>
              </a:tblGrid>
              <a:tr h="1127273"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Отримане місце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16937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59680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166344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762351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901017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790412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202490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378082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537939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41077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marL="952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016760"/>
                  </a:ext>
                </a:extLst>
              </a:tr>
              <a:tr h="300884">
                <a:tc>
                  <a:txBody>
                    <a:bodyPr/>
                    <a:lstStyle/>
                    <a:p>
                      <a:pPr marL="105410" marR="95885" algn="ctr">
                        <a:spcBef>
                          <a:spcPts val="135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053644"/>
                  </a:ext>
                </a:extLst>
              </a:tr>
            </a:tbl>
          </a:graphicData>
        </a:graphic>
      </p:graphicFrame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624DD41E-17FD-419D-8607-EBCBA53FBE53}"/>
              </a:ext>
            </a:extLst>
          </p:cNvPr>
          <p:cNvSpPr/>
          <p:nvPr/>
        </p:nvSpPr>
        <p:spPr>
          <a:xfrm>
            <a:off x="2281562" y="217159"/>
            <a:ext cx="7910004" cy="802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ПРИКЛАД: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Методом коефіцієнтів визначити найкращі промислові</a:t>
            </a:r>
            <a:r>
              <a:rPr lang="uk-UA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</a:t>
            </a:r>
            <a:r>
              <a:rPr lang="uk-UA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</a:t>
            </a:r>
            <a:r>
              <a:rPr lang="uk-UA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uk-UA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однотипних</a:t>
            </a:r>
            <a:r>
              <a:rPr lang="uk-UA" spc="2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 на основі даних, наведених у таблиці 4.1.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E3ED55D-9966-4757-BDD7-C0CB2C41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372" y="1045277"/>
            <a:ext cx="1863571" cy="579755"/>
          </a:xfrm>
        </p:spPr>
        <p:txBody>
          <a:bodyPr>
            <a:normAutofit/>
          </a:bodyPr>
          <a:lstStyle/>
          <a:p>
            <a:pPr algn="r"/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Таблиця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.1.</a:t>
            </a:r>
            <a:endParaRPr lang="uk-UA" sz="1800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E189888-4EAA-4CBA-88B4-FCB10E90A273}"/>
              </a:ext>
            </a:extLst>
          </p:cNvPr>
          <p:cNvSpPr/>
          <p:nvPr/>
        </p:nvSpPr>
        <p:spPr>
          <a:xfrm>
            <a:off x="1642368" y="1498861"/>
            <a:ext cx="7910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РЕЙТИНГОВА ОЦІНКА ДІЯЛЬНОСТІ ПІДПРИЄМСТВ ЗА МЕТОДОМ КОЕФІЦІЄНТІВ</a:t>
            </a:r>
            <a:endParaRPr lang="uk-UA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03C4F13-E322-4173-ABEA-8055E6C25B8F}"/>
              </a:ext>
            </a:extLst>
          </p:cNvPr>
          <p:cNvSpPr/>
          <p:nvPr/>
        </p:nvSpPr>
        <p:spPr>
          <a:xfrm>
            <a:off x="8610479" y="3578746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F201A8FD-4C94-42E7-8A64-070B034993F6}"/>
              </a:ext>
            </a:extLst>
          </p:cNvPr>
          <p:cNvSpPr/>
          <p:nvPr/>
        </p:nvSpPr>
        <p:spPr>
          <a:xfrm>
            <a:off x="8610478" y="3859411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8339617-7702-4626-93C9-FD0EC6D00618}"/>
              </a:ext>
            </a:extLst>
          </p:cNvPr>
          <p:cNvSpPr/>
          <p:nvPr/>
        </p:nvSpPr>
        <p:spPr>
          <a:xfrm>
            <a:off x="8610478" y="4140076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E38F376-04EA-48EA-BA56-BE4716B5A459}"/>
              </a:ext>
            </a:extLst>
          </p:cNvPr>
          <p:cNvSpPr/>
          <p:nvPr/>
        </p:nvSpPr>
        <p:spPr>
          <a:xfrm>
            <a:off x="8610478" y="4434039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AEAEDDC-2DE5-494B-9F9D-C9B78B321E4B}"/>
              </a:ext>
            </a:extLst>
          </p:cNvPr>
          <p:cNvSpPr/>
          <p:nvPr/>
        </p:nvSpPr>
        <p:spPr>
          <a:xfrm>
            <a:off x="8610477" y="4728002"/>
            <a:ext cx="1146079" cy="2752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12B7F0EF-664A-4673-9280-96A84A2ABA54}"/>
              </a:ext>
            </a:extLst>
          </p:cNvPr>
          <p:cNvSpPr/>
          <p:nvPr/>
        </p:nvSpPr>
        <p:spPr>
          <a:xfrm>
            <a:off x="8610474" y="5008667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06480993-9410-49B7-8921-8734CA06E0E3}"/>
              </a:ext>
            </a:extLst>
          </p:cNvPr>
          <p:cNvSpPr/>
          <p:nvPr/>
        </p:nvSpPr>
        <p:spPr>
          <a:xfrm>
            <a:off x="8610468" y="5283914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02CD59F1-5942-40A8-841A-069C35009066}"/>
              </a:ext>
            </a:extLst>
          </p:cNvPr>
          <p:cNvSpPr/>
          <p:nvPr/>
        </p:nvSpPr>
        <p:spPr>
          <a:xfrm>
            <a:off x="8615027" y="5568013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3255B71-774A-41EB-9592-8E1CBE5EFDB4}"/>
              </a:ext>
            </a:extLst>
          </p:cNvPr>
          <p:cNvSpPr/>
          <p:nvPr/>
        </p:nvSpPr>
        <p:spPr>
          <a:xfrm>
            <a:off x="8615027" y="5853124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FAD80F-2EE0-4D75-9FD7-FC105F0987DE}"/>
              </a:ext>
            </a:extLst>
          </p:cNvPr>
          <p:cNvSpPr/>
          <p:nvPr/>
        </p:nvSpPr>
        <p:spPr>
          <a:xfrm>
            <a:off x="8615027" y="6138962"/>
            <a:ext cx="1146079" cy="293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714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C8E2F4-0B86-4D12-9E4B-BBE3578E2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10"/>
            <a:ext cx="3170195" cy="205453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163472B-3D2A-4624-92C8-2E4279A9539F}"/>
              </a:ext>
            </a:extLst>
          </p:cNvPr>
          <p:cNvSpPr/>
          <p:nvPr/>
        </p:nvSpPr>
        <p:spPr>
          <a:xfrm>
            <a:off x="5242560" y="38100"/>
            <a:ext cx="5923280" cy="112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СУМ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CBE4EA1-088A-4B9F-8B33-FEAC28C73EC0}"/>
              </a:ext>
            </a:extLst>
          </p:cNvPr>
          <p:cNvSpPr/>
          <p:nvPr/>
        </p:nvSpPr>
        <p:spPr>
          <a:xfrm>
            <a:off x="4074160" y="1165882"/>
            <a:ext cx="7487920" cy="616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використовують у випадку однонаправленості досліджуваних показників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кутник: округлені кути 8">
                <a:extLst>
                  <a:ext uri="{FF2B5EF4-FFF2-40B4-BE49-F238E27FC236}">
                    <a16:creationId xmlns:a16="http://schemas.microsoft.com/office/drawing/2014/main" id="{8BFC0687-4D64-4AF7-BF04-CF94C858225E}"/>
                  </a:ext>
                </a:extLst>
              </p:cNvPr>
              <p:cNvSpPr/>
              <p:nvPr/>
            </p:nvSpPr>
            <p:spPr>
              <a:xfrm>
                <a:off x="3170195" y="1828760"/>
                <a:ext cx="8168640" cy="115274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5250" marR="144780" indent="251460" algn="just">
                  <a:spcAft>
                    <a:spcPts val="0"/>
                  </a:spcAft>
                </a:pP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5250" marR="144780" indent="251460" algn="just">
                  <a:spcAft>
                    <a:spcPts val="0"/>
                  </a:spcAft>
                </a:pP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5250" marR="144780" indent="251460" algn="just">
                  <a:spcAft>
                    <a:spcPts val="0"/>
                  </a:spcAft>
                </a:pP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5250" marR="144780" indent="251460" algn="just">
                  <a:spcAft>
                    <a:spcPts val="0"/>
                  </a:spcAft>
                </a:pP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2) для</a:t>
                </a:r>
                <a:r>
                  <a:rPr lang="uk-UA" spc="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підсумовування</a:t>
                </a:r>
                <a:r>
                  <a:rPr lang="uk-UA" spc="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абсолютних</a:t>
                </a:r>
                <a:r>
                  <a:rPr lang="uk-UA" spc="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показників</a:t>
                </a:r>
                <a:r>
                  <a:rPr lang="uk-UA" spc="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застосовують</a:t>
                </a:r>
                <a:r>
                  <a:rPr lang="uk-UA" spc="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формулу:</a:t>
                </a: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uk-UA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uk-UA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5250" marR="144780" indent="251460" algn="just">
                  <a:spcAft>
                    <a:spcPts val="0"/>
                  </a:spcAft>
                </a:pP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5250" marR="144780" indent="251460" algn="just">
                  <a:spcAft>
                    <a:spcPts val="0"/>
                  </a:spcAft>
                </a:pPr>
                <a:endParaRPr lang="uk-U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5250" marR="144780" indent="251460" algn="just">
                  <a:spcAft>
                    <a:spcPts val="0"/>
                  </a:spcAft>
                </a:pPr>
                <a:endParaRPr lang="uk-U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кутник: округлені кути 8">
                <a:extLst>
                  <a:ext uri="{FF2B5EF4-FFF2-40B4-BE49-F238E27FC236}">
                    <a16:creationId xmlns:a16="http://schemas.microsoft.com/office/drawing/2014/main" id="{8BFC0687-4D64-4AF7-BF04-CF94C8582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195" y="1828760"/>
                <a:ext cx="8168640" cy="1152742"/>
              </a:xfrm>
              <a:prstGeom prst="roundRect">
                <a:avLst/>
              </a:prstGeom>
              <a:blipFill>
                <a:blip r:embed="rId3"/>
                <a:stretch>
                  <a:fillRect t="-733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кутник: округлені кути 10">
                <a:extLst>
                  <a:ext uri="{FF2B5EF4-FFF2-40B4-BE49-F238E27FC236}">
                    <a16:creationId xmlns:a16="http://schemas.microsoft.com/office/drawing/2014/main" id="{25B81D23-FE61-47CB-813B-8B0C77601CB0}"/>
                  </a:ext>
                </a:extLst>
              </p:cNvPr>
              <p:cNvSpPr/>
              <p:nvPr/>
            </p:nvSpPr>
            <p:spPr>
              <a:xfrm>
                <a:off x="2529939" y="3028114"/>
                <a:ext cx="8016240" cy="178956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7345" algn="ctr">
                  <a:spcAft>
                    <a:spcPts val="0"/>
                  </a:spcAft>
                </a:pPr>
                <a:r>
                  <a:rPr lang="uk-UA" spc="-2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3) для відносних</a:t>
                </a:r>
                <a:r>
                  <a:rPr lang="uk-UA" spc="-6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2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показників</a:t>
                </a:r>
                <a:r>
                  <a:rPr lang="uk-UA" spc="-6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2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інтегральний</a:t>
                </a:r>
                <a:r>
                  <a:rPr lang="uk-UA" spc="-6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показник</a:t>
                </a:r>
                <a:r>
                  <a:rPr lang="uk-UA" spc="-6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визначається</a:t>
                </a:r>
                <a:r>
                  <a:rPr lang="uk-UA" spc="-6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 допомогою наступної формули:</a:t>
                </a: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uk-UA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7345" algn="ctr">
                  <a:spcAft>
                    <a:spcPts val="0"/>
                  </a:spcAft>
                </a:pP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де</a:t>
                </a:r>
                <a:r>
                  <a:rPr lang="uk-UA" dirty="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uk-UA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uk-UA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базисне та фактичне значення </a:t>
                </a:r>
                <a:r>
                  <a:rPr lang="en-US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го показника на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j-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му об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єкті</a:t>
                </a:r>
                <a:endParaRPr lang="uk-UA" i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кутник: округлені кути 10">
                <a:extLst>
                  <a:ext uri="{FF2B5EF4-FFF2-40B4-BE49-F238E27FC236}">
                    <a16:creationId xmlns:a16="http://schemas.microsoft.com/office/drawing/2014/main" id="{25B81D23-FE61-47CB-813B-8B0C77601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939" y="3028114"/>
                <a:ext cx="8016240" cy="1789566"/>
              </a:xfrm>
              <a:prstGeom prst="roundRect">
                <a:avLst/>
              </a:prstGeom>
              <a:blipFill>
                <a:blip r:embed="rId4"/>
                <a:stretch>
                  <a:fillRect t="-3729" b="-542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: округлені кути 9">
                <a:extLst>
                  <a:ext uri="{FF2B5EF4-FFF2-40B4-BE49-F238E27FC236}">
                    <a16:creationId xmlns:a16="http://schemas.microsoft.com/office/drawing/2014/main" id="{669105D3-55A3-455C-A65B-CCAF07C1EB39}"/>
                  </a:ext>
                </a:extLst>
              </p:cNvPr>
              <p:cNvSpPr/>
              <p:nvPr/>
            </p:nvSpPr>
            <p:spPr>
              <a:xfrm>
                <a:off x="1830972" y="4864078"/>
                <a:ext cx="8168640" cy="178956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4) найкраще підприємство визначається по максимальній (мінімальній) сумі показників, які позитивно (негативно) впливають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 результати діяльності підприємства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uk-UA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              </m:t>
                          </m:r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fName>
                        <m:e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func>
                      <m:r>
                        <a:rPr lang="uk-UA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uk-UA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endParaRPr lang="uk-UA" dirty="0"/>
              </a:p>
            </p:txBody>
          </p:sp>
        </mc:Choice>
        <mc:Fallback xmlns="">
          <p:sp>
            <p:nvSpPr>
              <p:cNvPr id="10" name="Прямокутник: округлені кути 9">
                <a:extLst>
                  <a:ext uri="{FF2B5EF4-FFF2-40B4-BE49-F238E27FC236}">
                    <a16:creationId xmlns:a16="http://schemas.microsoft.com/office/drawing/2014/main" id="{669105D3-55A3-455C-A65B-CCAF07C1E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972" y="4864078"/>
                <a:ext cx="8168640" cy="1789566"/>
              </a:xfrm>
              <a:prstGeom prst="roundRect">
                <a:avLst/>
              </a:prstGeom>
              <a:blipFill>
                <a:blip r:embed="rId5"/>
                <a:stretch>
                  <a:fillRect t="-237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03512-5DE5-488D-9D42-488CB44BD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295" y="5692118"/>
            <a:ext cx="1566808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982CC91-F322-4B55-BC97-BA160421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1" y="932531"/>
            <a:ext cx="7027416" cy="5397248"/>
          </a:xfrm>
        </p:spPr>
        <p:txBody>
          <a:bodyPr>
            <a:normAutofit fontScale="70000" lnSpcReduction="20000"/>
          </a:bodyPr>
          <a:lstStyle/>
          <a:p>
            <a:pPr marL="118745" indent="0">
              <a:lnSpc>
                <a:spcPts val="126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uk-UA" sz="4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Після</a:t>
            </a:r>
            <a:r>
              <a:rPr lang="uk-UA" sz="4600" b="1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вивчення теми</a:t>
            </a:r>
            <a:r>
              <a:rPr lang="uk-UA" sz="4600" b="1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uk-UA" sz="4600" b="1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зможете:</a:t>
            </a:r>
          </a:p>
          <a:p>
            <a:pPr marL="118745" indent="0">
              <a:lnSpc>
                <a:spcPts val="1260"/>
              </a:lnSpc>
              <a:spcBef>
                <a:spcPts val="520"/>
              </a:spcBef>
              <a:spcAft>
                <a:spcPts val="0"/>
              </a:spcAft>
              <a:buNone/>
            </a:pPr>
            <a:endParaRPr lang="uk-UA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8745" indent="0">
              <a:lnSpc>
                <a:spcPts val="1260"/>
              </a:lnSpc>
              <a:spcBef>
                <a:spcPts val="520"/>
              </a:spcBef>
              <a:spcAft>
                <a:spcPts val="0"/>
              </a:spcAft>
              <a:buNone/>
            </a:pPr>
            <a:endParaRPr lang="uk-UA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144780" lvl="1" indent="-285750">
              <a:lnSpc>
                <a:spcPct val="110000"/>
              </a:lnSpc>
              <a:buSzPts val="1100"/>
              <a:buFont typeface="Times New Roman" panose="02020603050405020304" pitchFamily="18" charset="0"/>
              <a:buChar char="•"/>
              <a:tabLst>
                <a:tab pos="341630" algn="l"/>
              </a:tabLst>
            </a:pP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розуміти сутність використання</a:t>
            </a:r>
            <a:r>
              <a:rPr lang="uk-UA" sz="2900" spc="1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системного</a:t>
            </a:r>
            <a:r>
              <a:rPr lang="uk-UA" sz="2900" spc="1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підходу</a:t>
            </a:r>
            <a:r>
              <a:rPr lang="uk-UA" sz="2900" spc="1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2900" spc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аналізі</a:t>
            </a:r>
            <a:r>
              <a:rPr lang="uk-UA" sz="2900" spc="1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економічних</a:t>
            </a:r>
            <a:r>
              <a:rPr lang="uk-UA" sz="29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явищ</a:t>
            </a:r>
            <a:r>
              <a:rPr lang="uk-UA" sz="29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процесів;</a:t>
            </a:r>
          </a:p>
          <a:p>
            <a:pPr marL="742950" marR="144780" lvl="1" indent="-285750">
              <a:lnSpc>
                <a:spcPct val="110000"/>
              </a:lnSpc>
              <a:buSzPts val="1100"/>
              <a:buFont typeface="Times New Roman" panose="02020603050405020304" pitchFamily="18" charset="0"/>
              <a:buChar char="•"/>
              <a:tabLst>
                <a:tab pos="341630" algn="l"/>
              </a:tabLst>
            </a:pP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визнача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uk-UA" sz="29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z="29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використовувати</a:t>
            </a:r>
            <a:r>
              <a:rPr lang="uk-UA" sz="29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методику</a:t>
            </a:r>
            <a:r>
              <a:rPr lang="uk-UA" sz="29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комплексного</a:t>
            </a:r>
            <a:r>
              <a:rPr lang="uk-UA" sz="29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економічного</a:t>
            </a:r>
            <a:r>
              <a:rPr lang="uk-UA" sz="29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зу</a:t>
            </a:r>
            <a:r>
              <a:rPr lang="uk-UA" sz="29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практиці;</a:t>
            </a:r>
          </a:p>
          <a:p>
            <a:pPr marL="742950" marR="144780" lvl="1" indent="-285750">
              <a:lnSpc>
                <a:spcPct val="110000"/>
              </a:lnSpc>
              <a:buSzPts val="1100"/>
              <a:buFont typeface="Times New Roman" panose="02020603050405020304" pitchFamily="18" charset="0"/>
              <a:buChar char="•"/>
              <a:tabLst>
                <a:tab pos="341630" algn="l"/>
              </a:tabLst>
            </a:pP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пояснити</a:t>
            </a:r>
            <a:r>
              <a:rPr lang="uk-UA" sz="29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поняття</a:t>
            </a:r>
            <a:r>
              <a:rPr lang="uk-UA" sz="29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класифікацію</a:t>
            </a:r>
            <a:r>
              <a:rPr lang="uk-UA" sz="29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резервів;</a:t>
            </a:r>
          </a:p>
          <a:p>
            <a:pPr marL="742950" marR="144780" lvl="1" indent="-285750">
              <a:lnSpc>
                <a:spcPct val="110000"/>
              </a:lnSpc>
              <a:buSzPts val="1100"/>
              <a:buFont typeface="Times New Roman" panose="02020603050405020304" pitchFamily="18" charset="0"/>
              <a:buChar char="•"/>
              <a:tabLst>
                <a:tab pos="351155" algn="l"/>
              </a:tabLst>
            </a:pP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охарактеризувати</a:t>
            </a:r>
            <a:r>
              <a:rPr lang="uk-UA" sz="29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принципи</a:t>
            </a:r>
            <a:r>
              <a:rPr lang="uk-UA" sz="29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виявлення</a:t>
            </a:r>
            <a:r>
              <a:rPr lang="uk-UA" sz="29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9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підрахунку</a:t>
            </a:r>
            <a:r>
              <a:rPr lang="uk-UA" sz="29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резервів;</a:t>
            </a:r>
          </a:p>
          <a:p>
            <a:pPr marL="742950" marR="144780" lvl="1" indent="-285750">
              <a:lnSpc>
                <a:spcPct val="110000"/>
              </a:lnSpc>
              <a:buSzPts val="1100"/>
              <a:buFont typeface="Times New Roman" panose="02020603050405020304" pitchFamily="18" charset="0"/>
              <a:buChar char="•"/>
              <a:tabLst>
                <a:tab pos="341630" algn="l"/>
              </a:tabLst>
            </a:pP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виявити</a:t>
            </a:r>
            <a:r>
              <a:rPr lang="uk-UA" sz="2900" spc="1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900" spc="1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розрахувати</a:t>
            </a:r>
            <a:r>
              <a:rPr lang="uk-UA" sz="2900" spc="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резерви</a:t>
            </a:r>
            <a:r>
              <a:rPr lang="uk-UA" sz="2900" spc="1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підвищення</a:t>
            </a:r>
            <a:r>
              <a:rPr lang="uk-UA" sz="2900" spc="1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ефективності господарської діяльності;</a:t>
            </a:r>
          </a:p>
          <a:p>
            <a:pPr marL="742950" marR="144780" lvl="1" indent="-285750">
              <a:lnSpc>
                <a:spcPct val="110000"/>
              </a:lnSpc>
              <a:buSzPts val="1100"/>
              <a:buFont typeface="Times New Roman" panose="02020603050405020304" pitchFamily="18" charset="0"/>
              <a:buChar char="•"/>
              <a:tabLst>
                <a:tab pos="341630" algn="l"/>
              </a:tabLst>
            </a:pPr>
            <a:r>
              <a:rPr lang="uk-UA" sz="2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здійснювати аналіз резервів підвищення ефективності господарської діяльності</a:t>
            </a:r>
            <a:r>
              <a:rPr lang="uk-UA" sz="2900" spc="-1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практиці;</a:t>
            </a:r>
            <a:endParaRPr lang="uk-UA" sz="2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144780" lvl="1" indent="-285750">
              <a:lnSpc>
                <a:spcPct val="110000"/>
              </a:lnSpc>
              <a:buSzPts val="1100"/>
              <a:buFont typeface="Times New Roman" panose="02020603050405020304" pitchFamily="18" charset="0"/>
              <a:buChar char="•"/>
              <a:tabLst>
                <a:tab pos="341630" algn="l"/>
              </a:tabLst>
            </a:pP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розраховувати</a:t>
            </a:r>
            <a:r>
              <a:rPr lang="uk-UA" sz="2900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загальний</a:t>
            </a:r>
            <a:r>
              <a:rPr lang="uk-UA" sz="2900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інтегральний</a:t>
            </a:r>
            <a:r>
              <a:rPr lang="uk-UA" sz="29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</a:t>
            </a:r>
            <a:r>
              <a:rPr lang="uk-UA" sz="2900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uk-UA" sz="29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застосуванням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методів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порівняльної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комплексної</a:t>
            </a:r>
            <a:r>
              <a:rPr lang="uk-UA" sz="29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оцінки.</a:t>
            </a:r>
          </a:p>
          <a:p>
            <a:pPr marL="742950" marR="144780" lvl="1" indent="-285750">
              <a:buSzPts val="1100"/>
              <a:buFont typeface="Times New Roman" panose="02020603050405020304" pitchFamily="18" charset="0"/>
              <a:buChar char="•"/>
              <a:tabLst>
                <a:tab pos="341630" algn="l"/>
              </a:tabLs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026" name="Picture 2" descr="We've Got a Definition of Talent: Competence × Commitment × Contribution –  ERE">
            <a:extLst>
              <a:ext uri="{FF2B5EF4-FFF2-40B4-BE49-F238E27FC236}">
                <a16:creationId xmlns:a16="http://schemas.microsoft.com/office/drawing/2014/main" id="{4A06BFF1-B6AE-4B72-8C53-9F96F9A4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74" y="1066315"/>
            <a:ext cx="4468426" cy="472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406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ECCCAA6F-B121-4AA1-8680-55C4BA315A80}"/>
              </a:ext>
            </a:extLst>
          </p:cNvPr>
          <p:cNvSpPr/>
          <p:nvPr/>
        </p:nvSpPr>
        <p:spPr>
          <a:xfrm>
            <a:off x="2692105" y="457137"/>
            <a:ext cx="8168640" cy="1552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5) з метою усунення головного недоліку застосування методу сум – висока інтегральна оцінка при надто низьких рівнях часткових показників – можна додатково ввести вагові коефіцієнти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кутник: округлені кути 7">
                <a:extLst>
                  <a:ext uri="{FF2B5EF4-FFF2-40B4-BE49-F238E27FC236}">
                    <a16:creationId xmlns:a16="http://schemas.microsoft.com/office/drawing/2014/main" id="{AA68E8CD-000C-44AD-978F-0571A31F4A40}"/>
                  </a:ext>
                </a:extLst>
              </p:cNvPr>
              <p:cNvSpPr/>
              <p:nvPr/>
            </p:nvSpPr>
            <p:spPr>
              <a:xfrm>
                <a:off x="2087880" y="2081814"/>
                <a:ext cx="8016240" cy="18288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uk-UA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6) вагові коефіцієнти </a:t>
                </a:r>
                <a:r>
                  <a:rPr lang="en-US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i="1" baseline="-25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uk-UA" i="1" baseline="-25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pc="-1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здебільшого</a:t>
                </a:r>
                <a:r>
                  <a:rPr lang="uk-UA" spc="-5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визначаються</a:t>
                </a:r>
                <a:r>
                  <a:rPr lang="uk-UA" spc="-4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експертним</a:t>
                </a:r>
                <a:r>
                  <a:rPr lang="uk-UA" spc="-5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шляхом</a:t>
                </a:r>
                <a:r>
                  <a:rPr lang="uk-UA" spc="-5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</a:t>
                </a:r>
                <a:r>
                  <a:rPr lang="uk-UA" spc="-5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дозволяють</a:t>
                </a:r>
                <a:r>
                  <a:rPr lang="uk-UA" spc="-5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spc="-1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ди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ференціювати</a:t>
                </a:r>
                <a:r>
                  <a:rPr lang="uk-UA" spc="-4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відібрані</a:t>
                </a:r>
                <a:r>
                  <a:rPr lang="uk-UA" spc="-3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показники</a:t>
                </a:r>
                <a:r>
                  <a:rPr lang="uk-UA" spc="-3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</a:t>
                </a:r>
                <a:r>
                  <a:rPr lang="uk-UA" spc="-4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рівнем</a:t>
                </a:r>
                <a:r>
                  <a:rPr lang="uk-UA" spc="-35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їх</a:t>
                </a:r>
                <a:r>
                  <a:rPr lang="uk-UA" spc="-4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важливості:</a:t>
                </a:r>
                <a:endParaRPr lang="en-US" dirty="0">
                  <a:latin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uk-UA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кутник: округлені кути 7">
                <a:extLst>
                  <a:ext uri="{FF2B5EF4-FFF2-40B4-BE49-F238E27FC236}">
                    <a16:creationId xmlns:a16="http://schemas.microsoft.com/office/drawing/2014/main" id="{AA68E8CD-000C-44AD-978F-0571A31F4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880" y="2081814"/>
                <a:ext cx="8016240" cy="18288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: округлені кути 9">
                <a:extLst>
                  <a:ext uri="{FF2B5EF4-FFF2-40B4-BE49-F238E27FC236}">
                    <a16:creationId xmlns:a16="http://schemas.microsoft.com/office/drawing/2014/main" id="{0FE1AF66-EDE4-40B7-BD4E-FE90F776DA8E}"/>
                  </a:ext>
                </a:extLst>
              </p:cNvPr>
              <p:cNvSpPr/>
              <p:nvPr/>
            </p:nvSpPr>
            <p:spPr>
              <a:xfrm>
                <a:off x="1278384" y="3983055"/>
                <a:ext cx="8016240" cy="193533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7) </a:t>
                </a:r>
                <a:r>
                  <a:rPr lang="uk-U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після цього комплексний показник можна розрахувати за формулою:</a:t>
                </a:r>
              </a:p>
              <a:p>
                <a:pPr algn="ctr"/>
                <a:endPara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uk-UA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uk-U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uk-UA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uk-UA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uk-UA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кутник: округлені кути 9">
                <a:extLst>
                  <a:ext uri="{FF2B5EF4-FFF2-40B4-BE49-F238E27FC236}">
                    <a16:creationId xmlns:a16="http://schemas.microsoft.com/office/drawing/2014/main" id="{0FE1AF66-EDE4-40B7-BD4E-FE90F776DA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84" y="3983055"/>
                <a:ext cx="8016240" cy="193533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0608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77E8-29BB-41CC-AD24-D35385F8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33"/>
            <a:ext cx="10515600" cy="550416"/>
          </a:xfrm>
        </p:spPr>
        <p:txBody>
          <a:bodyPr>
            <a:normAutofit fontScale="90000"/>
          </a:bodyPr>
          <a:lstStyle/>
          <a:p>
            <a:pPr algn="r">
              <a:spcAft>
                <a:spcPts val="750"/>
              </a:spcAft>
            </a:pPr>
            <a:b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Таблиця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.2.</a:t>
            </a:r>
            <a:b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45C20FC1-2332-4869-BC96-4E49D454C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781941"/>
              </p:ext>
            </p:extLst>
          </p:nvPr>
        </p:nvGraphicFramePr>
        <p:xfrm>
          <a:off x="1661604" y="2005859"/>
          <a:ext cx="8868791" cy="32758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5164">
                  <a:extLst>
                    <a:ext uri="{9D8B030D-6E8A-4147-A177-3AD203B41FA5}">
                      <a16:colId xmlns:a16="http://schemas.microsoft.com/office/drawing/2014/main" val="3938340823"/>
                    </a:ext>
                  </a:extLst>
                </a:gridCol>
                <a:gridCol w="3780657">
                  <a:extLst>
                    <a:ext uri="{9D8B030D-6E8A-4147-A177-3AD203B41FA5}">
                      <a16:colId xmlns:a16="http://schemas.microsoft.com/office/drawing/2014/main" val="1034548212"/>
                    </a:ext>
                  </a:extLst>
                </a:gridCol>
                <a:gridCol w="945164">
                  <a:extLst>
                    <a:ext uri="{9D8B030D-6E8A-4147-A177-3AD203B41FA5}">
                      <a16:colId xmlns:a16="http://schemas.microsoft.com/office/drawing/2014/main" val="2770615608"/>
                    </a:ext>
                  </a:extLst>
                </a:gridCol>
                <a:gridCol w="787637">
                  <a:extLst>
                    <a:ext uri="{9D8B030D-6E8A-4147-A177-3AD203B41FA5}">
                      <a16:colId xmlns:a16="http://schemas.microsoft.com/office/drawing/2014/main" val="792483208"/>
                    </a:ext>
                  </a:extLst>
                </a:gridCol>
                <a:gridCol w="787637">
                  <a:extLst>
                    <a:ext uri="{9D8B030D-6E8A-4147-A177-3AD203B41FA5}">
                      <a16:colId xmlns:a16="http://schemas.microsoft.com/office/drawing/2014/main" val="3105207066"/>
                    </a:ext>
                  </a:extLst>
                </a:gridCol>
                <a:gridCol w="811266">
                  <a:extLst>
                    <a:ext uri="{9D8B030D-6E8A-4147-A177-3AD203B41FA5}">
                      <a16:colId xmlns:a16="http://schemas.microsoft.com/office/drawing/2014/main" val="1650725305"/>
                    </a:ext>
                  </a:extLst>
                </a:gridCol>
                <a:gridCol w="811266">
                  <a:extLst>
                    <a:ext uri="{9D8B030D-6E8A-4147-A177-3AD203B41FA5}">
                      <a16:colId xmlns:a16="http://schemas.microsoft.com/office/drawing/2014/main" val="4002474770"/>
                    </a:ext>
                  </a:extLst>
                </a:gridCol>
              </a:tblGrid>
              <a:tr h="36398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ідприємства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638682"/>
                  </a:ext>
                </a:extLst>
              </a:tr>
              <a:tr h="36398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499232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 автономії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897992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 абсолютної ліквідності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699264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 швидкої ліквідності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154932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 поточної ліквідності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079036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 маневреності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766747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Рентабельність продукції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231174"/>
                  </a:ext>
                </a:extLst>
              </a:tr>
              <a:tr h="363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Рентабельність капіталу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,15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986680"/>
                  </a:ext>
                </a:extLst>
              </a:tr>
            </a:tbl>
          </a:graphicData>
        </a:graphic>
      </p:graphicFrame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2F9FF55-61BF-49A2-92B6-BD3448BE0987}"/>
              </a:ext>
            </a:extLst>
          </p:cNvPr>
          <p:cNvSpPr/>
          <p:nvPr/>
        </p:nvSpPr>
        <p:spPr>
          <a:xfrm>
            <a:off x="3376474" y="67820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75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РЕЙТИНГОВА ОЦІНКА ДІЯЛЬНОСТІ ПІДПРИЄМСТВ ЗА МЕТОДОМ СУМ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429D2B28-A956-4BF6-A2FF-B873EBCA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74391"/>
              </p:ext>
            </p:extLst>
          </p:nvPr>
        </p:nvGraphicFramePr>
        <p:xfrm>
          <a:off x="1661603" y="5275774"/>
          <a:ext cx="8868791" cy="3639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5164">
                  <a:extLst>
                    <a:ext uri="{9D8B030D-6E8A-4147-A177-3AD203B41FA5}">
                      <a16:colId xmlns:a16="http://schemas.microsoft.com/office/drawing/2014/main" val="834264403"/>
                    </a:ext>
                  </a:extLst>
                </a:gridCol>
                <a:gridCol w="3780657">
                  <a:extLst>
                    <a:ext uri="{9D8B030D-6E8A-4147-A177-3AD203B41FA5}">
                      <a16:colId xmlns:a16="http://schemas.microsoft.com/office/drawing/2014/main" val="3932542161"/>
                    </a:ext>
                  </a:extLst>
                </a:gridCol>
                <a:gridCol w="945164">
                  <a:extLst>
                    <a:ext uri="{9D8B030D-6E8A-4147-A177-3AD203B41FA5}">
                      <a16:colId xmlns:a16="http://schemas.microsoft.com/office/drawing/2014/main" val="1971200714"/>
                    </a:ext>
                  </a:extLst>
                </a:gridCol>
                <a:gridCol w="787637">
                  <a:extLst>
                    <a:ext uri="{9D8B030D-6E8A-4147-A177-3AD203B41FA5}">
                      <a16:colId xmlns:a16="http://schemas.microsoft.com/office/drawing/2014/main" val="2309941487"/>
                    </a:ext>
                  </a:extLst>
                </a:gridCol>
                <a:gridCol w="787637">
                  <a:extLst>
                    <a:ext uri="{9D8B030D-6E8A-4147-A177-3AD203B41FA5}">
                      <a16:colId xmlns:a16="http://schemas.microsoft.com/office/drawing/2014/main" val="1036544966"/>
                    </a:ext>
                  </a:extLst>
                </a:gridCol>
                <a:gridCol w="811266">
                  <a:extLst>
                    <a:ext uri="{9D8B030D-6E8A-4147-A177-3AD203B41FA5}">
                      <a16:colId xmlns:a16="http://schemas.microsoft.com/office/drawing/2014/main" val="1720034464"/>
                    </a:ext>
                  </a:extLst>
                </a:gridCol>
                <a:gridCol w="811266">
                  <a:extLst>
                    <a:ext uri="{9D8B030D-6E8A-4147-A177-3AD203B41FA5}">
                      <a16:colId xmlns:a16="http://schemas.microsoft.com/office/drawing/2014/main" val="1031676259"/>
                    </a:ext>
                  </a:extLst>
                </a:gridCol>
              </a:tblGrid>
              <a:tr h="363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оцінки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2,65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2,54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2,64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2,25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3,19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981410"/>
                  </a:ext>
                </a:extLst>
              </a:tr>
            </a:tbl>
          </a:graphicData>
        </a:graphic>
      </p:graphicFrame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ABDBFF6E-F436-4A1E-B7A2-289B69171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537057"/>
              </p:ext>
            </p:extLst>
          </p:nvPr>
        </p:nvGraphicFramePr>
        <p:xfrm>
          <a:off x="1661602" y="5639758"/>
          <a:ext cx="8868791" cy="3639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5164">
                  <a:extLst>
                    <a:ext uri="{9D8B030D-6E8A-4147-A177-3AD203B41FA5}">
                      <a16:colId xmlns:a16="http://schemas.microsoft.com/office/drawing/2014/main" val="1064470515"/>
                    </a:ext>
                  </a:extLst>
                </a:gridCol>
                <a:gridCol w="3780657">
                  <a:extLst>
                    <a:ext uri="{9D8B030D-6E8A-4147-A177-3AD203B41FA5}">
                      <a16:colId xmlns:a16="http://schemas.microsoft.com/office/drawing/2014/main" val="3354106796"/>
                    </a:ext>
                  </a:extLst>
                </a:gridCol>
                <a:gridCol w="945164">
                  <a:extLst>
                    <a:ext uri="{9D8B030D-6E8A-4147-A177-3AD203B41FA5}">
                      <a16:colId xmlns:a16="http://schemas.microsoft.com/office/drawing/2014/main" val="2627395742"/>
                    </a:ext>
                  </a:extLst>
                </a:gridCol>
                <a:gridCol w="787637">
                  <a:extLst>
                    <a:ext uri="{9D8B030D-6E8A-4147-A177-3AD203B41FA5}">
                      <a16:colId xmlns:a16="http://schemas.microsoft.com/office/drawing/2014/main" val="1048191542"/>
                    </a:ext>
                  </a:extLst>
                </a:gridCol>
                <a:gridCol w="787637">
                  <a:extLst>
                    <a:ext uri="{9D8B030D-6E8A-4147-A177-3AD203B41FA5}">
                      <a16:colId xmlns:a16="http://schemas.microsoft.com/office/drawing/2014/main" val="508326912"/>
                    </a:ext>
                  </a:extLst>
                </a:gridCol>
                <a:gridCol w="811266">
                  <a:extLst>
                    <a:ext uri="{9D8B030D-6E8A-4147-A177-3AD203B41FA5}">
                      <a16:colId xmlns:a16="http://schemas.microsoft.com/office/drawing/2014/main" val="2682210140"/>
                    </a:ext>
                  </a:extLst>
                </a:gridCol>
                <a:gridCol w="811266">
                  <a:extLst>
                    <a:ext uri="{9D8B030D-6E8A-4147-A177-3AD203B41FA5}">
                      <a16:colId xmlns:a16="http://schemas.microsoft.com/office/drawing/2014/main" val="3898681167"/>
                    </a:ext>
                  </a:extLst>
                </a:gridCol>
              </a:tblGrid>
              <a:tr h="363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661753"/>
                  </a:ext>
                </a:extLst>
              </a:tr>
            </a:tbl>
          </a:graphicData>
        </a:graphic>
      </p:graphicFrame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670499E-ECA1-4EC1-9DD4-2C635745A5D1}"/>
              </a:ext>
            </a:extLst>
          </p:cNvPr>
          <p:cNvSpPr/>
          <p:nvPr/>
        </p:nvSpPr>
        <p:spPr>
          <a:xfrm>
            <a:off x="9712171" y="5624924"/>
            <a:ext cx="818222" cy="37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3009028-4C5D-4D64-94AC-E3824730E423}"/>
              </a:ext>
            </a:extLst>
          </p:cNvPr>
          <p:cNvSpPr/>
          <p:nvPr/>
        </p:nvSpPr>
        <p:spPr>
          <a:xfrm>
            <a:off x="6383046" y="5633817"/>
            <a:ext cx="949910" cy="3639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01576402-2666-4FF6-8E31-D7338DDBE734}"/>
              </a:ext>
            </a:extLst>
          </p:cNvPr>
          <p:cNvSpPr/>
          <p:nvPr/>
        </p:nvSpPr>
        <p:spPr>
          <a:xfrm>
            <a:off x="8113454" y="5633817"/>
            <a:ext cx="780496" cy="37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C0086B64-4DC3-4849-9106-A7CB45C522A7}"/>
              </a:ext>
            </a:extLst>
          </p:cNvPr>
          <p:cNvSpPr/>
          <p:nvPr/>
        </p:nvSpPr>
        <p:spPr>
          <a:xfrm>
            <a:off x="7332956" y="5636788"/>
            <a:ext cx="780496" cy="37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8A3A1B4-E601-4436-9027-3E85D79446A9}"/>
              </a:ext>
            </a:extLst>
          </p:cNvPr>
          <p:cNvSpPr/>
          <p:nvPr/>
        </p:nvSpPr>
        <p:spPr>
          <a:xfrm>
            <a:off x="8893948" y="5633818"/>
            <a:ext cx="818222" cy="37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08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8CDC8E8-F25E-45C8-9F08-B141E08A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" y="180340"/>
            <a:ext cx="3249930" cy="25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C4566896-F1AF-439E-9046-C6033397B76F}"/>
              </a:ext>
            </a:extLst>
          </p:cNvPr>
          <p:cNvSpPr/>
          <p:nvPr/>
        </p:nvSpPr>
        <p:spPr>
          <a:xfrm>
            <a:off x="6604000" y="314960"/>
            <a:ext cx="541528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СУМИ МІСЦЬ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0D1E85DD-D9BD-460F-ADA4-A184B22ABC11}"/>
              </a:ext>
            </a:extLst>
          </p:cNvPr>
          <p:cNvSpPr/>
          <p:nvPr/>
        </p:nvSpPr>
        <p:spPr>
          <a:xfrm>
            <a:off x="3362960" y="2245360"/>
            <a:ext cx="8585200" cy="1183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передбачає ранжування (присвоєння місця) всіх об’єктів дослідження по окремих показниках</a:t>
            </a:r>
            <a:endParaRPr lang="uk-UA" dirty="0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B4F8AB8-4581-4B5C-9EAD-BF1A1765A50D}"/>
              </a:ext>
            </a:extLst>
          </p:cNvPr>
          <p:cNvSpPr/>
          <p:nvPr/>
        </p:nvSpPr>
        <p:spPr>
          <a:xfrm>
            <a:off x="2468880" y="3505200"/>
            <a:ext cx="86664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кожному показнику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ij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присвоюється новий параметр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ij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який визначає місце кожного об’єкта серед інших по і-тому показнику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кутник: округлені кути 6">
                <a:extLst>
                  <a:ext uri="{FF2B5EF4-FFF2-40B4-BE49-F238E27FC236}">
                    <a16:creationId xmlns:a16="http://schemas.microsoft.com/office/drawing/2014/main" id="{BDBCCF54-4B9A-4CE8-9C3A-2821AB8A9999}"/>
                  </a:ext>
                </a:extLst>
              </p:cNvPr>
              <p:cNvSpPr/>
              <p:nvPr/>
            </p:nvSpPr>
            <p:spPr>
              <a:xfrm>
                <a:off x="1584960" y="4587240"/>
                <a:ext cx="9347200" cy="15392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3) за даними складається таблиця балів, на підставі якої розраховується конкретне значення узагальнюючого показника, при цьому застосовується формула: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uk-UA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uk-UA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uk-UA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endParaRPr lang="uk-UA" dirty="0"/>
              </a:p>
            </p:txBody>
          </p:sp>
        </mc:Choice>
        <mc:Fallback xmlns="">
          <p:sp>
            <p:nvSpPr>
              <p:cNvPr id="7" name="Прямокутник: округлені кути 6">
                <a:extLst>
                  <a:ext uri="{FF2B5EF4-FFF2-40B4-BE49-F238E27FC236}">
                    <a16:creationId xmlns:a16="http://schemas.microsoft.com/office/drawing/2014/main" id="{BDBCCF54-4B9A-4CE8-9C3A-2821AB8A9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" y="4587240"/>
                <a:ext cx="9347200" cy="1539240"/>
              </a:xfrm>
              <a:prstGeom prst="roundRect">
                <a:avLst/>
              </a:prstGeom>
              <a:blipFill>
                <a:blip r:embed="rId3"/>
                <a:stretch>
                  <a:fillRect t="-196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235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4996B-C736-4C21-B59A-AEB956C3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91"/>
            <a:ext cx="2682239" cy="17674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8C954-3A8F-43A7-9905-12030854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04992"/>
            <a:ext cx="10515600" cy="579755"/>
          </a:xfrm>
        </p:spPr>
        <p:txBody>
          <a:bodyPr>
            <a:normAutofit/>
          </a:bodyPr>
          <a:lstStyle/>
          <a:p>
            <a:pPr algn="r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Таблиця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.4.</a:t>
            </a:r>
            <a:endParaRPr lang="uk-UA" sz="2400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C308E14-5956-461F-B9DF-B0792EFB5F49}"/>
              </a:ext>
            </a:extLst>
          </p:cNvPr>
          <p:cNvSpPr/>
          <p:nvPr/>
        </p:nvSpPr>
        <p:spPr>
          <a:xfrm>
            <a:off x="1428131" y="3467439"/>
            <a:ext cx="9335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РЕЙТИНГОВА ОЦІНКА ДІЯЛЬНОСТІ ПІДПРИЄМСТВ ЗА МЕТОДОМ СУМИ МІСЦЬ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43B94EB8-E7B6-4132-9B9E-981957C34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452702"/>
              </p:ext>
            </p:extLst>
          </p:nvPr>
        </p:nvGraphicFramePr>
        <p:xfrm>
          <a:off x="2615990" y="4005509"/>
          <a:ext cx="6960019" cy="22406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1743">
                  <a:extLst>
                    <a:ext uri="{9D8B030D-6E8A-4147-A177-3AD203B41FA5}">
                      <a16:colId xmlns:a16="http://schemas.microsoft.com/office/drawing/2014/main" val="3349076393"/>
                    </a:ext>
                  </a:extLst>
                </a:gridCol>
                <a:gridCol w="2966971">
                  <a:extLst>
                    <a:ext uri="{9D8B030D-6E8A-4147-A177-3AD203B41FA5}">
                      <a16:colId xmlns:a16="http://schemas.microsoft.com/office/drawing/2014/main" val="4090811503"/>
                    </a:ext>
                  </a:extLst>
                </a:gridCol>
                <a:gridCol w="741743">
                  <a:extLst>
                    <a:ext uri="{9D8B030D-6E8A-4147-A177-3AD203B41FA5}">
                      <a16:colId xmlns:a16="http://schemas.microsoft.com/office/drawing/2014/main" val="2724132723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1666789871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841306155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2158006299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4276599621"/>
                    </a:ext>
                  </a:extLst>
                </a:gridCol>
              </a:tblGrid>
              <a:tr h="24896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Показники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ідприємства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142024"/>
                  </a:ext>
                </a:extLst>
              </a:tr>
              <a:tr h="24896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925835"/>
                  </a:ext>
                </a:extLst>
              </a:tr>
              <a:tr h="24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автономії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812528"/>
                  </a:ext>
                </a:extLst>
              </a:tr>
              <a:tr h="24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абсолютної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347541"/>
                  </a:ext>
                </a:extLst>
              </a:tr>
              <a:tr h="24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швидкої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677714"/>
                  </a:ext>
                </a:extLst>
              </a:tr>
              <a:tr h="24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поточної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653387"/>
                  </a:ext>
                </a:extLst>
              </a:tr>
              <a:tr h="24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маневреності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90677"/>
                  </a:ext>
                </a:extLst>
              </a:tr>
              <a:tr h="24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продукції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290105"/>
                  </a:ext>
                </a:extLst>
              </a:tr>
              <a:tr h="24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капіталу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60684"/>
                  </a:ext>
                </a:extLst>
              </a:tr>
            </a:tbl>
          </a:graphicData>
        </a:graphic>
      </p:graphicFrame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CFD0B5B-B0E1-4158-BA90-44FB55085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874430"/>
              </p:ext>
            </p:extLst>
          </p:nvPr>
        </p:nvGraphicFramePr>
        <p:xfrm>
          <a:off x="2615992" y="6245059"/>
          <a:ext cx="6960017" cy="2438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1742">
                  <a:extLst>
                    <a:ext uri="{9D8B030D-6E8A-4147-A177-3AD203B41FA5}">
                      <a16:colId xmlns:a16="http://schemas.microsoft.com/office/drawing/2014/main" val="915483773"/>
                    </a:ext>
                  </a:extLst>
                </a:gridCol>
                <a:gridCol w="2966971">
                  <a:extLst>
                    <a:ext uri="{9D8B030D-6E8A-4147-A177-3AD203B41FA5}">
                      <a16:colId xmlns:a16="http://schemas.microsoft.com/office/drawing/2014/main" val="1935774500"/>
                    </a:ext>
                  </a:extLst>
                </a:gridCol>
                <a:gridCol w="741742">
                  <a:extLst>
                    <a:ext uri="{9D8B030D-6E8A-4147-A177-3AD203B41FA5}">
                      <a16:colId xmlns:a16="http://schemas.microsoft.com/office/drawing/2014/main" val="4021708158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3676822316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1254393217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3033424434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3929138059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Результат оцінки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213845"/>
                  </a:ext>
                </a:extLst>
              </a:tr>
            </a:tbl>
          </a:graphicData>
        </a:graphic>
      </p:graphicFrame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431AA955-D72C-405E-84EF-DB1FB6190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453003"/>
              </p:ext>
            </p:extLst>
          </p:nvPr>
        </p:nvGraphicFramePr>
        <p:xfrm>
          <a:off x="2615992" y="6488899"/>
          <a:ext cx="6960016" cy="2438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1742">
                  <a:extLst>
                    <a:ext uri="{9D8B030D-6E8A-4147-A177-3AD203B41FA5}">
                      <a16:colId xmlns:a16="http://schemas.microsoft.com/office/drawing/2014/main" val="4212065972"/>
                    </a:ext>
                  </a:extLst>
                </a:gridCol>
                <a:gridCol w="2966970">
                  <a:extLst>
                    <a:ext uri="{9D8B030D-6E8A-4147-A177-3AD203B41FA5}">
                      <a16:colId xmlns:a16="http://schemas.microsoft.com/office/drawing/2014/main" val="4152406756"/>
                    </a:ext>
                  </a:extLst>
                </a:gridCol>
                <a:gridCol w="741742">
                  <a:extLst>
                    <a:ext uri="{9D8B030D-6E8A-4147-A177-3AD203B41FA5}">
                      <a16:colId xmlns:a16="http://schemas.microsoft.com/office/drawing/2014/main" val="3577187081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118622885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4289033429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2716243513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1024162471"/>
                    </a:ext>
                  </a:extLst>
                </a:gridCol>
              </a:tblGrid>
              <a:tr h="219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Рейтинг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413848"/>
                  </a:ext>
                </a:extLst>
              </a:tr>
            </a:tbl>
          </a:graphicData>
        </a:graphic>
      </p:graphicFrame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80DB6FB-1633-45B4-B062-A5B4CE656D7D}"/>
              </a:ext>
            </a:extLst>
          </p:cNvPr>
          <p:cNvSpPr/>
          <p:nvPr/>
        </p:nvSpPr>
        <p:spPr>
          <a:xfrm>
            <a:off x="3010959" y="247785"/>
            <a:ext cx="6708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вихідні дані для визначення комплексної оцінки</a:t>
            </a:r>
            <a:endParaRPr lang="uk-UA" dirty="0"/>
          </a:p>
        </p:txBody>
      </p:sp>
      <p:graphicFrame>
        <p:nvGraphicFramePr>
          <p:cNvPr id="10" name="Таблиця 9">
            <a:extLst>
              <a:ext uri="{FF2B5EF4-FFF2-40B4-BE49-F238E27FC236}">
                <a16:creationId xmlns:a16="http://schemas.microsoft.com/office/drawing/2014/main" id="{A3E76CC2-EFB8-444F-A079-324254294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694716"/>
              </p:ext>
            </p:extLst>
          </p:nvPr>
        </p:nvGraphicFramePr>
        <p:xfrm>
          <a:off x="2682240" y="611824"/>
          <a:ext cx="6960018" cy="25586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1743">
                  <a:extLst>
                    <a:ext uri="{9D8B030D-6E8A-4147-A177-3AD203B41FA5}">
                      <a16:colId xmlns:a16="http://schemas.microsoft.com/office/drawing/2014/main" val="3147019190"/>
                    </a:ext>
                  </a:extLst>
                </a:gridCol>
                <a:gridCol w="2966970">
                  <a:extLst>
                    <a:ext uri="{9D8B030D-6E8A-4147-A177-3AD203B41FA5}">
                      <a16:colId xmlns:a16="http://schemas.microsoft.com/office/drawing/2014/main" val="682446369"/>
                    </a:ext>
                  </a:extLst>
                </a:gridCol>
                <a:gridCol w="741743">
                  <a:extLst>
                    <a:ext uri="{9D8B030D-6E8A-4147-A177-3AD203B41FA5}">
                      <a16:colId xmlns:a16="http://schemas.microsoft.com/office/drawing/2014/main" val="85218958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482757165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3068038145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1798931110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2306418390"/>
                    </a:ext>
                  </a:extLst>
                </a:gridCol>
              </a:tblGrid>
              <a:tr h="28467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Показники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ідприємства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623227"/>
                  </a:ext>
                </a:extLst>
              </a:tr>
              <a:tr h="28467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588410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автономії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390047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абсолютної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838110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швидкої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453767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поточної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37840"/>
                  </a:ext>
                </a:extLst>
              </a:tr>
              <a:tr h="281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маневреності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35193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продукції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9116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капіталу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,15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18036"/>
                  </a:ext>
                </a:extLst>
              </a:tr>
            </a:tbl>
          </a:graphicData>
        </a:graphic>
      </p:graphicFrame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510B454-D501-4B61-8363-F1F078EB64EE}"/>
              </a:ext>
            </a:extLst>
          </p:cNvPr>
          <p:cNvSpPr/>
          <p:nvPr/>
        </p:nvSpPr>
        <p:spPr>
          <a:xfrm>
            <a:off x="10048237" y="37664"/>
            <a:ext cx="1323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.3.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8AB4A735-31A2-43DA-B65C-45B8B4678A78}"/>
              </a:ext>
            </a:extLst>
          </p:cNvPr>
          <p:cNvSpPr/>
          <p:nvPr/>
        </p:nvSpPr>
        <p:spPr>
          <a:xfrm>
            <a:off x="8929689" y="6493011"/>
            <a:ext cx="646320" cy="2464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2014AE4B-C3AB-4414-AEBE-463459003402}"/>
              </a:ext>
            </a:extLst>
          </p:cNvPr>
          <p:cNvSpPr/>
          <p:nvPr/>
        </p:nvSpPr>
        <p:spPr>
          <a:xfrm>
            <a:off x="7688062" y="6488898"/>
            <a:ext cx="607812" cy="2505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047944B-798B-46BE-91B9-8F63322E7EA9}"/>
              </a:ext>
            </a:extLst>
          </p:cNvPr>
          <p:cNvSpPr/>
          <p:nvPr/>
        </p:nvSpPr>
        <p:spPr>
          <a:xfrm>
            <a:off x="6326511" y="6489435"/>
            <a:ext cx="727736" cy="249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FFF2FB4-BCF6-487D-9086-D06D80223BBB}"/>
              </a:ext>
            </a:extLst>
          </p:cNvPr>
          <p:cNvSpPr/>
          <p:nvPr/>
        </p:nvSpPr>
        <p:spPr>
          <a:xfrm>
            <a:off x="7069355" y="6488898"/>
            <a:ext cx="603598" cy="2505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A2D17F52-CA7E-467E-A6FB-DE6949D47364}"/>
              </a:ext>
            </a:extLst>
          </p:cNvPr>
          <p:cNvSpPr/>
          <p:nvPr/>
        </p:nvSpPr>
        <p:spPr>
          <a:xfrm>
            <a:off x="8316021" y="6488899"/>
            <a:ext cx="619920" cy="2505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8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283C3F46-8E85-43E0-9945-A5DC02394D6B}"/>
              </a:ext>
            </a:extLst>
          </p:cNvPr>
          <p:cNvSpPr/>
          <p:nvPr/>
        </p:nvSpPr>
        <p:spPr>
          <a:xfrm>
            <a:off x="6573520" y="274320"/>
            <a:ext cx="5527040" cy="1899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ВІДСТАНЕЙ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5801507-9974-49B8-B829-EDCE3A3745B7}"/>
              </a:ext>
            </a:extLst>
          </p:cNvPr>
          <p:cNvSpPr/>
          <p:nvPr/>
        </p:nvSpPr>
        <p:spPr>
          <a:xfrm>
            <a:off x="3616960" y="2245360"/>
            <a:ext cx="8300720" cy="1127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1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ґрунтується на визначенні ступенів близькості об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єктів, які вивчаються, до об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єкта, що виступає в ролі еталона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кутник: округлені кути 7">
                <a:extLst>
                  <a:ext uri="{FF2B5EF4-FFF2-40B4-BE49-F238E27FC236}">
                    <a16:creationId xmlns:a16="http://schemas.microsoft.com/office/drawing/2014/main" id="{61656995-B18E-420A-826A-B0BCCA431F4E}"/>
                  </a:ext>
                </a:extLst>
              </p:cNvPr>
              <p:cNvSpPr/>
              <p:nvPr/>
            </p:nvSpPr>
            <p:spPr>
              <a:xfrm>
                <a:off x="2895600" y="3439160"/>
                <a:ext cx="8442960" cy="1417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2) основою методу відстаней є визначення квадратів відхилень фактичних показників об’єктів дослідження від показників об’єкта еталону, де Кj буде знаходитись за формулою:</a:t>
                </a: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uk-UA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uk-UA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uk-UA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…+</m:t>
                              </m:r>
                              <m:d>
                                <m:d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𝑛𝑗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8" name="Прямокутник: округлені кути 7">
                <a:extLst>
                  <a:ext uri="{FF2B5EF4-FFF2-40B4-BE49-F238E27FC236}">
                    <a16:creationId xmlns:a16="http://schemas.microsoft.com/office/drawing/2014/main" id="{61656995-B18E-420A-826A-B0BCCA431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439160"/>
                <a:ext cx="8442960" cy="1417320"/>
              </a:xfrm>
              <a:prstGeom prst="roundRect">
                <a:avLst/>
              </a:prstGeom>
              <a:blipFill>
                <a:blip r:embed="rId2"/>
                <a:stretch>
                  <a:fillRect t="-383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86DDFCE-F72C-4AC7-B0CB-074E50877DE2}"/>
              </a:ext>
            </a:extLst>
          </p:cNvPr>
          <p:cNvSpPr/>
          <p:nvPr/>
        </p:nvSpPr>
        <p:spPr>
          <a:xfrm>
            <a:off x="2143760" y="4922520"/>
            <a:ext cx="8717280" cy="782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критерієм найкращої оцінки є мінімальне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(min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F05C371F-896F-4BBF-9937-E6A212957BA8}"/>
              </a:ext>
            </a:extLst>
          </p:cNvPr>
          <p:cNvSpPr/>
          <p:nvPr/>
        </p:nvSpPr>
        <p:spPr>
          <a:xfrm>
            <a:off x="1483360" y="5801360"/>
            <a:ext cx="9042400" cy="904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uk-UA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при даному методі можуть аналізуватись одночасно як показники, що позитивно впливають на підприємство, так і ті, що негативно впливають на діяльність підприємства.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B0C660F-66A9-4074-A53C-8A24C061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294" y="440372"/>
            <a:ext cx="2876866" cy="222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636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415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96354584"/>
              </p:ext>
            </p:extLst>
          </p:nvPr>
        </p:nvGraphicFramePr>
        <p:xfrm>
          <a:off x="1967012" y="2108834"/>
          <a:ext cx="8616619" cy="2381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390953" y="476672"/>
            <a:ext cx="9505576" cy="1080120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 загальному вигляді алгоритм порівняльної</a:t>
            </a:r>
            <a:r>
              <a:rPr lang="ru-RU" sz="2400" b="1" i="1" spc="5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рейтингової</a:t>
            </a:r>
            <a:r>
              <a:rPr lang="ru-RU" sz="2400" b="1" i="1" spc="-1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оцінки</a:t>
            </a:r>
            <a:r>
              <a:rPr lang="ru-RU" sz="2400" b="1" i="1" spc="5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може</a:t>
            </a:r>
            <a:r>
              <a:rPr lang="ru-RU" sz="2400" b="1" i="1" spc="5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бути</a:t>
            </a:r>
            <a:r>
              <a:rPr lang="ru-RU" sz="2400" b="1" i="1" spc="-5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представлений</a:t>
            </a:r>
            <a:r>
              <a:rPr lang="ru-RU" sz="2400" b="1" i="1" spc="15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у</a:t>
            </a:r>
            <a:r>
              <a:rPr lang="ru-RU" sz="2400" b="1" i="1" spc="2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вигляді</a:t>
            </a:r>
            <a:r>
              <a:rPr lang="ru-RU" sz="2400" b="1" i="1" spc="-1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наступних</a:t>
            </a:r>
            <a:r>
              <a:rPr lang="ru-RU" sz="2400" b="1" i="1" spc="-5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дій:</a:t>
            </a:r>
            <a:endParaRPr kumimoji="0" lang="uk-UA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0BA6A8-4610-4413-A007-371188924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4480" y="3759200"/>
            <a:ext cx="5090160" cy="436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970D7B-A1B7-41C0-A4B0-D0D968ED6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4142" y="3683762"/>
            <a:ext cx="6363716" cy="58775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BAB3708-A182-4F81-BDA2-67CB86207CE7}"/>
              </a:ext>
            </a:extLst>
          </p:cNvPr>
          <p:cNvSpPr/>
          <p:nvPr/>
        </p:nvSpPr>
        <p:spPr>
          <a:xfrm>
            <a:off x="10048237" y="3358093"/>
            <a:ext cx="1323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Таблиця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.6. </a:t>
            </a:r>
            <a:endParaRPr lang="uk-UA" sz="1600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4162CD3-0A13-45FF-B162-57B39AA84895}"/>
              </a:ext>
            </a:extLst>
          </p:cNvPr>
          <p:cNvSpPr/>
          <p:nvPr/>
        </p:nvSpPr>
        <p:spPr>
          <a:xfrm>
            <a:off x="4353350" y="3625739"/>
            <a:ext cx="4919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МАТРИЦЯ СТАНДАРТИЗОВАНИХ КОЕФІЦІЄНТІВ</a:t>
            </a:r>
            <a:endParaRPr lang="uk-UA" sz="1600" dirty="0"/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A817D7F7-755D-48C6-A774-19F2F4D01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03531"/>
              </p:ext>
            </p:extLst>
          </p:nvPr>
        </p:nvGraphicFramePr>
        <p:xfrm>
          <a:off x="3088218" y="3964293"/>
          <a:ext cx="6960019" cy="28937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1742">
                  <a:extLst>
                    <a:ext uri="{9D8B030D-6E8A-4147-A177-3AD203B41FA5}">
                      <a16:colId xmlns:a16="http://schemas.microsoft.com/office/drawing/2014/main" val="2640845891"/>
                    </a:ext>
                  </a:extLst>
                </a:gridCol>
                <a:gridCol w="2966971">
                  <a:extLst>
                    <a:ext uri="{9D8B030D-6E8A-4147-A177-3AD203B41FA5}">
                      <a16:colId xmlns:a16="http://schemas.microsoft.com/office/drawing/2014/main" val="2036759946"/>
                    </a:ext>
                  </a:extLst>
                </a:gridCol>
                <a:gridCol w="741742">
                  <a:extLst>
                    <a:ext uri="{9D8B030D-6E8A-4147-A177-3AD203B41FA5}">
                      <a16:colId xmlns:a16="http://schemas.microsoft.com/office/drawing/2014/main" val="1103253813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654496192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2085101792"/>
                    </a:ext>
                  </a:extLst>
                </a:gridCol>
                <a:gridCol w="636663">
                  <a:extLst>
                    <a:ext uri="{9D8B030D-6E8A-4147-A177-3AD203B41FA5}">
                      <a16:colId xmlns:a16="http://schemas.microsoft.com/office/drawing/2014/main" val="2996293899"/>
                    </a:ext>
                  </a:extLst>
                </a:gridCol>
                <a:gridCol w="636663">
                  <a:extLst>
                    <a:ext uri="{9D8B030D-6E8A-4147-A177-3AD203B41FA5}">
                      <a16:colId xmlns:a16="http://schemas.microsoft.com/office/drawing/2014/main" val="3049884415"/>
                    </a:ext>
                  </a:extLst>
                </a:gridCol>
              </a:tblGrid>
              <a:tr h="3215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Показники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ідприємства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512317"/>
                  </a:ext>
                </a:extLst>
              </a:tr>
              <a:tr h="32152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902861"/>
                  </a:ext>
                </a:extLst>
              </a:tr>
              <a:tr h="321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автономії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952325"/>
                  </a:ext>
                </a:extLst>
              </a:tr>
              <a:tr h="321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абсолютної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,500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398252"/>
                  </a:ext>
                </a:extLst>
              </a:tr>
              <a:tr h="321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</a:t>
                      </a:r>
                      <a:r>
                        <a:rPr lang="ru-RU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швидко</a:t>
                      </a: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234172"/>
                  </a:ext>
                </a:extLst>
              </a:tr>
              <a:tr h="321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поточної ліквідності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0,822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0,860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0,814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0,760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161298"/>
                  </a:ext>
                </a:extLst>
              </a:tr>
              <a:tr h="321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маневреності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0,577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0,346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0,346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0,461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410258"/>
                  </a:ext>
                </a:extLst>
              </a:tr>
              <a:tr h="321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продукції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</a:t>
                      </a: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662995"/>
                  </a:ext>
                </a:extLst>
              </a:tr>
              <a:tr h="321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капіталу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,789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0,421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0,210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0,737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069126"/>
                  </a:ext>
                </a:extLst>
              </a:tr>
            </a:tbl>
          </a:graphicData>
        </a:graphic>
      </p:graphicFrame>
      <p:graphicFrame>
        <p:nvGraphicFramePr>
          <p:cNvPr id="9" name="Таблиця 8">
            <a:extLst>
              <a:ext uri="{FF2B5EF4-FFF2-40B4-BE49-F238E27FC236}">
                <a16:creationId xmlns:a16="http://schemas.microsoft.com/office/drawing/2014/main" id="{E89D7C63-42DD-4916-8CF1-FA793C2ED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477420"/>
              </p:ext>
            </p:extLst>
          </p:nvPr>
        </p:nvGraphicFramePr>
        <p:xfrm>
          <a:off x="3088219" y="866934"/>
          <a:ext cx="6960018" cy="25521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1743">
                  <a:extLst>
                    <a:ext uri="{9D8B030D-6E8A-4147-A177-3AD203B41FA5}">
                      <a16:colId xmlns:a16="http://schemas.microsoft.com/office/drawing/2014/main" val="3147019190"/>
                    </a:ext>
                  </a:extLst>
                </a:gridCol>
                <a:gridCol w="2966970">
                  <a:extLst>
                    <a:ext uri="{9D8B030D-6E8A-4147-A177-3AD203B41FA5}">
                      <a16:colId xmlns:a16="http://schemas.microsoft.com/office/drawing/2014/main" val="682446369"/>
                    </a:ext>
                  </a:extLst>
                </a:gridCol>
                <a:gridCol w="741743">
                  <a:extLst>
                    <a:ext uri="{9D8B030D-6E8A-4147-A177-3AD203B41FA5}">
                      <a16:colId xmlns:a16="http://schemas.microsoft.com/office/drawing/2014/main" val="85218958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482757165"/>
                    </a:ext>
                  </a:extLst>
                </a:gridCol>
                <a:gridCol w="618119">
                  <a:extLst>
                    <a:ext uri="{9D8B030D-6E8A-4147-A177-3AD203B41FA5}">
                      <a16:colId xmlns:a16="http://schemas.microsoft.com/office/drawing/2014/main" val="3068038145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1798931110"/>
                    </a:ext>
                  </a:extLst>
                </a:gridCol>
                <a:gridCol w="636662">
                  <a:extLst>
                    <a:ext uri="{9D8B030D-6E8A-4147-A177-3AD203B41FA5}">
                      <a16:colId xmlns:a16="http://schemas.microsoft.com/office/drawing/2014/main" val="2306418390"/>
                    </a:ext>
                  </a:extLst>
                </a:gridCol>
              </a:tblGrid>
              <a:tr h="28467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Показники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ідприємства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623227"/>
                  </a:ext>
                </a:extLst>
              </a:tr>
              <a:tr h="28467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588410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автономії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390047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абсолютної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838110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швидкої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453767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поточної ліквідності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37840"/>
                  </a:ext>
                </a:extLst>
              </a:tr>
              <a:tr h="274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маневреності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35193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продукції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9116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капіталу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,15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18036"/>
                  </a:ext>
                </a:extLst>
              </a:tr>
            </a:tbl>
          </a:graphicData>
        </a:graphic>
      </p:graphicFrame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765B94D-B2BF-4F18-B081-1FE719F2BEF6}"/>
              </a:ext>
            </a:extLst>
          </p:cNvPr>
          <p:cNvSpPr/>
          <p:nvPr/>
        </p:nvSpPr>
        <p:spPr>
          <a:xfrm>
            <a:off x="10048237" y="37664"/>
            <a:ext cx="1323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.5.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829C8CB5-6C01-4B60-8818-66FFFB969505}"/>
              </a:ext>
            </a:extLst>
          </p:cNvPr>
          <p:cNvSpPr/>
          <p:nvPr/>
        </p:nvSpPr>
        <p:spPr>
          <a:xfrm>
            <a:off x="4193493" y="340764"/>
            <a:ext cx="5854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вихідні дані для визначення комплексної оцінки</a:t>
            </a:r>
            <a:endParaRPr lang="uk-UA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кутник 1">
                <a:extLst>
                  <a:ext uri="{FF2B5EF4-FFF2-40B4-BE49-F238E27FC236}">
                    <a16:creationId xmlns:a16="http://schemas.microsoft.com/office/drawing/2014/main" id="{263F8379-50AB-4069-8985-E8B9D3BB66B2}"/>
                  </a:ext>
                </a:extLst>
              </p:cNvPr>
              <p:cNvSpPr/>
              <p:nvPr/>
            </p:nvSpPr>
            <p:spPr>
              <a:xfrm>
                <a:off x="935443" y="4758339"/>
                <a:ext cx="1549976" cy="6528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uk-UA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uk-UA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uk-UA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r>
                                    <a:rPr lang="uk-U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2" name="Прямокутник 1">
                <a:extLst>
                  <a:ext uri="{FF2B5EF4-FFF2-40B4-BE49-F238E27FC236}">
                    <a16:creationId xmlns:a16="http://schemas.microsoft.com/office/drawing/2014/main" id="{263F8379-50AB-4069-8985-E8B9D3BB66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43" y="4758339"/>
                <a:ext cx="1549976" cy="6528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8118A7-1CC1-4175-8DAD-FD8888F68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76" y="866933"/>
            <a:ext cx="2823541" cy="265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90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92BE7D-E561-4F3C-BDDD-247FF301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1606"/>
            <a:ext cx="2828789" cy="1716393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F93EEBE-59EE-4CB0-8B90-50F987180640}"/>
              </a:ext>
            </a:extLst>
          </p:cNvPr>
          <p:cNvSpPr/>
          <p:nvPr/>
        </p:nvSpPr>
        <p:spPr>
          <a:xfrm>
            <a:off x="9834307" y="266006"/>
            <a:ext cx="1890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.7.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0E4171C2-EFA7-4D09-9569-21A3E5BAA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97658"/>
              </p:ext>
            </p:extLst>
          </p:nvPr>
        </p:nvGraphicFramePr>
        <p:xfrm>
          <a:off x="1889760" y="2253201"/>
          <a:ext cx="8889999" cy="288840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7425">
                  <a:extLst>
                    <a:ext uri="{9D8B030D-6E8A-4147-A177-3AD203B41FA5}">
                      <a16:colId xmlns:a16="http://schemas.microsoft.com/office/drawing/2014/main" val="3555433125"/>
                    </a:ext>
                  </a:extLst>
                </a:gridCol>
                <a:gridCol w="3789697">
                  <a:extLst>
                    <a:ext uri="{9D8B030D-6E8A-4147-A177-3AD203B41FA5}">
                      <a16:colId xmlns:a16="http://schemas.microsoft.com/office/drawing/2014/main" val="2971263617"/>
                    </a:ext>
                  </a:extLst>
                </a:gridCol>
                <a:gridCol w="947425">
                  <a:extLst>
                    <a:ext uri="{9D8B030D-6E8A-4147-A177-3AD203B41FA5}">
                      <a16:colId xmlns:a16="http://schemas.microsoft.com/office/drawing/2014/main" val="1127615524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1897989854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4192114646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1381865145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1523194171"/>
                    </a:ext>
                  </a:extLst>
                </a:gridCol>
              </a:tblGrid>
              <a:tr h="3209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Показники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ідприємства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961738"/>
                  </a:ext>
                </a:extLst>
              </a:tr>
              <a:tr h="32093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586830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автономії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,004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0,026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0,066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0,204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642495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абсолютної ліквідності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0,327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0,082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0,020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0,250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407768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</a:t>
                      </a:r>
                      <a:r>
                        <a:rPr lang="ru-RU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швидко</a:t>
                      </a: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ї ліквідності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0,148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0,129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0,095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0,237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402913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поточної ліквідності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0,032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0,020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0,034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0,058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536320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Коефіцієнт маневреності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0,179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0,428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0,428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0,291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3296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продукції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0,031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0,003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0,086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770376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Рентабельність капіталу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0,044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0,335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0,624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0,069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618159"/>
                  </a:ext>
                </a:extLst>
              </a:tr>
            </a:tbl>
          </a:graphicData>
        </a:graphic>
      </p:graphicFrame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9C2AE1F-9136-433F-A9AB-DBB75C8F3BAF}"/>
              </a:ext>
            </a:extLst>
          </p:cNvPr>
          <p:cNvSpPr/>
          <p:nvPr/>
        </p:nvSpPr>
        <p:spPr>
          <a:xfrm>
            <a:off x="1805498" y="601547"/>
            <a:ext cx="8581003" cy="933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РЕЙТИНГОВА ОЦІНКА ДОСЛІДЖУВАНИХ ПІДПРИЄМСТВ</a:t>
            </a:r>
          </a:p>
          <a:p>
            <a:pPr algn="ctr">
              <a:spcAft>
                <a:spcPts val="750"/>
              </a:spcAft>
            </a:pP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МАТРИЦЯ ВІДСТАНЕЙ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id="{0847FEB3-7932-499E-ABDC-95B18E534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59585"/>
              </p:ext>
            </p:extLst>
          </p:nvPr>
        </p:nvGraphicFramePr>
        <p:xfrm>
          <a:off x="1889759" y="5144228"/>
          <a:ext cx="8889999" cy="32093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7425">
                  <a:extLst>
                    <a:ext uri="{9D8B030D-6E8A-4147-A177-3AD203B41FA5}">
                      <a16:colId xmlns:a16="http://schemas.microsoft.com/office/drawing/2014/main" val="2298089217"/>
                    </a:ext>
                  </a:extLst>
                </a:gridCol>
                <a:gridCol w="3789697">
                  <a:extLst>
                    <a:ext uri="{9D8B030D-6E8A-4147-A177-3AD203B41FA5}">
                      <a16:colId xmlns:a16="http://schemas.microsoft.com/office/drawing/2014/main" val="3279519466"/>
                    </a:ext>
                  </a:extLst>
                </a:gridCol>
                <a:gridCol w="947425">
                  <a:extLst>
                    <a:ext uri="{9D8B030D-6E8A-4147-A177-3AD203B41FA5}">
                      <a16:colId xmlns:a16="http://schemas.microsoft.com/office/drawing/2014/main" val="1265082699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2430456614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50701153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4192767478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3000198661"/>
                    </a:ext>
                  </a:extLst>
                </a:gridCol>
              </a:tblGrid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Сума квадратів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0,734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1,051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0,839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0,999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0,627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306599"/>
                  </a:ext>
                </a:extLst>
              </a:tr>
            </a:tbl>
          </a:graphicData>
        </a:graphic>
      </p:graphicFrame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08972264-F69F-484A-83F2-D4495F0F4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687477"/>
              </p:ext>
            </p:extLst>
          </p:nvPr>
        </p:nvGraphicFramePr>
        <p:xfrm>
          <a:off x="1889759" y="5468724"/>
          <a:ext cx="8889999" cy="32093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7425">
                  <a:extLst>
                    <a:ext uri="{9D8B030D-6E8A-4147-A177-3AD203B41FA5}">
                      <a16:colId xmlns:a16="http://schemas.microsoft.com/office/drawing/2014/main" val="3323229403"/>
                    </a:ext>
                  </a:extLst>
                </a:gridCol>
                <a:gridCol w="3789697">
                  <a:extLst>
                    <a:ext uri="{9D8B030D-6E8A-4147-A177-3AD203B41FA5}">
                      <a16:colId xmlns:a16="http://schemas.microsoft.com/office/drawing/2014/main" val="1226858588"/>
                    </a:ext>
                  </a:extLst>
                </a:gridCol>
                <a:gridCol w="947425">
                  <a:extLst>
                    <a:ext uri="{9D8B030D-6E8A-4147-A177-3AD203B41FA5}">
                      <a16:colId xmlns:a16="http://schemas.microsoft.com/office/drawing/2014/main" val="2891997930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1409894842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1320734633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2846348797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3254518611"/>
                    </a:ext>
                  </a:extLst>
                </a:gridCol>
              </a:tblGrid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Результат оцінки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,85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1,025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0,916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0,999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0,792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20147"/>
                  </a:ext>
                </a:extLst>
              </a:tr>
            </a:tbl>
          </a:graphicData>
        </a:graphic>
      </p:graphicFrame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3003A9A0-3072-4DD7-B623-1576445DE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187612"/>
              </p:ext>
            </p:extLst>
          </p:nvPr>
        </p:nvGraphicFramePr>
        <p:xfrm>
          <a:off x="1889759" y="5789658"/>
          <a:ext cx="8889999" cy="32093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7425">
                  <a:extLst>
                    <a:ext uri="{9D8B030D-6E8A-4147-A177-3AD203B41FA5}">
                      <a16:colId xmlns:a16="http://schemas.microsoft.com/office/drawing/2014/main" val="1829546608"/>
                    </a:ext>
                  </a:extLst>
                </a:gridCol>
                <a:gridCol w="3789697">
                  <a:extLst>
                    <a:ext uri="{9D8B030D-6E8A-4147-A177-3AD203B41FA5}">
                      <a16:colId xmlns:a16="http://schemas.microsoft.com/office/drawing/2014/main" val="652691354"/>
                    </a:ext>
                  </a:extLst>
                </a:gridCol>
                <a:gridCol w="947425">
                  <a:extLst>
                    <a:ext uri="{9D8B030D-6E8A-4147-A177-3AD203B41FA5}">
                      <a16:colId xmlns:a16="http://schemas.microsoft.com/office/drawing/2014/main" val="63468797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1967657052"/>
                    </a:ext>
                  </a:extLst>
                </a:gridCol>
                <a:gridCol w="789520">
                  <a:extLst>
                    <a:ext uri="{9D8B030D-6E8A-4147-A177-3AD203B41FA5}">
                      <a16:colId xmlns:a16="http://schemas.microsoft.com/office/drawing/2014/main" val="2594943826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3799083933"/>
                    </a:ext>
                  </a:extLst>
                </a:gridCol>
                <a:gridCol w="813206">
                  <a:extLst>
                    <a:ext uri="{9D8B030D-6E8A-4147-A177-3AD203B41FA5}">
                      <a16:colId xmlns:a16="http://schemas.microsoft.com/office/drawing/2014/main" val="3999230268"/>
                    </a:ext>
                  </a:extLst>
                </a:gridCol>
              </a:tblGrid>
              <a:tr h="320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Рейтинг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8598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кутник 7">
                <a:extLst>
                  <a:ext uri="{FF2B5EF4-FFF2-40B4-BE49-F238E27FC236}">
                    <a16:creationId xmlns:a16="http://schemas.microsoft.com/office/drawing/2014/main" id="{3E1F28C2-20D2-420D-9829-0394F3597A1A}"/>
                  </a:ext>
                </a:extLst>
              </p:cNvPr>
              <p:cNvSpPr/>
              <p:nvPr/>
            </p:nvSpPr>
            <p:spPr>
              <a:xfrm>
                <a:off x="3719668" y="1507147"/>
                <a:ext cx="5016823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uk-UA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…+</m:t>
                              </m:r>
                              <m:d>
                                <m:dPr>
                                  <m:ctrlP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𝑛𝑗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8" name="Прямокутник 7">
                <a:extLst>
                  <a:ext uri="{FF2B5EF4-FFF2-40B4-BE49-F238E27FC236}">
                    <a16:creationId xmlns:a16="http://schemas.microsoft.com/office/drawing/2014/main" id="{3E1F28C2-20D2-420D-9829-0394F3597A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668" y="1507147"/>
                <a:ext cx="5016823" cy="656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62B7290B-1384-4327-B352-9181BABD92EE}"/>
              </a:ext>
            </a:extLst>
          </p:cNvPr>
          <p:cNvSpPr/>
          <p:nvPr/>
        </p:nvSpPr>
        <p:spPr>
          <a:xfrm>
            <a:off x="9966691" y="5786096"/>
            <a:ext cx="813067" cy="320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1BBDBEF1-36A6-4181-9756-CBA539828730}"/>
              </a:ext>
            </a:extLst>
          </p:cNvPr>
          <p:cNvSpPr/>
          <p:nvPr/>
        </p:nvSpPr>
        <p:spPr>
          <a:xfrm>
            <a:off x="6632484" y="5786096"/>
            <a:ext cx="940168" cy="320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9DA4F6CF-313F-42FC-BCC2-E71C45DA92AE}"/>
              </a:ext>
            </a:extLst>
          </p:cNvPr>
          <p:cNvSpPr/>
          <p:nvPr/>
        </p:nvSpPr>
        <p:spPr>
          <a:xfrm>
            <a:off x="8351847" y="5782534"/>
            <a:ext cx="813068" cy="320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31877497-C479-4FCA-8B45-0A41C1F5063D}"/>
              </a:ext>
            </a:extLst>
          </p:cNvPr>
          <p:cNvSpPr/>
          <p:nvPr/>
        </p:nvSpPr>
        <p:spPr>
          <a:xfrm>
            <a:off x="9159270" y="5782534"/>
            <a:ext cx="813067" cy="320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1C685BE-7315-422B-B843-779B3EF01C97}"/>
              </a:ext>
            </a:extLst>
          </p:cNvPr>
          <p:cNvSpPr/>
          <p:nvPr/>
        </p:nvSpPr>
        <p:spPr>
          <a:xfrm>
            <a:off x="7583943" y="5782534"/>
            <a:ext cx="790485" cy="320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779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7ED9719D-B0A4-48DB-938C-27C6037B8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29032"/>
              </p:ext>
            </p:extLst>
          </p:nvPr>
        </p:nvGraphicFramePr>
        <p:xfrm>
          <a:off x="719292" y="1517024"/>
          <a:ext cx="11180192" cy="22349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52903">
                  <a:extLst>
                    <a:ext uri="{9D8B030D-6E8A-4147-A177-3AD203B41FA5}">
                      <a16:colId xmlns:a16="http://schemas.microsoft.com/office/drawing/2014/main" val="4168162735"/>
                    </a:ext>
                  </a:extLst>
                </a:gridCol>
                <a:gridCol w="1476166">
                  <a:extLst>
                    <a:ext uri="{9D8B030D-6E8A-4147-A177-3AD203B41FA5}">
                      <a16:colId xmlns:a16="http://schemas.microsoft.com/office/drawing/2014/main" val="338137534"/>
                    </a:ext>
                  </a:extLst>
                </a:gridCol>
                <a:gridCol w="1476166">
                  <a:extLst>
                    <a:ext uri="{9D8B030D-6E8A-4147-A177-3AD203B41FA5}">
                      <a16:colId xmlns:a16="http://schemas.microsoft.com/office/drawing/2014/main" val="465464822"/>
                    </a:ext>
                  </a:extLst>
                </a:gridCol>
                <a:gridCol w="1152903">
                  <a:extLst>
                    <a:ext uri="{9D8B030D-6E8A-4147-A177-3AD203B41FA5}">
                      <a16:colId xmlns:a16="http://schemas.microsoft.com/office/drawing/2014/main" val="1189357004"/>
                    </a:ext>
                  </a:extLst>
                </a:gridCol>
                <a:gridCol w="1340625">
                  <a:extLst>
                    <a:ext uri="{9D8B030D-6E8A-4147-A177-3AD203B41FA5}">
                      <a16:colId xmlns:a16="http://schemas.microsoft.com/office/drawing/2014/main" val="286944870"/>
                    </a:ext>
                  </a:extLst>
                </a:gridCol>
                <a:gridCol w="1026561">
                  <a:extLst>
                    <a:ext uri="{9D8B030D-6E8A-4147-A177-3AD203B41FA5}">
                      <a16:colId xmlns:a16="http://schemas.microsoft.com/office/drawing/2014/main" val="882546979"/>
                    </a:ext>
                  </a:extLst>
                </a:gridCol>
                <a:gridCol w="1073110">
                  <a:extLst>
                    <a:ext uri="{9D8B030D-6E8A-4147-A177-3AD203B41FA5}">
                      <a16:colId xmlns:a16="http://schemas.microsoft.com/office/drawing/2014/main" val="811749906"/>
                    </a:ext>
                  </a:extLst>
                </a:gridCol>
                <a:gridCol w="1011175">
                  <a:extLst>
                    <a:ext uri="{9D8B030D-6E8A-4147-A177-3AD203B41FA5}">
                      <a16:colId xmlns:a16="http://schemas.microsoft.com/office/drawing/2014/main" val="808901792"/>
                    </a:ext>
                  </a:extLst>
                </a:gridCol>
                <a:gridCol w="1470583">
                  <a:extLst>
                    <a:ext uri="{9D8B030D-6E8A-4147-A177-3AD203B41FA5}">
                      <a16:colId xmlns:a16="http://schemas.microsoft.com/office/drawing/2014/main" val="2810653565"/>
                    </a:ext>
                  </a:extLst>
                </a:gridCol>
              </a:tblGrid>
              <a:tr h="26967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Фондовіддача,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Машино-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віддача, грн.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Матеріало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віддача, грн.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Рентабельність,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концентрації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капіталу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894145"/>
                  </a:ext>
                </a:extLst>
              </a:tr>
              <a:tr h="80901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абсолютної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ліквідності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оборотності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продажу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кап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італу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65037"/>
                  </a:ext>
                </a:extLst>
              </a:tr>
              <a:tr h="28907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6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7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36054"/>
                  </a:ext>
                </a:extLst>
              </a:tr>
              <a:tr h="289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2018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1,32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3,22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1,10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1,24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2,22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22,73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8,11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0,96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994498"/>
                  </a:ext>
                </a:extLst>
              </a:tr>
              <a:tr h="289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2019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3,65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1,48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0,07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2,30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32,30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6,73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0,92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703498"/>
                  </a:ext>
                </a:extLst>
              </a:tr>
              <a:tr h="289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2020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2,03 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4,48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1,19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0,45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1,83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42,24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31,56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0,45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487776"/>
                  </a:ext>
                </a:extLst>
              </a:tr>
            </a:tbl>
          </a:graphicData>
        </a:graphic>
      </p:graphicFrame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4A36C0F8-F60F-4BA2-AE6E-1685705F6CD6}"/>
              </a:ext>
            </a:extLst>
          </p:cNvPr>
          <p:cNvSpPr/>
          <p:nvPr/>
        </p:nvSpPr>
        <p:spPr>
          <a:xfrm>
            <a:off x="1640264" y="122548"/>
            <a:ext cx="9747315" cy="8484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TTEE3o00"/>
                <a:cs typeface="Times New Roman" panose="02020603050405020304" pitchFamily="18" charset="0"/>
              </a:rPr>
              <a:t>ПРИКЛАД:</a:t>
            </a:r>
            <a:r>
              <a:rPr lang="uk-UA" sz="2000" i="1" dirty="0">
                <a:latin typeface="Times New Roman" panose="02020603050405020304" pitchFamily="18" charset="0"/>
                <a:ea typeface="TTEE3o00"/>
                <a:cs typeface="Times New Roman" panose="02020603050405020304" pitchFamily="18" charset="0"/>
              </a:rPr>
              <a:t> Проведемо оцінку ефективності діяльності підприємства, співставивши результати його діяльності за період з 2018 по 2020 роки за даними, наведеними в таблиці 4.7.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4F6D67-4C27-4BF0-B044-7C8A7B11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108" y="6033155"/>
            <a:ext cx="4091377" cy="82484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EEB886F-FE52-4D0F-9E48-3024645AE34A}"/>
              </a:ext>
            </a:extLst>
          </p:cNvPr>
          <p:cNvSpPr/>
          <p:nvPr/>
        </p:nvSpPr>
        <p:spPr>
          <a:xfrm>
            <a:off x="10349895" y="995326"/>
            <a:ext cx="1323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.8.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BB9EEBAA-84D2-4F10-BA68-79B736C2505E}"/>
              </a:ext>
            </a:extLst>
          </p:cNvPr>
          <p:cNvSpPr/>
          <p:nvPr/>
        </p:nvSpPr>
        <p:spPr>
          <a:xfrm>
            <a:off x="3586549" y="1148507"/>
            <a:ext cx="5854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вихідні дані для визначення комплексної оцінки</a:t>
            </a:r>
            <a:endParaRPr lang="uk-UA" sz="1600" dirty="0"/>
          </a:p>
        </p:txBody>
      </p:sp>
      <p:graphicFrame>
        <p:nvGraphicFramePr>
          <p:cNvPr id="10" name="Таблиця 9">
            <a:extLst>
              <a:ext uri="{FF2B5EF4-FFF2-40B4-BE49-F238E27FC236}">
                <a16:creationId xmlns:a16="http://schemas.microsoft.com/office/drawing/2014/main" id="{D8186569-8CD3-4447-ACBF-FA8D88322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544429"/>
              </p:ext>
            </p:extLst>
          </p:nvPr>
        </p:nvGraphicFramePr>
        <p:xfrm>
          <a:off x="1857198" y="4474987"/>
          <a:ext cx="9704337" cy="14465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46220">
                  <a:extLst>
                    <a:ext uri="{9D8B030D-6E8A-4147-A177-3AD203B41FA5}">
                      <a16:colId xmlns:a16="http://schemas.microsoft.com/office/drawing/2014/main" val="3288093408"/>
                    </a:ext>
                  </a:extLst>
                </a:gridCol>
                <a:gridCol w="1289325">
                  <a:extLst>
                    <a:ext uri="{9D8B030D-6E8A-4147-A177-3AD203B41FA5}">
                      <a16:colId xmlns:a16="http://schemas.microsoft.com/office/drawing/2014/main" val="4204515932"/>
                    </a:ext>
                  </a:extLst>
                </a:gridCol>
                <a:gridCol w="1289325">
                  <a:extLst>
                    <a:ext uri="{9D8B030D-6E8A-4147-A177-3AD203B41FA5}">
                      <a16:colId xmlns:a16="http://schemas.microsoft.com/office/drawing/2014/main" val="588735109"/>
                    </a:ext>
                  </a:extLst>
                </a:gridCol>
                <a:gridCol w="1006978">
                  <a:extLst>
                    <a:ext uri="{9D8B030D-6E8A-4147-A177-3AD203B41FA5}">
                      <a16:colId xmlns:a16="http://schemas.microsoft.com/office/drawing/2014/main" val="4025558312"/>
                    </a:ext>
                  </a:extLst>
                </a:gridCol>
                <a:gridCol w="1033783">
                  <a:extLst>
                    <a:ext uri="{9D8B030D-6E8A-4147-A177-3AD203B41FA5}">
                      <a16:colId xmlns:a16="http://schemas.microsoft.com/office/drawing/2014/main" val="1037659960"/>
                    </a:ext>
                  </a:extLst>
                </a:gridCol>
                <a:gridCol w="1033783">
                  <a:extLst>
                    <a:ext uri="{9D8B030D-6E8A-4147-A177-3AD203B41FA5}">
                      <a16:colId xmlns:a16="http://schemas.microsoft.com/office/drawing/2014/main" val="3639769084"/>
                    </a:ext>
                  </a:extLst>
                </a:gridCol>
                <a:gridCol w="937285">
                  <a:extLst>
                    <a:ext uri="{9D8B030D-6E8A-4147-A177-3AD203B41FA5}">
                      <a16:colId xmlns:a16="http://schemas.microsoft.com/office/drawing/2014/main" val="703794441"/>
                    </a:ext>
                  </a:extLst>
                </a:gridCol>
                <a:gridCol w="1083819">
                  <a:extLst>
                    <a:ext uri="{9D8B030D-6E8A-4147-A177-3AD203B41FA5}">
                      <a16:colId xmlns:a16="http://schemas.microsoft.com/office/drawing/2014/main" val="2027697105"/>
                    </a:ext>
                  </a:extLst>
                </a:gridCol>
                <a:gridCol w="1083819">
                  <a:extLst>
                    <a:ext uri="{9D8B030D-6E8A-4147-A177-3AD203B41FA5}">
                      <a16:colId xmlns:a16="http://schemas.microsoft.com/office/drawing/2014/main" val="2877490238"/>
                    </a:ext>
                  </a:extLst>
                </a:gridCol>
              </a:tblGrid>
              <a:tr h="3492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89952"/>
                  </a:ext>
                </a:extLst>
              </a:tr>
              <a:tr h="8572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6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7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82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2018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0,650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0,719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0,743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0,965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0,538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0,257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296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2019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0,815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0,056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0,765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0,213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0,958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661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2020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0,804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0,363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0,796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TEE3o00"/>
                          <a:cs typeface="Times New Roman" panose="02020603050405020304" pitchFamily="18" charset="0"/>
                        </a:rPr>
                        <a:t>0,469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431425"/>
                  </a:ext>
                </a:extLst>
              </a:tr>
            </a:tbl>
          </a:graphicData>
        </a:graphic>
      </p:graphicFrame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DF3D1EA8-4CF8-47BD-A63D-9961536CB64E}"/>
              </a:ext>
            </a:extLst>
          </p:cNvPr>
          <p:cNvSpPr/>
          <p:nvPr/>
        </p:nvSpPr>
        <p:spPr>
          <a:xfrm>
            <a:off x="10349895" y="3784475"/>
            <a:ext cx="1323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.9.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174DD780-7C60-4B3A-9E6E-79A28E69F8D0}"/>
              </a:ext>
            </a:extLst>
          </p:cNvPr>
          <p:cNvSpPr/>
          <p:nvPr/>
        </p:nvSpPr>
        <p:spPr>
          <a:xfrm>
            <a:off x="4249655" y="4122566"/>
            <a:ext cx="4919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МАТРИЦЯ СТАНДАРТИЗОВАНИХ КОЕФІЦІЄНТІВ</a:t>
            </a:r>
            <a:endParaRPr lang="uk-UA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6FC4BD4D-039D-4F0B-885D-A7DBB71D33BE}"/>
                  </a:ext>
                </a:extLst>
              </p:cNvPr>
              <p:cNvSpPr/>
              <p:nvPr/>
            </p:nvSpPr>
            <p:spPr>
              <a:xfrm>
                <a:off x="228433" y="4758339"/>
                <a:ext cx="1549976" cy="6528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uk-UA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uk-UA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uk-UA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uk-UA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r>
                                    <a:rPr lang="uk-U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6FC4BD4D-039D-4F0B-885D-A7DBB71D3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33" y="4758339"/>
                <a:ext cx="1549976" cy="6528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6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A6DCD3BE-B1D7-466B-B7AD-BE02155A1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085204"/>
              </p:ext>
            </p:extLst>
          </p:nvPr>
        </p:nvGraphicFramePr>
        <p:xfrm>
          <a:off x="504675" y="2402788"/>
          <a:ext cx="11184122" cy="162393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14662">
                  <a:extLst>
                    <a:ext uri="{9D8B030D-6E8A-4147-A177-3AD203B41FA5}">
                      <a16:colId xmlns:a16="http://schemas.microsoft.com/office/drawing/2014/main" val="962333100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3809540488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1610931567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4201738433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3025826536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142367564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2303723548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2877601861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3542042999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205655333"/>
                    </a:ext>
                  </a:extLst>
                </a:gridCol>
                <a:gridCol w="1016946">
                  <a:extLst>
                    <a:ext uri="{9D8B030D-6E8A-4147-A177-3AD203B41FA5}">
                      <a16:colId xmlns:a16="http://schemas.microsoft.com/office/drawing/2014/main" val="1930137822"/>
                    </a:ext>
                  </a:extLst>
                </a:gridCol>
              </a:tblGrid>
              <a:tr h="323253">
                <a:tc rowSpan="2">
                  <a:txBody>
                    <a:bodyPr/>
                    <a:lstStyle/>
                    <a:p>
                      <a:pPr marL="128905" marR="124460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2533650" marR="252793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119913"/>
                  </a:ext>
                </a:extLst>
              </a:tr>
              <a:tr h="32708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4460" marR="11493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373438"/>
                  </a:ext>
                </a:extLst>
              </a:tr>
              <a:tr h="323253">
                <a:tc>
                  <a:txBody>
                    <a:bodyPr/>
                    <a:lstStyle/>
                    <a:p>
                      <a:pPr marL="128905" marR="12509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0" marR="11684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079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1285" marR="11684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066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001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marR="11239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303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552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marR="11430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118441"/>
                  </a:ext>
                </a:extLst>
              </a:tr>
              <a:tr h="327086">
                <a:tc>
                  <a:txBody>
                    <a:bodyPr/>
                    <a:lstStyle/>
                    <a:p>
                      <a:pPr marL="128905" marR="12509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0" marR="11684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071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034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marR="10795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,891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marR="11303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055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303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619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84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002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marR="11430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84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607228"/>
                  </a:ext>
                </a:extLst>
              </a:tr>
              <a:tr h="323253">
                <a:tc>
                  <a:txBody>
                    <a:bodyPr/>
                    <a:lstStyle/>
                    <a:p>
                      <a:pPr marL="128905" marR="12509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1285" marR="11684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038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marR="10795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406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042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х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205" marR="10858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282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marR="11493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07271"/>
                  </a:ext>
                </a:extLst>
              </a:tr>
            </a:tbl>
          </a:graphicData>
        </a:graphic>
      </p:graphicFrame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EF39CA77-0030-4653-A9F3-C9073C44FF15}"/>
              </a:ext>
            </a:extLst>
          </p:cNvPr>
          <p:cNvSpPr/>
          <p:nvPr/>
        </p:nvSpPr>
        <p:spPr>
          <a:xfrm>
            <a:off x="9937587" y="243002"/>
            <a:ext cx="2044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.10.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1465E340-BD65-4008-8DB3-EFE6854F7BD1}"/>
              </a:ext>
            </a:extLst>
          </p:cNvPr>
          <p:cNvSpPr/>
          <p:nvPr/>
        </p:nvSpPr>
        <p:spPr>
          <a:xfrm>
            <a:off x="9651942" y="3055651"/>
            <a:ext cx="1017507" cy="3205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460" marR="114300" lvl="0" algn="ctr">
              <a:spcBef>
                <a:spcPts val="115"/>
              </a:spcBef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1,017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F6056B6-2343-445B-96F2-EE3B9F644593}"/>
              </a:ext>
            </a:extLst>
          </p:cNvPr>
          <p:cNvSpPr/>
          <p:nvPr/>
        </p:nvSpPr>
        <p:spPr>
          <a:xfrm>
            <a:off x="9653047" y="3381023"/>
            <a:ext cx="1017507" cy="3205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460" marR="114300" lvl="0" algn="ctr">
              <a:spcBef>
                <a:spcPts val="115"/>
              </a:spcBef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1,293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5DBFA46-EBD8-46BA-B4D3-5E266ADFD8D1}"/>
              </a:ext>
            </a:extLst>
          </p:cNvPr>
          <p:cNvSpPr/>
          <p:nvPr/>
        </p:nvSpPr>
        <p:spPr>
          <a:xfrm>
            <a:off x="9652311" y="3693996"/>
            <a:ext cx="1017507" cy="3205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460" marR="114300" lvl="0" algn="ctr">
              <a:spcBef>
                <a:spcPts val="115"/>
              </a:spcBef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0,876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FB6F152F-90D9-4404-972A-B11702DD833E}"/>
              </a:ext>
            </a:extLst>
          </p:cNvPr>
          <p:cNvSpPr/>
          <p:nvPr/>
        </p:nvSpPr>
        <p:spPr>
          <a:xfrm>
            <a:off x="10669817" y="3043006"/>
            <a:ext cx="1017507" cy="320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460" marR="114300" lvl="0" algn="ctr">
              <a:spcBef>
                <a:spcPts val="115"/>
              </a:spcBef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14AE897-9975-4FAC-A97F-755F649CD79B}"/>
              </a:ext>
            </a:extLst>
          </p:cNvPr>
          <p:cNvSpPr/>
          <p:nvPr/>
        </p:nvSpPr>
        <p:spPr>
          <a:xfrm>
            <a:off x="10669818" y="3376629"/>
            <a:ext cx="1017507" cy="320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460" marR="114300" lvl="0" algn="ctr">
              <a:spcBef>
                <a:spcPts val="115"/>
              </a:spcBef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18EE97D-4E43-4FDA-887D-F89050C65766}"/>
              </a:ext>
            </a:extLst>
          </p:cNvPr>
          <p:cNvSpPr/>
          <p:nvPr/>
        </p:nvSpPr>
        <p:spPr>
          <a:xfrm>
            <a:off x="10669818" y="3706483"/>
            <a:ext cx="1017507" cy="320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460" marR="114300" lvl="0" algn="ctr">
              <a:spcBef>
                <a:spcPts val="115"/>
              </a:spcBef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C07F2314-4922-4B6D-B4C6-8F8E483F7BBE}"/>
                  </a:ext>
                </a:extLst>
              </p:cNvPr>
              <p:cNvSpPr/>
              <p:nvPr/>
            </p:nvSpPr>
            <p:spPr>
              <a:xfrm>
                <a:off x="3586852" y="1753166"/>
                <a:ext cx="5016823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uk-UA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…+</m:t>
                              </m:r>
                              <m:d>
                                <m:dPr>
                                  <m:ctrlP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𝑛𝑗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uk-U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C07F2314-4922-4B6D-B4C6-8F8E483F7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852" y="1753166"/>
                <a:ext cx="5016823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DDCC18FA-CC3D-49ED-A6C2-BBC2D1796587}"/>
              </a:ext>
            </a:extLst>
          </p:cNvPr>
          <p:cNvSpPr/>
          <p:nvPr/>
        </p:nvSpPr>
        <p:spPr>
          <a:xfrm>
            <a:off x="1562470" y="718446"/>
            <a:ext cx="9490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750"/>
              </a:spcAft>
            </a:pPr>
            <a:r>
              <a:rPr lang="uk-UA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РЕЙТИНГОВА ОЦІНКА ДІЯЛЬНОСТІ ПІДПРИЄМСТВА ЗА ПЕРІОД З 2018 ПО 2020 РОКИ І МАТРИЦЯ ВІДСТАНЕЙ</a:t>
            </a:r>
            <a:endParaRPr lang="uk-UA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Настольный калькулятор и график 3D иллюстрации, Калькулятор Инвестиции  Финансы Финансовый отчет Бизнес, Расчет инвестиций, электроника,  фотография, компьютер png | Klipartz">
            <a:extLst>
              <a:ext uri="{FF2B5EF4-FFF2-40B4-BE49-F238E27FC236}">
                <a16:creationId xmlns:a16="http://schemas.microsoft.com/office/drawing/2014/main" id="{BF6EF327-A360-40FF-AFFB-C21841CD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38" y="4339692"/>
            <a:ext cx="8477250" cy="234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87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ftware-Connect – Menawat &amp; Co.">
            <a:extLst>
              <a:ext uri="{FF2B5EF4-FFF2-40B4-BE49-F238E27FC236}">
                <a16:creationId xmlns:a16="http://schemas.microsoft.com/office/drawing/2014/main" id="{FC6E983D-020D-4C44-8C0B-D7341AE3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" y="0"/>
            <a:ext cx="12180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3867E125-79A4-4D1A-BB2A-6278AFC6A5DC}"/>
              </a:ext>
            </a:extLst>
          </p:cNvPr>
          <p:cNvGrpSpPr/>
          <p:nvPr/>
        </p:nvGrpSpPr>
        <p:grpSpPr>
          <a:xfrm>
            <a:off x="11796" y="578248"/>
            <a:ext cx="11903684" cy="5882757"/>
            <a:chOff x="11796" y="578248"/>
            <a:chExt cx="11903684" cy="5882757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0FC13A11-AF47-4873-B4A0-6A49B7A90118}"/>
                </a:ext>
              </a:extLst>
            </p:cNvPr>
            <p:cNvSpPr/>
            <p:nvPr/>
          </p:nvSpPr>
          <p:spPr>
            <a:xfrm>
              <a:off x="4308050" y="2460396"/>
              <a:ext cx="3374796" cy="20173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Економічний аналіз</a:t>
              </a:r>
            </a:p>
          </p:txBody>
        </p:sp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CBF4D20C-6081-4DF8-8966-A1A981124FCF}"/>
                </a:ext>
              </a:extLst>
            </p:cNvPr>
            <p:cNvSpPr/>
            <p:nvPr/>
          </p:nvSpPr>
          <p:spPr>
            <a:xfrm>
              <a:off x="8094549" y="1183943"/>
              <a:ext cx="3007150" cy="75414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Економічна теорія</a:t>
              </a:r>
            </a:p>
          </p:txBody>
        </p:sp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CFC1E8E3-A33D-4B95-A5DE-1629CA21270D}"/>
                </a:ext>
              </a:extLst>
            </p:cNvPr>
            <p:cNvSpPr/>
            <p:nvPr/>
          </p:nvSpPr>
          <p:spPr>
            <a:xfrm>
              <a:off x="8823124" y="2994306"/>
              <a:ext cx="3007150" cy="75414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Галузеві економіки</a:t>
              </a:r>
            </a:p>
          </p:txBody>
        </p:sp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9D4D98E9-943B-4547-984D-263AC6813BA6}"/>
                </a:ext>
              </a:extLst>
            </p:cNvPr>
            <p:cNvSpPr/>
            <p:nvPr/>
          </p:nvSpPr>
          <p:spPr>
            <a:xfrm>
              <a:off x="8563437" y="4372920"/>
              <a:ext cx="3352043" cy="8578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Маркетинг</a:t>
              </a:r>
            </a:p>
          </p:txBody>
        </p:sp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009AC5B8-F8B4-4ACB-8CA2-2260E51C746D}"/>
                </a:ext>
              </a:extLst>
            </p:cNvPr>
            <p:cNvSpPr/>
            <p:nvPr/>
          </p:nvSpPr>
          <p:spPr>
            <a:xfrm>
              <a:off x="4411745" y="578248"/>
              <a:ext cx="3271101" cy="6787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Бухгалтерський облік</a:t>
              </a:r>
            </a:p>
          </p:txBody>
        </p:sp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CBDEA4A1-90F6-4FE0-B857-52DDAE5C56DB}"/>
                </a:ext>
              </a:extLst>
            </p:cNvPr>
            <p:cNvSpPr/>
            <p:nvPr/>
          </p:nvSpPr>
          <p:spPr>
            <a:xfrm>
              <a:off x="443780" y="1305609"/>
              <a:ext cx="3374796" cy="7918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Статистика</a:t>
              </a:r>
            </a:p>
          </p:txBody>
        </p:sp>
        <p:sp>
          <p:nvSpPr>
            <p:cNvPr id="18" name="Стрілка: шеврон 17">
              <a:extLst>
                <a:ext uri="{FF2B5EF4-FFF2-40B4-BE49-F238E27FC236}">
                  <a16:creationId xmlns:a16="http://schemas.microsoft.com/office/drawing/2014/main" id="{CD3DC917-91A2-4A90-BB12-872001543003}"/>
                </a:ext>
              </a:extLst>
            </p:cNvPr>
            <p:cNvSpPr/>
            <p:nvPr/>
          </p:nvSpPr>
          <p:spPr>
            <a:xfrm rot="18555905">
              <a:off x="7116333" y="2038571"/>
              <a:ext cx="1102936" cy="52662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9" name="Стрілка: шеврон 18">
              <a:extLst>
                <a:ext uri="{FF2B5EF4-FFF2-40B4-BE49-F238E27FC236}">
                  <a16:creationId xmlns:a16="http://schemas.microsoft.com/office/drawing/2014/main" id="{50F7FF32-8049-47AA-BE29-15EFD03FFFF4}"/>
                </a:ext>
              </a:extLst>
            </p:cNvPr>
            <p:cNvSpPr/>
            <p:nvPr/>
          </p:nvSpPr>
          <p:spPr>
            <a:xfrm rot="16200000">
              <a:off x="5418055" y="1621409"/>
              <a:ext cx="1154786" cy="523187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0" name="Стрілка: шеврон 19">
              <a:extLst>
                <a:ext uri="{FF2B5EF4-FFF2-40B4-BE49-F238E27FC236}">
                  <a16:creationId xmlns:a16="http://schemas.microsoft.com/office/drawing/2014/main" id="{F2491FEA-141A-47F0-8A87-74A179495809}"/>
                </a:ext>
              </a:extLst>
            </p:cNvPr>
            <p:cNvSpPr/>
            <p:nvPr/>
          </p:nvSpPr>
          <p:spPr>
            <a:xfrm>
              <a:off x="7691908" y="3135146"/>
              <a:ext cx="1131216" cy="47134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1" name="Стрілка: шеврон 20">
              <a:extLst>
                <a:ext uri="{FF2B5EF4-FFF2-40B4-BE49-F238E27FC236}">
                  <a16:creationId xmlns:a16="http://schemas.microsoft.com/office/drawing/2014/main" id="{0908D210-4A8A-4FD0-B4AC-BE378188A883}"/>
                </a:ext>
              </a:extLst>
            </p:cNvPr>
            <p:cNvSpPr/>
            <p:nvPr/>
          </p:nvSpPr>
          <p:spPr>
            <a:xfrm rot="13059877">
              <a:off x="3643678" y="2200005"/>
              <a:ext cx="1176385" cy="506627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2" name="Стрілка: шеврон 21">
              <a:extLst>
                <a:ext uri="{FF2B5EF4-FFF2-40B4-BE49-F238E27FC236}">
                  <a16:creationId xmlns:a16="http://schemas.microsoft.com/office/drawing/2014/main" id="{53E966B1-0241-4605-BD01-8BE86BAE3C69}"/>
                </a:ext>
              </a:extLst>
            </p:cNvPr>
            <p:cNvSpPr/>
            <p:nvPr/>
          </p:nvSpPr>
          <p:spPr>
            <a:xfrm rot="2115276">
              <a:off x="7395589" y="4166377"/>
              <a:ext cx="1112362" cy="47134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3" name="Стрілка: шеврон 22">
              <a:extLst>
                <a:ext uri="{FF2B5EF4-FFF2-40B4-BE49-F238E27FC236}">
                  <a16:creationId xmlns:a16="http://schemas.microsoft.com/office/drawing/2014/main" id="{F380850B-C17A-4AB7-A30C-5A8CEB386AE8}"/>
                </a:ext>
              </a:extLst>
            </p:cNvPr>
            <p:cNvSpPr/>
            <p:nvPr/>
          </p:nvSpPr>
          <p:spPr>
            <a:xfrm rot="6288025">
              <a:off x="4756202" y="4753088"/>
              <a:ext cx="1087100" cy="51704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0E43DF-463C-4138-B9E9-34FFBEE36E33}"/>
                </a:ext>
              </a:extLst>
            </p:cNvPr>
            <p:cNvSpPr/>
            <p:nvPr/>
          </p:nvSpPr>
          <p:spPr>
            <a:xfrm>
              <a:off x="2131178" y="5603166"/>
              <a:ext cx="3374796" cy="8578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Аудит</a:t>
              </a:r>
            </a:p>
          </p:txBody>
        </p:sp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A2929C8D-159A-4E09-903B-8F1B2112EAE8}"/>
                </a:ext>
              </a:extLst>
            </p:cNvPr>
            <p:cNvSpPr/>
            <p:nvPr/>
          </p:nvSpPr>
          <p:spPr>
            <a:xfrm>
              <a:off x="11796" y="4320732"/>
              <a:ext cx="3308808" cy="7037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Технологія виробництва</a:t>
              </a:r>
            </a:p>
          </p:txBody>
        </p:sp>
        <p:sp>
          <p:nvSpPr>
            <p:cNvPr id="26" name="Стрілка: шеврон 25">
              <a:extLst>
                <a:ext uri="{FF2B5EF4-FFF2-40B4-BE49-F238E27FC236}">
                  <a16:creationId xmlns:a16="http://schemas.microsoft.com/office/drawing/2014/main" id="{414BE895-86DA-41C1-9A18-316D4884F7D3}"/>
                </a:ext>
              </a:extLst>
            </p:cNvPr>
            <p:cNvSpPr/>
            <p:nvPr/>
          </p:nvSpPr>
          <p:spPr>
            <a:xfrm rot="9041465">
              <a:off x="3344875" y="4010387"/>
              <a:ext cx="1196908" cy="48463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7" name="Стрілка: шеврон 26">
              <a:extLst>
                <a:ext uri="{FF2B5EF4-FFF2-40B4-BE49-F238E27FC236}">
                  <a16:creationId xmlns:a16="http://schemas.microsoft.com/office/drawing/2014/main" id="{52BA9998-F60A-4D3D-A723-4A4D3FA9A5EB}"/>
                </a:ext>
              </a:extLst>
            </p:cNvPr>
            <p:cNvSpPr/>
            <p:nvPr/>
          </p:nvSpPr>
          <p:spPr>
            <a:xfrm rot="10800000">
              <a:off x="2960154" y="3146889"/>
              <a:ext cx="1320759" cy="46792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28D88880-AFFF-4669-9218-9143C4BCDF9B}"/>
                </a:ext>
              </a:extLst>
            </p:cNvPr>
            <p:cNvSpPr/>
            <p:nvPr/>
          </p:nvSpPr>
          <p:spPr>
            <a:xfrm>
              <a:off x="176663" y="3033074"/>
              <a:ext cx="2777911" cy="6928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Математичні науки</a:t>
              </a:r>
            </a:p>
          </p:txBody>
        </p:sp>
        <p:sp>
          <p:nvSpPr>
            <p:cNvPr id="29" name="Стрілка: шеврон 28">
              <a:extLst>
                <a:ext uri="{FF2B5EF4-FFF2-40B4-BE49-F238E27FC236}">
                  <a16:creationId xmlns:a16="http://schemas.microsoft.com/office/drawing/2014/main" id="{72CAA3D9-1E77-4E62-8AEA-3E485CF29F4F}"/>
                </a:ext>
              </a:extLst>
            </p:cNvPr>
            <p:cNvSpPr/>
            <p:nvPr/>
          </p:nvSpPr>
          <p:spPr>
            <a:xfrm rot="3994050">
              <a:off x="6374486" y="4678148"/>
              <a:ext cx="1147477" cy="52117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30" name="Прямокутник: округлені кути 29">
              <a:extLst>
                <a:ext uri="{FF2B5EF4-FFF2-40B4-BE49-F238E27FC236}">
                  <a16:creationId xmlns:a16="http://schemas.microsoft.com/office/drawing/2014/main" id="{6F632BC1-84C3-4E1B-B383-394EF6B803CC}"/>
                </a:ext>
              </a:extLst>
            </p:cNvPr>
            <p:cNvSpPr/>
            <p:nvPr/>
          </p:nvSpPr>
          <p:spPr>
            <a:xfrm>
              <a:off x="6544631" y="5596738"/>
              <a:ext cx="3033002" cy="8578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Фінанси і кредит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5435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4" descr="Двое людей пожимают руки"/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0413" cy="6858000"/>
          </a:xfrm>
        </p:spPr>
      </p:pic>
      <p:sp>
        <p:nvSpPr>
          <p:cNvPr id="48" name="Овал 47" descr="Бежевый овал"/>
          <p:cNvSpPr/>
          <p:nvPr/>
        </p:nvSpPr>
        <p:spPr>
          <a:xfrm>
            <a:off x="11561763" y="6227763"/>
            <a:ext cx="266700" cy="266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26" name="Прямоугольник 25" descr="Синий прямоугольник"/>
          <p:cNvSpPr/>
          <p:nvPr/>
        </p:nvSpPr>
        <p:spPr>
          <a:xfrm>
            <a:off x="0" y="2770188"/>
            <a:ext cx="12192000" cy="1317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5"/>
          </p:nvPr>
        </p:nvSpPr>
        <p:spPr>
          <a:xfrm>
            <a:off x="11482699" y="6174902"/>
            <a:ext cx="3571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445CA-6434-48D7-9B51-7C22EE01884D}" type="slidenum">
              <a:rPr kumimoji="0" lang="ru-RU" sz="1000" b="0" i="1" u="none" strike="noStrike" kern="1200" cap="none" spc="0" normalizeH="0" baseline="0" noProof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34821" name="Заголовок 3"/>
          <p:cNvSpPr>
            <a:spLocks noGrp="1"/>
          </p:cNvSpPr>
          <p:nvPr>
            <p:ph type="title"/>
          </p:nvPr>
        </p:nvSpPr>
        <p:spPr>
          <a:xfrm>
            <a:off x="838200" y="2762250"/>
            <a:ext cx="10515600" cy="1325563"/>
          </a:xfrm>
        </p:spPr>
        <p:txBody>
          <a:bodyPr/>
          <a:lstStyle/>
          <a:p>
            <a:pPr algn="ctr"/>
            <a:r>
              <a:rPr lang="ru-RU" sz="4400" i="1">
                <a:solidFill>
                  <a:schemeClr val="bg1"/>
                </a:solidFill>
                <a:latin typeface="Arial" charset="0"/>
                <a:cs typeface="Arial" charset="0"/>
              </a:rPr>
              <a:t>ДЯКУЮ ЗА УВАГУ!</a:t>
            </a:r>
          </a:p>
        </p:txBody>
      </p:sp>
      <p:sp>
        <p:nvSpPr>
          <p:cNvPr id="34822" name="объект 6" descr="Бежевый прямоугольник"/>
          <p:cNvSpPr>
            <a:spLocks/>
          </p:cNvSpPr>
          <p:nvPr/>
        </p:nvSpPr>
        <p:spPr bwMode="auto">
          <a:xfrm>
            <a:off x="3351213" y="3903663"/>
            <a:ext cx="5394325" cy="460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33600" y="0"/>
              </a:cxn>
            </a:cxnLst>
            <a:rect l="0" t="0" r="r" b="b"/>
            <a:pathLst>
              <a:path w="1934210" h="45719">
                <a:moveTo>
                  <a:pt x="0" y="0"/>
                </a:moveTo>
                <a:lnTo>
                  <a:pt x="1933600" y="0"/>
                </a:lnTo>
              </a:path>
            </a:pathLst>
          </a:custGeom>
          <a:noFill/>
          <a:ln w="54863">
            <a:solidFill>
              <a:schemeClr val="accent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91B6F-10D6-4ED9-B464-E770B34D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205989"/>
            <a:ext cx="9613861" cy="54291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  <a:buSzPts val="1100"/>
              <a:tabLst>
                <a:tab pos="557530" algn="l"/>
              </a:tabLst>
            </a:pPr>
            <a:b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Властивістю економічної системи не є:</a:t>
            </a:r>
            <a:b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857AB81-1096-4E9D-88DD-1837886704AB}"/>
              </a:ext>
            </a:extLst>
          </p:cNvPr>
          <p:cNvSpPr/>
          <p:nvPr/>
        </p:nvSpPr>
        <p:spPr>
          <a:xfrm>
            <a:off x="1748901" y="2441360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1) ієрархічність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A3AD7B7-97B6-4F73-92C7-C80C0DEF1C7A}"/>
              </a:ext>
            </a:extLst>
          </p:cNvPr>
          <p:cNvSpPr/>
          <p:nvPr/>
        </p:nvSpPr>
        <p:spPr>
          <a:xfrm>
            <a:off x="1748901" y="3502241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2) емерджентність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0150C9A-58F6-432A-ABBD-A876E011898D}"/>
              </a:ext>
            </a:extLst>
          </p:cNvPr>
          <p:cNvSpPr/>
          <p:nvPr/>
        </p:nvSpPr>
        <p:spPr>
          <a:xfrm>
            <a:off x="1748901" y="4563122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3) багатокритеріальність 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BFC6A9C-863A-4D72-811D-1F516F07AD06}"/>
              </a:ext>
            </a:extLst>
          </p:cNvPr>
          <p:cNvSpPr/>
          <p:nvPr/>
        </p:nvSpPr>
        <p:spPr>
          <a:xfrm>
            <a:off x="1748901" y="5624003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4) суб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’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єктивність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412" name="Picture 4" descr="На заседании комитета по бюджету, экономике и собственности были  рассмотрены меры по устранению нарушений выявленных Счетной палатой в 2013  году">
            <a:extLst>
              <a:ext uri="{FF2B5EF4-FFF2-40B4-BE49-F238E27FC236}">
                <a16:creationId xmlns:a16="http://schemas.microsoft.com/office/drawing/2014/main" id="{D8925A83-66A4-41E8-917F-FDE044FD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292" y="609600"/>
            <a:ext cx="2488707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91B6F-10D6-4ED9-B464-E770B34D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205989"/>
            <a:ext cx="9613861" cy="54291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  <a:buSzPts val="1100"/>
              <a:tabLst>
                <a:tab pos="557530" algn="l"/>
              </a:tabLst>
            </a:pPr>
            <a:b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Системний</a:t>
            </a:r>
            <a:r>
              <a:rPr lang="uk-UA" sz="4000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підхід</a:t>
            </a:r>
            <a:r>
              <a:rPr lang="uk-UA" sz="4000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4000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економічному</a:t>
            </a:r>
            <a:r>
              <a:rPr lang="uk-UA" sz="4000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аналізі</a:t>
            </a:r>
            <a:r>
              <a:rPr lang="uk-UA" sz="4000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передбачає:</a:t>
            </a:r>
            <a:b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857AB81-1096-4E9D-88DD-1837886704AB}"/>
              </a:ext>
            </a:extLst>
          </p:cNvPr>
          <p:cNvSpPr/>
          <p:nvPr/>
        </p:nvSpPr>
        <p:spPr>
          <a:xfrm>
            <a:off x="1748901" y="2441360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складання</a:t>
            </a:r>
            <a:r>
              <a:rPr lang="uk-UA" sz="28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моделей</a:t>
            </a:r>
            <a:r>
              <a:rPr lang="uk-UA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явищ</a:t>
            </a:r>
            <a:r>
              <a:rPr lang="uk-UA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процесів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A3AD7B7-97B6-4F73-92C7-C80C0DEF1C7A}"/>
              </a:ext>
            </a:extLst>
          </p:cNvPr>
          <p:cNvSpPr/>
          <p:nvPr/>
        </p:nvSpPr>
        <p:spPr>
          <a:xfrm>
            <a:off x="1748901" y="3502241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виявлення</a:t>
            </a:r>
            <a:r>
              <a:rPr lang="uk-UA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сутності</a:t>
            </a:r>
            <a:r>
              <a:rPr lang="uk-UA" sz="28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явища</a:t>
            </a:r>
            <a:r>
              <a:rPr lang="uk-UA" sz="28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8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процесу</a:t>
            </a:r>
            <a:r>
              <a:rPr lang="uk-UA" sz="28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uk-UA" sz="28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самостійних</a:t>
            </a:r>
            <a:r>
              <a:rPr lang="uk-UA" sz="28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0150C9A-58F6-432A-ABBD-A876E011898D}"/>
              </a:ext>
            </a:extLst>
          </p:cNvPr>
          <p:cNvSpPr/>
          <p:nvPr/>
        </p:nvSpPr>
        <p:spPr>
          <a:xfrm>
            <a:off x="1748901" y="4563122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розробку</a:t>
            </a:r>
            <a:r>
              <a:rPr lang="uk-UA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uk-UA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показників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BFC6A9C-863A-4D72-811D-1F516F07AD06}"/>
              </a:ext>
            </a:extLst>
          </p:cNvPr>
          <p:cNvSpPr/>
          <p:nvPr/>
        </p:nvSpPr>
        <p:spPr>
          <a:xfrm>
            <a:off x="1748901" y="5624003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4)</a:t>
            </a:r>
            <a:r>
              <a:rPr kumimoji="0" lang="uk-UA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всі відповіді вірні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412" name="Picture 4" descr="На заседании комитета по бюджету, экономике и собственности были  рассмотрены меры по устранению нарушений выявленных Счетной палатой в 2013  году">
            <a:extLst>
              <a:ext uri="{FF2B5EF4-FFF2-40B4-BE49-F238E27FC236}">
                <a16:creationId xmlns:a16="http://schemas.microsoft.com/office/drawing/2014/main" id="{D8925A83-66A4-41E8-917F-FDE044FD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292" y="609600"/>
            <a:ext cx="2488707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5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857AB81-1096-4E9D-88DD-1837886704AB}"/>
              </a:ext>
            </a:extLst>
          </p:cNvPr>
          <p:cNvSpPr/>
          <p:nvPr/>
        </p:nvSpPr>
        <p:spPr>
          <a:xfrm>
            <a:off x="1748900" y="2441360"/>
            <a:ext cx="928485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визначенні верхніх та нижніх критеріальних меж кожного</a:t>
            </a:r>
            <a:r>
              <a:rPr lang="uk-UA" sz="2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показника, що аналізується, або їх оптимальних просторових</a:t>
            </a:r>
            <a:r>
              <a:rPr lang="uk-UA" sz="2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значень</a:t>
            </a:r>
            <a:endParaRPr kumimoji="0" lang="uk-U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A3AD7B7-97B6-4F73-92C7-C80C0DEF1C7A}"/>
              </a:ext>
            </a:extLst>
          </p:cNvPr>
          <p:cNvSpPr/>
          <p:nvPr/>
        </p:nvSpPr>
        <p:spPr>
          <a:xfrm>
            <a:off x="1748901" y="3502241"/>
            <a:ext cx="928485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визначенні</a:t>
            </a:r>
            <a:r>
              <a:rPr lang="uk-UA" sz="22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близькості</a:t>
            </a:r>
            <a:r>
              <a:rPr lang="uk-UA" sz="22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досліджуваних</a:t>
            </a:r>
            <a:r>
              <a:rPr lang="uk-UA" sz="22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об’єктів</a:t>
            </a:r>
            <a:r>
              <a:rPr lang="uk-UA" sz="22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uk-UA" sz="22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відношенню</a:t>
            </a:r>
            <a:r>
              <a:rPr lang="uk-UA" sz="2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uk-UA" sz="2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об’єкта — еталону</a:t>
            </a:r>
            <a:endParaRPr kumimoji="0" lang="uk-U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0150C9A-58F6-432A-ABBD-A876E011898D}"/>
              </a:ext>
            </a:extLst>
          </p:cNvPr>
          <p:cNvSpPr/>
          <p:nvPr/>
        </p:nvSpPr>
        <p:spPr>
          <a:xfrm>
            <a:off x="1748900" y="4563122"/>
            <a:ext cx="928485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вирахуванні просторових коефіцієнтів зміни аналізованих</a:t>
            </a:r>
            <a:r>
              <a:rPr lang="uk-UA" sz="2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показників</a:t>
            </a:r>
            <a:endParaRPr kumimoji="0" lang="uk-U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BFC6A9C-863A-4D72-811D-1F516F07AD06}"/>
              </a:ext>
            </a:extLst>
          </p:cNvPr>
          <p:cNvSpPr/>
          <p:nvPr/>
        </p:nvSpPr>
        <p:spPr>
          <a:xfrm>
            <a:off x="1748901" y="5624003"/>
            <a:ext cx="928485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точній симетрії досліджуваного показника, який застосовується лише для аналізу конкретних даних по визначених</a:t>
            </a:r>
            <a:r>
              <a:rPr lang="uk-UA" sz="2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площах</a:t>
            </a:r>
            <a:endParaRPr kumimoji="0" lang="uk-U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pic>
        <p:nvPicPr>
          <p:cNvPr id="17412" name="Picture 4" descr="На заседании комитета по бюджету, экономике и собственности были  рассмотрены меры по устранению нарушений выявленных Счетной палатой в 2013  году">
            <a:extLst>
              <a:ext uri="{FF2B5EF4-FFF2-40B4-BE49-F238E27FC236}">
                <a16:creationId xmlns:a16="http://schemas.microsoft.com/office/drawing/2014/main" id="{D8925A83-66A4-41E8-917F-FDE044FD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390" y="609600"/>
            <a:ext cx="3229610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96D5267-A93C-4885-B3EE-125278D3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 методу відстаней полягає у:</a:t>
            </a:r>
          </a:p>
        </p:txBody>
      </p:sp>
    </p:spTree>
    <p:extLst>
      <p:ext uri="{BB962C8B-B14F-4D97-AF65-F5344CB8AC3E}">
        <p14:creationId xmlns:p14="http://schemas.microsoft.com/office/powerpoint/2010/main" val="343504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91B6F-10D6-4ED9-B464-E770B34D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205989"/>
            <a:ext cx="9613861" cy="54291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  <a:buSzPts val="1100"/>
              <a:tabLst>
                <a:tab pos="557530" algn="l"/>
              </a:tabLst>
            </a:pP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характером впливу на результати діяльності резерви поділяються на:</a:t>
            </a:r>
            <a:b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i="1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857AB81-1096-4E9D-88DD-1837886704AB}"/>
              </a:ext>
            </a:extLst>
          </p:cNvPr>
          <p:cNvSpPr/>
          <p:nvPr/>
        </p:nvSpPr>
        <p:spPr>
          <a:xfrm>
            <a:off x="1748901" y="2441360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1) резерви</a:t>
            </a:r>
            <a:r>
              <a:rPr kumimoji="0" lang="uk-UA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екстенсивного та інтенсивного типу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A3AD7B7-97B6-4F73-92C7-C80C0DEF1C7A}"/>
              </a:ext>
            </a:extLst>
          </p:cNvPr>
          <p:cNvSpPr/>
          <p:nvPr/>
        </p:nvSpPr>
        <p:spPr>
          <a:xfrm>
            <a:off x="1748901" y="3502241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2) поточні</a:t>
            </a:r>
            <a:r>
              <a:rPr kumimoji="0" lang="uk-UA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і перспективні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0150C9A-58F6-432A-ABBD-A876E011898D}"/>
              </a:ext>
            </a:extLst>
          </p:cNvPr>
          <p:cNvSpPr/>
          <p:nvPr/>
        </p:nvSpPr>
        <p:spPr>
          <a:xfrm>
            <a:off x="1748901" y="4563122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3) явні</a:t>
            </a:r>
            <a:r>
              <a:rPr kumimoji="0" lang="uk-UA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та приховані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BFC6A9C-863A-4D72-811D-1F516F07AD06}"/>
              </a:ext>
            </a:extLst>
          </p:cNvPr>
          <p:cNvSpPr/>
          <p:nvPr/>
        </p:nvSpPr>
        <p:spPr>
          <a:xfrm>
            <a:off x="1748901" y="5624003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4) внутрішньогосподарські,</a:t>
            </a:r>
            <a:r>
              <a:rPr kumimoji="0" lang="uk-UA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галузеві, регіональні, національні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412" name="Picture 4" descr="На заседании комитета по бюджету, экономике и собственности были  рассмотрены меры по устранению нарушений выявленных Счетной палатой в 2013  году">
            <a:extLst>
              <a:ext uri="{FF2B5EF4-FFF2-40B4-BE49-F238E27FC236}">
                <a16:creationId xmlns:a16="http://schemas.microsoft.com/office/drawing/2014/main" id="{D8925A83-66A4-41E8-917F-FDE044FD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182" y="609600"/>
            <a:ext cx="1897817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0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91B6F-10D6-4ED9-B464-E770B34D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205989"/>
            <a:ext cx="9613861" cy="5429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методів детермінованої комплексної оцінки в економічному аналізі не відносять:</a:t>
            </a:r>
            <a:b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857AB81-1096-4E9D-88DD-1837886704AB}"/>
              </a:ext>
            </a:extLst>
          </p:cNvPr>
          <p:cNvSpPr/>
          <p:nvPr/>
        </p:nvSpPr>
        <p:spPr>
          <a:xfrm>
            <a:off x="1748901" y="2514601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метод</a:t>
            </a:r>
            <a:r>
              <a:rPr kumimoji="0" lang="uk-UA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сум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A3AD7B7-97B6-4F73-92C7-C80C0DEF1C7A}"/>
              </a:ext>
            </a:extLst>
          </p:cNvPr>
          <p:cNvSpPr/>
          <p:nvPr/>
        </p:nvSpPr>
        <p:spPr>
          <a:xfrm>
            <a:off x="1748901" y="3502241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2) </a:t>
            </a:r>
            <a:r>
              <a:rPr lang="uk-UA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суми місць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0150C9A-58F6-432A-ABBD-A876E011898D}"/>
              </a:ext>
            </a:extLst>
          </p:cNvPr>
          <p:cNvSpPr/>
          <p:nvPr/>
        </p:nvSpPr>
        <p:spPr>
          <a:xfrm>
            <a:off x="1748901" y="4563122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3) </a:t>
            </a:r>
            <a:r>
              <a:rPr lang="uk-UA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відстаней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BFC6A9C-863A-4D72-811D-1F516F07AD06}"/>
              </a:ext>
            </a:extLst>
          </p:cNvPr>
          <p:cNvSpPr/>
          <p:nvPr/>
        </p:nvSpPr>
        <p:spPr>
          <a:xfrm>
            <a:off x="1748901" y="5624003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4) метод</a:t>
            </a:r>
            <a:r>
              <a:rPr kumimoji="0" lang="uk-UA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uk-UA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компонентного аналізу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412" name="Picture 4" descr="На заседании комитета по бюджету, экономике и собственности были  рассмотрены меры по устранению нарушений выявленных Счетной палатой в 2013  году">
            <a:extLst>
              <a:ext uri="{FF2B5EF4-FFF2-40B4-BE49-F238E27FC236}">
                <a16:creationId xmlns:a16="http://schemas.microsoft.com/office/drawing/2014/main" id="{D8925A83-66A4-41E8-917F-FDE044FD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580" y="609600"/>
            <a:ext cx="2364419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4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91B6F-10D6-4ED9-B464-E770B34D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205989"/>
            <a:ext cx="9613861" cy="542912"/>
          </a:xfrm>
        </p:spPr>
        <p:txBody>
          <a:bodyPr/>
          <a:lstStyle/>
          <a:p>
            <a:pPr marL="342900" lvl="0" indent="-342900">
              <a:lnSpc>
                <a:spcPts val="1260"/>
              </a:lnSpc>
              <a:spcAft>
                <a:spcPts val="0"/>
              </a:spcAft>
              <a:tabLst>
                <a:tab pos="557530" algn="l"/>
              </a:tabLst>
            </a:pP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чому</a:t>
            </a:r>
            <a:r>
              <a:rPr lang="uk-UA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полягає</a:t>
            </a:r>
            <a:r>
              <a:rPr lang="uk-UA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сутність</a:t>
            </a:r>
            <a:r>
              <a:rPr lang="uk-UA" i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методу</a:t>
            </a:r>
            <a:r>
              <a:rPr lang="uk-UA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сум?</a:t>
            </a:r>
            <a:b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857AB81-1096-4E9D-88DD-1837886704AB}"/>
              </a:ext>
            </a:extLst>
          </p:cNvPr>
          <p:cNvSpPr/>
          <p:nvPr/>
        </p:nvSpPr>
        <p:spPr>
          <a:xfrm>
            <a:off x="1748901" y="2441360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1)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</a:t>
            </a:r>
            <a:r>
              <a:rPr kumimoji="0" lang="uk-UA" sz="2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порівнянні</a:t>
            </a:r>
            <a:r>
              <a:rPr kumimoji="0" lang="uk-UA" sz="2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значущості</a:t>
            </a:r>
            <a:r>
              <a:rPr kumimoji="0" lang="uk-UA" sz="2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результатів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A3AD7B7-97B6-4F73-92C7-C80C0DEF1C7A}"/>
              </a:ext>
            </a:extLst>
          </p:cNvPr>
          <p:cNvSpPr/>
          <p:nvPr/>
        </p:nvSpPr>
        <p:spPr>
          <a:xfrm>
            <a:off x="1748901" y="3502241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2)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інтегральний</a:t>
            </a:r>
            <a:r>
              <a:rPr kumimoji="0" lang="uk-UA" sz="2800" b="0" i="0" u="none" strike="noStrike" kern="1200" cap="none" spc="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показник</a:t>
            </a:r>
            <a:r>
              <a:rPr kumimoji="0" lang="uk-UA" sz="2800" b="0" i="0" u="none" strike="noStrike" kern="1200" cap="none" spc="1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характеризує</a:t>
            </a:r>
            <a:r>
              <a:rPr kumimoji="0" lang="uk-UA" sz="2800" b="0" i="0" u="none" strike="noStrike" kern="1200" cap="none" spc="1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суму</a:t>
            </a:r>
            <a:r>
              <a:rPr kumimoji="0" lang="uk-UA" sz="2800" b="0" i="0" u="none" strike="noStrike" kern="1200" cap="none" spc="1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фактичних</a:t>
            </a:r>
            <a:r>
              <a:rPr kumimoji="0" lang="uk-UA" sz="2800" b="0" i="0" u="none" strike="noStrike" kern="1200" cap="none" spc="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значень</a:t>
            </a:r>
            <a:r>
              <a:rPr kumimoji="0" lang="uk-UA" sz="2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показників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0150C9A-58F6-432A-ABBD-A876E011898D}"/>
              </a:ext>
            </a:extLst>
          </p:cNvPr>
          <p:cNvSpPr/>
          <p:nvPr/>
        </p:nvSpPr>
        <p:spPr>
          <a:xfrm>
            <a:off x="1748901" y="4563122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3)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у наявності</a:t>
            </a:r>
            <a:r>
              <a:rPr kumimoji="0" lang="uk-UA" sz="2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тенденцій у</a:t>
            </a:r>
            <a:r>
              <a:rPr kumimoji="0" lang="uk-UA" sz="2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зміні</a:t>
            </a:r>
            <a:r>
              <a:rPr kumimoji="0" lang="uk-UA" sz="2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показників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BFC6A9C-863A-4D72-811D-1F516F07AD06}"/>
              </a:ext>
            </a:extLst>
          </p:cNvPr>
          <p:cNvSpPr/>
          <p:nvPr/>
        </p:nvSpPr>
        <p:spPr>
          <a:xfrm>
            <a:off x="1748901" y="5624003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4) в</a:t>
            </a:r>
            <a:r>
              <a:rPr kumimoji="0" lang="uk-UA" sz="2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ілюстративному</a:t>
            </a:r>
            <a:r>
              <a:rPr kumimoji="0" lang="uk-UA" sz="2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зображенні</a:t>
            </a:r>
            <a:r>
              <a:rPr kumimoji="0" lang="uk-UA" sz="2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результатів</a:t>
            </a:r>
            <a:r>
              <a:rPr kumimoji="0" lang="uk-UA" sz="2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діяльності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412" name="Picture 4" descr="На заседании комитета по бюджету, экономике и собственности были  рассмотрены меры по устранению нарушений выявленных Счетной палатой в 2013  году">
            <a:extLst>
              <a:ext uri="{FF2B5EF4-FFF2-40B4-BE49-F238E27FC236}">
                <a16:creationId xmlns:a16="http://schemas.microsoft.com/office/drawing/2014/main" id="{D8925A83-66A4-41E8-917F-FDE044FD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390" y="609600"/>
            <a:ext cx="3229610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2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91B6F-10D6-4ED9-B464-E770B34D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205989"/>
            <a:ext cx="9613861" cy="54291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57530" algn="l"/>
              </a:tabLst>
            </a:pPr>
            <a:b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Об’єктом-еталоном</a:t>
            </a:r>
            <a:r>
              <a:rPr lang="uk-UA" sz="4000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4000" i="1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методі</a:t>
            </a:r>
            <a:r>
              <a:rPr lang="uk-UA" sz="4000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відстаней</a:t>
            </a:r>
            <a:r>
              <a:rPr lang="uk-UA" sz="4000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виступає:</a:t>
            </a:r>
            <a:br>
              <a:rPr lang="uk-UA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857AB81-1096-4E9D-88DD-1837886704AB}"/>
              </a:ext>
            </a:extLst>
          </p:cNvPr>
          <p:cNvSpPr/>
          <p:nvPr/>
        </p:nvSpPr>
        <p:spPr>
          <a:xfrm>
            <a:off x="1748901" y="2441360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плановий показник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A3AD7B7-97B6-4F73-92C7-C80C0DEF1C7A}"/>
              </a:ext>
            </a:extLst>
          </p:cNvPr>
          <p:cNvSpPr/>
          <p:nvPr/>
        </p:nvSpPr>
        <p:spPr>
          <a:xfrm>
            <a:off x="1748901" y="3502241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фактичний показник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0150C9A-58F6-432A-ABBD-A876E011898D}"/>
              </a:ext>
            </a:extLst>
          </p:cNvPr>
          <p:cNvSpPr/>
          <p:nvPr/>
        </p:nvSpPr>
        <p:spPr>
          <a:xfrm>
            <a:off x="1748901" y="4563122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найкращий</a:t>
            </a:r>
            <a:r>
              <a:rPr lang="uk-UA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BFC6A9C-863A-4D72-811D-1F516F07AD06}"/>
              </a:ext>
            </a:extLst>
          </p:cNvPr>
          <p:cNvSpPr/>
          <p:nvPr/>
        </p:nvSpPr>
        <p:spPr>
          <a:xfrm>
            <a:off x="1748901" y="5624003"/>
            <a:ext cx="768806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аналогічний показник іншого об’єкта дослідження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412" name="Picture 4" descr="На заседании комитета по бюджету, экономике и собственности были  рассмотрены меры по устранению нарушений выявленных Счетной палатой в 2013  году">
            <a:extLst>
              <a:ext uri="{FF2B5EF4-FFF2-40B4-BE49-F238E27FC236}">
                <a16:creationId xmlns:a16="http://schemas.microsoft.com/office/drawing/2014/main" id="{D8925A83-66A4-41E8-917F-FDE044FD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609600"/>
            <a:ext cx="2651760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Цілісність застосування ПЦМ підвищить ефективність місцевих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 rot="21156486">
            <a:off x="3115205" y="2717600"/>
            <a:ext cx="6725888" cy="2446572"/>
          </a:xfrm>
          <a:solidFill>
            <a:schemeClr val="bg1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285750" lvl="0" indent="-28575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</a:pP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 Системний підхід та передумови проведення комплексного</a:t>
            </a:r>
            <a:br>
              <a:rPr lang="uk-UA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економічного аналізу</a:t>
            </a:r>
            <a:br>
              <a:rPr lang="uk-UA" sz="3200" dirty="0">
                <a:solidFill>
                  <a:srgbClr val="262626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endParaRPr lang="ru-RU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33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5C0F6F12-E42D-475D-84C9-552371C44241}"/>
              </a:ext>
            </a:extLst>
          </p:cNvPr>
          <p:cNvGrpSpPr/>
          <p:nvPr/>
        </p:nvGrpSpPr>
        <p:grpSpPr>
          <a:xfrm>
            <a:off x="1473200" y="363666"/>
            <a:ext cx="9591040" cy="6331328"/>
            <a:chOff x="1473200" y="363666"/>
            <a:chExt cx="9591040" cy="6331328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3A126DA6-8132-4681-BEB0-DC7B1BCD4AAE}"/>
                </a:ext>
              </a:extLst>
            </p:cNvPr>
            <p:cNvSpPr/>
            <p:nvPr/>
          </p:nvSpPr>
          <p:spPr>
            <a:xfrm>
              <a:off x="1473200" y="363666"/>
              <a:ext cx="9448800" cy="118872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75" marR="381000" algn="ctr">
                <a:spcBef>
                  <a:spcPts val="1125"/>
                </a:spcBef>
                <a:spcAft>
                  <a:spcPts val="500"/>
                </a:spcAft>
              </a:pPr>
              <a:r>
                <a:rPr lang="uk-UA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Особливостями методики економічного аналізу і головним принципом є системний підхід до комплексного вивчення діяльності підприємств.</a:t>
              </a:r>
              <a:endPara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0E7E296A-3C5D-46F3-89A2-EB9ED0882BC0}"/>
                </a:ext>
              </a:extLst>
            </p:cNvPr>
            <p:cNvSpPr/>
            <p:nvPr/>
          </p:nvSpPr>
          <p:spPr>
            <a:xfrm>
              <a:off x="1503680" y="2433320"/>
              <a:ext cx="9418320" cy="168656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75" marR="381000" algn="ctr">
                <a:spcBef>
                  <a:spcPts val="1125"/>
                </a:spcBef>
                <a:spcAft>
                  <a:spcPts val="500"/>
                </a:spcAft>
              </a:pPr>
              <a:endPara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трілка: униз 8">
              <a:extLst>
                <a:ext uri="{FF2B5EF4-FFF2-40B4-BE49-F238E27FC236}">
                  <a16:creationId xmlns:a16="http://schemas.microsoft.com/office/drawing/2014/main" id="{DCABBF9F-1466-4C7F-B153-914F15857FF0}"/>
                </a:ext>
              </a:extLst>
            </p:cNvPr>
            <p:cNvSpPr/>
            <p:nvPr/>
          </p:nvSpPr>
          <p:spPr>
            <a:xfrm>
              <a:off x="5102255" y="1640840"/>
              <a:ext cx="2143760" cy="690880"/>
            </a:xfrm>
            <a:prstGeom prst="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3059095E-DAE9-46DA-B18C-DB4947D1A6D7}"/>
                </a:ext>
              </a:extLst>
            </p:cNvPr>
            <p:cNvSpPr/>
            <p:nvPr/>
          </p:nvSpPr>
          <p:spPr>
            <a:xfrm>
              <a:off x="1503680" y="5165914"/>
              <a:ext cx="9560560" cy="15290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75" marR="381000" algn="ctr">
                <a:spcBef>
                  <a:spcPts val="1125"/>
                </a:spcBef>
                <a:spcAft>
                  <a:spcPts val="500"/>
                </a:spcAft>
              </a:pPr>
              <a:r>
                <a:rPr lang="uk-UA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Системний підхід стосовно економічних досліджень передбачає в першу чергу послідовність виконання аналітичних процедур. При економічному аналізі господарської діяльності підприємства всі аналітичні процедури можна об’єднати у шість етапів.</a:t>
              </a:r>
              <a:endPara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705F274-9A48-4B9D-A941-7EC5969DA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1080" y="4155238"/>
              <a:ext cx="2389839" cy="938865"/>
            </a:xfrm>
            <a:prstGeom prst="rect">
              <a:avLst/>
            </a:prstGeom>
          </p:spPr>
        </p:pic>
      </p:grp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38728D2-A591-4668-A720-162719A5EC5F}"/>
              </a:ext>
            </a:extLst>
          </p:cNvPr>
          <p:cNvSpPr/>
          <p:nvPr/>
        </p:nvSpPr>
        <p:spPr>
          <a:xfrm>
            <a:off x="1503680" y="2537936"/>
            <a:ext cx="9418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Системний підхід до комплексного економічного аналізу ґрунтується на вивченні об'єктів як складних систем, що утворені з окремих елементів із численними внутрішніми і зовнішніми зв'язками та проявляється в двох аспектах: по-перше, кожен об’єкт розглядається як система; по-друге, оцінка ефективності його діяльності здійснюється за допомогою системи показників.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3467791"/>
      </p:ext>
    </p:extLst>
  </p:cSld>
  <p:clrMapOvr>
    <a:masterClrMapping/>
  </p:clrMapOvr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nancial_PitchDeck_MO-v6">
  <a:themeElements>
    <a:clrScheme name="Custom 23">
      <a:dk1>
        <a:srgbClr val="006F83"/>
      </a:dk1>
      <a:lt1>
        <a:srgbClr val="FFFFFF"/>
      </a:lt1>
      <a:dk2>
        <a:srgbClr val="4D4D4D"/>
      </a:dk2>
      <a:lt2>
        <a:srgbClr val="DED8A4"/>
      </a:lt2>
      <a:accent1>
        <a:srgbClr val="DED8A4"/>
      </a:accent1>
      <a:accent2>
        <a:srgbClr val="790000"/>
      </a:accent2>
      <a:accent3>
        <a:srgbClr val="969959"/>
      </a:accent3>
      <a:accent4>
        <a:srgbClr val="32A1A6"/>
      </a:accent4>
      <a:accent5>
        <a:srgbClr val="606032"/>
      </a:accent5>
      <a:accent6>
        <a:srgbClr val="3C8C41"/>
      </a:accent6>
      <a:hlink>
        <a:srgbClr val="006F83"/>
      </a:hlink>
      <a:folHlink>
        <a:srgbClr val="006F83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741377_TF78270744" id="{8AB15B00-F073-454C-89D3-13756BD63C12}" vid="{3DDC2A52-D17E-4FC4-871F-34B496AC87A0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Берлін">
  <a:themeElements>
    <a:clrScheme name="Берлін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Берлі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і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6.xml><?xml version="1.0" encoding="utf-8"?>
<a:theme xmlns:a="http://schemas.openxmlformats.org/drawingml/2006/main" name="3_Тема Office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956_TF11580736.potx" id="{F501ACAB-5F91-4470-9A51-1CFE8D8B1B7B}" vid="{B93F7F3A-7164-4997-AD6C-B235B37FA61E}"/>
    </a:ext>
  </a:extLst>
</a:theme>
</file>

<file path=ppt/theme/theme7.xml><?xml version="1.0" encoding="utf-8"?>
<a:theme xmlns:a="http://schemas.openxmlformats.org/drawingml/2006/main" name="4_Тема Offic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4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5087613_TF45022061.potx" id="{E4228E3D-31EB-4C93-9BAE-40586F136B96}" vid="{AD43D1E4-F564-44FC-861C-BD6D3C11BE18}"/>
    </a:ext>
  </a:extLst>
</a:theme>
</file>

<file path=ppt/theme/theme8.xml><?xml version="1.0" encoding="utf-8"?>
<a:theme xmlns:a="http://schemas.openxmlformats.org/drawingml/2006/main" name="Солнцестояние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16518</TotalTime>
  <Words>5832</Words>
  <Application>Microsoft Office PowerPoint</Application>
  <PresentationFormat>Широкий екран</PresentationFormat>
  <Paragraphs>1220</Paragraphs>
  <Slides>77</Slides>
  <Notes>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18</vt:i4>
      </vt:variant>
      <vt:variant>
        <vt:lpstr>Тема</vt:lpstr>
      </vt:variant>
      <vt:variant>
        <vt:i4>8</vt:i4>
      </vt:variant>
      <vt:variant>
        <vt:lpstr>Заголовки слайдів</vt:lpstr>
      </vt:variant>
      <vt:variant>
        <vt:i4>77</vt:i4>
      </vt:variant>
    </vt:vector>
  </HeadingPairs>
  <TitlesOfParts>
    <vt:vector size="103" baseType="lpstr">
      <vt:lpstr>Arial</vt:lpstr>
      <vt:lpstr>Arial </vt:lpstr>
      <vt:lpstr>Book Antiqua</vt:lpstr>
      <vt:lpstr>Calibri</vt:lpstr>
      <vt:lpstr>Calibri Light</vt:lpstr>
      <vt:lpstr>Cambria Math</vt:lpstr>
      <vt:lpstr>Century Gothic</vt:lpstr>
      <vt:lpstr>Comic Sans MS</vt:lpstr>
      <vt:lpstr>Corbel</vt:lpstr>
      <vt:lpstr>Georgia</vt:lpstr>
      <vt:lpstr>Gill Sans MT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Тема Office</vt:lpstr>
      <vt:lpstr>Financial_PitchDeck_MO-v6</vt:lpstr>
      <vt:lpstr>1_Тема Office</vt:lpstr>
      <vt:lpstr>2_Тема Office</vt:lpstr>
      <vt:lpstr>Берлін</vt:lpstr>
      <vt:lpstr>3_Тема Office</vt:lpstr>
      <vt:lpstr>4_Тема Office</vt:lpstr>
      <vt:lpstr>Солнцестояние</vt:lpstr>
      <vt:lpstr>  КОМПЛЕКСНИЙ ЕКОНОМІЧНИЙ АНАЛІЗ</vt:lpstr>
      <vt:lpstr>Презентація PowerPoint</vt:lpstr>
      <vt:lpstr>Презентація PowerPoint</vt:lpstr>
      <vt:lpstr> План лекції:</vt:lpstr>
      <vt:lpstr>Вивчення зазначеної теми сприяє формуванню наступних компетентностей:</vt:lpstr>
      <vt:lpstr>Презентація PowerPoint</vt:lpstr>
      <vt:lpstr>Презентація PowerPoint</vt:lpstr>
      <vt:lpstr>1. Системний підхід та передумови проведення комплексного  економічного аналізу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ВЛАСТИВОСТІ ЕКОНОМІЧНОЇ СИСТЕМИ</vt:lpstr>
      <vt:lpstr>Цінність системного підходу до комплексного економічного аналізу полягає в тому, що він створює основу для логічного і послідовного підходу до проблеми прийняття рішень. Ефективність вирішення проблем на основі системи комплексного аналізу визначається структурою розв'язуваних проблем.</vt:lpstr>
      <vt:lpstr>Презентація PowerPoint</vt:lpstr>
      <vt:lpstr>Презентація PowerPoint</vt:lpstr>
      <vt:lpstr>2. Загальна модель  комплексного економічного аналізу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При здійсненні комплексного аналізу використовується велика кількість методів, кожен із яких має свої переваги і недоліки, а також сферу застосування стосовно як типу об'єкта, так і етапу його дослідження.  </vt:lpstr>
      <vt:lpstr>Комплексний аналіз ґрунтується на таких принципах:  </vt:lpstr>
      <vt:lpstr>Презентація PowerPoint</vt:lpstr>
      <vt:lpstr>Презентація PowerPoint</vt:lpstr>
      <vt:lpstr>Презентація PowerPoint</vt:lpstr>
      <vt:lpstr>Презентація PowerPoint</vt:lpstr>
      <vt:lpstr> 3.Резерви підвищення ефективності господарювання, їх класифікація та методика розрахунку </vt:lpstr>
      <vt:lpstr>Резерви в економічному аналізі</vt:lpstr>
      <vt:lpstr>Класифікація резервів</vt:lpstr>
      <vt:lpstr>Класифікація резервів</vt:lpstr>
      <vt:lpstr>Класифікація резервів</vt:lpstr>
      <vt:lpstr>Класифікація резервів</vt:lpstr>
      <vt:lpstr>Класифікація резервів </vt:lpstr>
      <vt:lpstr>Класифікація резервів</vt:lpstr>
      <vt:lpstr>У процесі раціонального пошуку і реалізації резервів важливо дотримуватися чітких принципів:</vt:lpstr>
      <vt:lpstr>Методика вимірювання, оцінки та використання резервів складається з декількох етапів:</vt:lpstr>
      <vt:lpstr>Вибір способу вимірювання резервів залежить від: </vt:lpstr>
      <vt:lpstr>Основними способами підрахунку резервів підвищення ефективності виробництва є наступні:</vt:lpstr>
      <vt:lpstr>Приклад: розрахувати резерви збільшення обсягу виробництва продукції за такими вихідними даними:</vt:lpstr>
      <vt:lpstr>Презентація PowerPoint</vt:lpstr>
      <vt:lpstr>Презентація PowerPoint</vt:lpstr>
      <vt:lpstr>4. Методи порівняльної комплексної оцінки</vt:lpstr>
      <vt:lpstr>Необхідність комплексної оцінки господарської діяльності виникає у двох випадках: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Таблиця 4.1.</vt:lpstr>
      <vt:lpstr>Презентація PowerPoint</vt:lpstr>
      <vt:lpstr>Презентація PowerPoint</vt:lpstr>
      <vt:lpstr> Таблиця 4.2.  </vt:lpstr>
      <vt:lpstr>Презентація PowerPoint</vt:lpstr>
      <vt:lpstr>Таблиця 4.4.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  <vt:lpstr> Властивістю економічної системи не є:  </vt:lpstr>
      <vt:lpstr> Системний підхід в економічному аналізі передбачає:  </vt:lpstr>
      <vt:lpstr>Сутність методу відстаней полягає у:</vt:lpstr>
      <vt:lpstr>За характером впливу на результати діяльності резерви поділяються на: </vt:lpstr>
      <vt:lpstr> До методів детермінованої комплексної оцінки в економічному аналізі не відносять:  </vt:lpstr>
      <vt:lpstr>В чому полягає сутність методу сум? </vt:lpstr>
      <vt:lpstr> Об’єктом-еталоном у методі відстаней виступає: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Maks</dc:creator>
  <cp:lastModifiedBy>UzhNU</cp:lastModifiedBy>
  <cp:revision>358</cp:revision>
  <dcterms:created xsi:type="dcterms:W3CDTF">2020-03-20T21:18:35Z</dcterms:created>
  <dcterms:modified xsi:type="dcterms:W3CDTF">2021-11-04T14:13:38Z</dcterms:modified>
</cp:coreProperties>
</file>